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2" r:id="rId2"/>
    <p:sldId id="260" r:id="rId3"/>
    <p:sldId id="259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Γιάννα Σταυρακάκη" initials="ΓΣ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89" autoAdjust="0"/>
  </p:normalViewPr>
  <p:slideViewPr>
    <p:cSldViewPr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23T11:03:29.056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23T11:03:29.056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23T11:03:29.056" idx="3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12/3/2021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google.gr/search?q=&#964;&#953;+&#967;&#961;&#974;&#956;&#945;+&#941;&#967;&#949;&#953;+&#964;&#959;+&#963;&#954;&#959;&#964;&#940;&#948;&#953;&amp;oq=&#964;&#953;+&#967;&#961;&amp;aqs=chrome.0.69i59j69i57j0l2.2735j0j7&amp;client=tablet-android-samsung&amp;sourceid=chrome-mobile&amp;ie=UTF-8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youtube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.xml"/><Relationship Id="rId5" Type="http://schemas.openxmlformats.org/officeDocument/2006/relationships/hyperlink" Target="https://www.google.gr/search?q=&#954;&#949;&#945;&#964;+&#963;&#954;&#965;&#955;&#959;&#953;+&#959;&#948;&#951;&#947;&#959;&#953;&amp;client=tablet-android-samsung&amp;prmd=ivn&amp;source=lnms&amp;tbm=vid&amp;sa=X&amp;ved=0ahUKEwjor-STtdXXAhWEQZoKHZbHD_gQ_AUIEygC&amp;biw=962&amp;bih=601" TargetMode="Externa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kRyetRMrjQ?t=4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hyperlink" Target="https://www.google.gr/search?client=tablet-android-samsung&amp;biw=962&amp;bih=601&amp;ei=7TEYWvfnDKaH6AS-3obIAg&amp;sjs=4095&amp;q=&#959;&#964;&#953;+&#957;&#945;+&#957;&#945;&#953;+&#946;&#953;&#957;&#964;&#949;&#959;+&#947;&#961;&#959;&#952;&#953;&#945;+&#963;&#964;&#959;+&#963;&#964;&#959;&#956;&#945;&#967;&#953;+&#947;&#953;&#945;+&#964;&#951;+&#950;&#969;&#951;+&#964;&#969;&#957;+&#945;&#956;&#949;&#945;&amp;oq=&#959;&#964;&#953;+&#957;&#945;+&#957;&#945;&#953;+&#946;&#953;&#957;&#964;&#949;&#959;+&#947;&#961;&#959;&#952;&#953;&#945;+&#963;&#964;&#959;+&#963;&#964;&#959;&#956;&#945;&#967;&#953;+&#947;&#953;&#945;+&#964;&#951;+&#950;&#969;&#951;+&#964;&#969;&#957;+&#945;&#956;&#949;&#945;&amp;gs_l=mobile-gws-serp.12...3496.9640..10159.......512.5129.0j4j13j2j0j1............mobile-gws-wiz-serp.......33i21j33i160.ugbnsNw/12U=" TargetMode="External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2.jpeg"/><Relationship Id="rId4" Type="http://schemas.openxmlformats.org/officeDocument/2006/relationships/image" Target="../media/image57.jpeg"/><Relationship Id="rId9" Type="http://schemas.openxmlformats.org/officeDocument/2006/relationships/hyperlink" Target="https://www.google.gr/search?client=tablet-android-samsung&amp;ei=JDEYWqDvK4Xa6ASIrZfoCQ&amp;sjs=4095&amp;q=the+inspirational+story+of+9-year-old+ezra+frech&amp;oq=the+inspirational+story+of+9yea&amp;gs_l=mobile-gws-serp.1.0.0i22i30j33i160l2.2238.6502..8034.......277.1006.0j4j1............mobile-gws-wiz-serp.......0i71.nrY3+vwQi5k=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6600" b="1" dirty="0"/>
              <a:t>3 </a:t>
            </a:r>
            <a:r>
              <a:rPr lang="el-GR" sz="6600" b="1" dirty="0" err="1"/>
              <a:t>δεκεμβριου</a:t>
            </a:r>
            <a:br>
              <a:rPr lang="el-GR" sz="6600" b="1" dirty="0"/>
            </a:br>
            <a:r>
              <a:rPr lang="el-GR" sz="6600" b="1" dirty="0" err="1"/>
              <a:t>παγκοσμια</a:t>
            </a:r>
            <a:r>
              <a:rPr lang="el-GR" sz="6600" b="1" dirty="0"/>
              <a:t> </a:t>
            </a:r>
            <a:r>
              <a:rPr lang="el-GR" sz="6600" b="1" dirty="0" err="1"/>
              <a:t>ημερα</a:t>
            </a:r>
            <a:r>
              <a:rPr lang="el-GR" sz="6600" b="1" dirty="0"/>
              <a:t> </a:t>
            </a:r>
            <a:r>
              <a:rPr lang="el-GR" sz="6600" b="1" dirty="0" err="1"/>
              <a:t>ατομων</a:t>
            </a:r>
            <a:r>
              <a:rPr lang="el-GR" sz="6600" b="1" dirty="0"/>
              <a:t> με </a:t>
            </a:r>
            <a:r>
              <a:rPr lang="el-GR" sz="6600" b="1" dirty="0" err="1"/>
              <a:t>αναπηρια</a:t>
            </a:r>
            <a:endParaRPr lang="el-GR" sz="6600" dirty="0"/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CC0A606-7273-D946-A8B8-F4B3C64315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43" r="-978" b="14516"/>
          <a:stretch>
            <a:fillRect/>
          </a:stretch>
        </p:blipFill>
        <p:spPr>
          <a:xfrm>
            <a:off x="881026" y="4071942"/>
            <a:ext cx="10358510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5">
            <a:extLst>
              <a:ext uri="{FF2B5EF4-FFF2-40B4-BE49-F238E27FC236}">
                <a16:creationId xmlns:a16="http://schemas.microsoft.com/office/drawing/2014/main" id="{514BE3A1-2212-CE4D-8224-BF8B75BA8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01" y="468029"/>
            <a:ext cx="2267643" cy="2792036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2BDD6C25-186B-7C4F-A0B7-CB1AC561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0222" y="2950415"/>
            <a:ext cx="3661778" cy="921477"/>
          </a:xfrm>
        </p:spPr>
        <p:txBody>
          <a:bodyPr>
            <a:normAutofit fontScale="90000"/>
          </a:bodyPr>
          <a:lstStyle/>
          <a:p>
            <a:r>
              <a:rPr lang="el-GR"/>
              <a:t>Εκπαιδευση ..</a:t>
            </a:r>
            <a:br>
              <a:rPr lang="el-GR"/>
            </a:br>
            <a:r>
              <a:rPr lang="el-GR"/>
              <a:t>Πως;</a:t>
            </a:r>
          </a:p>
        </p:txBody>
      </p:sp>
      <p:pic>
        <p:nvPicPr>
          <p:cNvPr id="7" name="Εικόνα 7">
            <a:extLst>
              <a:ext uri="{FF2B5EF4-FFF2-40B4-BE49-F238E27FC236}">
                <a16:creationId xmlns:a16="http://schemas.microsoft.com/office/drawing/2014/main" id="{882B4C46-F214-E042-BF0A-20362DCF7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083" y="307878"/>
            <a:ext cx="2386913" cy="1790185"/>
          </a:xfrm>
          <a:prstGeom prst="rect">
            <a:avLst/>
          </a:prstGeom>
        </p:spPr>
      </p:pic>
      <p:pic>
        <p:nvPicPr>
          <p:cNvPr id="10" name="Εικόνα 10">
            <a:extLst>
              <a:ext uri="{FF2B5EF4-FFF2-40B4-BE49-F238E27FC236}">
                <a16:creationId xmlns:a16="http://schemas.microsoft.com/office/drawing/2014/main" id="{DF6F75C9-0371-B64A-916B-73C33FCCFD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972"/>
          <a:stretch/>
        </p:blipFill>
        <p:spPr>
          <a:xfrm>
            <a:off x="220896" y="3439411"/>
            <a:ext cx="4457936" cy="200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F0B48B-AD9B-3442-8B29-F999B118EB4F}"/>
              </a:ext>
            </a:extLst>
          </p:cNvPr>
          <p:cNvSpPr txBox="1"/>
          <p:nvPr/>
        </p:nvSpPr>
        <p:spPr>
          <a:xfrm>
            <a:off x="2384044" y="2238494"/>
            <a:ext cx="303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/>
              <a:t>Βιβλίο στη γραφή braille</a:t>
            </a:r>
          </a:p>
        </p:txBody>
      </p:sp>
      <p:pic>
        <p:nvPicPr>
          <p:cNvPr id="3" name="Εικόνα 5">
            <a:extLst>
              <a:ext uri="{FF2B5EF4-FFF2-40B4-BE49-F238E27FC236}">
                <a16:creationId xmlns:a16="http://schemas.microsoft.com/office/drawing/2014/main" id="{F2AD61AF-725E-D940-884C-28265191F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194" y="4116037"/>
            <a:ext cx="2640693" cy="19805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FE0972-D395-8B4C-9BA3-DE20DC98A2B5}"/>
              </a:ext>
            </a:extLst>
          </p:cNvPr>
          <p:cNvSpPr txBox="1"/>
          <p:nvPr/>
        </p:nvSpPr>
        <p:spPr>
          <a:xfrm>
            <a:off x="116401" y="6096557"/>
            <a:ext cx="424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/>
              <a:t>Αλφάβητο – δίφθογγοι - αριθμοί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A9F0E-608B-BE44-A021-E65E62DA99A6}"/>
              </a:ext>
            </a:extLst>
          </p:cNvPr>
          <p:cNvSpPr txBox="1"/>
          <p:nvPr/>
        </p:nvSpPr>
        <p:spPr>
          <a:xfrm>
            <a:off x="8542573" y="6096557"/>
            <a:ext cx="364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/>
              <a:t> braille γραφομηχανή</a:t>
            </a:r>
          </a:p>
        </p:txBody>
      </p:sp>
      <p:pic>
        <p:nvPicPr>
          <p:cNvPr id="11" name="Εικόνα 12">
            <a:extLst>
              <a:ext uri="{FF2B5EF4-FFF2-40B4-BE49-F238E27FC236}">
                <a16:creationId xmlns:a16="http://schemas.microsoft.com/office/drawing/2014/main" id="{EDAD4E27-73B0-4840-A39E-0447C916F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542" y="2748257"/>
            <a:ext cx="3373044" cy="18973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9F6FF0-381F-6F4F-B433-21EEA3FD1CEF}"/>
              </a:ext>
            </a:extLst>
          </p:cNvPr>
          <p:cNvSpPr txBox="1"/>
          <p:nvPr/>
        </p:nvSpPr>
        <p:spPr>
          <a:xfrm>
            <a:off x="4998440" y="4786025"/>
            <a:ext cx="3151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/>
              <a:t>Επάρκεια ECDL </a:t>
            </a:r>
          </a:p>
          <a:p>
            <a:pPr algn="just"/>
            <a:r>
              <a:rPr lang="el-GR" b="1" dirty="0"/>
              <a:t>Πληκτρολόγιο στη </a:t>
            </a:r>
            <a:r>
              <a:rPr lang="el-GR" b="1" dirty="0" err="1"/>
              <a:t>braille</a:t>
            </a:r>
            <a:r>
              <a:rPr lang="el-GR" b="1" dirty="0"/>
              <a:t> και ηχητικός πλοηγός</a:t>
            </a:r>
          </a:p>
        </p:txBody>
      </p:sp>
      <p:pic>
        <p:nvPicPr>
          <p:cNvPr id="15" name="Εικόνα 15">
            <a:extLst>
              <a:ext uri="{FF2B5EF4-FFF2-40B4-BE49-F238E27FC236}">
                <a16:creationId xmlns:a16="http://schemas.microsoft.com/office/drawing/2014/main" id="{6434190E-EDFE-924D-8383-6127509951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975" b="15543"/>
          <a:stretch/>
        </p:blipFill>
        <p:spPr>
          <a:xfrm>
            <a:off x="5478502" y="210679"/>
            <a:ext cx="3572581" cy="18081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FFE322-E8E4-8645-9FDB-974EC986894C}"/>
              </a:ext>
            </a:extLst>
          </p:cNvPr>
          <p:cNvSpPr txBox="1"/>
          <p:nvPr/>
        </p:nvSpPr>
        <p:spPr>
          <a:xfrm>
            <a:off x="5561928" y="2053828"/>
            <a:ext cx="269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/>
              <a:t>Ανάγλυφος χάρτης</a:t>
            </a:r>
          </a:p>
        </p:txBody>
      </p:sp>
      <p:pic>
        <p:nvPicPr>
          <p:cNvPr id="4" name="Εικόνα 8">
            <a:extLst>
              <a:ext uri="{FF2B5EF4-FFF2-40B4-BE49-F238E27FC236}">
                <a16:creationId xmlns:a16="http://schemas.microsoft.com/office/drawing/2014/main" id="{06F499C1-9922-8F4C-9061-ED313BC873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5929" y="454824"/>
            <a:ext cx="1759752" cy="1319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68372F-EA4C-7948-920C-FF439AF1E93F}"/>
              </a:ext>
            </a:extLst>
          </p:cNvPr>
          <p:cNvSpPr txBox="1"/>
          <p:nvPr/>
        </p:nvSpPr>
        <p:spPr>
          <a:xfrm>
            <a:off x="8730156" y="2098063"/>
            <a:ext cx="421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/>
              <a:t>Ανάγλυφη πρόσοψη κτηρίου</a:t>
            </a:r>
          </a:p>
        </p:txBody>
      </p:sp>
    </p:spTree>
    <p:extLst>
      <p:ext uri="{BB962C8B-B14F-4D97-AF65-F5344CB8AC3E}">
        <p14:creationId xmlns:p14="http://schemas.microsoft.com/office/powerpoint/2010/main" val="25439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8">
            <a:extLst>
              <a:ext uri="{FF2B5EF4-FFF2-40B4-BE49-F238E27FC236}">
                <a16:creationId xmlns:a16="http://schemas.microsoft.com/office/drawing/2014/main" id="{84878C94-C319-5945-80F9-F1CB8B5FF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980" y="271885"/>
            <a:ext cx="2773201" cy="4327358"/>
          </a:xfrm>
          <a:prstGeom prst="rect">
            <a:avLst/>
          </a:prstGeom>
        </p:spPr>
      </p:pic>
      <p:pic>
        <p:nvPicPr>
          <p:cNvPr id="10" name="Εικόνα 10">
            <a:extLst>
              <a:ext uri="{FF2B5EF4-FFF2-40B4-BE49-F238E27FC236}">
                <a16:creationId xmlns:a16="http://schemas.microsoft.com/office/drawing/2014/main" id="{03B1E0D1-E861-2C4F-9ADE-393E5D4C3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10" y="3740184"/>
            <a:ext cx="3754146" cy="2811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Εικόνα 11">
            <a:extLst>
              <a:ext uri="{FF2B5EF4-FFF2-40B4-BE49-F238E27FC236}">
                <a16:creationId xmlns:a16="http://schemas.microsoft.com/office/drawing/2014/main" id="{EB01082D-0514-0546-A244-83BFE4C49F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10646" r="10646"/>
          <a:stretch/>
        </p:blipFill>
        <p:spPr>
          <a:xfrm>
            <a:off x="8529069" y="3385104"/>
            <a:ext cx="2940184" cy="2428277"/>
          </a:xfrm>
          <a:prstGeom prst="rect">
            <a:avLst/>
          </a:prstGeom>
        </p:spPr>
      </p:pic>
      <p:pic>
        <p:nvPicPr>
          <p:cNvPr id="13" name="Εικόνα 13">
            <a:extLst>
              <a:ext uri="{FF2B5EF4-FFF2-40B4-BE49-F238E27FC236}">
                <a16:creationId xmlns:a16="http://schemas.microsoft.com/office/drawing/2014/main" id="{47D7108A-3C0B-3847-89AA-F91B7011C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980" y="4819212"/>
            <a:ext cx="3085480" cy="1791575"/>
          </a:xfrm>
          <a:prstGeom prst="rect">
            <a:avLst/>
          </a:prstGeom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41328BB2-642A-374A-81E6-DE72F9A3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985" y="384088"/>
            <a:ext cx="3200400" cy="1737360"/>
          </a:xfrm>
        </p:spPr>
        <p:txBody>
          <a:bodyPr/>
          <a:lstStyle/>
          <a:p>
            <a:pPr algn="ctr"/>
            <a:r>
              <a:rPr lang="el-GR"/>
              <a:t>Braille</a:t>
            </a:r>
            <a:br>
              <a:rPr lang="el-GR"/>
            </a:br>
            <a:r>
              <a:rPr lang="el-GR"/>
              <a:t>ας ριξουμε μια ματια!</a:t>
            </a:r>
          </a:p>
        </p:txBody>
      </p:sp>
      <p:pic>
        <p:nvPicPr>
          <p:cNvPr id="6" name="Εικόνα 6">
            <a:hlinkClick r:id="rId6" invalidUrl="http://www.protagonistes.gr"/>
            <a:extLst>
              <a:ext uri="{FF2B5EF4-FFF2-40B4-BE49-F238E27FC236}">
                <a16:creationId xmlns:a16="http://schemas.microsoft.com/office/drawing/2014/main" id="{8B3CF00A-248B-A446-A389-9924C35EABB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t="24172" r="-12569" b="63765"/>
          <a:stretch/>
        </p:blipFill>
        <p:spPr>
          <a:xfrm>
            <a:off x="8510157" y="2163491"/>
            <a:ext cx="3681843" cy="551129"/>
          </a:xfrm>
          <a:prstGeom prst="rect">
            <a:avLst/>
          </a:prstGeom>
        </p:spPr>
      </p:pic>
      <p:pic>
        <p:nvPicPr>
          <p:cNvPr id="7" name="Εικόνα 8">
            <a:extLst>
              <a:ext uri="{FF2B5EF4-FFF2-40B4-BE49-F238E27FC236}">
                <a16:creationId xmlns:a16="http://schemas.microsoft.com/office/drawing/2014/main" id="{90763829-9B01-3C44-BBC2-DE3599B4F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510" y="443237"/>
            <a:ext cx="3342602" cy="25069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14B1F5-FAAB-4D44-8145-5F811D3289E9}"/>
              </a:ext>
            </a:extLst>
          </p:cNvPr>
          <p:cNvSpPr txBox="1"/>
          <p:nvPr/>
        </p:nvSpPr>
        <p:spPr>
          <a:xfrm>
            <a:off x="0" y="2996105"/>
            <a:ext cx="5621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000" b="1"/>
              <a:t>Πινακίδες – συσκευασίες - υπηρεσίες</a:t>
            </a:r>
          </a:p>
        </p:txBody>
      </p:sp>
    </p:spTree>
    <p:extLst>
      <p:ext uri="{BB962C8B-B14F-4D97-AF65-F5344CB8AC3E}">
        <p14:creationId xmlns:p14="http://schemas.microsoft.com/office/powerpoint/2010/main" val="28823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40D06E-558A-E245-B37E-AA8E2934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668" y="229832"/>
            <a:ext cx="10783721" cy="1319814"/>
          </a:xfrm>
        </p:spPr>
        <p:txBody>
          <a:bodyPr>
            <a:normAutofit/>
          </a:bodyPr>
          <a:lstStyle/>
          <a:p>
            <a:r>
              <a:rPr lang="el-GR"/>
              <a:t>Αυτονομη διαβιωση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6C3F0-98A6-0648-8559-A11476E3F18B}"/>
              </a:ext>
            </a:extLst>
          </p:cNvPr>
          <p:cNvSpPr txBox="1"/>
          <p:nvPr/>
        </p:nvSpPr>
        <p:spPr>
          <a:xfrm>
            <a:off x="2402507" y="1411146"/>
            <a:ext cx="7079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/>
              <a:t>Καθοριστική σημασία για την αυτόνομη διαβίωση των ατόμων με προβλήματα όρασης διαδραματίζουν τα μαθήματα προσανατολισμού και κινητικότητας.</a:t>
            </a:r>
          </a:p>
        </p:txBody>
      </p:sp>
      <p:pic>
        <p:nvPicPr>
          <p:cNvPr id="10" name="Εικόνα 10">
            <a:hlinkClick r:id="rId2" invalidUrl="youtube"/>
            <a:extLst>
              <a:ext uri="{FF2B5EF4-FFF2-40B4-BE49-F238E27FC236}">
                <a16:creationId xmlns:a16="http://schemas.microsoft.com/office/drawing/2014/main" id="{C3CCEE55-D972-FA4A-8F18-6C4983DA6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368" y="2606073"/>
            <a:ext cx="4876011" cy="2742756"/>
          </a:xfrm>
          <a:prstGeom prst="rect">
            <a:avLst/>
          </a:prstGeom>
        </p:spPr>
      </p:pic>
      <p:pic>
        <p:nvPicPr>
          <p:cNvPr id="3" name="Εικόνα 6">
            <a:extLst>
              <a:ext uri="{FF2B5EF4-FFF2-40B4-BE49-F238E27FC236}">
                <a16:creationId xmlns:a16="http://schemas.microsoft.com/office/drawing/2014/main" id="{CDA87E15-275D-044E-ADE6-D4C89D4BD2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57" r="7157"/>
          <a:stretch/>
        </p:blipFill>
        <p:spPr>
          <a:xfrm>
            <a:off x="669992" y="3595110"/>
            <a:ext cx="3465030" cy="2861744"/>
          </a:xfrm>
          <a:prstGeom prst="rect">
            <a:avLst/>
          </a:prstGeom>
        </p:spPr>
      </p:pic>
      <p:sp>
        <p:nvSpPr>
          <p:cNvPr id="4" name="TextBox 3">
            <a:hlinkClick r:id="rId5"/>
            <a:extLst>
              <a:ext uri="{FF2B5EF4-FFF2-40B4-BE49-F238E27FC236}">
                <a16:creationId xmlns:a16="http://schemas.microsoft.com/office/drawing/2014/main" id="{EA6C4E27-ED8E-D446-99D8-2C1C7E7ED094}"/>
              </a:ext>
            </a:extLst>
          </p:cNvPr>
          <p:cNvSpPr txBox="1"/>
          <p:nvPr/>
        </p:nvSpPr>
        <p:spPr>
          <a:xfrm>
            <a:off x="8058422" y="5348828"/>
            <a:ext cx="3841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000" b="1"/>
              <a:t>Μάθημα κινητικότητας  (χρήση λευκού μπαστουνιού)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DB8A47-93B6-D04C-AB38-467C50BC6A9B}"/>
              </a:ext>
            </a:extLst>
          </p:cNvPr>
          <p:cNvSpPr txBox="1"/>
          <p:nvPr/>
        </p:nvSpPr>
        <p:spPr>
          <a:xfrm>
            <a:off x="4263134" y="5348828"/>
            <a:ext cx="3525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000" b="1"/>
              <a:t>Μετακίνηση με τη βοήθεια σκύλου οδηγού</a:t>
            </a:r>
          </a:p>
        </p:txBody>
      </p:sp>
    </p:spTree>
    <p:extLst>
      <p:ext uri="{BB962C8B-B14F-4D97-AF65-F5344CB8AC3E}">
        <p14:creationId xmlns:p14="http://schemas.microsoft.com/office/powerpoint/2010/main" val="163254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1DC3E8-08EE-A641-88C7-F5F55CCD2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9409" y="1340239"/>
            <a:ext cx="7963875" cy="2926233"/>
          </a:xfrm>
        </p:spPr>
        <p:txBody>
          <a:bodyPr/>
          <a:lstStyle/>
          <a:p>
            <a:r>
              <a:rPr lang="el-GR" dirty="0" err="1"/>
              <a:t>Κωφωση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73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76211" y="285728"/>
            <a:ext cx="10858533" cy="1515608"/>
          </a:xfrm>
        </p:spPr>
        <p:txBody>
          <a:bodyPr>
            <a:normAutofit/>
          </a:bodyPr>
          <a:lstStyle/>
          <a:p>
            <a:r>
              <a:rPr lang="el-GR" sz="4400" dirty="0" err="1"/>
              <a:t>Ορολογια</a:t>
            </a:r>
            <a:r>
              <a:rPr lang="el-GR" sz="4400" dirty="0"/>
              <a:t> (πως ορίζουμε την </a:t>
            </a:r>
            <a:r>
              <a:rPr lang="el-GR" sz="4400" dirty="0" err="1"/>
              <a:t>κωφωση</a:t>
            </a:r>
            <a:r>
              <a:rPr lang="el-GR" sz="4400" dirty="0"/>
              <a:t>;)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52464" y="1785926"/>
            <a:ext cx="10058400" cy="4050792"/>
          </a:xfrm>
        </p:spPr>
        <p:txBody>
          <a:bodyPr/>
          <a:lstStyle/>
          <a:p>
            <a:pPr algn="just"/>
            <a:r>
              <a:rPr lang="el-GR" sz="2400" b="1" u="sng" dirty="0"/>
              <a:t>Κριτήρια ιατρικά </a:t>
            </a:r>
            <a:r>
              <a:rPr lang="el-GR" sz="2400" b="1" dirty="0"/>
              <a:t>: </a:t>
            </a:r>
          </a:p>
          <a:p>
            <a:pPr lvl="1" algn="just"/>
            <a:r>
              <a:rPr lang="el-GR" sz="2400" b="1" dirty="0">
                <a:latin typeface="Palatino Linotype" pitchFamily="18" charset="0"/>
              </a:rPr>
              <a:t>Κωφός</a:t>
            </a:r>
            <a:r>
              <a:rPr lang="el-GR" sz="2400" dirty="0">
                <a:latin typeface="Palatino Linotype" pitchFamily="18" charset="0"/>
              </a:rPr>
              <a:t>: χρήση του οπτικού καναλιού για την επικοινωνία. Ακουστική απώλεια άνω των 70</a:t>
            </a:r>
            <a:r>
              <a:rPr lang="en-US" sz="2400" dirty="0">
                <a:latin typeface="Palatino Linotype" pitchFamily="18" charset="0"/>
              </a:rPr>
              <a:t>dB</a:t>
            </a:r>
          </a:p>
          <a:p>
            <a:pPr lvl="1" algn="just"/>
            <a:r>
              <a:rPr lang="el-GR" sz="2400" b="1" dirty="0">
                <a:latin typeface="Palatino Linotype" pitchFamily="18" charset="0"/>
              </a:rPr>
              <a:t>Βαρήκοος</a:t>
            </a:r>
            <a:r>
              <a:rPr lang="el-GR" sz="2400" dirty="0">
                <a:latin typeface="Palatino Linotype" pitchFamily="18" charset="0"/>
              </a:rPr>
              <a:t>: Είναι αυτός που, είτε φοράει ακουστικά είτε όχι,</a:t>
            </a:r>
            <a:r>
              <a:rPr lang="el-GR" sz="2400" b="1" dirty="0">
                <a:latin typeface="Palatino Linotype" pitchFamily="18" charset="0"/>
              </a:rPr>
              <a:t> </a:t>
            </a:r>
            <a:r>
              <a:rPr lang="el-GR" sz="2400" dirty="0">
                <a:latin typeface="Palatino Linotype" pitchFamily="18" charset="0"/>
              </a:rPr>
              <a:t>δυσκολεύεται να αντιληφθεί</a:t>
            </a:r>
            <a:r>
              <a:rPr lang="el-GR" sz="2400" b="1" dirty="0">
                <a:latin typeface="Palatino Linotype" pitchFamily="18" charset="0"/>
              </a:rPr>
              <a:t> </a:t>
            </a:r>
            <a:r>
              <a:rPr lang="el-GR" sz="2400" dirty="0">
                <a:latin typeface="Palatino Linotype" pitchFamily="18" charset="0"/>
              </a:rPr>
              <a:t>την ομιλία με την ακοή του μόνο. Ακουστική βλάβη από 31 </a:t>
            </a:r>
            <a:r>
              <a:rPr lang="en-US" sz="2400" dirty="0">
                <a:latin typeface="Palatino Linotype" pitchFamily="18" charset="0"/>
              </a:rPr>
              <a:t>dB  </a:t>
            </a:r>
            <a:r>
              <a:rPr lang="el-GR" sz="2400" dirty="0">
                <a:latin typeface="Palatino Linotype" pitchFamily="18" charset="0"/>
              </a:rPr>
              <a:t>έως 69</a:t>
            </a:r>
            <a:r>
              <a:rPr lang="en-US" sz="2400" dirty="0">
                <a:latin typeface="Palatino Linotype" pitchFamily="18" charset="0"/>
              </a:rPr>
              <a:t>dB</a:t>
            </a:r>
            <a:r>
              <a:rPr lang="el-GR" sz="2400" dirty="0">
                <a:latin typeface="Palatino Linotype" pitchFamily="18" charset="0"/>
              </a:rPr>
              <a:t>.</a:t>
            </a:r>
          </a:p>
          <a:p>
            <a:pPr algn="just"/>
            <a:r>
              <a:rPr lang="el-GR" sz="2400" b="1" u="sng" dirty="0"/>
              <a:t>Κριτήρια κοινωνικά </a:t>
            </a:r>
            <a:r>
              <a:rPr lang="el-GR" sz="2400" dirty="0"/>
              <a:t>: </a:t>
            </a:r>
            <a:r>
              <a:rPr lang="el-GR" sz="2400" dirty="0">
                <a:latin typeface="Palatino Linotype" pitchFamily="18" charset="0"/>
              </a:rPr>
              <a:t>Η κώφωση είναι μια κοινωνική κατάσταση, ένα είδος τρόπου ζωής, που βασίζεται στη χρήση της Νοηματικής Γλώσσας και στην υιοθέτηση της κουλτούρας των Κωφών. </a:t>
            </a:r>
          </a:p>
          <a:p>
            <a:pPr algn="just"/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geliki\AppData\Local\Microsoft\Windows\Temporary Internet Files\Content.IE5\B1SV7133\MC90008909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6709" y="3429000"/>
            <a:ext cx="3615292" cy="26525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91515" y="685800"/>
            <a:ext cx="3558525" cy="1737360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rgbClr val="C00000"/>
                </a:solidFill>
              </a:rPr>
              <a:t>Αίτια κώφωσης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Συγγενής κώφωση- </a:t>
            </a:r>
            <a:r>
              <a:rPr lang="el-GR" sz="2400" b="1" dirty="0" err="1"/>
              <a:t>προγλωσσική</a:t>
            </a:r>
            <a:r>
              <a:rPr lang="el-GR" sz="2400" dirty="0"/>
              <a:t>: Έχουν όσοι γεννιούνται με κώφωση  (πιο σπάνια)</a:t>
            </a:r>
          </a:p>
          <a:p>
            <a:pPr lvl="1"/>
            <a:r>
              <a:rPr lang="el-GR" sz="2400" dirty="0"/>
              <a:t>Κληρονομικότητα</a:t>
            </a:r>
          </a:p>
          <a:p>
            <a:pPr lvl="1"/>
            <a:r>
              <a:rPr lang="el-GR" sz="2400" dirty="0"/>
              <a:t>Προβλήματα της μητέρας κατά τη διάρκεια της εγκυμοσύνης (π.χ. ερυθρά)</a:t>
            </a:r>
          </a:p>
          <a:p>
            <a:endParaRPr lang="el-GR" sz="2400" dirty="0"/>
          </a:p>
          <a:p>
            <a:r>
              <a:rPr lang="el-GR" sz="2400" b="1" dirty="0"/>
              <a:t>Επίκτητη κώφωση/ μεταγλωσσική</a:t>
            </a:r>
            <a:r>
              <a:rPr lang="el-GR" sz="2400" dirty="0"/>
              <a:t>: </a:t>
            </a:r>
          </a:p>
          <a:p>
            <a:pPr lvl="1"/>
            <a:r>
              <a:rPr lang="el-GR" sz="2400" dirty="0"/>
              <a:t>Μη κληρονομικές παθήσεις</a:t>
            </a:r>
          </a:p>
          <a:p>
            <a:pPr lvl="1"/>
            <a:r>
              <a:rPr lang="el-GR" sz="2400" dirty="0"/>
              <a:t>Τραυματισμοί</a:t>
            </a:r>
          </a:p>
          <a:p>
            <a:pPr lvl="1"/>
            <a:r>
              <a:rPr lang="el-GR" sz="2400" dirty="0"/>
              <a:t>Χρήση τοξικών για τα αυτιά φαρμάκων</a:t>
            </a:r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158751-D35D-BA4F-A417-EED4BBFF4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59" y="357167"/>
            <a:ext cx="11676504" cy="1279089"/>
          </a:xfrm>
        </p:spPr>
        <p:txBody>
          <a:bodyPr>
            <a:noAutofit/>
          </a:bodyPr>
          <a:lstStyle/>
          <a:p>
            <a:r>
              <a:rPr lang="el-GR" sz="4800" b="1" dirty="0" err="1"/>
              <a:t>Εκπαιδευση</a:t>
            </a:r>
            <a:r>
              <a:rPr lang="el-GR" sz="4800" b="1" dirty="0"/>
              <a:t> </a:t>
            </a:r>
            <a:r>
              <a:rPr lang="el-GR" sz="4800" b="1" dirty="0" err="1"/>
              <a:t>κωφων</a:t>
            </a:r>
            <a:endParaRPr lang="el-GR" sz="4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3927D3-2EAB-944B-9567-2852EB6D40C8}"/>
              </a:ext>
            </a:extLst>
          </p:cNvPr>
          <p:cNvSpPr txBox="1"/>
          <p:nvPr/>
        </p:nvSpPr>
        <p:spPr>
          <a:xfrm>
            <a:off x="1047715" y="2214554"/>
            <a:ext cx="108463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2400" dirty="0">
                <a:latin typeface="Palatino Linotype" pitchFamily="18" charset="0"/>
              </a:rPr>
              <a:t>Το </a:t>
            </a:r>
            <a:r>
              <a:rPr lang="el-GR" sz="2400" b="1" dirty="0">
                <a:latin typeface="Palatino Linotype" pitchFamily="18" charset="0"/>
              </a:rPr>
              <a:t>1982</a:t>
            </a:r>
            <a:r>
              <a:rPr lang="el-GR" sz="2400" dirty="0">
                <a:latin typeface="Palatino Linotype" pitchFamily="18" charset="0"/>
              </a:rPr>
              <a:t> για πρώτη φορά στην Ελλάδα το Υπουργείο Παιδείας αναλαμβάνει ουσιαστικά την ευθύνη για την εκπαίδευση των κωφών παιδιών.</a:t>
            </a:r>
          </a:p>
          <a:p>
            <a:pPr algn="just"/>
            <a:endParaRPr lang="el-GR" sz="2400" dirty="0">
              <a:latin typeface="Palatino Linotype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400" dirty="0">
                <a:latin typeface="Palatino Linotype" pitchFamily="18" charset="0"/>
              </a:rPr>
              <a:t>Η ΕΝΓ με το </a:t>
            </a:r>
            <a:r>
              <a:rPr lang="el-GR" sz="2400" dirty="0" err="1">
                <a:latin typeface="Palatino Linotype" pitchFamily="18" charset="0"/>
              </a:rPr>
              <a:t>νόµο</a:t>
            </a:r>
            <a:r>
              <a:rPr lang="el-GR" sz="2400" dirty="0">
                <a:latin typeface="Palatino Linotype" pitchFamily="18" charset="0"/>
              </a:rPr>
              <a:t> 2817/2000 αναγνωρίζεται ως επίσημη γλώσσα των Κωφών </a:t>
            </a:r>
            <a:r>
              <a:rPr lang="en-US" sz="2400" dirty="0">
                <a:latin typeface="Palatino Linotype" pitchFamily="18" charset="0"/>
              </a:rPr>
              <a:t> </a:t>
            </a:r>
            <a:r>
              <a:rPr lang="el-GR" sz="2400" dirty="0">
                <a:latin typeface="Palatino Linotype" pitchFamily="18" charset="0"/>
              </a:rPr>
              <a:t>και μόλις φέτος (7-9-2017) αναγνωρίζεται ως ισότιμη με την ελληνική γλώσσα.</a:t>
            </a:r>
          </a:p>
          <a:p>
            <a:pPr algn="just">
              <a:buFont typeface="Arial" pitchFamily="34" charset="0"/>
              <a:buChar char="•"/>
            </a:pPr>
            <a:endParaRPr lang="el-GR" sz="2400" dirty="0">
              <a:latin typeface="Palatino Linotype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400" dirty="0">
                <a:latin typeface="Palatino Linotype" pitchFamily="18" charset="0"/>
              </a:rPr>
              <a:t>Δυνατότητες εκπαίδευσης: σχολεία κωφών, τμήματα ένταξης και παράλληλη στήριξη (2000). </a:t>
            </a:r>
          </a:p>
          <a:p>
            <a:pPr algn="just">
              <a:buFont typeface="Arial" pitchFamily="34" charset="0"/>
              <a:buChar char="•"/>
            </a:pPr>
            <a:endParaRPr lang="es-ES" sz="2400" dirty="0">
              <a:latin typeface="Palatino Linotype" pitchFamily="18" charset="0"/>
            </a:endParaRPr>
          </a:p>
        </p:txBody>
      </p:sp>
      <p:pic>
        <p:nvPicPr>
          <p:cNvPr id="10" name="1 - Εικόνα" descr="friendshipiseverything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7768" y="285728"/>
            <a:ext cx="3060699" cy="15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0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Που γίνεται η εκπαίδευση παιδιών με κώφωση; </a:t>
            </a:r>
            <a:br>
              <a:rPr lang="el-GR" sz="3600" dirty="0"/>
            </a:br>
            <a:endParaRPr lang="el-GR" sz="3600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type="body" idx="1"/>
          </p:nvPr>
        </p:nvSpPr>
        <p:spPr>
          <a:xfrm>
            <a:off x="1619219" y="5072074"/>
            <a:ext cx="9525067" cy="1785926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/>
              <a:t>Σε ειδικά  σχολεία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/>
              <a:t>Σε ειδικά σχολεία κωφών 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/>
              <a:t>Με τη βοήθεια παράλληλης στήριξης  στο γενικό σχολείο</a:t>
            </a:r>
            <a:r>
              <a:rPr lang="el-GR" b="1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DD6C25-186B-7C4F-A0B7-CB1AC561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Εκπαιδευση</a:t>
            </a:r>
            <a:r>
              <a:rPr lang="el-GR" dirty="0"/>
              <a:t> ..</a:t>
            </a:r>
            <a:br>
              <a:rPr lang="el-GR" dirty="0"/>
            </a:br>
            <a:r>
              <a:rPr lang="el-GR" dirty="0"/>
              <a:t>Πως;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A9F0E-608B-BE44-A021-E65E62DA99A6}"/>
              </a:ext>
            </a:extLst>
          </p:cNvPr>
          <p:cNvSpPr txBox="1"/>
          <p:nvPr/>
        </p:nvSpPr>
        <p:spPr>
          <a:xfrm>
            <a:off x="7810512" y="6072206"/>
            <a:ext cx="438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 dirty="0"/>
              <a:t> </a:t>
            </a:r>
          </a:p>
        </p:txBody>
      </p:sp>
      <p:pic>
        <p:nvPicPr>
          <p:cNvPr id="20" name="Picture 2" descr="Σχετική εικό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47" y="3071810"/>
            <a:ext cx="5009477" cy="1428760"/>
          </a:xfrm>
          <a:prstGeom prst="rect">
            <a:avLst/>
          </a:prstGeom>
          <a:noFill/>
        </p:spPr>
      </p:pic>
      <p:sp>
        <p:nvSpPr>
          <p:cNvPr id="26" name="20 - Θέση περιεχομένου"/>
          <p:cNvSpPr txBox="1">
            <a:spLocks/>
          </p:cNvSpPr>
          <p:nvPr/>
        </p:nvSpPr>
        <p:spPr>
          <a:xfrm>
            <a:off x="2571725" y="4572008"/>
            <a:ext cx="905256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l-GR" sz="2800" b="1" dirty="0"/>
              <a:t>Τα   χέρια  μου μιλούν……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5 - Θέση περιεχομένου" descr="1531675_651211194988847_2710941764830095026_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007355" y="5094668"/>
            <a:ext cx="4184645" cy="1763333"/>
          </a:xfrm>
        </p:spPr>
      </p:pic>
    </p:spTree>
    <p:extLst>
      <p:ext uri="{BB962C8B-B14F-4D97-AF65-F5344CB8AC3E}">
        <p14:creationId xmlns:p14="http://schemas.microsoft.com/office/powerpoint/2010/main" val="254399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477267" y="357166"/>
            <a:ext cx="3714733" cy="1280176"/>
          </a:xfrm>
        </p:spPr>
        <p:txBody>
          <a:bodyPr/>
          <a:lstStyle/>
          <a:p>
            <a:r>
              <a:rPr lang="el-GR" dirty="0"/>
              <a:t>Νοηματική </a:t>
            </a:r>
            <a:r>
              <a:rPr lang="el-GR" dirty="0" err="1"/>
              <a:t>γλωσσα</a:t>
            </a:r>
            <a:r>
              <a:rPr lang="el-GR" dirty="0"/>
              <a:t> 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191515" y="1714488"/>
            <a:ext cx="3463275" cy="4500594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/>
              <a:t>Γλώσσα οπτική και κινητική (</a:t>
            </a:r>
            <a:r>
              <a:rPr lang="el-GR" sz="3200" b="1" dirty="0">
                <a:solidFill>
                  <a:schemeClr val="tx1"/>
                </a:solidFill>
              </a:rPr>
              <a:t>κινήσεις χεριών και σώματος, εκφράσεις προσώπου</a:t>
            </a:r>
            <a:r>
              <a:rPr lang="el-GR" sz="3200" dirty="0"/>
              <a:t>)</a:t>
            </a:r>
          </a:p>
          <a:p>
            <a:pPr>
              <a:buFont typeface="Arial" pitchFamily="34" charset="0"/>
              <a:buChar char="•"/>
            </a:pPr>
            <a:endParaRPr lang="el-GR" sz="3200" dirty="0"/>
          </a:p>
          <a:p>
            <a:pPr>
              <a:buFont typeface="Arial" pitchFamily="34" charset="0"/>
              <a:buChar char="•"/>
            </a:pPr>
            <a:r>
              <a:rPr lang="el-GR" sz="3200" dirty="0"/>
              <a:t>Δεν αποδίδεται προφορικά, ούτε γραπτά.  </a:t>
            </a:r>
          </a:p>
          <a:p>
            <a:endParaRPr lang="el-GR" sz="2400" dirty="0"/>
          </a:p>
        </p:txBody>
      </p:sp>
      <p:pic>
        <p:nvPicPr>
          <p:cNvPr id="5" name="Picture 2" descr="http://hopedies.pblogs.gr/files/f/384825-imagesCA3GV0K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6712" y="1500175"/>
            <a:ext cx="6572749" cy="4864124"/>
          </a:xfrm>
        </p:spPr>
      </p:pic>
      <p:sp>
        <p:nvSpPr>
          <p:cNvPr id="6" name="5 - Ορθογώνιο"/>
          <p:cNvSpPr/>
          <p:nvPr/>
        </p:nvSpPr>
        <p:spPr>
          <a:xfrm>
            <a:off x="666712" y="785795"/>
            <a:ext cx="6715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/>
              <a:t>Το αλφάβητο της ΕΝΓ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5">
            <a:extLst>
              <a:ext uri="{FF2B5EF4-FFF2-40B4-BE49-F238E27FC236}">
                <a16:creationId xmlns:a16="http://schemas.microsoft.com/office/drawing/2014/main" id="{708657F7-FA4E-9D4B-B34B-C0ABCD1F7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82" y="382696"/>
            <a:ext cx="3192661" cy="4793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39DA6ACE-A63E-8B49-A777-C23A65F0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65" y="-160669"/>
            <a:ext cx="10058400" cy="1831905"/>
          </a:xfrm>
        </p:spPr>
        <p:txBody>
          <a:bodyPr>
            <a:normAutofit/>
          </a:bodyPr>
          <a:lstStyle/>
          <a:p>
            <a:r>
              <a:rPr lang="el-GR" sz="3600" b="1"/>
              <a:t>Τι κοινο εντοπιζεις;</a:t>
            </a:r>
          </a:p>
        </p:txBody>
      </p:sp>
      <p:pic>
        <p:nvPicPr>
          <p:cNvPr id="7" name="Εικόνα 7">
            <a:hlinkClick r:id="rId3"/>
            <a:extLst>
              <a:ext uri="{FF2B5EF4-FFF2-40B4-BE49-F238E27FC236}">
                <a16:creationId xmlns:a16="http://schemas.microsoft.com/office/drawing/2014/main" id="{50C379BB-3238-5B42-B54D-D9FC0D3E7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07" y="1448676"/>
            <a:ext cx="3955882" cy="2966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Εικόνα 11">
            <a:extLst>
              <a:ext uri="{FF2B5EF4-FFF2-40B4-BE49-F238E27FC236}">
                <a16:creationId xmlns:a16="http://schemas.microsoft.com/office/drawing/2014/main" id="{40AAF784-09E4-EF41-82E2-272BAB107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322" y="3078463"/>
            <a:ext cx="3561219" cy="2674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3922E4-EADC-A64F-AF51-E231CDF4FA98}"/>
              </a:ext>
            </a:extLst>
          </p:cNvPr>
          <p:cNvSpPr txBox="1"/>
          <p:nvPr/>
        </p:nvSpPr>
        <p:spPr>
          <a:xfrm>
            <a:off x="475907" y="4530151"/>
            <a:ext cx="3073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/>
              <a:t>I am Sam, 2001</a:t>
            </a:r>
          </a:p>
          <a:p>
            <a:pPr algn="l"/>
            <a:r>
              <a:rPr lang="el-GR" b="1"/>
              <a:t>Σύνδρομο Down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340E9A-209A-9045-890D-8E2AADF9928D}"/>
              </a:ext>
            </a:extLst>
          </p:cNvPr>
          <p:cNvSpPr txBox="1"/>
          <p:nvPr/>
        </p:nvSpPr>
        <p:spPr>
          <a:xfrm>
            <a:off x="8458481" y="5176482"/>
            <a:ext cx="443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/>
              <a:t>The black balloon, 2008</a:t>
            </a:r>
          </a:p>
          <a:p>
            <a:pPr algn="l"/>
            <a:r>
              <a:rPr lang="el-GR" b="1"/>
              <a:t>Διαταραχή Αυτιστικού Φάσματος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1482E9-AAEC-3F47-8268-152E2641732D}"/>
              </a:ext>
            </a:extLst>
          </p:cNvPr>
          <p:cNvSpPr txBox="1"/>
          <p:nvPr/>
        </p:nvSpPr>
        <p:spPr>
          <a:xfrm>
            <a:off x="3754322" y="5822813"/>
            <a:ext cx="332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/>
              <a:t>Stronger, 2017</a:t>
            </a:r>
          </a:p>
          <a:p>
            <a:pPr algn="l"/>
            <a:r>
              <a:rPr lang="el-GR" b="1"/>
              <a:t>Κινητική αναπηρία</a:t>
            </a:r>
          </a:p>
        </p:txBody>
      </p:sp>
    </p:spTree>
    <p:extLst>
      <p:ext uri="{BB962C8B-B14F-4D97-AF65-F5344CB8AC3E}">
        <p14:creationId xmlns:p14="http://schemas.microsoft.com/office/powerpoint/2010/main" val="2950498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40D06E-558A-E245-B37E-AA8E2934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5" y="357166"/>
            <a:ext cx="4000485" cy="5143536"/>
          </a:xfrm>
        </p:spPr>
        <p:txBody>
          <a:bodyPr>
            <a:normAutofit/>
          </a:bodyPr>
          <a:lstStyle/>
          <a:p>
            <a:r>
              <a:rPr lang="el-GR" sz="4000" dirty="0" err="1"/>
              <a:t>Αυτονομη</a:t>
            </a:r>
            <a:r>
              <a:rPr lang="el-GR" sz="4000" dirty="0"/>
              <a:t>  </a:t>
            </a:r>
            <a:r>
              <a:rPr lang="el-GR" sz="4000" dirty="0" err="1"/>
              <a:t>διαβιωση</a:t>
            </a:r>
            <a:endParaRPr lang="el-GR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6C3F0-98A6-0648-8559-A11476E3F18B}"/>
              </a:ext>
            </a:extLst>
          </p:cNvPr>
          <p:cNvSpPr txBox="1"/>
          <p:nvPr/>
        </p:nvSpPr>
        <p:spPr>
          <a:xfrm>
            <a:off x="0" y="428605"/>
            <a:ext cx="81915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/>
              <a:t>Τα άτομα με κώφωση </a:t>
            </a:r>
            <a:r>
              <a:rPr lang="el-GR" sz="2400" b="1" dirty="0"/>
              <a:t>δεν</a:t>
            </a:r>
            <a:r>
              <a:rPr lang="el-GR" sz="2400" dirty="0"/>
              <a:t> </a:t>
            </a:r>
            <a:r>
              <a:rPr lang="el-GR" sz="2400" b="1" dirty="0"/>
              <a:t>έχουν</a:t>
            </a:r>
            <a:r>
              <a:rPr lang="el-GR" sz="2400" dirty="0"/>
              <a:t> </a:t>
            </a:r>
            <a:r>
              <a:rPr lang="el-GR" sz="2400" b="1" dirty="0"/>
              <a:t>προβλήματα</a:t>
            </a:r>
            <a:r>
              <a:rPr lang="el-GR" sz="2400" dirty="0"/>
              <a:t> όσον αφορά στο κομμάτι της </a:t>
            </a:r>
            <a:r>
              <a:rPr lang="el-GR" sz="2400" b="1" dirty="0"/>
              <a:t>επιβίωσης</a:t>
            </a:r>
            <a:r>
              <a:rPr lang="el-GR" sz="2400" dirty="0"/>
              <a:t> τους. </a:t>
            </a:r>
          </a:p>
          <a:p>
            <a:pPr algn="just"/>
            <a:endParaRPr lang="el-GR" sz="2400" dirty="0"/>
          </a:p>
          <a:p>
            <a:pPr algn="just"/>
            <a:r>
              <a:rPr lang="el-GR" sz="2400" dirty="0"/>
              <a:t>Η μειωμένη ή ανύπαρκτή ακουστική τους ικανότητα δυσκολεύει την </a:t>
            </a:r>
            <a:r>
              <a:rPr lang="el-GR" sz="2400" b="1" u="sng" dirty="0"/>
              <a:t>επικοινωνία</a:t>
            </a:r>
            <a:r>
              <a:rPr lang="el-GR" sz="2400" dirty="0"/>
              <a:t> τους με τους </a:t>
            </a:r>
            <a:r>
              <a:rPr lang="el-GR" sz="2400" dirty="0" err="1"/>
              <a:t>ακούοντες</a:t>
            </a:r>
            <a:r>
              <a:rPr lang="el-GR" sz="2400" dirty="0"/>
              <a:t> (μη γνώστες της νοηματικής γλώσσας). </a:t>
            </a:r>
          </a:p>
          <a:p>
            <a:pPr algn="just"/>
            <a:endParaRPr lang="el-GR" sz="2400" dirty="0"/>
          </a:p>
          <a:p>
            <a:pPr algn="just"/>
            <a:r>
              <a:rPr lang="el-GR" sz="2400" b="1" dirty="0"/>
              <a:t>Φανταστείτε  λοιπόν πόσο δύσκολο είναι….  </a:t>
            </a:r>
          </a:p>
          <a:p>
            <a:pPr algn="just">
              <a:buFont typeface="Arial" pitchFamily="34" charset="0"/>
              <a:buChar char="•"/>
            </a:pPr>
            <a:r>
              <a:rPr lang="el-GR" sz="2400" dirty="0"/>
              <a:t>	να συνεννοηθείς σε μια δημόσια υπηρεσία</a:t>
            </a:r>
          </a:p>
          <a:p>
            <a:pPr algn="just">
              <a:buFont typeface="Arial" pitchFamily="34" charset="0"/>
              <a:buChar char="•"/>
            </a:pPr>
            <a:r>
              <a:rPr lang="el-GR" sz="2400" dirty="0"/>
              <a:t> 	Η΄ σε ένα νοσοκομείο εάν κάτι σου συμβεί  κ .α.</a:t>
            </a:r>
          </a:p>
          <a:p>
            <a:pPr algn="just">
              <a:buFont typeface="Arial" pitchFamily="34" charset="0"/>
              <a:buChar char="•"/>
            </a:pPr>
            <a:endParaRPr lang="el-GR" sz="2400" dirty="0"/>
          </a:p>
          <a:p>
            <a:pPr algn="just">
              <a:buFont typeface="Arial" pitchFamily="34" charset="0"/>
              <a:buChar char="•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32540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41328BB2-642A-374A-81E6-DE72F9A3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3" y="384088"/>
            <a:ext cx="4190987" cy="2830598"/>
          </a:xfrm>
        </p:spPr>
        <p:txBody>
          <a:bodyPr>
            <a:normAutofit/>
          </a:bodyPr>
          <a:lstStyle/>
          <a:p>
            <a:pPr algn="ctr"/>
            <a:r>
              <a:rPr lang="el-GR" dirty="0" err="1"/>
              <a:t>Κωφωση</a:t>
            </a:r>
            <a:br>
              <a:rPr lang="el-GR" dirty="0"/>
            </a:br>
            <a:r>
              <a:rPr lang="el-GR" dirty="0"/>
              <a:t> και </a:t>
            </a:r>
            <a:r>
              <a:rPr lang="el-GR" dirty="0" err="1"/>
              <a:t>καθημερινο</a:t>
            </a:r>
            <a:r>
              <a:rPr lang="el-GR" dirty="0"/>
              <a:t>-</a:t>
            </a:r>
            <a:r>
              <a:rPr lang="el-GR" dirty="0" err="1"/>
              <a:t>τητα</a:t>
            </a:r>
            <a:r>
              <a:rPr lang="el-GR" dirty="0"/>
              <a:t>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14B1F5-FAAB-4D44-8145-5F811D3289E9}"/>
              </a:ext>
            </a:extLst>
          </p:cNvPr>
          <p:cNvSpPr txBox="1"/>
          <p:nvPr/>
        </p:nvSpPr>
        <p:spPr>
          <a:xfrm>
            <a:off x="4286238" y="214291"/>
            <a:ext cx="4954743" cy="70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000" b="1" dirty="0"/>
              <a:t>Θεατρική ομάδα κωφών ¨Τρελά χρώματα»</a:t>
            </a:r>
          </a:p>
        </p:txBody>
      </p:sp>
      <p:pic>
        <p:nvPicPr>
          <p:cNvPr id="15" name="Picture 6" descr="Αποτέλεσμα εικόνας για θεατρο νοηματική γλώσσα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31" r="8331"/>
          <a:stretch>
            <a:fillRect/>
          </a:stretch>
        </p:blipFill>
        <p:spPr bwMode="auto">
          <a:xfrm>
            <a:off x="0" y="0"/>
            <a:ext cx="4208005" cy="2643182"/>
          </a:xfrm>
          <a:prstGeom prst="rect">
            <a:avLst/>
          </a:prstGeom>
          <a:noFill/>
        </p:spPr>
      </p:pic>
      <p:pic>
        <p:nvPicPr>
          <p:cNvPr id="16" name="Picture 4" descr="Αποτέλεσμα εικόνας για νοηματική γλώσσ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4572032" cy="2052286"/>
          </a:xfrm>
          <a:prstGeom prst="rect">
            <a:avLst/>
          </a:prstGeom>
          <a:noFill/>
        </p:spPr>
      </p:pic>
      <p:sp>
        <p:nvSpPr>
          <p:cNvPr id="17" name="16 - Ορθογώνιο"/>
          <p:cNvSpPr/>
          <p:nvPr/>
        </p:nvSpPr>
        <p:spPr>
          <a:xfrm>
            <a:off x="0" y="5357827"/>
            <a:ext cx="3976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Δελτίο ειδήσεων σε νοηματική </a:t>
            </a:r>
          </a:p>
        </p:txBody>
      </p:sp>
      <p:pic>
        <p:nvPicPr>
          <p:cNvPr id="10242" name="Picture 2" descr="Η καταιγίδ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40" y="1216116"/>
            <a:ext cx="2952771" cy="1647810"/>
          </a:xfrm>
          <a:prstGeom prst="rect">
            <a:avLst/>
          </a:prstGeom>
          <a:noFill/>
        </p:spPr>
      </p:pic>
      <p:sp>
        <p:nvSpPr>
          <p:cNvPr id="18" name="17 - Ορθογώνιο"/>
          <p:cNvSpPr/>
          <p:nvPr/>
        </p:nvSpPr>
        <p:spPr>
          <a:xfrm>
            <a:off x="4762491" y="3000372"/>
            <a:ext cx="2762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Παραμύθια</a:t>
            </a:r>
          </a:p>
        </p:txBody>
      </p:sp>
      <p:pic>
        <p:nvPicPr>
          <p:cNvPr id="10244" name="Picture 4" descr="http://www.lifo.gr/uploads/image/1247867/_P5B4370_new.jpg"/>
          <p:cNvPicPr>
            <a:picLocks noChangeAspect="1" noChangeArrowheads="1"/>
          </p:cNvPicPr>
          <p:nvPr/>
        </p:nvPicPr>
        <p:blipFill>
          <a:blip r:embed="rId5"/>
          <a:srcRect l="11626" t="-5818" r="-755" b="30188"/>
          <a:stretch>
            <a:fillRect/>
          </a:stretch>
        </p:blipFill>
        <p:spPr bwMode="auto">
          <a:xfrm>
            <a:off x="4952992" y="3571876"/>
            <a:ext cx="4381531" cy="1857388"/>
          </a:xfrm>
          <a:prstGeom prst="rect">
            <a:avLst/>
          </a:prstGeom>
          <a:noFill/>
        </p:spPr>
      </p:pic>
      <p:sp>
        <p:nvSpPr>
          <p:cNvPr id="19" name="18 - Ορθογώνιο"/>
          <p:cNvSpPr/>
          <p:nvPr/>
        </p:nvSpPr>
        <p:spPr>
          <a:xfrm>
            <a:off x="5810249" y="5715016"/>
            <a:ext cx="1797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Συναυλίες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237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1DC3E8-08EE-A641-88C7-F5F55CCD2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9409" y="1340239"/>
            <a:ext cx="7963875" cy="2926233"/>
          </a:xfrm>
        </p:spPr>
        <p:txBody>
          <a:bodyPr/>
          <a:lstStyle/>
          <a:p>
            <a:r>
              <a:rPr lang="el-GR" dirty="0" err="1"/>
              <a:t>Κωφωση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734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76211" y="285728"/>
            <a:ext cx="10858533" cy="1515608"/>
          </a:xfrm>
        </p:spPr>
        <p:txBody>
          <a:bodyPr>
            <a:normAutofit/>
          </a:bodyPr>
          <a:lstStyle/>
          <a:p>
            <a:r>
              <a:rPr lang="el-GR" sz="4400" dirty="0" err="1"/>
              <a:t>Ορολογια</a:t>
            </a:r>
            <a:r>
              <a:rPr lang="el-GR" sz="4400" dirty="0"/>
              <a:t> (πως ορίζουμε την </a:t>
            </a:r>
            <a:r>
              <a:rPr lang="el-GR" sz="4400" dirty="0" err="1"/>
              <a:t>κωφωση</a:t>
            </a:r>
            <a:r>
              <a:rPr lang="el-GR" sz="4400" dirty="0"/>
              <a:t>;)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52464" y="1785926"/>
            <a:ext cx="10058400" cy="4050792"/>
          </a:xfrm>
        </p:spPr>
        <p:txBody>
          <a:bodyPr/>
          <a:lstStyle/>
          <a:p>
            <a:pPr algn="just"/>
            <a:r>
              <a:rPr lang="el-GR" sz="2400" b="1" u="sng" dirty="0"/>
              <a:t>Κριτήρια ιατρικά </a:t>
            </a:r>
            <a:r>
              <a:rPr lang="el-GR" sz="2400" b="1" dirty="0"/>
              <a:t>: </a:t>
            </a:r>
          </a:p>
          <a:p>
            <a:pPr lvl="1" algn="just"/>
            <a:r>
              <a:rPr lang="el-GR" sz="2400" b="1" dirty="0"/>
              <a:t>Κωφός</a:t>
            </a:r>
            <a:r>
              <a:rPr lang="el-GR" sz="2400" dirty="0"/>
              <a:t>: χρήση του οπτικού καναλιού για την επικοινωνία. Ακουστική απώλεια άνω των 70</a:t>
            </a:r>
            <a:r>
              <a:rPr lang="en-US" sz="2400" dirty="0"/>
              <a:t>dB</a:t>
            </a:r>
          </a:p>
          <a:p>
            <a:pPr lvl="1" algn="just"/>
            <a:r>
              <a:rPr lang="el-GR" sz="2400" b="1" dirty="0"/>
              <a:t>Βαρήκοος</a:t>
            </a:r>
            <a:r>
              <a:rPr lang="el-GR" sz="2400" dirty="0"/>
              <a:t>: Είναι αυτός που, είτε φοράει ακουστικά είτε όχι,</a:t>
            </a:r>
            <a:r>
              <a:rPr lang="el-GR" sz="2400" b="1" dirty="0"/>
              <a:t> </a:t>
            </a:r>
            <a:r>
              <a:rPr lang="el-GR" sz="2400" dirty="0"/>
              <a:t>δυσκολεύεται να αντιληφθεί</a:t>
            </a:r>
            <a:r>
              <a:rPr lang="el-GR" sz="2400" b="1" dirty="0"/>
              <a:t> </a:t>
            </a:r>
            <a:r>
              <a:rPr lang="el-GR" sz="2400" dirty="0"/>
              <a:t>την ομιλία με την ακοή του μόνο. Ακουστική βλάβη από 31 </a:t>
            </a:r>
            <a:r>
              <a:rPr lang="en-US" sz="2400" dirty="0"/>
              <a:t>dB  </a:t>
            </a:r>
            <a:r>
              <a:rPr lang="el-GR" sz="2400" dirty="0"/>
              <a:t>έως 69</a:t>
            </a:r>
            <a:r>
              <a:rPr lang="en-US" sz="2400" dirty="0"/>
              <a:t>dB</a:t>
            </a:r>
            <a:r>
              <a:rPr lang="el-GR" sz="2400" dirty="0"/>
              <a:t>.</a:t>
            </a:r>
          </a:p>
          <a:p>
            <a:pPr algn="just"/>
            <a:r>
              <a:rPr lang="el-GR" sz="2400" b="1" u="sng" dirty="0"/>
              <a:t>Κριτήρια κοινωνικά </a:t>
            </a:r>
            <a:r>
              <a:rPr lang="el-GR" sz="2400" dirty="0"/>
              <a:t>: Η κώφωση είναι μια κοινωνική κατάσταση, ένα είδος τρόπου ζωής, που βασίζεται στη χρήση της Νοηματικής Γλώσσας και στην υιοθέτηση της κουλτούρας των Κωφών. </a:t>
            </a:r>
          </a:p>
          <a:p>
            <a:pPr algn="just"/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geliki\AppData\Local\Microsoft\Windows\Temporary Internet Files\Content.IE5\B1SV7133\MC90008909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6709" y="3429000"/>
            <a:ext cx="3615292" cy="26525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91514" y="685800"/>
            <a:ext cx="4730721" cy="1642804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rgbClr val="C00000"/>
                </a:solidFill>
              </a:rPr>
              <a:t>Αίτια κώφωσης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38199" y="685800"/>
            <a:ext cx="7210012" cy="5493457"/>
          </a:xfrm>
        </p:spPr>
        <p:txBody>
          <a:bodyPr>
            <a:normAutofit/>
          </a:bodyPr>
          <a:lstStyle/>
          <a:p>
            <a:r>
              <a:rPr lang="el-GR" sz="2400" b="1" dirty="0"/>
              <a:t>Συγγενής κώφωση- </a:t>
            </a:r>
            <a:r>
              <a:rPr lang="el-GR" sz="2400" b="1" dirty="0" err="1"/>
              <a:t>πρόγλωσσική</a:t>
            </a:r>
            <a:r>
              <a:rPr lang="el-GR" sz="2400" dirty="0"/>
              <a:t>: Έχουν όσοι γεννιούνται με κώφωση  (πιο σπάνια)</a:t>
            </a:r>
          </a:p>
          <a:p>
            <a:pPr lvl="1"/>
            <a:r>
              <a:rPr lang="el-GR" sz="2400" dirty="0"/>
              <a:t>Κληρονομικότητα</a:t>
            </a:r>
          </a:p>
          <a:p>
            <a:pPr lvl="1"/>
            <a:r>
              <a:rPr lang="el-GR" sz="2400" dirty="0"/>
              <a:t>Προβλήματα της μητέρας κατά τη διάρκεια της εγκυμοσύνης (π.χ. ερυθρά)</a:t>
            </a:r>
          </a:p>
          <a:p>
            <a:endParaRPr lang="el-GR" sz="2400" dirty="0"/>
          </a:p>
          <a:p>
            <a:r>
              <a:rPr lang="el-GR" sz="2400" b="1" dirty="0"/>
              <a:t>Επίκτητη κώφωση/ μεταγλωσσική</a:t>
            </a:r>
            <a:r>
              <a:rPr lang="el-GR" sz="2400" dirty="0"/>
              <a:t>: </a:t>
            </a:r>
          </a:p>
          <a:p>
            <a:pPr lvl="1"/>
            <a:r>
              <a:rPr lang="el-GR" sz="2400" dirty="0"/>
              <a:t>Μη κληρονομικές παθήσεις</a:t>
            </a:r>
          </a:p>
          <a:p>
            <a:pPr lvl="1"/>
            <a:r>
              <a:rPr lang="el-GR" sz="2400" dirty="0"/>
              <a:t>Τραυματισμοί</a:t>
            </a:r>
          </a:p>
          <a:p>
            <a:pPr lvl="1"/>
            <a:r>
              <a:rPr lang="el-GR" sz="2400" dirty="0"/>
              <a:t>Χρήση ταξικών για τα αυτιά φαρμάκων</a:t>
            </a:r>
          </a:p>
          <a:p>
            <a:endParaRPr lang="el-GR" sz="2400" dirty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158751-D35D-BA4F-A417-EED4BBFF4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59" y="357167"/>
            <a:ext cx="11676504" cy="1279089"/>
          </a:xfrm>
        </p:spPr>
        <p:txBody>
          <a:bodyPr>
            <a:noAutofit/>
          </a:bodyPr>
          <a:lstStyle/>
          <a:p>
            <a:r>
              <a:rPr lang="el-GR" sz="4800" b="1" dirty="0" err="1"/>
              <a:t>Εκπαιδευση</a:t>
            </a:r>
            <a:r>
              <a:rPr lang="el-GR" sz="4800" b="1" dirty="0"/>
              <a:t> </a:t>
            </a:r>
            <a:r>
              <a:rPr lang="el-GR" sz="4800" b="1" dirty="0" err="1"/>
              <a:t>κωφων</a:t>
            </a:r>
            <a:endParaRPr lang="el-GR" sz="4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3927D3-2EAB-944B-9567-2852EB6D40C8}"/>
              </a:ext>
            </a:extLst>
          </p:cNvPr>
          <p:cNvSpPr txBox="1"/>
          <p:nvPr/>
        </p:nvSpPr>
        <p:spPr>
          <a:xfrm>
            <a:off x="1047715" y="2214554"/>
            <a:ext cx="108463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2400" dirty="0"/>
              <a:t>Το </a:t>
            </a:r>
            <a:r>
              <a:rPr lang="el-GR" sz="2400" b="1" dirty="0"/>
              <a:t>1982</a:t>
            </a:r>
            <a:r>
              <a:rPr lang="el-GR" sz="2400" dirty="0"/>
              <a:t> για πρώτη φορά στην Ελλάδα το Υπουργείο Παιδείας αναλαμβάνει ουσιαστικά την ευθύνη για την εκπαίδευση των κωφών παιδιών.</a:t>
            </a:r>
          </a:p>
          <a:p>
            <a:pPr algn="just"/>
            <a:endParaRPr lang="el-GR" sz="2400" dirty="0"/>
          </a:p>
          <a:p>
            <a:pPr algn="just">
              <a:buFont typeface="Arial" pitchFamily="34" charset="0"/>
              <a:buChar char="•"/>
            </a:pPr>
            <a:r>
              <a:rPr lang="el-GR" sz="2400" dirty="0"/>
              <a:t>Η ΕΝΓ με το </a:t>
            </a:r>
            <a:r>
              <a:rPr lang="el-GR" sz="2400" dirty="0" err="1"/>
              <a:t>νόµο</a:t>
            </a:r>
            <a:r>
              <a:rPr lang="el-GR" sz="2400" dirty="0"/>
              <a:t> 2817/2000 αναγνωρίζεται ως επίσημη γλώσσα των Κωφών </a:t>
            </a:r>
            <a:r>
              <a:rPr lang="en-US" sz="2400" dirty="0"/>
              <a:t> </a:t>
            </a:r>
            <a:r>
              <a:rPr lang="el-GR" sz="2400" dirty="0"/>
              <a:t>και μόλις φέτος (7-9-2017) αναγνωρίζεται ως ισότιμη με την ελληνική γλώσσα.</a:t>
            </a:r>
          </a:p>
          <a:p>
            <a:pPr algn="just">
              <a:buFont typeface="Arial" pitchFamily="34" charset="0"/>
              <a:buChar char="•"/>
            </a:pPr>
            <a:endParaRPr lang="el-GR" sz="2400" dirty="0"/>
          </a:p>
          <a:p>
            <a:pPr algn="just">
              <a:buFont typeface="Arial" pitchFamily="34" charset="0"/>
              <a:buChar char="•"/>
            </a:pPr>
            <a:r>
              <a:rPr lang="el-GR" sz="2400" dirty="0"/>
              <a:t>Δυνατότητες εκπαίδευσης: σχολεία κωφών, τμήματα ένταξης και παράλληλη στήριξη (2000). </a:t>
            </a:r>
          </a:p>
          <a:p>
            <a:pPr algn="just">
              <a:buFont typeface="Arial" pitchFamily="34" charset="0"/>
              <a:buChar char="•"/>
            </a:pPr>
            <a:endParaRPr lang="es-ES" sz="2400" dirty="0"/>
          </a:p>
        </p:txBody>
      </p:sp>
      <p:pic>
        <p:nvPicPr>
          <p:cNvPr id="10" name="1 - Εικόνα" descr="friendshipiseverything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7768" y="285728"/>
            <a:ext cx="3060699" cy="15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0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Που γίνεται η εκπαίδευση παιδιών με κώφωση; </a:t>
            </a:r>
            <a:br>
              <a:rPr lang="el-GR" sz="3600" dirty="0"/>
            </a:br>
            <a:endParaRPr lang="el-GR" sz="3600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type="body" idx="1"/>
          </p:nvPr>
        </p:nvSpPr>
        <p:spPr>
          <a:xfrm>
            <a:off x="1827971" y="4473885"/>
            <a:ext cx="9620317" cy="192880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b="1" dirty="0"/>
              <a:t>Σε ειδικά  σχολεία</a:t>
            </a:r>
          </a:p>
          <a:p>
            <a:pPr>
              <a:buFont typeface="Arial" pitchFamily="34" charset="0"/>
              <a:buChar char="•"/>
            </a:pPr>
            <a:r>
              <a:rPr lang="el-GR" sz="2800" b="1" dirty="0"/>
              <a:t>Σε ειδικά σχολεία κωφών </a:t>
            </a:r>
          </a:p>
          <a:p>
            <a:pPr>
              <a:buFont typeface="Arial" pitchFamily="34" charset="0"/>
              <a:buChar char="•"/>
            </a:pPr>
            <a:r>
              <a:rPr lang="el-GR" sz="2800" b="1" dirty="0"/>
              <a:t>Με τη βοήθεια παράλληλης στήριξης  στο γενικό σχολείο.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DD6C25-186B-7C4F-A0B7-CB1AC561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Εκπαιδευση</a:t>
            </a:r>
            <a:r>
              <a:rPr lang="el-GR" dirty="0"/>
              <a:t> ..</a:t>
            </a:r>
            <a:br>
              <a:rPr lang="el-GR" dirty="0"/>
            </a:br>
            <a:r>
              <a:rPr lang="el-GR" dirty="0"/>
              <a:t>Πως;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A9F0E-608B-BE44-A021-E65E62DA99A6}"/>
              </a:ext>
            </a:extLst>
          </p:cNvPr>
          <p:cNvSpPr txBox="1"/>
          <p:nvPr/>
        </p:nvSpPr>
        <p:spPr>
          <a:xfrm>
            <a:off x="7810512" y="6072206"/>
            <a:ext cx="438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 dirty="0"/>
              <a:t> </a:t>
            </a:r>
          </a:p>
        </p:txBody>
      </p:sp>
      <p:pic>
        <p:nvPicPr>
          <p:cNvPr id="20" name="Picture 2" descr="Σχετική εικό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47" y="3071810"/>
            <a:ext cx="5009477" cy="1428760"/>
          </a:xfrm>
          <a:prstGeom prst="rect">
            <a:avLst/>
          </a:prstGeom>
          <a:noFill/>
        </p:spPr>
      </p:pic>
      <p:sp>
        <p:nvSpPr>
          <p:cNvPr id="26" name="20 - Θέση περιεχομένου"/>
          <p:cNvSpPr txBox="1">
            <a:spLocks/>
          </p:cNvSpPr>
          <p:nvPr/>
        </p:nvSpPr>
        <p:spPr>
          <a:xfrm>
            <a:off x="2571725" y="4572008"/>
            <a:ext cx="905256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l-GR" sz="2800" b="1" dirty="0"/>
              <a:t>Τα   χέρια  </a:t>
            </a:r>
            <a:r>
              <a:rPr lang="el-GR" sz="2800" b="1"/>
              <a:t>μου μιλούν………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8" name="5 - Θέση περιεχομένου" descr="1531675_651211194988847_2710941764830095026_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007355" y="5094668"/>
            <a:ext cx="4184645" cy="1763333"/>
          </a:xfrm>
        </p:spPr>
      </p:pic>
    </p:spTree>
    <p:extLst>
      <p:ext uri="{BB962C8B-B14F-4D97-AF65-F5344CB8AC3E}">
        <p14:creationId xmlns:p14="http://schemas.microsoft.com/office/powerpoint/2010/main" val="254399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477267" y="357166"/>
            <a:ext cx="3714733" cy="1280176"/>
          </a:xfrm>
        </p:spPr>
        <p:txBody>
          <a:bodyPr anchor="ctr"/>
          <a:lstStyle/>
          <a:p>
            <a:r>
              <a:rPr lang="el-GR" dirty="0"/>
              <a:t>Νοηματική </a:t>
            </a:r>
            <a:r>
              <a:rPr lang="el-GR" dirty="0" err="1"/>
              <a:t>γλωσσα</a:t>
            </a:r>
            <a:r>
              <a:rPr lang="el-GR" dirty="0"/>
              <a:t> 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191515" y="1714488"/>
            <a:ext cx="3463275" cy="4500594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/>
              <a:t>Γλώσσα οπτική και κινητική (</a:t>
            </a:r>
            <a:r>
              <a:rPr lang="el-GR" sz="3200" b="1" dirty="0">
                <a:solidFill>
                  <a:schemeClr val="tx1"/>
                </a:solidFill>
              </a:rPr>
              <a:t>κινήσεις χεριών και σώματος, εκφράσεις προσώπου</a:t>
            </a:r>
            <a:r>
              <a:rPr lang="el-GR" sz="3200" dirty="0"/>
              <a:t>)</a:t>
            </a:r>
          </a:p>
          <a:p>
            <a:pPr>
              <a:buFont typeface="Arial" pitchFamily="34" charset="0"/>
              <a:buChar char="•"/>
            </a:pPr>
            <a:endParaRPr lang="el-GR" sz="3200" dirty="0"/>
          </a:p>
          <a:p>
            <a:pPr>
              <a:buFont typeface="Arial" pitchFamily="34" charset="0"/>
              <a:buChar char="•"/>
            </a:pPr>
            <a:r>
              <a:rPr lang="el-GR" sz="3200" dirty="0"/>
              <a:t>Δεν αποδίδεται προφορικά ούτε γραπτά </a:t>
            </a:r>
          </a:p>
          <a:p>
            <a:endParaRPr lang="el-GR" sz="2400" dirty="0"/>
          </a:p>
        </p:txBody>
      </p:sp>
      <p:pic>
        <p:nvPicPr>
          <p:cNvPr id="5" name="Picture 2" descr="http://hopedies.pblogs.gr/files/f/384825-imagesCA3GV0K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6712" y="1643051"/>
            <a:ext cx="6379683" cy="4721247"/>
          </a:xfrm>
        </p:spPr>
      </p:pic>
      <p:sp>
        <p:nvSpPr>
          <p:cNvPr id="6" name="5 - Ορθογώνιο"/>
          <p:cNvSpPr/>
          <p:nvPr/>
        </p:nvSpPr>
        <p:spPr>
          <a:xfrm>
            <a:off x="666712" y="785795"/>
            <a:ext cx="6715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/>
              <a:t>Το αλφάβητο της ΕΝΓ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40D06E-558A-E245-B37E-AA8E2934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5" y="357167"/>
            <a:ext cx="4262399" cy="106081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 err="1"/>
              <a:t>Αυτονομη</a:t>
            </a:r>
            <a:r>
              <a:rPr lang="el-GR" sz="4000" dirty="0"/>
              <a:t>  </a:t>
            </a:r>
            <a:r>
              <a:rPr lang="el-GR" sz="4000" dirty="0" err="1"/>
              <a:t>διαβιωση</a:t>
            </a:r>
            <a:endParaRPr lang="el-GR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6C3F0-98A6-0648-8559-A11476E3F18B}"/>
              </a:ext>
            </a:extLst>
          </p:cNvPr>
          <p:cNvSpPr txBox="1"/>
          <p:nvPr/>
        </p:nvSpPr>
        <p:spPr>
          <a:xfrm>
            <a:off x="0" y="428605"/>
            <a:ext cx="81915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/>
              <a:t>Τα άτομα με κώφωση </a:t>
            </a:r>
            <a:r>
              <a:rPr lang="el-GR" sz="2400" b="1" dirty="0"/>
              <a:t>δεν</a:t>
            </a:r>
            <a:r>
              <a:rPr lang="el-GR" sz="2400" dirty="0"/>
              <a:t> </a:t>
            </a:r>
            <a:r>
              <a:rPr lang="el-GR" sz="2400" b="1" dirty="0"/>
              <a:t>έχουν</a:t>
            </a:r>
            <a:r>
              <a:rPr lang="el-GR" sz="2400" dirty="0"/>
              <a:t> </a:t>
            </a:r>
            <a:r>
              <a:rPr lang="el-GR" sz="2400" b="1" dirty="0"/>
              <a:t>προβλήματα</a:t>
            </a:r>
            <a:r>
              <a:rPr lang="el-GR" sz="2400" dirty="0"/>
              <a:t> όσον αφορά στο κομμάτι της </a:t>
            </a:r>
            <a:r>
              <a:rPr lang="el-GR" sz="2400" b="1" dirty="0"/>
              <a:t>επιβίωσης</a:t>
            </a:r>
            <a:r>
              <a:rPr lang="el-GR" sz="2400" dirty="0"/>
              <a:t> τους. </a:t>
            </a:r>
          </a:p>
          <a:p>
            <a:pPr algn="just"/>
            <a:endParaRPr lang="el-GR" sz="2400" dirty="0"/>
          </a:p>
          <a:p>
            <a:pPr algn="just"/>
            <a:r>
              <a:rPr lang="el-GR" sz="2400" dirty="0"/>
              <a:t>Η μειωμένη ή ανύπαρκτή ακουστική τους ικανότητα δυσκολεύει την </a:t>
            </a:r>
            <a:r>
              <a:rPr lang="el-GR" sz="2400" b="1" u="sng" dirty="0"/>
              <a:t>επικοινωνία</a:t>
            </a:r>
            <a:r>
              <a:rPr lang="el-GR" sz="2400" dirty="0"/>
              <a:t> τους με τους </a:t>
            </a:r>
            <a:r>
              <a:rPr lang="el-GR" sz="2400" dirty="0" err="1"/>
              <a:t>ακούοντες</a:t>
            </a:r>
            <a:r>
              <a:rPr lang="el-GR" sz="2400" dirty="0"/>
              <a:t> (μη γνώστες της νοηματικής γλώσσας). </a:t>
            </a:r>
          </a:p>
          <a:p>
            <a:pPr algn="just"/>
            <a:endParaRPr lang="el-GR" sz="2400" dirty="0"/>
          </a:p>
          <a:p>
            <a:pPr algn="just"/>
            <a:r>
              <a:rPr lang="el-GR" sz="2400" b="1" dirty="0"/>
              <a:t>Φανταστείτε  λοιπόν πόσο δύσκολο είναι….  </a:t>
            </a:r>
          </a:p>
          <a:p>
            <a:pPr algn="just">
              <a:buFont typeface="Arial" pitchFamily="34" charset="0"/>
              <a:buChar char="•"/>
            </a:pPr>
            <a:r>
              <a:rPr lang="el-GR" sz="2400" dirty="0"/>
              <a:t>	να συνεννοηθείς σε μια δημόσια υπηρεσία</a:t>
            </a:r>
          </a:p>
          <a:p>
            <a:pPr algn="just">
              <a:buFont typeface="Arial" pitchFamily="34" charset="0"/>
              <a:buChar char="•"/>
            </a:pPr>
            <a:r>
              <a:rPr lang="el-GR" sz="2400" dirty="0"/>
              <a:t> 	Η΄ σε ένα νοσοκομείο εάν κάτι σου συμβεί  κ .α.</a:t>
            </a:r>
          </a:p>
          <a:p>
            <a:pPr algn="just">
              <a:buFont typeface="Arial" pitchFamily="34" charset="0"/>
              <a:buChar char="•"/>
            </a:pPr>
            <a:endParaRPr lang="el-GR" sz="2400" dirty="0"/>
          </a:p>
          <a:p>
            <a:pPr algn="just">
              <a:buFont typeface="Arial" pitchFamily="34" charset="0"/>
              <a:buChar char="•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3254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76C238-0164-7C4A-B13B-D70DDB65F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32" y="0"/>
            <a:ext cx="5632452" cy="1379879"/>
          </a:xfrm>
        </p:spPr>
        <p:txBody>
          <a:bodyPr>
            <a:normAutofit/>
          </a:bodyPr>
          <a:lstStyle/>
          <a:p>
            <a:r>
              <a:rPr lang="el-GR" sz="3600"/>
              <a:t>Κατηγοριες αναπηριας</a:t>
            </a: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03157C0E-C1D3-0243-A6B5-023DD9B90868}"/>
              </a:ext>
            </a:extLst>
          </p:cNvPr>
          <p:cNvSpPr txBox="1">
            <a:spLocks/>
          </p:cNvSpPr>
          <p:nvPr/>
        </p:nvSpPr>
        <p:spPr>
          <a:xfrm>
            <a:off x="1073240" y="1747641"/>
            <a:ext cx="5120886" cy="3204591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l-GR" sz="2800"/>
              <a:t>Κινητική αναπηρία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800"/>
              <a:t>Αισθητηριακή αναπηρία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800"/>
              <a:t>Ψυχική αναπηρία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800"/>
              <a:t>Νοητική αναπηρία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800"/>
              <a:t>Άλλες αναπηρίες </a:t>
            </a:r>
          </a:p>
        </p:txBody>
      </p:sp>
      <p:pic>
        <p:nvPicPr>
          <p:cNvPr id="3" name="Εικόνα 3">
            <a:extLst>
              <a:ext uri="{FF2B5EF4-FFF2-40B4-BE49-F238E27FC236}">
                <a16:creationId xmlns:a16="http://schemas.microsoft.com/office/drawing/2014/main" id="{2E1A5960-5CC5-364C-90B5-C7C4614A4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081" y="2335282"/>
            <a:ext cx="2367919" cy="1533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Εικόνα 8">
            <a:extLst>
              <a:ext uri="{FF2B5EF4-FFF2-40B4-BE49-F238E27FC236}">
                <a16:creationId xmlns:a16="http://schemas.microsoft.com/office/drawing/2014/main" id="{CD491ED4-32A0-B049-B2EA-F889A0CB0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359" y="156017"/>
            <a:ext cx="2233384" cy="2427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Εικόνα 12">
            <a:extLst>
              <a:ext uri="{FF2B5EF4-FFF2-40B4-BE49-F238E27FC236}">
                <a16:creationId xmlns:a16="http://schemas.microsoft.com/office/drawing/2014/main" id="{FCD51F8B-E232-7B4A-837C-C78C843BF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9005" y="4150226"/>
            <a:ext cx="2229679" cy="1672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Εικόνα 14">
            <a:extLst>
              <a:ext uri="{FF2B5EF4-FFF2-40B4-BE49-F238E27FC236}">
                <a16:creationId xmlns:a16="http://schemas.microsoft.com/office/drawing/2014/main" id="{12150048-A250-C343-8B0D-40F83F3B8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161" y="4536804"/>
            <a:ext cx="2797577" cy="1874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Εικόνα 10">
            <a:extLst>
              <a:ext uri="{FF2B5EF4-FFF2-40B4-BE49-F238E27FC236}">
                <a16:creationId xmlns:a16="http://schemas.microsoft.com/office/drawing/2014/main" id="{AD1AE2C7-72A1-F346-8182-FE3B267D4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161" y="2047722"/>
            <a:ext cx="2562178" cy="1821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843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41328BB2-642A-374A-81E6-DE72F9A3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3" y="384088"/>
            <a:ext cx="4190987" cy="2830598"/>
          </a:xfrm>
        </p:spPr>
        <p:txBody>
          <a:bodyPr>
            <a:normAutofit/>
          </a:bodyPr>
          <a:lstStyle/>
          <a:p>
            <a:pPr algn="ctr"/>
            <a:r>
              <a:rPr lang="el-GR" dirty="0" err="1"/>
              <a:t>Κωφωση</a:t>
            </a:r>
            <a:br>
              <a:rPr lang="el-GR" dirty="0"/>
            </a:br>
            <a:r>
              <a:rPr lang="el-GR" dirty="0"/>
              <a:t> </a:t>
            </a:r>
            <a:r>
              <a:rPr lang="el-GR"/>
              <a:t>και καθημερινο-τητα</a:t>
            </a:r>
            <a:r>
              <a:rPr lang="el-GR" dirty="0"/>
              <a:t>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14B1F5-FAAB-4D44-8145-5F811D3289E9}"/>
              </a:ext>
            </a:extLst>
          </p:cNvPr>
          <p:cNvSpPr txBox="1"/>
          <p:nvPr/>
        </p:nvSpPr>
        <p:spPr>
          <a:xfrm>
            <a:off x="4286238" y="214291"/>
            <a:ext cx="4954743" cy="70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000" b="1" dirty="0"/>
              <a:t>Θεατρική ομάδα κωφών ¨Τρελά χρώματα»</a:t>
            </a:r>
          </a:p>
        </p:txBody>
      </p:sp>
      <p:pic>
        <p:nvPicPr>
          <p:cNvPr id="15" name="Picture 6" descr="Αποτέλεσμα εικόνας για θεατρο νοηματική γλώσσα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31" r="8331"/>
          <a:stretch>
            <a:fillRect/>
          </a:stretch>
        </p:blipFill>
        <p:spPr bwMode="auto">
          <a:xfrm>
            <a:off x="0" y="0"/>
            <a:ext cx="4208005" cy="2643182"/>
          </a:xfrm>
          <a:prstGeom prst="rect">
            <a:avLst/>
          </a:prstGeom>
          <a:noFill/>
        </p:spPr>
      </p:pic>
      <p:pic>
        <p:nvPicPr>
          <p:cNvPr id="16" name="Picture 4" descr="Αποτέλεσμα εικόνας για νοηματική γλώσσ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4572032" cy="2052286"/>
          </a:xfrm>
          <a:prstGeom prst="rect">
            <a:avLst/>
          </a:prstGeom>
          <a:noFill/>
        </p:spPr>
      </p:pic>
      <p:sp>
        <p:nvSpPr>
          <p:cNvPr id="17" name="16 - Ορθογώνιο"/>
          <p:cNvSpPr/>
          <p:nvPr/>
        </p:nvSpPr>
        <p:spPr>
          <a:xfrm>
            <a:off x="0" y="5357827"/>
            <a:ext cx="3976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Δελτίο ειδήσεων σε νοηματική </a:t>
            </a:r>
          </a:p>
        </p:txBody>
      </p:sp>
      <p:pic>
        <p:nvPicPr>
          <p:cNvPr id="10242" name="Picture 2" descr="Η καταιγίδ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40" y="1216116"/>
            <a:ext cx="2952771" cy="1647810"/>
          </a:xfrm>
          <a:prstGeom prst="rect">
            <a:avLst/>
          </a:prstGeom>
          <a:noFill/>
        </p:spPr>
      </p:pic>
      <p:sp>
        <p:nvSpPr>
          <p:cNvPr id="18" name="17 - Ορθογώνιο"/>
          <p:cNvSpPr/>
          <p:nvPr/>
        </p:nvSpPr>
        <p:spPr>
          <a:xfrm>
            <a:off x="4762491" y="3000372"/>
            <a:ext cx="2762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Παραμύθια</a:t>
            </a:r>
          </a:p>
        </p:txBody>
      </p:sp>
      <p:pic>
        <p:nvPicPr>
          <p:cNvPr id="10244" name="Picture 4" descr="http://www.lifo.gr/uploads/image/1247867/_P5B4370_new.jpg"/>
          <p:cNvPicPr>
            <a:picLocks noChangeAspect="1" noChangeArrowheads="1"/>
          </p:cNvPicPr>
          <p:nvPr/>
        </p:nvPicPr>
        <p:blipFill>
          <a:blip r:embed="rId5"/>
          <a:srcRect l="11626" t="-5818" r="-755" b="30188"/>
          <a:stretch>
            <a:fillRect/>
          </a:stretch>
        </p:blipFill>
        <p:spPr bwMode="auto">
          <a:xfrm>
            <a:off x="4952992" y="3571876"/>
            <a:ext cx="4381531" cy="1857388"/>
          </a:xfrm>
          <a:prstGeom prst="rect">
            <a:avLst/>
          </a:prstGeom>
          <a:noFill/>
        </p:spPr>
      </p:pic>
      <p:sp>
        <p:nvSpPr>
          <p:cNvPr id="19" name="18 - Ορθογώνιο"/>
          <p:cNvSpPr/>
          <p:nvPr/>
        </p:nvSpPr>
        <p:spPr>
          <a:xfrm>
            <a:off x="5810249" y="5715016"/>
            <a:ext cx="1797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Συναυλίες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237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B724CF-FFDD-CE4F-ADFB-BE816715A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9428" y="1353312"/>
            <a:ext cx="9966960" cy="3035808"/>
          </a:xfrm>
        </p:spPr>
        <p:txBody>
          <a:bodyPr anchor="ctr"/>
          <a:lstStyle/>
          <a:p>
            <a:r>
              <a:rPr lang="el-GR"/>
              <a:t>Κινητικη αναπηρια</a:t>
            </a:r>
          </a:p>
        </p:txBody>
      </p:sp>
    </p:spTree>
    <p:extLst>
      <p:ext uri="{BB962C8B-B14F-4D97-AF65-F5344CB8AC3E}">
        <p14:creationId xmlns:p14="http://schemas.microsoft.com/office/powerpoint/2010/main" val="1732675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E7E5A4-B008-B748-86B2-18D7DE05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363" y="637952"/>
            <a:ext cx="10076510" cy="1048567"/>
          </a:xfrm>
        </p:spPr>
        <p:txBody>
          <a:bodyPr anchor="ctr">
            <a:normAutofit fontScale="90000"/>
          </a:bodyPr>
          <a:lstStyle/>
          <a:p>
            <a:r>
              <a:rPr lang="el-GR" sz="3600" b="1"/>
              <a:t>Κινητικη</a:t>
            </a:r>
            <a:r>
              <a:rPr lang="el-GR"/>
              <a:t> </a:t>
            </a:r>
            <a:r>
              <a:rPr lang="el-GR" sz="3600" b="1"/>
              <a:t>αναπηρια</a:t>
            </a:r>
            <a:br>
              <a:rPr lang="el-GR"/>
            </a:br>
            <a:r>
              <a:rPr lang="el-GR" sz="2400"/>
              <a:t>(ορισμος &amp;</a:t>
            </a:r>
            <a:r>
              <a:rPr lang="el-GR"/>
              <a:t> </a:t>
            </a:r>
            <a:r>
              <a:rPr lang="el-GR" sz="2400"/>
              <a:t>χαρακτηριστικα)</a:t>
            </a:r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94297585-3F8F-124E-8E44-823C67CB1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090" y="1162235"/>
            <a:ext cx="3212599" cy="3831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888B40-1A2D-CC4C-AF96-A51215024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20" y="2213400"/>
            <a:ext cx="9800534" cy="3996058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Η κινητική αναπηρία εκδηλώνεται με </a:t>
            </a:r>
            <a:r>
              <a:rPr lang="el-G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διάφορες</a:t>
            </a:r>
            <a:r>
              <a:rPr lang="el-G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μορφές</a:t>
            </a:r>
            <a:r>
              <a:rPr lang="el-G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l-G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Αυτού του είδους η διαταραχή μπορεί να </a:t>
            </a:r>
            <a:r>
              <a:rPr lang="el-G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περιορίζει</a:t>
            </a:r>
            <a:r>
              <a:rPr lang="el-G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</a:t>
            </a:r>
            <a:r>
              <a:rPr lang="el-G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λειτουργία</a:t>
            </a:r>
            <a:r>
              <a:rPr lang="el-G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ολόκληρου</a:t>
            </a:r>
            <a:r>
              <a:rPr lang="el-G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του σώματος ή </a:t>
            </a:r>
            <a:r>
              <a:rPr lang="el-G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κάποιου</a:t>
            </a:r>
            <a:r>
              <a:rPr lang="el-G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μέρους</a:t>
            </a:r>
            <a:r>
              <a:rPr lang="el-G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του σώματος 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(άνω άκρα, κάτω άκρα, σπονδυλική στήλη). </a:t>
            </a:r>
          </a:p>
          <a:p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πορεί να είναι </a:t>
            </a:r>
            <a:r>
              <a:rPr lang="el-G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προσωρινή</a:t>
            </a:r>
            <a:r>
              <a:rPr lang="el-G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ή </a:t>
            </a:r>
            <a:r>
              <a:rPr lang="el-G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μόνιμη</a:t>
            </a:r>
            <a:r>
              <a:rPr lang="el-G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κινητική αναπηρία μπορεί να οφείλεται σε  διάφορες </a:t>
            </a:r>
            <a:r>
              <a:rPr lang="el-G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αιτίες</a:t>
            </a:r>
            <a:r>
              <a:rPr lang="el-G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όπως στην εγκεφαλική παράλυση, στη σκλήρυνση κατά πλάκας, σε τραυματισμούς στη σπονδυλική στήλη, σε τραυματισμούς από αυτοκινητιστικά </a:t>
            </a: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τυχήματα.</a:t>
            </a:r>
            <a:endParaRPr lang="el-G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81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91C61B-31F4-4847-9D33-0A72289D9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/>
              <a:t>Εκπαιδευση</a:t>
            </a:r>
            <a:r>
              <a:rPr lang="el-GR"/>
              <a:t> </a:t>
            </a:r>
            <a:r>
              <a:rPr lang="el-GR" sz="2800"/>
              <a:t>ατομων</a:t>
            </a:r>
            <a:r>
              <a:rPr lang="el-GR"/>
              <a:t> </a:t>
            </a:r>
            <a:r>
              <a:rPr lang="el-GR" sz="2800"/>
              <a:t>με κινητικη</a:t>
            </a:r>
            <a:r>
              <a:rPr lang="el-GR"/>
              <a:t> </a:t>
            </a:r>
            <a:r>
              <a:rPr lang="el-GR" sz="2800"/>
              <a:t>αναπηρια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40A805-3DC5-C848-A6D7-2F120CCE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7776711" cy="2815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Τα παιδιά με κινητική αναπηρία φοιτούν :</a:t>
            </a:r>
          </a:p>
          <a:p>
            <a:r>
              <a:rPr lang="el-GR" sz="2400" dirty="0"/>
              <a:t>σε ειδικά σχολεία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55F8D2B8-2905-3F43-89AF-428FF8D22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81" y="3011091"/>
            <a:ext cx="2309158" cy="1630842"/>
          </a:xfrm>
          <a:prstGeom prst="rect">
            <a:avLst/>
          </a:prstGeom>
        </p:spPr>
      </p:pic>
      <p:pic>
        <p:nvPicPr>
          <p:cNvPr id="6" name="Εικόνα 6">
            <a:extLst>
              <a:ext uri="{FF2B5EF4-FFF2-40B4-BE49-F238E27FC236}">
                <a16:creationId xmlns:a16="http://schemas.microsoft.com/office/drawing/2014/main" id="{D16733B4-8B11-7C46-A73D-F5EDF7CCB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570" y="1928802"/>
            <a:ext cx="3003874" cy="2036347"/>
          </a:xfrm>
          <a:prstGeom prst="rect">
            <a:avLst/>
          </a:prstGeom>
        </p:spPr>
      </p:pic>
      <p:pic>
        <p:nvPicPr>
          <p:cNvPr id="8" name="Εικόνα 8">
            <a:extLst>
              <a:ext uri="{FF2B5EF4-FFF2-40B4-BE49-F238E27FC236}">
                <a16:creationId xmlns:a16="http://schemas.microsoft.com/office/drawing/2014/main" id="{36BAA556-25CC-2C4F-96FC-A2BE4CF9E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68" y="3071810"/>
            <a:ext cx="3438169" cy="22860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7F695A-D788-AB4E-8576-D3FA37B83DB4}"/>
              </a:ext>
            </a:extLst>
          </p:cNvPr>
          <p:cNvSpPr txBox="1"/>
          <p:nvPr/>
        </p:nvSpPr>
        <p:spPr>
          <a:xfrm>
            <a:off x="10191736" y="2928934"/>
            <a:ext cx="2000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b="1" dirty="0"/>
              <a:t>Εταιρεία</a:t>
            </a:r>
            <a:r>
              <a:rPr lang="el-GR" sz="2400" dirty="0"/>
              <a:t> </a:t>
            </a:r>
            <a:r>
              <a:rPr lang="el-GR" sz="2400" b="1" dirty="0"/>
              <a:t>προστασίας</a:t>
            </a:r>
            <a:r>
              <a:rPr lang="el-GR" sz="2400" dirty="0"/>
              <a:t> </a:t>
            </a:r>
            <a:r>
              <a:rPr lang="el-GR" sz="2400" b="1" dirty="0"/>
              <a:t>σπαστικών</a:t>
            </a:r>
            <a:r>
              <a:rPr lang="el-GR" sz="2400" dirty="0"/>
              <a:t> </a:t>
            </a:r>
          </a:p>
          <a:p>
            <a:pPr algn="l"/>
            <a:r>
              <a:rPr lang="el-GR" sz="2400" b="1" dirty="0"/>
              <a:t>Πόρτα</a:t>
            </a:r>
            <a:r>
              <a:rPr lang="el-GR" sz="2400" dirty="0"/>
              <a:t> </a:t>
            </a:r>
            <a:r>
              <a:rPr lang="el-GR" sz="2400" b="1" dirty="0"/>
              <a:t>Ανοιχτή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EF031-9603-1348-B3DE-6490A661AA67}"/>
              </a:ext>
            </a:extLst>
          </p:cNvPr>
          <p:cNvSpPr txBox="1"/>
          <p:nvPr/>
        </p:nvSpPr>
        <p:spPr>
          <a:xfrm>
            <a:off x="3245398" y="3529153"/>
            <a:ext cx="2514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/>
              <a:t>ΕΛΕΠΑΠ </a:t>
            </a:r>
          </a:p>
          <a:p>
            <a:pPr algn="l"/>
            <a:r>
              <a:rPr lang="el-GR" b="1"/>
              <a:t>Ειδικό σχολείο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53C02-CE94-E343-8B11-5FF91B5134D6}"/>
              </a:ext>
            </a:extLst>
          </p:cNvPr>
          <p:cNvSpPr txBox="1"/>
          <p:nvPr/>
        </p:nvSpPr>
        <p:spPr>
          <a:xfrm>
            <a:off x="1069848" y="5303204"/>
            <a:ext cx="655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400" dirty="0"/>
              <a:t> </a:t>
            </a:r>
            <a:r>
              <a:rPr lang="el-GR" sz="2400" b="1" dirty="0"/>
              <a:t>σε γενικά σχολεία με παράλληλη στήριξη</a:t>
            </a:r>
          </a:p>
        </p:txBody>
      </p:sp>
    </p:spTree>
    <p:extLst>
      <p:ext uri="{BB962C8B-B14F-4D97-AF65-F5344CB8AC3E}">
        <p14:creationId xmlns:p14="http://schemas.microsoft.com/office/powerpoint/2010/main" val="2651871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7C8C87-977F-ED4F-B1B3-563EF563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8291852" y="194644"/>
            <a:ext cx="4036499" cy="1017330"/>
          </a:xfrm>
        </p:spPr>
        <p:txBody>
          <a:bodyPr/>
          <a:lstStyle/>
          <a:p>
            <a:r>
              <a:rPr lang="el-GR" u="sng"/>
              <a:t>Προσβασιμοτητα</a:t>
            </a:r>
          </a:p>
        </p:txBody>
      </p:sp>
      <p:pic>
        <p:nvPicPr>
          <p:cNvPr id="8" name="Εικόνα 8">
            <a:extLst>
              <a:ext uri="{FF2B5EF4-FFF2-40B4-BE49-F238E27FC236}">
                <a16:creationId xmlns:a16="http://schemas.microsoft.com/office/drawing/2014/main" id="{39362144-C60A-7744-89C1-5541A537F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64" y="2515332"/>
            <a:ext cx="2760384" cy="4140575"/>
          </a:xfrm>
          <a:prstGeom prst="rect">
            <a:avLst/>
          </a:prstGeom>
        </p:spPr>
      </p:pic>
      <p:pic>
        <p:nvPicPr>
          <p:cNvPr id="3" name="Εικόνα 3">
            <a:hlinkClick r:id="rId3"/>
            <a:extLst>
              <a:ext uri="{FF2B5EF4-FFF2-40B4-BE49-F238E27FC236}">
                <a16:creationId xmlns:a16="http://schemas.microsoft.com/office/drawing/2014/main" id="{64377434-6055-1F4B-B699-D31AE7E83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28"/>
          <a:stretch/>
        </p:blipFill>
        <p:spPr>
          <a:xfrm>
            <a:off x="8382016" y="2786058"/>
            <a:ext cx="3444421" cy="3281665"/>
          </a:xfrm>
          <a:prstGeom prst="rect">
            <a:avLst/>
          </a:prstGeom>
        </p:spPr>
      </p:pic>
      <p:pic>
        <p:nvPicPr>
          <p:cNvPr id="10" name="Εικόνα 10">
            <a:extLst>
              <a:ext uri="{FF2B5EF4-FFF2-40B4-BE49-F238E27FC236}">
                <a16:creationId xmlns:a16="http://schemas.microsoft.com/office/drawing/2014/main" id="{251A258A-88F7-4B4E-BA0B-F5BA2EECF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688" y="4445289"/>
            <a:ext cx="4100872" cy="2302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Εικόνα 6">
            <a:extLst>
              <a:ext uri="{FF2B5EF4-FFF2-40B4-BE49-F238E27FC236}">
                <a16:creationId xmlns:a16="http://schemas.microsoft.com/office/drawing/2014/main" id="{B5C3D5A8-6684-D34D-B4C3-F5A565D6E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02004" y="203518"/>
            <a:ext cx="3313684" cy="2219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Εικόνα 14">
            <a:extLst>
              <a:ext uri="{FF2B5EF4-FFF2-40B4-BE49-F238E27FC236}">
                <a16:creationId xmlns:a16="http://schemas.microsoft.com/office/drawing/2014/main" id="{7A69A418-059A-7143-BC9B-8874F9924A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910" t="21083" r="7860" b="4973"/>
          <a:stretch/>
        </p:blipFill>
        <p:spPr>
          <a:xfrm>
            <a:off x="4111035" y="15548"/>
            <a:ext cx="2851750" cy="1780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12">
            <a:extLst>
              <a:ext uri="{FF2B5EF4-FFF2-40B4-BE49-F238E27FC236}">
                <a16:creationId xmlns:a16="http://schemas.microsoft.com/office/drawing/2014/main" id="{CFC8FB53-C255-664F-A72E-CF9DD6D6D0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1035" y="2160722"/>
            <a:ext cx="3310177" cy="2068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491013-4710-9041-AA90-7AC28DC14475}"/>
              </a:ext>
            </a:extLst>
          </p:cNvPr>
          <p:cNvSpPr txBox="1"/>
          <p:nvPr/>
        </p:nvSpPr>
        <p:spPr>
          <a:xfrm>
            <a:off x="8063403" y="1333956"/>
            <a:ext cx="4861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b="1"/>
              <a:t>Αναγνωρίζεις</a:t>
            </a:r>
            <a:r>
              <a:rPr lang="el-GR"/>
              <a:t> </a:t>
            </a:r>
            <a:r>
              <a:rPr lang="el-GR" sz="2400" b="1"/>
              <a:t>τις</a:t>
            </a:r>
            <a:r>
              <a:rPr lang="el-GR"/>
              <a:t> </a:t>
            </a:r>
            <a:r>
              <a:rPr lang="el-GR" sz="2400" b="1"/>
              <a:t>δυσκολίες</a:t>
            </a:r>
            <a:r>
              <a:rPr lang="el-GR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53583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235454-E89F-9E43-9BB0-D9F6D7BED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801403"/>
          </a:xfrm>
        </p:spPr>
        <p:txBody>
          <a:bodyPr>
            <a:normAutofit fontScale="90000"/>
          </a:bodyPr>
          <a:lstStyle/>
          <a:p>
            <a:pPr algn="ctr"/>
            <a:r>
              <a:rPr lang="el-GR"/>
              <a:t>Επιτευγματα ζωης</a:t>
            </a:r>
          </a:p>
        </p:txBody>
      </p:sp>
      <p:pic>
        <p:nvPicPr>
          <p:cNvPr id="5" name="Εικόνα 5">
            <a:extLst>
              <a:ext uri="{FF2B5EF4-FFF2-40B4-BE49-F238E27FC236}">
                <a16:creationId xmlns:a16="http://schemas.microsoft.com/office/drawing/2014/main" id="{44143469-32AA-CB43-A109-E57DE57F0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0400" y="4769700"/>
            <a:ext cx="2244143" cy="1504118"/>
          </a:xfrm>
          <a:prstGeom prst="rect">
            <a:avLst/>
          </a:prstGeom>
        </p:spPr>
      </p:pic>
      <p:pic>
        <p:nvPicPr>
          <p:cNvPr id="9" name="Εικόνα 9">
            <a:extLst>
              <a:ext uri="{FF2B5EF4-FFF2-40B4-BE49-F238E27FC236}">
                <a16:creationId xmlns:a16="http://schemas.microsoft.com/office/drawing/2014/main" id="{A0EE2AB0-B071-C34A-8243-D1161DB15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037" y="205802"/>
            <a:ext cx="2356771" cy="196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Εικόνα 11">
            <a:extLst>
              <a:ext uri="{FF2B5EF4-FFF2-40B4-BE49-F238E27FC236}">
                <a16:creationId xmlns:a16="http://schemas.microsoft.com/office/drawing/2014/main" id="{4D68CC22-F17F-3A4B-A987-293EC97EA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080" y="2686524"/>
            <a:ext cx="2542521" cy="1695014"/>
          </a:xfrm>
          <a:prstGeom prst="rect">
            <a:avLst/>
          </a:prstGeom>
        </p:spPr>
      </p:pic>
      <p:pic>
        <p:nvPicPr>
          <p:cNvPr id="13" name="Εικόνα 13">
            <a:extLst>
              <a:ext uri="{FF2B5EF4-FFF2-40B4-BE49-F238E27FC236}">
                <a16:creationId xmlns:a16="http://schemas.microsoft.com/office/drawing/2014/main" id="{39249E0C-0DC4-7049-BBC0-E42232B5D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80" y="4442319"/>
            <a:ext cx="2250690" cy="18314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F2F273-6974-ED40-9C71-1B19181F7056}"/>
              </a:ext>
            </a:extLst>
          </p:cNvPr>
          <p:cNvSpPr txBox="1"/>
          <p:nvPr/>
        </p:nvSpPr>
        <p:spPr>
          <a:xfrm>
            <a:off x="3253453" y="4309827"/>
            <a:ext cx="351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/>
              <a:t>Special Olympics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EC35C-EBB9-074F-8AF2-C48F0099FD0B}"/>
              </a:ext>
            </a:extLst>
          </p:cNvPr>
          <p:cNvSpPr txBox="1"/>
          <p:nvPr/>
        </p:nvSpPr>
        <p:spPr>
          <a:xfrm>
            <a:off x="5473961" y="2113696"/>
            <a:ext cx="450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 dirty="0"/>
              <a:t>Ακαδημαϊκά επιτεύγματα</a:t>
            </a:r>
          </a:p>
        </p:txBody>
      </p:sp>
      <p:pic>
        <p:nvPicPr>
          <p:cNvPr id="3" name="Εικόνα 3">
            <a:extLst>
              <a:ext uri="{FF2B5EF4-FFF2-40B4-BE49-F238E27FC236}">
                <a16:creationId xmlns:a16="http://schemas.microsoft.com/office/drawing/2014/main" id="{3F6A869C-64CF-544E-A4B7-DEAD01A54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6929" y="4740149"/>
            <a:ext cx="2527672" cy="1533669"/>
          </a:xfrm>
          <a:prstGeom prst="rect">
            <a:avLst/>
          </a:prstGeom>
        </p:spPr>
      </p:pic>
      <p:pic>
        <p:nvPicPr>
          <p:cNvPr id="4" name="Εικόνα 5">
            <a:extLst>
              <a:ext uri="{FF2B5EF4-FFF2-40B4-BE49-F238E27FC236}">
                <a16:creationId xmlns:a16="http://schemas.microsoft.com/office/drawing/2014/main" id="{5200486E-162E-3F42-BC54-BD49E7ABE3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6885" y="817764"/>
            <a:ext cx="2865586" cy="1898451"/>
          </a:xfrm>
          <a:prstGeom prst="rect">
            <a:avLst/>
          </a:prstGeom>
        </p:spPr>
      </p:pic>
      <p:pic>
        <p:nvPicPr>
          <p:cNvPr id="7" name="Εικόνα 7">
            <a:extLst>
              <a:ext uri="{FF2B5EF4-FFF2-40B4-BE49-F238E27FC236}">
                <a16:creationId xmlns:a16="http://schemas.microsoft.com/office/drawing/2014/main" id="{DF733CC5-0D3B-E64C-8F9B-4C822B2411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185" y="2483028"/>
            <a:ext cx="3404806" cy="1740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A7C5A0-2C03-504C-BC20-04E7FD2B62CE}"/>
              </a:ext>
            </a:extLst>
          </p:cNvPr>
          <p:cNvSpPr txBox="1"/>
          <p:nvPr/>
        </p:nvSpPr>
        <p:spPr>
          <a:xfrm>
            <a:off x="200044" y="218496"/>
            <a:ext cx="480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/>
              <a:t>Αυτόνομη</a:t>
            </a:r>
            <a:r>
              <a:rPr lang="el-GR"/>
              <a:t> </a:t>
            </a:r>
            <a:r>
              <a:rPr lang="el-GR" b="1"/>
              <a:t>διαβίωση</a:t>
            </a:r>
          </a:p>
        </p:txBody>
      </p:sp>
      <p:pic>
        <p:nvPicPr>
          <p:cNvPr id="12" name="Εικόνα 13">
            <a:hlinkClick r:id="rId9"/>
            <a:extLst>
              <a:ext uri="{FF2B5EF4-FFF2-40B4-BE49-F238E27FC236}">
                <a16:creationId xmlns:a16="http://schemas.microsoft.com/office/drawing/2014/main" id="{E7BACFFE-1FA7-B544-9461-A33CFD6CD9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7768" y="1766989"/>
            <a:ext cx="3143272" cy="287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29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7">
            <a:extLst>
              <a:ext uri="{FF2B5EF4-FFF2-40B4-BE49-F238E27FC236}">
                <a16:creationId xmlns:a16="http://schemas.microsoft.com/office/drawing/2014/main" id="{B3A4566A-B70A-6B48-AC4C-3BD262435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64" y="654347"/>
            <a:ext cx="5022377" cy="573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7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80B122-7BA8-744A-877E-E450CA26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62" y="810912"/>
            <a:ext cx="10367818" cy="330729"/>
          </a:xfrm>
        </p:spPr>
        <p:txBody>
          <a:bodyPr>
            <a:noAutofit/>
          </a:bodyPr>
          <a:lstStyle/>
          <a:p>
            <a:r>
              <a:rPr lang="el-GR" sz="3600" b="1" dirty="0"/>
              <a:t>3 </a:t>
            </a:r>
            <a:r>
              <a:rPr lang="el-GR" sz="3600" b="1" dirty="0" err="1"/>
              <a:t>δεκεμβριου</a:t>
            </a:r>
            <a:br>
              <a:rPr lang="el-GR" sz="3600" b="1" dirty="0"/>
            </a:br>
            <a:r>
              <a:rPr lang="el-GR" sz="3600" b="1" dirty="0" err="1"/>
              <a:t>παγκοσμια</a:t>
            </a:r>
            <a:r>
              <a:rPr lang="el-GR" sz="3600" b="1" dirty="0"/>
              <a:t> </a:t>
            </a:r>
            <a:r>
              <a:rPr lang="el-GR" sz="3600" b="1" dirty="0" err="1"/>
              <a:t>ημερα</a:t>
            </a:r>
            <a:r>
              <a:rPr lang="el-GR" sz="3600" b="1" dirty="0"/>
              <a:t> </a:t>
            </a:r>
            <a:r>
              <a:rPr lang="el-GR" sz="3600" b="1" dirty="0" err="1"/>
              <a:t>ατομων</a:t>
            </a:r>
            <a:r>
              <a:rPr lang="el-GR" sz="3600" b="1" dirty="0"/>
              <a:t> με </a:t>
            </a:r>
            <a:r>
              <a:rPr lang="el-GR" sz="3600" b="1" dirty="0" err="1"/>
              <a:t>αναπηρια</a:t>
            </a:r>
            <a:endParaRPr lang="el-GR" sz="3600" b="1" dirty="0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154E10D9-44FC-3F4E-9E73-D5EF68BE7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84" y="2928934"/>
            <a:ext cx="3700404" cy="27753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49A4F-2459-9A42-96B7-976BD8489EBB}"/>
              </a:ext>
            </a:extLst>
          </p:cNvPr>
          <p:cNvSpPr txBox="1"/>
          <p:nvPr/>
        </p:nvSpPr>
        <p:spPr>
          <a:xfrm>
            <a:off x="0" y="2214554"/>
            <a:ext cx="404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800" b="1" dirty="0"/>
              <a:t>Προβλήματα</a:t>
            </a:r>
            <a:r>
              <a:rPr lang="el-GR" dirty="0"/>
              <a:t> </a:t>
            </a:r>
            <a:r>
              <a:rPr lang="el-GR" sz="2800" b="1" dirty="0"/>
              <a:t>όρασης</a:t>
            </a:r>
          </a:p>
        </p:txBody>
      </p:sp>
      <p:pic>
        <p:nvPicPr>
          <p:cNvPr id="7" name="Εικόνα 7">
            <a:extLst>
              <a:ext uri="{FF2B5EF4-FFF2-40B4-BE49-F238E27FC236}">
                <a16:creationId xmlns:a16="http://schemas.microsoft.com/office/drawing/2014/main" id="{EB89A1A4-F693-7C4C-807E-1264616BA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301" y="3188062"/>
            <a:ext cx="3262202" cy="23188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CF51FE-3613-0B4C-8CA6-ED5715A12A0F}"/>
              </a:ext>
            </a:extLst>
          </p:cNvPr>
          <p:cNvSpPr txBox="1"/>
          <p:nvPr/>
        </p:nvSpPr>
        <p:spPr>
          <a:xfrm>
            <a:off x="4524364" y="2500306"/>
            <a:ext cx="3911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800" b="1" dirty="0"/>
              <a:t>Κώφωση</a:t>
            </a:r>
          </a:p>
        </p:txBody>
      </p:sp>
      <p:pic>
        <p:nvPicPr>
          <p:cNvPr id="10" name="Εικόνα 10">
            <a:extLst>
              <a:ext uri="{FF2B5EF4-FFF2-40B4-BE49-F238E27FC236}">
                <a16:creationId xmlns:a16="http://schemas.microsoft.com/office/drawing/2014/main" id="{E5D2133F-60FA-B44E-B0A6-F4765FE6EE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72"/>
          <a:stretch/>
        </p:blipFill>
        <p:spPr>
          <a:xfrm>
            <a:off x="8667768" y="3071810"/>
            <a:ext cx="3204386" cy="29025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594189-A3DD-FD4C-800D-E8E285A6A921}"/>
              </a:ext>
            </a:extLst>
          </p:cNvPr>
          <p:cNvSpPr txBox="1"/>
          <p:nvPr/>
        </p:nvSpPr>
        <p:spPr>
          <a:xfrm>
            <a:off x="8524892" y="2500306"/>
            <a:ext cx="468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b="1" dirty="0"/>
              <a:t>Κινητική</a:t>
            </a:r>
            <a:r>
              <a:rPr lang="el-GR" dirty="0"/>
              <a:t> </a:t>
            </a:r>
            <a:r>
              <a:rPr lang="el-GR" sz="2400" b="1" dirty="0"/>
              <a:t>αναπηρία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5548BA-7630-7048-9024-A65327FD4250}"/>
              </a:ext>
            </a:extLst>
          </p:cNvPr>
          <p:cNvSpPr txBox="1"/>
          <p:nvPr/>
        </p:nvSpPr>
        <p:spPr>
          <a:xfrm>
            <a:off x="1872062" y="6066155"/>
            <a:ext cx="867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/>
              <a:t>Μαθαίνω περισσότερα και.. μπαίνω στη θέση του άλλου !</a:t>
            </a:r>
          </a:p>
        </p:txBody>
      </p:sp>
    </p:spTree>
    <p:extLst>
      <p:ext uri="{BB962C8B-B14F-4D97-AF65-F5344CB8AC3E}">
        <p14:creationId xmlns:p14="http://schemas.microsoft.com/office/powerpoint/2010/main" val="177259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1DC3E8-08EE-A641-88C7-F5F55CCD2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9407" y="1340231"/>
            <a:ext cx="5786509" cy="2926233"/>
          </a:xfrm>
        </p:spPr>
        <p:txBody>
          <a:bodyPr/>
          <a:lstStyle/>
          <a:p>
            <a:r>
              <a:rPr lang="el-GR"/>
              <a:t>ΤΥΦΛΩΣΗ</a:t>
            </a:r>
          </a:p>
        </p:txBody>
      </p:sp>
    </p:spTree>
    <p:extLst>
      <p:ext uri="{BB962C8B-B14F-4D97-AF65-F5344CB8AC3E}">
        <p14:creationId xmlns:p14="http://schemas.microsoft.com/office/powerpoint/2010/main" val="32873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0C685B-B54C-F44A-9788-25D9CE9B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2" y="392640"/>
            <a:ext cx="10634739" cy="1094563"/>
          </a:xfrm>
        </p:spPr>
        <p:txBody>
          <a:bodyPr>
            <a:normAutofit fontScale="90000"/>
          </a:bodyPr>
          <a:lstStyle/>
          <a:p>
            <a:br>
              <a:rPr lang="el-GR" b="1"/>
            </a:br>
            <a:r>
              <a:rPr lang="el-GR" b="1"/>
              <a:t>τυφλωση</a:t>
            </a:r>
            <a:br>
              <a:rPr lang="el-GR" b="1"/>
            </a:br>
            <a:r>
              <a:rPr lang="el-GR" b="1"/>
              <a:t>Αιτιο και αποτελεσμα</a:t>
            </a:r>
          </a:p>
        </p:txBody>
      </p:sp>
      <p:pic>
        <p:nvPicPr>
          <p:cNvPr id="8" name="Εικόνα 8">
            <a:extLst>
              <a:ext uri="{FF2B5EF4-FFF2-40B4-BE49-F238E27FC236}">
                <a16:creationId xmlns:a16="http://schemas.microsoft.com/office/drawing/2014/main" id="{C84FF30B-FC7A-CE48-A8E9-37F2D34D69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39" b="15210"/>
          <a:stretch/>
        </p:blipFill>
        <p:spPr>
          <a:xfrm>
            <a:off x="7267364" y="1856806"/>
            <a:ext cx="4311414" cy="3884665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AC58A6-EF04-BC43-8813-37F6F6C77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37" y="2575375"/>
            <a:ext cx="6534819" cy="2652833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l-GR" sz="2400" dirty="0"/>
              <a:t>Κληρονομικότητα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400" dirty="0"/>
              <a:t>Μολυσματικές</a:t>
            </a:r>
            <a:r>
              <a:rPr lang="en-US" sz="2400" dirty="0"/>
              <a:t> </a:t>
            </a:r>
            <a:r>
              <a:rPr lang="el-GR" sz="2400" dirty="0"/>
              <a:t>ασθένειες κατά τη διάρκεια της εγκυμοσύνης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400" dirty="0"/>
              <a:t>Τραυματισμοί στο κρανίο κατά τη γέννηση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400" dirty="0"/>
              <a:t>Μολυσματικές ασθένειες κατά τη παιδική ηλικία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400" dirty="0"/>
              <a:t>Μεταγενέστεροι Τραυματισμοί </a:t>
            </a:r>
          </a:p>
        </p:txBody>
      </p:sp>
    </p:spTree>
    <p:extLst>
      <p:ext uri="{BB962C8B-B14F-4D97-AF65-F5344CB8AC3E}">
        <p14:creationId xmlns:p14="http://schemas.microsoft.com/office/powerpoint/2010/main" val="271256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6">
            <a:extLst>
              <a:ext uri="{FF2B5EF4-FFF2-40B4-BE49-F238E27FC236}">
                <a16:creationId xmlns:a16="http://schemas.microsoft.com/office/drawing/2014/main" id="{2030C140-091C-F447-88E8-C27A3588E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341" b="3635"/>
          <a:stretch/>
        </p:blipFill>
        <p:spPr>
          <a:xfrm>
            <a:off x="7825734" y="1632666"/>
            <a:ext cx="3781825" cy="451358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47D168C-84DB-8E49-9884-A48167485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37" y="407973"/>
            <a:ext cx="8447926" cy="1431866"/>
          </a:xfrm>
        </p:spPr>
        <p:txBody>
          <a:bodyPr anchor="ctr">
            <a:normAutofit fontScale="90000"/>
          </a:bodyPr>
          <a:lstStyle/>
          <a:p>
            <a:pPr algn="just"/>
            <a:r>
              <a:rPr lang="el-GR" b="1"/>
              <a:t>«Ταυτοτητα» </a:t>
            </a:r>
            <a:r>
              <a:rPr lang="el-GR"/>
              <a:t>ατομων με προβληματα ορασης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0C6A12-F9B4-0148-94E4-5763F7F7F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778" y="2121409"/>
            <a:ext cx="6658956" cy="4022236"/>
          </a:xfrm>
        </p:spPr>
        <p:txBody>
          <a:bodyPr>
            <a:normAutofit/>
          </a:bodyPr>
          <a:lstStyle/>
          <a:p>
            <a:r>
              <a:rPr lang="el-GR" sz="2400" dirty="0"/>
              <a:t>Η «ταυτότητα» των ατόμων  με προβλήματα όρασης είναι κοινή.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Μπορούμε να διακρίνουμε δύο κατηγορίες:</a:t>
            </a:r>
          </a:p>
        </p:txBody>
      </p:sp>
      <p:sp>
        <p:nvSpPr>
          <p:cNvPr id="4" name="Διπλή αγκύλη 3">
            <a:extLst>
              <a:ext uri="{FF2B5EF4-FFF2-40B4-BE49-F238E27FC236}">
                <a16:creationId xmlns:a16="http://schemas.microsoft.com/office/drawing/2014/main" id="{0608A7B2-49AD-BB42-97C5-27CAD8059FA7}"/>
              </a:ext>
            </a:extLst>
          </p:cNvPr>
          <p:cNvSpPr/>
          <p:nvPr/>
        </p:nvSpPr>
        <p:spPr>
          <a:xfrm rot="10800000" flipH="1" flipV="1">
            <a:off x="1579194" y="4032314"/>
            <a:ext cx="2192476" cy="1119236"/>
          </a:xfrm>
          <a:prstGeom prst="bracketPair">
            <a:avLst>
              <a:gd name="adj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2400"/>
              <a:t>Τυφλά άτομα</a:t>
            </a:r>
          </a:p>
        </p:txBody>
      </p:sp>
      <p:sp>
        <p:nvSpPr>
          <p:cNvPr id="5" name="Διπλή αγκύλη 4">
            <a:extLst>
              <a:ext uri="{FF2B5EF4-FFF2-40B4-BE49-F238E27FC236}">
                <a16:creationId xmlns:a16="http://schemas.microsoft.com/office/drawing/2014/main" id="{1774FAF4-3387-5E46-ADF2-6C81A3F1AFB7}"/>
              </a:ext>
            </a:extLst>
          </p:cNvPr>
          <p:cNvSpPr/>
          <p:nvPr/>
        </p:nvSpPr>
        <p:spPr>
          <a:xfrm rot="10800000" flipV="1">
            <a:off x="4967564" y="4032314"/>
            <a:ext cx="2345795" cy="1119236"/>
          </a:xfrm>
          <a:prstGeom prst="bracketPair">
            <a:avLst>
              <a:gd name="adj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l-GR" sz="2400" dirty="0"/>
              <a:t>Μερικώς τυφλά άτομα</a:t>
            </a:r>
          </a:p>
        </p:txBody>
      </p:sp>
    </p:spTree>
    <p:extLst>
      <p:ext uri="{BB962C8B-B14F-4D97-AF65-F5344CB8AC3E}">
        <p14:creationId xmlns:p14="http://schemas.microsoft.com/office/powerpoint/2010/main" val="62113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3217307-38E0-BF4F-B68A-40E3470F0E3E}"/>
              </a:ext>
            </a:extLst>
          </p:cNvPr>
          <p:cNvSpPr/>
          <p:nvPr/>
        </p:nvSpPr>
        <p:spPr>
          <a:xfrm>
            <a:off x="9624198" y="1503328"/>
            <a:ext cx="1828800" cy="2620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521D187-EDC8-6C42-8B07-0954F6F6328B}"/>
              </a:ext>
            </a:extLst>
          </p:cNvPr>
          <p:cNvSpPr/>
          <p:nvPr/>
        </p:nvSpPr>
        <p:spPr>
          <a:xfrm>
            <a:off x="3117914" y="3424246"/>
            <a:ext cx="3255749" cy="2215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9158751-D35D-BA4F-A417-EED4BBFF4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43" y="562471"/>
            <a:ext cx="11223018" cy="1073781"/>
          </a:xfrm>
        </p:spPr>
        <p:txBody>
          <a:bodyPr/>
          <a:lstStyle/>
          <a:p>
            <a:r>
              <a:rPr lang="el-GR" b="1"/>
              <a:t>Εκπαιδευση και αποκατασταση</a:t>
            </a:r>
          </a:p>
        </p:txBody>
      </p:sp>
      <p:pic>
        <p:nvPicPr>
          <p:cNvPr id="5" name="Εικόνα 5">
            <a:extLst>
              <a:ext uri="{FF2B5EF4-FFF2-40B4-BE49-F238E27FC236}">
                <a16:creationId xmlns:a16="http://schemas.microsoft.com/office/drawing/2014/main" id="{143E7378-CD3D-2C4F-8208-C974B433D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683" y="1523838"/>
            <a:ext cx="2694837" cy="4070079"/>
          </a:xfrm>
          <a:prstGeom prst="rect">
            <a:avLst/>
          </a:prstGeom>
        </p:spPr>
      </p:pic>
      <p:pic>
        <p:nvPicPr>
          <p:cNvPr id="9" name="Εικόνα 9">
            <a:extLst>
              <a:ext uri="{FF2B5EF4-FFF2-40B4-BE49-F238E27FC236}">
                <a16:creationId xmlns:a16="http://schemas.microsoft.com/office/drawing/2014/main" id="{22AB5AB8-C05A-F043-BA2A-B41379828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77" y="1807126"/>
            <a:ext cx="5258874" cy="34995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3927D3-2EAB-944B-9567-2852EB6D40C8}"/>
              </a:ext>
            </a:extLst>
          </p:cNvPr>
          <p:cNvSpPr txBox="1"/>
          <p:nvPr/>
        </p:nvSpPr>
        <p:spPr>
          <a:xfrm>
            <a:off x="488477" y="5477541"/>
            <a:ext cx="4494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000" b="1"/>
              <a:t>ΚΕΑΤ (1906)</a:t>
            </a:r>
          </a:p>
          <a:p>
            <a:pPr algn="l"/>
            <a:r>
              <a:rPr lang="el-GR" sz="2000" b="1"/>
              <a:t>Αθήνα, Καλλιθέα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5F26A-0BBD-564E-8444-3BDCB9BEF8E0}"/>
              </a:ext>
            </a:extLst>
          </p:cNvPr>
          <p:cNvSpPr txBox="1"/>
          <p:nvPr/>
        </p:nvSpPr>
        <p:spPr>
          <a:xfrm>
            <a:off x="7403206" y="5627013"/>
            <a:ext cx="404979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sz="2000" b="1"/>
              <a:t>Οίκος Τυφλών (1947) Θεσσαλονίκη</a:t>
            </a:r>
          </a:p>
        </p:txBody>
      </p:sp>
    </p:spTree>
    <p:extLst>
      <p:ext uri="{BB962C8B-B14F-4D97-AF65-F5344CB8AC3E}">
        <p14:creationId xmlns:p14="http://schemas.microsoft.com/office/powerpoint/2010/main" val="25581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356BBF-541C-8C48-B1DB-49999EFA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196" y="1817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l-GR" b="1"/>
              <a:t>Κεατ</a:t>
            </a:r>
            <a:r>
              <a:rPr lang="el-GR"/>
              <a:t>..</a:t>
            </a:r>
            <a:br>
              <a:rPr lang="el-GR"/>
            </a:br>
            <a:r>
              <a:rPr lang="el-GR"/>
              <a:t>εκπαιδευση και αποκατασταση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035E90-FB53-514A-B374-0E3914B97076}"/>
              </a:ext>
            </a:extLst>
          </p:cNvPr>
          <p:cNvSpPr txBox="1"/>
          <p:nvPr/>
        </p:nvSpPr>
        <p:spPr>
          <a:xfrm>
            <a:off x="380960" y="2143116"/>
            <a:ext cx="5879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000" b="1" dirty="0"/>
              <a:t>Στόχος: η εκπαίδευση και η αυτόνομη διαβίωση των ατόμων με προβλήματα όρασης!</a:t>
            </a:r>
          </a:p>
        </p:txBody>
      </p:sp>
      <p:pic>
        <p:nvPicPr>
          <p:cNvPr id="6" name="Εικόνα 6">
            <a:extLst>
              <a:ext uri="{FF2B5EF4-FFF2-40B4-BE49-F238E27FC236}">
                <a16:creationId xmlns:a16="http://schemas.microsoft.com/office/drawing/2014/main" id="{113D1756-B347-0841-AE0D-44AF7C187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021" y="1902625"/>
            <a:ext cx="4760072" cy="2677541"/>
          </a:xfrm>
          <a:prstGeom prst="rect">
            <a:avLst/>
          </a:prstGeom>
        </p:spPr>
      </p:pic>
      <p:pic>
        <p:nvPicPr>
          <p:cNvPr id="5" name="Εικόνα 5">
            <a:extLst>
              <a:ext uri="{FF2B5EF4-FFF2-40B4-BE49-F238E27FC236}">
                <a16:creationId xmlns:a16="http://schemas.microsoft.com/office/drawing/2014/main" id="{E7CA2B67-AA68-F441-9D8E-BDCE5DEE3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18" y="4429132"/>
            <a:ext cx="2865205" cy="2148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3269BB-A29B-8249-8A30-1DFAD45C54C7}"/>
              </a:ext>
            </a:extLst>
          </p:cNvPr>
          <p:cNvSpPr txBox="1"/>
          <p:nvPr/>
        </p:nvSpPr>
        <p:spPr>
          <a:xfrm>
            <a:off x="3238480" y="4929198"/>
            <a:ext cx="8257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000" dirty="0"/>
              <a:t>Παιδιά με προβλήματα όρασης παρακολουθούν το σχολικό πρόγραμμα των γενικών σχολείων: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/>
              <a:t>   με τη βοήθεια </a:t>
            </a:r>
            <a:r>
              <a:rPr lang="el-GR" sz="2000" b="1" dirty="0"/>
              <a:t>παράλληλης</a:t>
            </a:r>
            <a:r>
              <a:rPr lang="el-GR" sz="2000" dirty="0"/>
              <a:t> </a:t>
            </a:r>
            <a:r>
              <a:rPr lang="el-GR" sz="2000" b="1" dirty="0"/>
              <a:t>στήριξης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/>
              <a:t>    φοιτώντας  σε </a:t>
            </a:r>
            <a:r>
              <a:rPr lang="el-GR" sz="2000" b="1" dirty="0"/>
              <a:t>τμήματα ένταξης</a:t>
            </a:r>
          </a:p>
        </p:txBody>
      </p:sp>
    </p:spTree>
    <p:extLst>
      <p:ext uri="{BB962C8B-B14F-4D97-AF65-F5344CB8AC3E}">
        <p14:creationId xmlns:p14="http://schemas.microsoft.com/office/powerpoint/2010/main" val="75145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Ξυλογραφία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1079</Words>
  <Application>Microsoft Office PowerPoint</Application>
  <PresentationFormat>Ευρεία οθόνη</PresentationFormat>
  <Paragraphs>168</Paragraphs>
  <Slides>36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5" baseType="lpstr">
      <vt:lpstr>Arial</vt:lpstr>
      <vt:lpstr>Calibri</vt:lpstr>
      <vt:lpstr>Cambria</vt:lpstr>
      <vt:lpstr>Palatino Linotype</vt:lpstr>
      <vt:lpstr>Rockwell</vt:lpstr>
      <vt:lpstr>Rockwell Condensed</vt:lpstr>
      <vt:lpstr>Times New Roman</vt:lpstr>
      <vt:lpstr>Wingdings</vt:lpstr>
      <vt:lpstr>Ξυλογραφία</vt:lpstr>
      <vt:lpstr>3 δεκεμβριου παγκοσμια ημερα ατομων με αναπηρια</vt:lpstr>
      <vt:lpstr>Τι κοινο εντοπιζεις;</vt:lpstr>
      <vt:lpstr>Κατηγοριες αναπηριας</vt:lpstr>
      <vt:lpstr>3 δεκεμβριου παγκοσμια ημερα ατομων με αναπηρια</vt:lpstr>
      <vt:lpstr>ΤΥΦΛΩΣΗ</vt:lpstr>
      <vt:lpstr> τυφλωση Αιτιο και αποτελεσμα</vt:lpstr>
      <vt:lpstr>«Ταυτοτητα» ατομων με προβληματα ορασης</vt:lpstr>
      <vt:lpstr>Εκπαιδευση και αποκατασταση</vt:lpstr>
      <vt:lpstr>Κεατ.. εκπαιδευση και αποκατασταση</vt:lpstr>
      <vt:lpstr>Εκπαιδευση .. Πως;</vt:lpstr>
      <vt:lpstr>Braille ας ριξουμε μια ματια!</vt:lpstr>
      <vt:lpstr>Αυτονομη διαβιωση</vt:lpstr>
      <vt:lpstr>Κωφωση</vt:lpstr>
      <vt:lpstr>Ορολογια (πως ορίζουμε την κωφωση;)</vt:lpstr>
      <vt:lpstr>Αίτια κώφωσης</vt:lpstr>
      <vt:lpstr>Εκπαιδευση κωφων</vt:lpstr>
      <vt:lpstr>Που γίνεται η εκπαίδευση παιδιών με κώφωση;  </vt:lpstr>
      <vt:lpstr>Εκπαιδευση .. Πως;</vt:lpstr>
      <vt:lpstr>Νοηματική γλωσσα </vt:lpstr>
      <vt:lpstr>Αυτονομη  διαβιωση</vt:lpstr>
      <vt:lpstr>Κωφωση  και καθημερινο-τητα!</vt:lpstr>
      <vt:lpstr>Κωφωση</vt:lpstr>
      <vt:lpstr>Ορολογια (πως ορίζουμε την κωφωση;)</vt:lpstr>
      <vt:lpstr>Αίτια κώφωσης</vt:lpstr>
      <vt:lpstr>Εκπαιδευση κωφων</vt:lpstr>
      <vt:lpstr>Που γίνεται η εκπαίδευση παιδιών με κώφωση;  </vt:lpstr>
      <vt:lpstr>Εκπαιδευση .. Πως;</vt:lpstr>
      <vt:lpstr>Νοηματική γλωσσα </vt:lpstr>
      <vt:lpstr>Αυτονομη  διαβιωση</vt:lpstr>
      <vt:lpstr>Κωφωση  και καθημερινο-τητα!</vt:lpstr>
      <vt:lpstr>Κινητικη αναπηρια</vt:lpstr>
      <vt:lpstr>Κινητικη αναπηρια (ορισμος &amp; χαρακτηριστικα)</vt:lpstr>
      <vt:lpstr>Εκπαιδευση ατομων με κινητικη αναπηρια</vt:lpstr>
      <vt:lpstr>Προσβασιμοτητα</vt:lpstr>
      <vt:lpstr>Επιτευγματα ζωης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29</cp:revision>
  <dcterms:modified xsi:type="dcterms:W3CDTF">2021-12-03T10:51:31Z</dcterms:modified>
</cp:coreProperties>
</file>