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57" r:id="rId4"/>
    <p:sldId id="265" r:id="rId5"/>
    <p:sldId id="258" r:id="rId6"/>
    <p:sldId id="266" r:id="rId7"/>
    <p:sldId id="269" r:id="rId8"/>
    <p:sldId id="267" r:id="rId9"/>
    <p:sldId id="270" r:id="rId10"/>
    <p:sldId id="274" r:id="rId11"/>
    <p:sldId id="272" r:id="rId12"/>
    <p:sldId id="261" r:id="rId13"/>
    <p:sldId id="260" r:id="rId14"/>
    <p:sldId id="273" r:id="rId15"/>
    <p:sldId id="262" r:id="rId16"/>
    <p:sldId id="263" r:id="rId17"/>
    <p:sldId id="259" r:id="rId18"/>
    <p:sldId id="268"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69" d="100"/>
          <a:sy n="69" d="100"/>
        </p:scale>
        <p:origin x="-156"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04A7D-59BE-426B-9869-6B3D45FC175C}" type="datetimeFigureOut">
              <a:rPr lang="el-GR" smtClean="0"/>
              <a:pPr/>
              <a:t>26/6/2026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58698-C20E-48CE-B701-3D11CC159D5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4858698-C20E-48CE-B701-3D11CC159D56}"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AAD950E-EB95-4E72-BF2E-6169BD72D126}" type="datetimeFigureOut">
              <a:rPr lang="el-GR" smtClean="0"/>
              <a:pPr/>
              <a:t>26/6/2026</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85CB085-D56E-4766-B909-2DE5C0F855A1}" type="slidenum">
              <a:rPr lang="el-GR" smtClean="0"/>
              <a:pPr/>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AAD950E-EB95-4E72-BF2E-6169BD72D126}" type="datetimeFigureOut">
              <a:rPr lang="el-GR" smtClean="0"/>
              <a:pPr/>
              <a:t>26/6/2026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CB085-D56E-4766-B909-2DE5C0F855A1}" type="slidenum">
              <a:rPr lang="el-GR" smtClean="0"/>
              <a:pPr/>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AAD950E-EB95-4E72-BF2E-6169BD72D126}" type="datetimeFigureOut">
              <a:rPr lang="el-GR" smtClean="0"/>
              <a:pPr/>
              <a:t>26/6/2026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CB085-D56E-4766-B909-2DE5C0F855A1}" type="slidenum">
              <a:rPr lang="el-GR" smtClean="0"/>
              <a:pPr/>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AAD950E-EB95-4E72-BF2E-6169BD72D126}" type="datetimeFigureOut">
              <a:rPr lang="el-GR" smtClean="0"/>
              <a:pPr/>
              <a:t>26/6/2026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CB085-D56E-4766-B909-2DE5C0F855A1}" type="slidenum">
              <a:rPr lang="el-GR" smtClean="0"/>
              <a:pPr/>
              <a:t>‹#›</a:t>
            </a:fld>
            <a:endParaRPr lang="el-GR"/>
          </a:p>
        </p:txBody>
      </p:sp>
      <p:sp>
        <p:nvSpPr>
          <p:cNvPr id="11" name="Title 10"/>
          <p:cNvSpPr>
            <a:spLocks noGrp="1"/>
          </p:cNvSpPr>
          <p:nvPr>
            <p:ph type="title"/>
          </p:nvPr>
        </p:nvSpPr>
        <p:spPr/>
        <p:txBody>
          <a:bodyPr/>
          <a:lstStyle/>
          <a:p>
            <a:r>
              <a:rPr lang="el-GR" smtClean="0"/>
              <a:t>Στυλ κύριου τίτλου</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AAD950E-EB95-4E72-BF2E-6169BD72D126}" type="datetimeFigureOut">
              <a:rPr lang="el-GR" smtClean="0"/>
              <a:pPr/>
              <a:t>26/6/2026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5CB085-D56E-4766-B909-2DE5C0F855A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AD950E-EB95-4E72-BF2E-6169BD72D126}" type="datetimeFigureOut">
              <a:rPr lang="el-GR" smtClean="0"/>
              <a:pPr/>
              <a:t>26/6/2026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CB085-D56E-4766-B909-2DE5C0F855A1}" type="slidenum">
              <a:rPr lang="el-GR" smtClean="0"/>
              <a:pPr/>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AAD950E-EB95-4E72-BF2E-6169BD72D126}" type="datetimeFigureOut">
              <a:rPr lang="el-GR" smtClean="0"/>
              <a:pPr/>
              <a:t>26/6/2026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5CB085-D56E-4766-B909-2DE5C0F855A1}" type="slidenum">
              <a:rPr lang="el-GR" smtClean="0"/>
              <a:pPr/>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AAD950E-EB95-4E72-BF2E-6169BD72D126}" type="datetimeFigureOut">
              <a:rPr lang="el-GR" smtClean="0"/>
              <a:pPr/>
              <a:t>26/6/2026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5CB085-D56E-4766-B909-2DE5C0F855A1}" type="slidenum">
              <a:rPr lang="el-GR" smtClean="0"/>
              <a:pPr/>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950E-EB95-4E72-BF2E-6169BD72D126}" type="datetimeFigureOut">
              <a:rPr lang="el-GR" smtClean="0"/>
              <a:pPr/>
              <a:t>26/6/2026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5CB085-D56E-4766-B909-2DE5C0F855A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Στυλ κύριου τίτλου</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AAD950E-EB95-4E72-BF2E-6169BD72D126}" type="datetimeFigureOut">
              <a:rPr lang="el-GR" smtClean="0"/>
              <a:pPr/>
              <a:t>26/6/2026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CB085-D56E-4766-B909-2DE5C0F855A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Στυλ κύριου τίτλου</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AAD950E-EB95-4E72-BF2E-6169BD72D126}" type="datetimeFigureOut">
              <a:rPr lang="el-GR" smtClean="0"/>
              <a:pPr/>
              <a:t>26/6/2026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5CB085-D56E-4766-B909-2DE5C0F855A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AAD950E-EB95-4E72-BF2E-6169BD72D126}" type="datetimeFigureOut">
              <a:rPr lang="el-GR" smtClean="0"/>
              <a:pPr/>
              <a:t>26/6/2026</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85CB085-D56E-4766-B909-2DE5C0F855A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cLgD7XB2jm8"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fJaHhZ0iHQ"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HHbxRdZ1Yc"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mPOwU4H-Rs"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V5XRlQPnA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7rml-ymAyk"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V296Q3bm0QY" TargetMode="Externa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ex2cYcDZOY&amp;list=PLHVSWXHB9vKdQfWQfNi_WK_fg564LohOF&amp;index=29"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83341" y="1628799"/>
            <a:ext cx="6777318" cy="1490919"/>
          </a:xfrm>
        </p:spPr>
        <p:txBody>
          <a:bodyPr/>
          <a:lstStyle/>
          <a:p>
            <a:r>
              <a:rPr lang="el-GR" dirty="0" smtClean="0"/>
              <a:t>Ρεμπέτικο</a:t>
            </a:r>
            <a:br>
              <a:rPr lang="el-GR" dirty="0" smtClean="0"/>
            </a:br>
            <a:r>
              <a:rPr lang="el-GR" sz="2800" dirty="0" smtClean="0"/>
              <a:t>Μια Πειραιώτικη Ιστορία</a:t>
            </a:r>
            <a:endParaRPr lang="el-GR" dirty="0"/>
          </a:p>
        </p:txBody>
      </p:sp>
      <p:sp>
        <p:nvSpPr>
          <p:cNvPr id="3" name="Υπότιτλος 2"/>
          <p:cNvSpPr>
            <a:spLocks noGrp="1"/>
          </p:cNvSpPr>
          <p:nvPr>
            <p:ph type="subTitle" idx="1"/>
          </p:nvPr>
        </p:nvSpPr>
        <p:spPr/>
        <p:txBody>
          <a:bodyPr>
            <a:normAutofit lnSpcReduction="10000"/>
          </a:bodyPr>
          <a:lstStyle/>
          <a:p>
            <a:pPr algn="l"/>
            <a:r>
              <a:rPr lang="el-GR" sz="2400" dirty="0" smtClean="0"/>
              <a:t>Γωγώ Χάλαρη</a:t>
            </a:r>
          </a:p>
          <a:p>
            <a:pPr algn="l"/>
            <a:r>
              <a:rPr lang="el-GR" sz="2400" dirty="0" smtClean="0"/>
              <a:t>Αριάδνη </a:t>
            </a:r>
            <a:r>
              <a:rPr lang="el-GR" sz="2400" dirty="0" err="1" smtClean="0"/>
              <a:t>Πούλιου</a:t>
            </a:r>
            <a:endParaRPr lang="el-GR" sz="2400" dirty="0" smtClean="0"/>
          </a:p>
          <a:p>
            <a:pPr algn="l"/>
            <a:r>
              <a:rPr lang="el-GR" sz="2400" dirty="0" smtClean="0"/>
              <a:t>Φωτεινή </a:t>
            </a:r>
            <a:r>
              <a:rPr lang="el-GR" sz="2400" dirty="0" err="1" smtClean="0"/>
              <a:t>Χρυσοβέργη</a:t>
            </a:r>
            <a:endParaRPr lang="el-GR" sz="2400" dirty="0" smtClean="0"/>
          </a:p>
          <a:p>
            <a:pPr algn="l"/>
            <a:r>
              <a:rPr lang="el-GR" sz="2400" dirty="0" err="1" smtClean="0"/>
              <a:t>Ζέτα</a:t>
            </a:r>
            <a:r>
              <a:rPr lang="el-GR" sz="2400" dirty="0" smtClean="0"/>
              <a:t> </a:t>
            </a:r>
            <a:r>
              <a:rPr lang="el-GR" sz="2400" dirty="0" err="1" smtClean="0"/>
              <a:t>Ντιμπ</a:t>
            </a:r>
            <a:endParaRPr lang="el-GR" sz="2400" dirty="0"/>
          </a:p>
        </p:txBody>
      </p:sp>
      <p:sp>
        <p:nvSpPr>
          <p:cNvPr id="4" name="3 - TextBox"/>
          <p:cNvSpPr txBox="1"/>
          <p:nvPr/>
        </p:nvSpPr>
        <p:spPr>
          <a:xfrm>
            <a:off x="467544" y="404664"/>
            <a:ext cx="8136904" cy="646331"/>
          </a:xfrm>
          <a:prstGeom prst="rect">
            <a:avLst/>
          </a:prstGeom>
          <a:noFill/>
        </p:spPr>
        <p:txBody>
          <a:bodyPr wrap="square" rtlCol="0">
            <a:spAutoFit/>
          </a:bodyPr>
          <a:lstStyle/>
          <a:p>
            <a:r>
              <a:rPr lang="el-GR" dirty="0" smtClean="0"/>
              <a:t>ΔΡΑΣΕΙΣ ΕΝΕΡΓΟΥ ΠΟΛΙΤΗ                     ΤΟΠΙΚΗ </a:t>
            </a:r>
            <a:r>
              <a:rPr lang="el-GR" dirty="0" smtClean="0"/>
              <a:t>ΙΣΤΟΡΙΑ</a:t>
            </a:r>
          </a:p>
          <a:p>
            <a:r>
              <a:rPr lang="el-GR" dirty="0" smtClean="0"/>
              <a:t>Υπεύθυνη Καθηγήτρια: </a:t>
            </a:r>
            <a:r>
              <a:rPr lang="el-GR" smtClean="0"/>
              <a:t>Ελένη Αλεξανδρίδου  </a:t>
            </a:r>
            <a:endParaRPr lang="el-GR" dirty="0"/>
          </a:p>
        </p:txBody>
      </p:sp>
    </p:spTree>
    <p:extLst>
      <p:ext uri="{BB962C8B-B14F-4D97-AF65-F5344CB8AC3E}">
        <p14:creationId xmlns="" xmlns:p14="http://schemas.microsoft.com/office/powerpoint/2010/main" val="400639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83568" y="404664"/>
            <a:ext cx="7756263" cy="1054250"/>
          </a:xfrm>
        </p:spPr>
        <p:txBody>
          <a:bodyPr/>
          <a:lstStyle/>
          <a:p>
            <a:r>
              <a:rPr lang="el-GR" sz="4000" b="1" dirty="0" smtClean="0"/>
              <a:t>Πενιές για χάρη της μπάλας στον Πειραιά</a:t>
            </a:r>
            <a:endParaRPr lang="el-GR" sz="4000" dirty="0"/>
          </a:p>
        </p:txBody>
      </p:sp>
      <p:sp>
        <p:nvSpPr>
          <p:cNvPr id="6" name="5 - Θέση περιεχομένου"/>
          <p:cNvSpPr>
            <a:spLocks noGrp="1"/>
          </p:cNvSpPr>
          <p:nvPr>
            <p:ph sz="quarter" idx="13"/>
          </p:nvPr>
        </p:nvSpPr>
        <p:spPr>
          <a:xfrm>
            <a:off x="395536" y="1916832"/>
            <a:ext cx="4680520" cy="2592288"/>
          </a:xfrm>
        </p:spPr>
        <p:txBody>
          <a:bodyPr>
            <a:normAutofit fontScale="55000" lnSpcReduction="20000"/>
          </a:bodyPr>
          <a:lstStyle/>
          <a:p>
            <a:r>
              <a:rPr lang="el-GR" dirty="0" smtClean="0"/>
              <a:t>Ρεμπέτικο και </a:t>
            </a:r>
            <a:r>
              <a:rPr lang="el-GR" b="1" dirty="0" smtClean="0"/>
              <a:t>Ολυμπιακός</a:t>
            </a:r>
            <a:r>
              <a:rPr lang="el-GR" dirty="0" smtClean="0"/>
              <a:t> είναι δυο όψεις του ίδιου κοινωνικού φαινομένου. Ο </a:t>
            </a:r>
            <a:r>
              <a:rPr lang="el-GR" b="1" dirty="0" smtClean="0"/>
              <a:t>Ολυμπιακός</a:t>
            </a:r>
            <a:r>
              <a:rPr lang="el-GR" dirty="0" smtClean="0"/>
              <a:t> και το ρεμπέτικο γεννήθηκαν από την ίδια ψυχή: τον λαό του Πειραιά. Και τα δύο αναδύθηκαν μέσα από τις φτωχογειτονιές του λιμανιού, μέσα από τις αλάνες και τα προσφυγικά, μέσα από τον μόχθο των εργατών και την περηφάνια των ανθρώπων που δεν είχαν πολλά, αλλά είχαν τα δικά τους όνειρα, τις δικές τους αξίες, τη δική τους ταυτότητα. . Το κόκκινο νήμα που δένει τη μουσική και το ποδόσφαιρο στον Πειραιά είναι η λαϊκή κουλτούρα. Κι αυτή περνάει μέσα από τον Ολυμπιακό, τον σύνδεσμο φιλάθλων που απλώθηκε στις εργατογειτονιές, στους χαμάληδες του λιμανιού, στα προσφυγικά χαμόσπιτα, στο περιθώριο των τεκέδων και στην Τρούμπα. Δεν είναι άλλωστε τυχαίο ότι ο Μάρκος Βαμβακάρης έλεγε: «</a:t>
            </a:r>
            <a:r>
              <a:rPr lang="el-GR" b="1" dirty="0" smtClean="0"/>
              <a:t>Ολυμπιακός</a:t>
            </a:r>
            <a:r>
              <a:rPr lang="el-GR" dirty="0" smtClean="0"/>
              <a:t> και ξερό ψωμί»</a:t>
            </a:r>
          </a:p>
          <a:p>
            <a:endParaRPr lang="el-GR" dirty="0"/>
          </a:p>
        </p:txBody>
      </p:sp>
      <p:sp>
        <p:nvSpPr>
          <p:cNvPr id="7" name="6 - Θέση περιεχομένου"/>
          <p:cNvSpPr>
            <a:spLocks noGrp="1"/>
          </p:cNvSpPr>
          <p:nvPr>
            <p:ph sz="quarter" idx="14"/>
          </p:nvPr>
        </p:nvSpPr>
        <p:spPr>
          <a:xfrm>
            <a:off x="395536" y="4653136"/>
            <a:ext cx="4824536" cy="2016224"/>
          </a:xfrm>
        </p:spPr>
        <p:txBody>
          <a:bodyPr>
            <a:normAutofit fontScale="47500" lnSpcReduction="20000"/>
          </a:bodyPr>
          <a:lstStyle/>
          <a:p>
            <a:r>
              <a:rPr lang="el-GR" b="1" dirty="0" smtClean="0"/>
              <a:t>«Που </a:t>
            </a:r>
            <a:r>
              <a:rPr lang="el-GR" b="1" dirty="0" err="1" smtClean="0"/>
              <a:t>εσάρωσες</a:t>
            </a:r>
            <a:r>
              <a:rPr lang="el-GR" b="1" dirty="0" smtClean="0"/>
              <a:t> τη Σάντος»</a:t>
            </a:r>
            <a:endParaRPr lang="el-GR" dirty="0" smtClean="0"/>
          </a:p>
          <a:p>
            <a:r>
              <a:rPr lang="el-GR" dirty="0" smtClean="0"/>
              <a:t>Το 1961 η βραζιλιάνικη Σάντος ήρθε στην Αθήνα για τον τελευταίο σταθμό της περιοδείας της. </a:t>
            </a:r>
            <a:r>
              <a:rPr lang="el-GR" dirty="0" err="1" smtClean="0"/>
              <a:t>Ηταν</a:t>
            </a:r>
            <a:r>
              <a:rPr lang="el-GR" dirty="0" smtClean="0"/>
              <a:t> πέντε χρόνια αήττητη όταν έπαιξε απέναντι στον Ολυμπιακό στις 4 Ιουλίου στην κατάμεστη από 25.000 θεατές Λεωφόρο, που είχαν πληρώσει ένα ιδιαίτερα τσουχτερό εισιτήριο. Προκάλεσε παγκόσμια αίσθηση η ήττα της Σάντος του Πελέ από ελληνική ομάδα. Οι δρόμοι της Αθήνας και του Πειραιά πλημμύρισαν από κόσμο που πανηγύριζε έως το πρωί.</a:t>
            </a:r>
          </a:p>
          <a:p>
            <a:r>
              <a:rPr lang="el-GR" dirty="0" smtClean="0"/>
              <a:t>Ο Πειραιάς έμπαινε στον παγκόσμιο ποδοσφαιρικό χάρτη και ο θρίαμβος έγινε τραγούδι. Ο </a:t>
            </a:r>
            <a:r>
              <a:rPr lang="el-GR" b="1" dirty="0" smtClean="0"/>
              <a:t>Στράτος </a:t>
            </a:r>
            <a:r>
              <a:rPr lang="el-GR" b="1" dirty="0" err="1" smtClean="0"/>
              <a:t>Παγιουμτζής</a:t>
            </a:r>
            <a:r>
              <a:rPr lang="el-GR" b="1" dirty="0" smtClean="0"/>
              <a:t> </a:t>
            </a:r>
            <a:r>
              <a:rPr lang="el-GR" dirty="0" smtClean="0"/>
              <a:t>έβαλε τη μουσική στο </a:t>
            </a:r>
            <a:r>
              <a:rPr lang="el-GR" dirty="0" err="1" smtClean="0"/>
              <a:t>σαρανταπεντάρι</a:t>
            </a:r>
            <a:r>
              <a:rPr lang="el-GR" dirty="0" smtClean="0"/>
              <a:t> που βγήκε λίγες μέρες αργότερα: «Ολυμπιακέ μεγάλε, Ολυμπιακέ τρανέ, που </a:t>
            </a:r>
            <a:r>
              <a:rPr lang="el-GR" dirty="0" err="1" smtClean="0"/>
              <a:t>εσάρωσες</a:t>
            </a:r>
            <a:r>
              <a:rPr lang="el-GR" dirty="0" smtClean="0"/>
              <a:t> τη Σάντος, την ομάδα του Πελέ…».</a:t>
            </a:r>
          </a:p>
          <a:p>
            <a:r>
              <a:rPr lang="en-US" dirty="0" smtClean="0">
                <a:hlinkClick r:id="rId2"/>
              </a:rPr>
              <a:t>https://www.youtube.com/watch?v=cLgD7XB2jm8</a:t>
            </a:r>
            <a:r>
              <a:rPr lang="el-GR" dirty="0" smtClean="0"/>
              <a:t> </a:t>
            </a:r>
          </a:p>
          <a:p>
            <a:pPr>
              <a:buNone/>
            </a:pPr>
            <a:endParaRPr lang="el-GR" dirty="0"/>
          </a:p>
        </p:txBody>
      </p:sp>
      <p:pic>
        <p:nvPicPr>
          <p:cNvPr id="8" name="7 - Εικόνα" descr="front.jpg"/>
          <p:cNvPicPr>
            <a:picLocks noChangeAspect="1"/>
          </p:cNvPicPr>
          <p:nvPr/>
        </p:nvPicPr>
        <p:blipFill>
          <a:blip r:embed="rId3" cstate="print"/>
          <a:stretch>
            <a:fillRect/>
          </a:stretch>
        </p:blipFill>
        <p:spPr>
          <a:xfrm>
            <a:off x="5364088" y="2348880"/>
            <a:ext cx="3433060" cy="39153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3717032"/>
            <a:ext cx="6264696" cy="2776978"/>
          </a:xfrm>
        </p:spPr>
        <p:txBody>
          <a:bodyPr/>
          <a:lstStyle/>
          <a:p>
            <a:r>
              <a:rPr lang="el-GR" sz="1800" dirty="0" smtClean="0"/>
              <a:t>«Ολυμπιακέ, ομάδα δοξασμένη,</a:t>
            </a:r>
            <a:br>
              <a:rPr lang="el-GR" sz="1800" dirty="0" smtClean="0"/>
            </a:br>
            <a:r>
              <a:rPr lang="el-GR" sz="1800" dirty="0" smtClean="0"/>
              <a:t> ομάδα μου γλυκιά, τρανή και ξακουσμένη.</a:t>
            </a:r>
            <a:br>
              <a:rPr lang="el-GR" sz="1800" dirty="0" smtClean="0"/>
            </a:br>
            <a:r>
              <a:rPr lang="el-GR" sz="1800" dirty="0" smtClean="0"/>
              <a:t> Όσο αγαπώ τη μάνα τη δικιά μου,</a:t>
            </a:r>
            <a:br>
              <a:rPr lang="el-GR" sz="1800" dirty="0" smtClean="0"/>
            </a:br>
            <a:r>
              <a:rPr lang="el-GR" sz="1800" dirty="0" smtClean="0"/>
              <a:t> τόσο σ’ αγαπώ και σ’ έχω στην καρδιά μου.</a:t>
            </a:r>
            <a:br>
              <a:rPr lang="el-GR" sz="1800" dirty="0" smtClean="0"/>
            </a:br>
            <a:r>
              <a:rPr lang="el-GR" sz="1800" dirty="0" smtClean="0"/>
              <a:t> </a:t>
            </a:r>
            <a:r>
              <a:rPr lang="el-GR" sz="1800" dirty="0" err="1" smtClean="0"/>
              <a:t>Ολυμπί</a:t>
            </a:r>
            <a:r>
              <a:rPr lang="el-GR" sz="1800" dirty="0" smtClean="0"/>
              <a:t>-</a:t>
            </a:r>
            <a:r>
              <a:rPr lang="el-GR" sz="1800" dirty="0" err="1" smtClean="0"/>
              <a:t>Ολυμπί</a:t>
            </a:r>
            <a:r>
              <a:rPr lang="el-GR" sz="1800" dirty="0" smtClean="0"/>
              <a:t>-Ολυμπιακέ, </a:t>
            </a:r>
            <a:br>
              <a:rPr lang="el-GR" sz="1800" dirty="0" smtClean="0"/>
            </a:br>
            <a:r>
              <a:rPr lang="el-GR" sz="1800" dirty="0" smtClean="0"/>
              <a:t> Φλαμένγκο, </a:t>
            </a:r>
            <a:r>
              <a:rPr lang="el-GR" sz="1800" dirty="0" err="1" smtClean="0"/>
              <a:t>Λέφσκι</a:t>
            </a:r>
            <a:r>
              <a:rPr lang="el-GR" sz="1800" dirty="0" smtClean="0"/>
              <a:t> νίκησες, </a:t>
            </a:r>
            <a:br>
              <a:rPr lang="el-GR" sz="1800" dirty="0" smtClean="0"/>
            </a:br>
            <a:r>
              <a:rPr lang="el-GR" sz="1800" dirty="0" smtClean="0"/>
              <a:t> Σάντος και </a:t>
            </a:r>
            <a:r>
              <a:rPr lang="el-GR" sz="1800" dirty="0" err="1" smtClean="0"/>
              <a:t>Ζαγκλεμπιέ</a:t>
            </a:r>
            <a:r>
              <a:rPr lang="el-GR" sz="1800" dirty="0" smtClean="0"/>
              <a:t>»</a:t>
            </a:r>
            <a:br>
              <a:rPr lang="el-GR" sz="1800" dirty="0" smtClean="0"/>
            </a:br>
            <a:r>
              <a:rPr lang="el-GR" sz="1800" dirty="0" smtClean="0"/>
              <a:t/>
            </a:r>
            <a:br>
              <a:rPr lang="el-GR" sz="1800" dirty="0" smtClean="0"/>
            </a:br>
            <a:r>
              <a:rPr lang="en-US" sz="1100" dirty="0" smtClean="0">
                <a:hlinkClick r:id="rId2"/>
              </a:rPr>
              <a:t>https://www.youtube.com/watch?v=JfJaHhZ0iHQ</a:t>
            </a:r>
            <a:r>
              <a:rPr lang="el-GR" sz="1800" dirty="0" smtClean="0"/>
              <a:t/>
            </a:r>
            <a:br>
              <a:rPr lang="el-GR" sz="1800" dirty="0" smtClean="0"/>
            </a:br>
            <a:endParaRPr lang="el-GR" sz="1800" dirty="0"/>
          </a:p>
        </p:txBody>
      </p:sp>
      <p:sp>
        <p:nvSpPr>
          <p:cNvPr id="3" name="2 - Θέση περιεχομένου"/>
          <p:cNvSpPr>
            <a:spLocks noGrp="1"/>
          </p:cNvSpPr>
          <p:nvPr>
            <p:ph idx="1"/>
          </p:nvPr>
        </p:nvSpPr>
        <p:spPr>
          <a:xfrm>
            <a:off x="692001" y="559399"/>
            <a:ext cx="8344495" cy="3301650"/>
          </a:xfrm>
        </p:spPr>
        <p:txBody>
          <a:bodyPr>
            <a:normAutofit fontScale="77500" lnSpcReduction="20000"/>
          </a:bodyPr>
          <a:lstStyle/>
          <a:p>
            <a:r>
              <a:rPr lang="el-GR" b="1" dirty="0" smtClean="0"/>
              <a:t>«Φλαμένγκο, </a:t>
            </a:r>
            <a:r>
              <a:rPr lang="el-GR" b="1" dirty="0" err="1" smtClean="0"/>
              <a:t>Λέφσκι</a:t>
            </a:r>
            <a:r>
              <a:rPr lang="el-GR" b="1" dirty="0" smtClean="0"/>
              <a:t> νίκησες»</a:t>
            </a:r>
            <a:endParaRPr lang="el-GR" dirty="0" smtClean="0"/>
          </a:p>
          <a:p>
            <a:r>
              <a:rPr lang="el-GR" dirty="0" smtClean="0"/>
              <a:t>Δύο χρόνια μετά ο Ολυμπιακός πέτυχε μια μεγάλη επιτυχία, την πρώτη εκτός συνόρων. Κατέκτησε το Βαλκανικό Κύπελλο απέναντι στη </a:t>
            </a:r>
            <a:r>
              <a:rPr lang="el-GR" dirty="0" err="1" smtClean="0"/>
              <a:t>Λέφσκι</a:t>
            </a:r>
            <a:r>
              <a:rPr lang="el-GR" dirty="0" smtClean="0"/>
              <a:t> Σόφιας παίζοντας τρίτο αγώνα στην «ουδέτερη» Κωνσταντινούπολη. Παραλήρημα ενθουσιασμού και περηφάνιας από 10.000 οπαδούς στο αεροδρόμιο του Ελληνικού που όρμησαν μέσα στο αεροσκάφος, πήραν τους παίκτες στους ώμους και τους πήγαν με τα πόδια από το Ελληνικό ως τον Πειραιά, όπου στήθηκε ένα ατέλειωτο γλέντι.</a:t>
            </a:r>
          </a:p>
          <a:p>
            <a:r>
              <a:rPr lang="el-GR" dirty="0" smtClean="0"/>
              <a:t>Ο μεγάλος μας ρεμπέτης </a:t>
            </a:r>
            <a:r>
              <a:rPr lang="el-GR" b="1" dirty="0" smtClean="0"/>
              <a:t>Βαγγέλης Περπινιάδης</a:t>
            </a:r>
            <a:r>
              <a:rPr lang="el-GR" dirty="0" smtClean="0"/>
              <a:t> άρχισε να σκαρώνει ένα τραγούδι στο μπουζούκι στο σπίτι του στο Χαϊδάρι με παρέα τον Στράτο Διονυσίου, τον Τάκη Λαζόπουλο κ.ά. Την επομένη κιόλας με προτροπή του Μίνωα Μάτσα μπήκε στο στούντιο:</a:t>
            </a:r>
          </a:p>
          <a:p>
            <a:pPr>
              <a:buNone/>
            </a:pPr>
            <a:r>
              <a:rPr lang="el-GR"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260649"/>
            <a:ext cx="7776863" cy="648071"/>
          </a:xfrm>
        </p:spPr>
        <p:txBody>
          <a:bodyPr/>
          <a:lstStyle/>
          <a:p>
            <a:pPr algn="ctr"/>
            <a:r>
              <a:rPr lang="el-GR" dirty="0"/>
              <a:t>Οι σημαντικότεροι ρεμπέτες</a:t>
            </a:r>
          </a:p>
        </p:txBody>
      </p:sp>
      <p:sp>
        <p:nvSpPr>
          <p:cNvPr id="4" name="Θέση κειμένου 3"/>
          <p:cNvSpPr>
            <a:spLocks noGrp="1"/>
          </p:cNvSpPr>
          <p:nvPr>
            <p:ph type="body" sz="half" idx="2"/>
          </p:nvPr>
        </p:nvSpPr>
        <p:spPr>
          <a:xfrm>
            <a:off x="755576" y="980729"/>
            <a:ext cx="7920880" cy="1296144"/>
          </a:xfrm>
        </p:spPr>
        <p:txBody>
          <a:bodyPr>
            <a:normAutofit lnSpcReduction="10000"/>
          </a:bodyPr>
          <a:lstStyle/>
          <a:p>
            <a:r>
              <a:rPr lang="el-GR" dirty="0"/>
              <a:t>Μερικοί από τους σημαντικότερους ρεμπέτες ήταν ο </a:t>
            </a:r>
            <a:r>
              <a:rPr lang="el-GR" dirty="0" smtClean="0"/>
              <a:t>Δημήτρης </a:t>
            </a:r>
            <a:r>
              <a:rPr lang="el-GR" dirty="0" err="1" smtClean="0"/>
              <a:t>Γκόγκος</a:t>
            </a:r>
            <a:r>
              <a:rPr lang="el-GR" dirty="0" smtClean="0"/>
              <a:t> γνωστός ως Μπαγιαντέρας, ο Μάρκος </a:t>
            </a:r>
            <a:r>
              <a:rPr lang="el-GR" dirty="0"/>
              <a:t>Βαμβακάρης, ο Βασίλης Τσιτσάνης, ο Γιώργος Μπάτης, ο Ανέστης Δελιάς </a:t>
            </a:r>
            <a:r>
              <a:rPr lang="el-GR" dirty="0" smtClean="0"/>
              <a:t>, ο Γιάννης </a:t>
            </a:r>
            <a:r>
              <a:rPr lang="el-GR" dirty="0" err="1" smtClean="0"/>
              <a:t>Ππαϊωάννου</a:t>
            </a:r>
            <a:r>
              <a:rPr lang="el-GR" dirty="0" smtClean="0"/>
              <a:t> , </a:t>
            </a:r>
            <a:r>
              <a:rPr lang="el-GR" dirty="0"/>
              <a:t>ο Στράτος </a:t>
            </a:r>
            <a:r>
              <a:rPr lang="el-GR" dirty="0" err="1" smtClean="0"/>
              <a:t>Παγιουμτζής</a:t>
            </a:r>
            <a:r>
              <a:rPr lang="el-GR" dirty="0" smtClean="0"/>
              <a:t> κ.α. </a:t>
            </a:r>
            <a:r>
              <a:rPr lang="el-GR" dirty="0"/>
              <a:t>Με τα τραγούδια τους βοήθησαν το ρεμπέτικο να γίνει γνωστό σε όλη την Ελλάδα και άφησαν μεγάλη μουσική κληρονομιά.</a:t>
            </a:r>
          </a:p>
          <a:p>
            <a:endParaRPr lang="el-GR" dirty="0"/>
          </a:p>
        </p:txBody>
      </p:sp>
      <p:pic>
        <p:nvPicPr>
          <p:cNvPr id="7" name="6 - Εικόνα" descr="rempetiko-pireas.jpg"/>
          <p:cNvPicPr>
            <a:picLocks noChangeAspect="1"/>
          </p:cNvPicPr>
          <p:nvPr/>
        </p:nvPicPr>
        <p:blipFill>
          <a:blip r:embed="rId2" cstate="print"/>
          <a:stretch>
            <a:fillRect/>
          </a:stretch>
        </p:blipFill>
        <p:spPr>
          <a:xfrm>
            <a:off x="539552" y="2348880"/>
            <a:ext cx="8115300" cy="4140200"/>
          </a:xfrm>
          <a:prstGeom prst="rect">
            <a:avLst/>
          </a:prstGeom>
        </p:spPr>
      </p:pic>
    </p:spTree>
    <p:extLst>
      <p:ext uri="{BB962C8B-B14F-4D97-AF65-F5344CB8AC3E}">
        <p14:creationId xmlns="" xmlns:p14="http://schemas.microsoft.com/office/powerpoint/2010/main" val="195004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55976" y="188641"/>
            <a:ext cx="3422483" cy="432048"/>
          </a:xfrm>
        </p:spPr>
        <p:txBody>
          <a:bodyPr/>
          <a:lstStyle/>
          <a:p>
            <a:r>
              <a:rPr lang="el-GR" sz="2400" b="1" dirty="0" smtClean="0"/>
              <a:t>Μάρκος Βαμβακάρης</a:t>
            </a:r>
            <a:endParaRPr lang="el-GR" sz="2400" b="1" dirty="0"/>
          </a:p>
        </p:txBody>
      </p:sp>
      <p:sp>
        <p:nvSpPr>
          <p:cNvPr id="4" name="Θέση κειμένου 3"/>
          <p:cNvSpPr>
            <a:spLocks noGrp="1"/>
          </p:cNvSpPr>
          <p:nvPr>
            <p:ph type="body" sz="half" idx="2"/>
          </p:nvPr>
        </p:nvSpPr>
        <p:spPr>
          <a:xfrm>
            <a:off x="3635896" y="764704"/>
            <a:ext cx="5040560" cy="5760640"/>
          </a:xfrm>
        </p:spPr>
        <p:txBody>
          <a:bodyPr>
            <a:noAutofit/>
          </a:bodyPr>
          <a:lstStyle/>
          <a:p>
            <a:r>
              <a:rPr lang="el-GR" sz="1000" dirty="0" smtClean="0"/>
              <a:t>Ρεμπέτης, από τους ακρογωνιαίους λίθους της λαϊκής μουσικής. Γεννήθηκε στις 10 Μαΐου του 1905 στον συνοικισμό Σκαλί της Άνω Χώρας της Σύρου από οικογένεια καθολικών. Η οικογένειά του ήταν φτωχή, έφερε όμως το «μικρόβιο» της μουσικής. Ο πατέρας του έπαιζε γκάιντα και ο παππούς του έγραφε τραγούδια.</a:t>
            </a:r>
          </a:p>
          <a:p>
            <a:r>
              <a:rPr lang="el-GR" sz="1000" dirty="0" smtClean="0"/>
              <a:t>Πριν καλά - καλά ξεκινήσει το σχολείο, ο Μάρκος αναγκάστηκε να διακόψει, διότι πήραν τον πατέρα του στο στρατό, και έπιασε δουλειά με τη μητέρα του σε ένα κλωστήριο. Τα επόμενα χρόνια δούλεψε ως χασάπης, εφημεριδοπώλης, οπωροπώλης, λούστρος, και το 1917, σε ηλικία 12 ετών, έφυγε για τον</a:t>
            </a:r>
            <a:r>
              <a:rPr lang="el-GR" sz="1000" b="1" dirty="0" smtClean="0"/>
              <a:t> Πειραιά</a:t>
            </a:r>
            <a:r>
              <a:rPr lang="el-GR" sz="1000" dirty="0" smtClean="0"/>
              <a:t>. </a:t>
            </a:r>
          </a:p>
          <a:p>
            <a:r>
              <a:rPr lang="el-GR" sz="1000" dirty="0" smtClean="0"/>
              <a:t>Αρχικά, εγκαταστάθηκε στα Ταμπούρια κι έπιασε δουλειά ως </a:t>
            </a:r>
            <a:r>
              <a:rPr lang="el-GR" sz="1000" dirty="0" err="1" smtClean="0"/>
              <a:t>γαιανθρακεργάτης</a:t>
            </a:r>
            <a:r>
              <a:rPr lang="el-GR" sz="1000" dirty="0" smtClean="0"/>
              <a:t>. Δούλεψε ακόμα ως λιμενεργάτης και ως εκδορέας στα σφαγεία, ενώ τα βράδια σύχναζε στους τεκέδες, όπου το 1924 άκουσε για πρώτη φορά στη ζωή του μπουζούκι. Εντυπωσιάστηκε και μέσα σε ελάχιστους μήνες έγινε ένας από τους καλύτερους αυτοδίδακτους μπουζουξήδες. Την περίοδο αυτή έκανε και τον πρώτο του γάμο με τη </a:t>
            </a:r>
            <a:r>
              <a:rPr lang="el-GR" sz="1000" dirty="0" err="1" smtClean="0"/>
              <a:t>Ζιγκοάλα</a:t>
            </a:r>
            <a:r>
              <a:rPr lang="el-GR" sz="1000" dirty="0" smtClean="0"/>
              <a:t>.</a:t>
            </a:r>
          </a:p>
          <a:p>
            <a:r>
              <a:rPr lang="el-GR" sz="1000" dirty="0" smtClean="0"/>
              <a:t>Το 1925 κατατάχθηκε στο στρατό και όταν απολύθηκε άρχισε να γράφει τα πρώτα του τραγούδια. Έως το 1933 είχε γράψει πάνω από 50 τραγούδια.</a:t>
            </a:r>
          </a:p>
          <a:p>
            <a:r>
              <a:rPr lang="el-GR" sz="1000" dirty="0" smtClean="0"/>
              <a:t>Την επόμενη χρονιά δημιούργησε με τρεις φίλους του -τον </a:t>
            </a:r>
            <a:r>
              <a:rPr lang="el-GR" sz="1000" b="1" dirty="0" smtClean="0"/>
              <a:t>Γιώργο</a:t>
            </a:r>
            <a:r>
              <a:rPr lang="el-GR" sz="1000" dirty="0" smtClean="0"/>
              <a:t> </a:t>
            </a:r>
            <a:r>
              <a:rPr lang="el-GR" sz="1000" b="1" dirty="0" smtClean="0"/>
              <a:t>Μπάτη</a:t>
            </a:r>
            <a:r>
              <a:rPr lang="el-GR" sz="1000" dirty="0" smtClean="0"/>
              <a:t>, τον </a:t>
            </a:r>
            <a:r>
              <a:rPr lang="el-GR" sz="1000" b="1" dirty="0" smtClean="0"/>
              <a:t>Στράτο</a:t>
            </a:r>
            <a:r>
              <a:rPr lang="el-GR" sz="1000" dirty="0" smtClean="0"/>
              <a:t> </a:t>
            </a:r>
            <a:r>
              <a:rPr lang="el-GR" sz="1000" b="1" dirty="0" err="1" smtClean="0"/>
              <a:t>Παγιουμτζή</a:t>
            </a:r>
            <a:r>
              <a:rPr lang="el-GR" sz="1000" dirty="0" smtClean="0"/>
              <a:t> και τον </a:t>
            </a:r>
            <a:r>
              <a:rPr lang="el-GR" sz="1000" b="1" dirty="0" smtClean="0"/>
              <a:t>Ανέστη</a:t>
            </a:r>
            <a:r>
              <a:rPr lang="el-GR" sz="1000" dirty="0" smtClean="0"/>
              <a:t> </a:t>
            </a:r>
            <a:r>
              <a:rPr lang="el-GR" sz="1000" b="1" dirty="0" err="1" smtClean="0"/>
              <a:t>Δελιά</a:t>
            </a:r>
            <a:r>
              <a:rPr lang="el-GR" sz="1000" b="1" dirty="0" smtClean="0"/>
              <a:t>-</a:t>
            </a:r>
            <a:r>
              <a:rPr lang="el-GR" sz="1000" dirty="0" smtClean="0"/>
              <a:t> ένα πρωτοποριακό για την εποχή μουσικό σχήμα που ονομάστηκε</a:t>
            </a:r>
            <a:r>
              <a:rPr lang="el-GR" sz="1000" b="1" dirty="0" smtClean="0"/>
              <a:t> «Η Τετράς η ξακουστή του Πειραιώς». </a:t>
            </a:r>
            <a:r>
              <a:rPr lang="el-GR" sz="1000" dirty="0" smtClean="0"/>
              <a:t>Ο Μάρκος άνοιξε το δικό του μαγαζί στα Άσπρα Χώματα. Η αστυνομία, όμως, δεν του έδωσε άδεια. Έτσι αναγκάστηκε να το κλείσει και για πρώτη φορά έπειτα από 20 χρόνια ταξίδεψε με τον Μπάτη στη Σύρο. Έπαιξαν μαζί για περίπου δύο μήνες σ' ένα μαγαζί της παραλίας και όταν γύρισε στον Πειραιά έγραψε τη Φραγκοσυριανή, ίσως το πιο γνωστό τραγούδι του.</a:t>
            </a:r>
          </a:p>
          <a:p>
            <a:r>
              <a:rPr lang="el-GR" sz="1000" dirty="0" smtClean="0"/>
              <a:t>Με την έναρξη του Β’ παγκοσμίου </a:t>
            </a:r>
            <a:r>
              <a:rPr lang="el-GR" sz="1000" dirty="0" err="1" smtClean="0"/>
              <a:t>πολέμου,άρχισε</a:t>
            </a:r>
            <a:r>
              <a:rPr lang="el-GR" sz="1000" dirty="0" smtClean="0"/>
              <a:t> να παίρνει την κάτω βόλτα. Το 1941 πέθανε ο αδερφός του και το 1942 η μητέρα του Ελπίδα. Την εποχή εκείνη, ο Μάρκος παντρεύτηκε με ορθόδοξο γάμο τη δεύτερη σύζυγό του, τη Βαγγελιώ, με την οποία έκανε τρία αγόρια. Μετά τον πόλεμο, ο Μάρκος Βαμβακάρης άρχισε να βγάζει ξανά δίσκους σε διάφορες εταιρίες και όλοι γίνονταν ανάρπαστοι. Το 1954 αρρώστησε με βαριά αρθρίτιδα και σταμάτησε να παίζει. Όταν θέλησε να επιστρέψει στο πάλκο, όλοι τον είχαν ξεχάσει. Η ελληνική μουσική βιομηχανία τον θεωρούσε «ξεπερασμένο» και δεν τον έπαιρνε κανένας σε κάποιο μαγαζί.</a:t>
            </a:r>
          </a:p>
          <a:p>
            <a:r>
              <a:rPr lang="el-GR" sz="1000" dirty="0" smtClean="0"/>
              <a:t>Η κατάσταση άλλαξε δραματικά το 1960, όταν έπειτα από πρωτοβουλία του </a:t>
            </a:r>
            <a:r>
              <a:rPr lang="el-GR" sz="1000" b="1" dirty="0" smtClean="0"/>
              <a:t>Βασίλη</a:t>
            </a:r>
            <a:r>
              <a:rPr lang="el-GR" sz="1000" dirty="0" smtClean="0"/>
              <a:t> </a:t>
            </a:r>
            <a:r>
              <a:rPr lang="el-GR" sz="1000" b="1" dirty="0" smtClean="0"/>
              <a:t>Τσιτσάνη</a:t>
            </a:r>
            <a:r>
              <a:rPr lang="el-GR" sz="1000" dirty="0" smtClean="0"/>
              <a:t>, κυκλοφορούν από την </a:t>
            </a:r>
            <a:r>
              <a:rPr lang="el-GR" sz="1000" dirty="0" err="1" smtClean="0"/>
              <a:t>Columbia</a:t>
            </a:r>
            <a:r>
              <a:rPr lang="el-GR" sz="1000" dirty="0" smtClean="0"/>
              <a:t> παλιά και καινούρια τραγούδια του Βαμβακάρη, τραγουδισμένα από τον ίδιο και από καλλιτέχνες όπως ο Γρηγόρης Μπιθικώτσης, η Καίτη </a:t>
            </a:r>
            <a:r>
              <a:rPr lang="el-GR" sz="1000" dirty="0" err="1" smtClean="0"/>
              <a:t>Γκρέι</a:t>
            </a:r>
            <a:r>
              <a:rPr lang="el-GR" sz="1000" dirty="0" smtClean="0"/>
              <a:t>, ο Στράτος Διονυσίου, κ.ά.</a:t>
            </a:r>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620688"/>
            <a:ext cx="3096344" cy="3507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 TextBox"/>
          <p:cNvSpPr txBox="1"/>
          <p:nvPr/>
        </p:nvSpPr>
        <p:spPr>
          <a:xfrm>
            <a:off x="323528" y="4653136"/>
            <a:ext cx="3312368" cy="1308050"/>
          </a:xfrm>
          <a:prstGeom prst="rect">
            <a:avLst/>
          </a:prstGeom>
          <a:noFill/>
        </p:spPr>
        <p:txBody>
          <a:bodyPr wrap="square" rtlCol="0">
            <a:spAutoFit/>
          </a:bodyPr>
          <a:lstStyle/>
          <a:p>
            <a:r>
              <a:rPr lang="el-GR" sz="1000" dirty="0" smtClean="0"/>
              <a:t>Το εγχείρημα σημείωσε τεράστια επιτυχία και ο Μάρκος είχε την ευκαιρία να ξαναδουλέψει στα λαϊκά πάλκα.</a:t>
            </a:r>
          </a:p>
          <a:p>
            <a:r>
              <a:rPr lang="el-GR" sz="1000" dirty="0" smtClean="0"/>
              <a:t>Στις 8 Φεβρουαρίου του 1972, ο Μάρκος Βαμβακάρης πέρασε στην ιστορία, αφήνοντας μια τεράστια παρακαταθήκη.</a:t>
            </a:r>
          </a:p>
          <a:p>
            <a:endParaRPr lang="el-GR" sz="1000" dirty="0" smtClean="0"/>
          </a:p>
          <a:p>
            <a:r>
              <a:rPr lang="en-US" sz="1000" dirty="0" smtClean="0">
                <a:hlinkClick r:id="rId3"/>
              </a:rPr>
              <a:t>https://www.youtube.com/watch?v=SHHbxRdZ1Yc</a:t>
            </a:r>
            <a:r>
              <a:rPr lang="el-GR" sz="1000" dirty="0" smtClean="0"/>
              <a:t> </a:t>
            </a:r>
          </a:p>
          <a:p>
            <a:endParaRPr lang="el-GR" sz="900" dirty="0"/>
          </a:p>
        </p:txBody>
      </p:sp>
    </p:spTree>
    <p:extLst>
      <p:ext uri="{BB962C8B-B14F-4D97-AF65-F5344CB8AC3E}">
        <p14:creationId xmlns="" xmlns:p14="http://schemas.microsoft.com/office/powerpoint/2010/main" val="2559342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056" y="404664"/>
            <a:ext cx="3422483" cy="1030725"/>
          </a:xfrm>
        </p:spPr>
        <p:txBody>
          <a:bodyPr/>
          <a:lstStyle/>
          <a:p>
            <a:r>
              <a:rPr lang="el-GR" b="1" dirty="0" smtClean="0"/>
              <a:t>Δημήτρης </a:t>
            </a:r>
            <a:r>
              <a:rPr lang="el-GR" b="1" dirty="0" err="1" smtClean="0"/>
              <a:t>Γκόγκος</a:t>
            </a:r>
            <a:r>
              <a:rPr lang="el-GR" b="1" dirty="0" smtClean="0"/>
              <a:t/>
            </a:r>
            <a:br>
              <a:rPr lang="el-GR" b="1" dirty="0" smtClean="0"/>
            </a:br>
            <a:r>
              <a:rPr lang="el-GR" b="1" dirty="0" smtClean="0"/>
              <a:t>«Μπαγιαντέρας»</a:t>
            </a:r>
            <a:endParaRPr lang="el-GR" dirty="0"/>
          </a:p>
        </p:txBody>
      </p:sp>
      <p:sp>
        <p:nvSpPr>
          <p:cNvPr id="3" name="2 - Θέση περιεχομένου"/>
          <p:cNvSpPr>
            <a:spLocks noGrp="1"/>
          </p:cNvSpPr>
          <p:nvPr>
            <p:ph idx="1"/>
          </p:nvPr>
        </p:nvSpPr>
        <p:spPr>
          <a:xfrm>
            <a:off x="395537" y="396001"/>
            <a:ext cx="4032448" cy="6043568"/>
          </a:xfrm>
        </p:spPr>
        <p:txBody>
          <a:bodyPr wrap="square" bIns="72000" anchor="t">
            <a:spAutoFit/>
          </a:bodyPr>
          <a:lstStyle/>
          <a:p>
            <a:pPr marL="0" indent="0">
              <a:spcBef>
                <a:spcPts val="0"/>
              </a:spcBef>
              <a:buNone/>
            </a:pPr>
            <a:r>
              <a:rPr lang="el-GR" sz="1100" dirty="0" smtClean="0"/>
              <a:t>Σπουδαίος ρεμπέτης, γνωστός και ως «</a:t>
            </a:r>
            <a:r>
              <a:rPr lang="el-GR" sz="1100" b="1" dirty="0" smtClean="0"/>
              <a:t>Μπαγιαντέρας</a:t>
            </a:r>
            <a:r>
              <a:rPr lang="el-GR" sz="1100" dirty="0" smtClean="0"/>
              <a:t>». Γεννήθηκε το 1903 στο Χατζηκυριάκειο, στον Πειραιά, και ήταν το τελευταίο από τα 22 παιδιά του Γιάννη Γκόγκου, υπαξιωματικού του Βασιλικού Ναυτικού από τον Πόρο, και της Αγγελικής από την Ύδρα.</a:t>
            </a:r>
          </a:p>
          <a:p>
            <a:pPr marL="0" indent="0">
              <a:spcBef>
                <a:spcPts val="0"/>
              </a:spcBef>
              <a:buNone/>
            </a:pPr>
            <a:r>
              <a:rPr lang="el-GR" sz="1100" dirty="0" smtClean="0"/>
              <a:t>Από μικρός ακολούθησε το δρόμο των γραμμάτων και σπούδασε ηλεκτρολόγος. Δεν άσκησε, όμως, ποτέ το επάγγελμα, λόγω του ατίθασου χαρακτήρα του και της ενασχόλησής του με την ελευθέρα πάλη. Με τη μουσική καταπιάστηκε από μικρός. Έως το 1920 έπαιζε μαντολίνο και κιθάρα, μετά βιολί και από το 1924 άρχισε να μαθαίνει μπουζούκι και μπαγλαμά. Το μπουζούκι το γνώρισε στη φυλακή, όταν κατά τη διάρκεια της στρατιωτικής του θητείας στο ναυτικό καταδικάστηκε σε κάθειρξη 6 ετών, γιατί τροφοδοτούσε με εκρηκτικά φίλους του ψαράδες.</a:t>
            </a:r>
          </a:p>
          <a:p>
            <a:pPr marL="0" indent="0">
              <a:spcBef>
                <a:spcPts val="0"/>
              </a:spcBef>
              <a:buNone/>
            </a:pPr>
            <a:r>
              <a:rPr lang="el-GR" sz="1100" dirty="0" smtClean="0"/>
              <a:t>Το 1925 διασκεύασε την ιταλική οπερέτα «Μπαγιαντέρα», του </a:t>
            </a:r>
            <a:r>
              <a:rPr lang="el-GR" sz="1100" dirty="0" err="1" smtClean="0"/>
              <a:t>Έριχ</a:t>
            </a:r>
            <a:r>
              <a:rPr lang="el-GR" sz="1100" dirty="0" smtClean="0"/>
              <a:t> </a:t>
            </a:r>
            <a:r>
              <a:rPr lang="el-GR" sz="1100" dirty="0" err="1" smtClean="0"/>
              <a:t>Κάλμαν</a:t>
            </a:r>
            <a:r>
              <a:rPr lang="el-GR" sz="1100" dirty="0" smtClean="0"/>
              <a:t>, για λαϊκή ορχήστρα με μπουζούκι και μαντολίνο. Από τότε απέκτησε το παρατσούκλι Μπαγιαντέρας.</a:t>
            </a:r>
          </a:p>
          <a:p>
            <a:pPr marL="0" indent="0">
              <a:spcBef>
                <a:spcPts val="0"/>
              </a:spcBef>
              <a:buNone/>
            </a:pPr>
            <a:r>
              <a:rPr lang="el-GR" sz="1100" dirty="0" smtClean="0"/>
              <a:t>Λίγο πριν από τη δεκαετία του '30 άρχισε να τριγυρνάει στα Πειραιώτικα στέκια, όπου σύχναζε ο </a:t>
            </a:r>
            <a:r>
              <a:rPr lang="el-GR" sz="1100" dirty="0" err="1" smtClean="0"/>
              <a:t>εργατόκοσμος</a:t>
            </a:r>
            <a:r>
              <a:rPr lang="el-GR" sz="1100" dirty="0" smtClean="0"/>
              <a:t> του λιμανιού. Έτσι απέκτησε στενή σχέση με τους πρωτεργάτες του ρεμπέτικου, κυρίως τον </a:t>
            </a:r>
            <a:r>
              <a:rPr lang="el-GR" sz="1100" b="1" dirty="0" smtClean="0"/>
              <a:t>Μάρκο</a:t>
            </a:r>
            <a:r>
              <a:rPr lang="el-GR" sz="1100" dirty="0" smtClean="0"/>
              <a:t> </a:t>
            </a:r>
            <a:r>
              <a:rPr lang="el-GR" sz="1100" b="1" dirty="0" smtClean="0"/>
              <a:t>Βαμβακάρη</a:t>
            </a:r>
            <a:r>
              <a:rPr lang="el-GR" sz="1100" dirty="0" smtClean="0"/>
              <a:t>, τον </a:t>
            </a:r>
            <a:r>
              <a:rPr lang="el-GR" sz="1100" b="1" dirty="0" smtClean="0"/>
              <a:t>Στράτο</a:t>
            </a:r>
            <a:r>
              <a:rPr lang="el-GR" sz="1100" dirty="0" smtClean="0"/>
              <a:t> </a:t>
            </a:r>
            <a:r>
              <a:rPr lang="el-GR" sz="1100" b="1" dirty="0" err="1" smtClean="0"/>
              <a:t>Παγιουμτζή</a:t>
            </a:r>
            <a:r>
              <a:rPr lang="el-GR" sz="1100" dirty="0" smtClean="0"/>
              <a:t> και τον </a:t>
            </a:r>
            <a:r>
              <a:rPr lang="el-GR" sz="1100" b="1" dirty="0" smtClean="0"/>
              <a:t>Γιώργο</a:t>
            </a:r>
            <a:r>
              <a:rPr lang="el-GR" sz="1100" dirty="0" smtClean="0"/>
              <a:t> </a:t>
            </a:r>
            <a:r>
              <a:rPr lang="el-GR" sz="1100" b="1" dirty="0" smtClean="0"/>
              <a:t>Μπάτη</a:t>
            </a:r>
            <a:r>
              <a:rPr lang="el-GR" sz="1100" dirty="0" smtClean="0"/>
              <a:t>. Το 1937 ηχογράφησε τον πρώτο του δίσκο στην </a:t>
            </a:r>
            <a:r>
              <a:rPr lang="el-GR" sz="1100" dirty="0" err="1" smtClean="0"/>
              <a:t>Columbia</a:t>
            </a:r>
            <a:r>
              <a:rPr lang="el-GR" sz="1100" dirty="0" smtClean="0"/>
              <a:t> με τίτλο «οι Καπνεργάτριες», με το τραγούδι «η </a:t>
            </a:r>
            <a:r>
              <a:rPr lang="el-GR" sz="1100" dirty="0" err="1" smtClean="0"/>
              <a:t>καπνουλού</a:t>
            </a:r>
            <a:r>
              <a:rPr lang="el-GR" sz="1100" dirty="0" smtClean="0"/>
              <a:t>» αφιερωμένο στη σύντροφο της ζωής του, καπνεργάτρια και στιχουργό Δέσποινα </a:t>
            </a:r>
            <a:r>
              <a:rPr lang="el-GR" sz="1100" dirty="0" err="1" smtClean="0"/>
              <a:t>Αραμπατζόγλου</a:t>
            </a:r>
            <a:r>
              <a:rPr lang="el-GR" sz="1100" dirty="0" smtClean="0"/>
              <a:t>.</a:t>
            </a:r>
          </a:p>
          <a:p>
            <a:pPr marL="0" indent="0">
              <a:spcBef>
                <a:spcPts val="0"/>
              </a:spcBef>
              <a:buNone/>
            </a:pPr>
            <a:r>
              <a:rPr lang="el-GR" sz="1100" dirty="0" smtClean="0"/>
              <a:t>Τον Απρίλιο του 1941 τυφλώθηκε από γλαύκωμα και μάλιστα πάνω στο πάλκο, την ώρα που τραγουδούσε. Φίλοι και συνεργάτες άρχισαν να τον περιφρονούν κι εκείνος έκανε το παν για να τους αποδείξει την αξία του. Έτσι, δημιούργησε ορισμένες από τις μεγαλύτερες επιτυχίες του.</a:t>
            </a:r>
          </a:p>
          <a:p>
            <a:pPr marL="0" indent="0">
              <a:spcBef>
                <a:spcPts val="0"/>
              </a:spcBef>
              <a:buNone/>
            </a:pPr>
            <a:r>
              <a:rPr lang="el-GR" sz="1100" dirty="0" smtClean="0"/>
              <a:t>Όμως τα χρόνια της κατοχής που ακολούθησαν ήταν δύσκολα και φτωχικά. Το πρωί πήγαινε στα συσσίτια για να εξασφαλίσει το γάλα των παιδιών του και τα βράδια έπαιζε σε διάφορα ταβερνάκια. Μετά τον πόλεμο, άρχισε και πάλι να γράφει, να </a:t>
            </a:r>
            <a:r>
              <a:rPr lang="el-GR" sz="1100" dirty="0" err="1" smtClean="0"/>
              <a:t>δισκογραφεί</a:t>
            </a:r>
            <a:r>
              <a:rPr lang="el-GR" sz="1100" dirty="0" smtClean="0"/>
              <a:t> και να εμφανίζεται σε μεγάλα μαγαζιά της τότε Αθήνας.</a:t>
            </a:r>
          </a:p>
        </p:txBody>
      </p:sp>
      <p:pic>
        <p:nvPicPr>
          <p:cNvPr id="5" name="4 - Εικόνα" descr="Dimitris_Gkogkos.jpg"/>
          <p:cNvPicPr>
            <a:picLocks noChangeAspect="1"/>
          </p:cNvPicPr>
          <p:nvPr/>
        </p:nvPicPr>
        <p:blipFill>
          <a:blip r:embed="rId2" cstate="print"/>
          <a:stretch>
            <a:fillRect/>
          </a:stretch>
        </p:blipFill>
        <p:spPr>
          <a:xfrm>
            <a:off x="4716016" y="1628800"/>
            <a:ext cx="4104578" cy="3010024"/>
          </a:xfrm>
          <a:prstGeom prst="rect">
            <a:avLst/>
          </a:prstGeom>
        </p:spPr>
      </p:pic>
      <p:sp>
        <p:nvSpPr>
          <p:cNvPr id="6" name="5 - TextBox"/>
          <p:cNvSpPr txBox="1"/>
          <p:nvPr/>
        </p:nvSpPr>
        <p:spPr>
          <a:xfrm>
            <a:off x="4672884" y="5030429"/>
            <a:ext cx="4032448" cy="1107996"/>
          </a:xfrm>
          <a:prstGeom prst="rect">
            <a:avLst/>
          </a:prstGeom>
          <a:noFill/>
        </p:spPr>
        <p:txBody>
          <a:bodyPr wrap="square" rtlCol="0">
            <a:spAutoFit/>
          </a:bodyPr>
          <a:lstStyle/>
          <a:p>
            <a:r>
              <a:rPr lang="el-GR" sz="1100" dirty="0" smtClean="0"/>
              <a:t>Τα τελευταία χρόνια της ζωής του απομονώθηκε στο σπίτι του στον Άγιο Ιερόθεο, συντροφιά με τη σύζυγό του Δέσποινα. Από τον Οκτώβριο του 1985 άρχισε να αντιμετωπίζει προβλήματα υγείας και στις 18 Νοεμβρίου του 1985 άφησε την τελευταία του πνοή.</a:t>
            </a:r>
          </a:p>
          <a:p>
            <a:endParaRPr lang="el-GR" sz="1100" dirty="0" smtClean="0"/>
          </a:p>
          <a:p>
            <a:r>
              <a:rPr lang="en-US" sz="1100" dirty="0" smtClean="0">
                <a:hlinkClick r:id="rId3"/>
              </a:rPr>
              <a:t>https://www.youtube.com/watch?v=JmPOwU4H-Rs</a:t>
            </a:r>
            <a:r>
              <a:rPr lang="el-GR" sz="11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11560" y="2132856"/>
            <a:ext cx="2880320" cy="4464495"/>
          </a:xfrm>
        </p:spPr>
        <p:txBody>
          <a:bodyPr>
            <a:normAutofit fontScale="70000" lnSpcReduction="20000"/>
          </a:bodyPr>
          <a:lstStyle/>
          <a:p>
            <a:r>
              <a:rPr lang="el-GR" dirty="0"/>
              <a:t>Οι ρεμπέτες συνήθως ντύνονταν απλά αλλά με ιδιαίτερο στυλ. Πολλοί φορούσαν καπέλα, σακάκια, φαρδιά παντελόνια και γυαλιστερά παπούτσια. Οι μάγκες του Πειραιά είχαν χαρακτηριστικό ντύσιμο και ξεχώριζαν για το ύφος τους</a:t>
            </a:r>
            <a:r>
              <a:rPr lang="el-GR" dirty="0" smtClean="0"/>
              <a:t>.</a:t>
            </a:r>
          </a:p>
          <a:p>
            <a:r>
              <a:rPr lang="el-GR" dirty="0" smtClean="0"/>
              <a:t> </a:t>
            </a:r>
            <a:r>
              <a:rPr lang="el-GR" dirty="0"/>
              <a:t>Στην ομιλία τους χρησιμοποιούσαν συχνά λαϊκές λέξεις και αργκό (μάγκικη γλώσσα), που ήταν ιδιαίτερη και πολλές φορές δύσκολη για άλλους ανθρώπους να καταλάβουν.</a:t>
            </a:r>
          </a:p>
        </p:txBody>
      </p:sp>
      <p:sp>
        <p:nvSpPr>
          <p:cNvPr id="3" name="Τίτλος 2"/>
          <p:cNvSpPr>
            <a:spLocks noGrp="1"/>
          </p:cNvSpPr>
          <p:nvPr>
            <p:ph type="title"/>
          </p:nvPr>
        </p:nvSpPr>
        <p:spPr>
          <a:xfrm>
            <a:off x="688490" y="260648"/>
            <a:ext cx="7756263" cy="936104"/>
          </a:xfrm>
        </p:spPr>
        <p:txBody>
          <a:bodyPr/>
          <a:lstStyle/>
          <a:p>
            <a:r>
              <a:rPr lang="el-GR" sz="2800" b="1" dirty="0"/>
              <a:t>Πώς ντύνονταν και μιλούσαν οι ρεμπέτες</a:t>
            </a:r>
          </a:p>
        </p:txBody>
      </p:sp>
      <p:pic>
        <p:nvPicPr>
          <p:cNvPr id="4" name="3 - Εικόνα" descr="ΦΩΤΟ-3-ΣΚΙΤΣΑ-ΜΕ-ΚΟΥΤΣΑΒΑΚΙΑ.jpg"/>
          <p:cNvPicPr>
            <a:picLocks noChangeAspect="1"/>
          </p:cNvPicPr>
          <p:nvPr/>
        </p:nvPicPr>
        <p:blipFill>
          <a:blip r:embed="rId2" cstate="print"/>
          <a:stretch>
            <a:fillRect/>
          </a:stretch>
        </p:blipFill>
        <p:spPr>
          <a:xfrm>
            <a:off x="3707904" y="2276872"/>
            <a:ext cx="4876800" cy="2328672"/>
          </a:xfrm>
          <a:prstGeom prst="rect">
            <a:avLst/>
          </a:prstGeom>
        </p:spPr>
      </p:pic>
      <p:sp>
        <p:nvSpPr>
          <p:cNvPr id="5" name="4 - TextBox"/>
          <p:cNvSpPr txBox="1"/>
          <p:nvPr/>
        </p:nvSpPr>
        <p:spPr>
          <a:xfrm>
            <a:off x="3923928" y="5229200"/>
            <a:ext cx="4752528" cy="261610"/>
          </a:xfrm>
          <a:prstGeom prst="rect">
            <a:avLst/>
          </a:prstGeom>
          <a:noFill/>
        </p:spPr>
        <p:txBody>
          <a:bodyPr wrap="square" rtlCol="0">
            <a:spAutoFit/>
          </a:bodyPr>
          <a:lstStyle/>
          <a:p>
            <a:r>
              <a:rPr lang="en-US" sz="1100" dirty="0" smtClean="0">
                <a:hlinkClick r:id="rId3"/>
              </a:rPr>
              <a:t>https://www.youtube.com/watch?v=cV5XRlQPnAs</a:t>
            </a:r>
            <a:r>
              <a:rPr lang="el-GR" sz="1100" dirty="0" smtClean="0"/>
              <a:t> </a:t>
            </a:r>
            <a:endParaRPr lang="el-GR" sz="1100" dirty="0"/>
          </a:p>
        </p:txBody>
      </p:sp>
    </p:spTree>
    <p:extLst>
      <p:ext uri="{BB962C8B-B14F-4D97-AF65-F5344CB8AC3E}">
        <p14:creationId xmlns="" xmlns:p14="http://schemas.microsoft.com/office/powerpoint/2010/main" val="970530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Οι ρεμπέτες ζούσαν κυρίως σε φτωχές γειτονιές, κοντά σε λιμάνια και εργατικές περιοχές. Πολλοί εργάζονταν σε δύσκολες δουλειές και περνούσαν αρκετό χρόνο σε ταβέρνες και χώρους μουσικής, όπου έπαιζαν και τραγουδούσαν. Συχνά έδειχναν περηφάνια, ελευθερία και αλληλεγγύη μεταξύ τους. Μέσα από τα τραγούδια τους εξέφραζαν τα προβλήματα, τις χαρές και τις δυσκολίες της καθημερινής ζωής.</a:t>
            </a:r>
          </a:p>
        </p:txBody>
      </p:sp>
      <p:sp>
        <p:nvSpPr>
          <p:cNvPr id="3" name="Τίτλος 2"/>
          <p:cNvSpPr>
            <a:spLocks noGrp="1"/>
          </p:cNvSpPr>
          <p:nvPr>
            <p:ph type="title"/>
          </p:nvPr>
        </p:nvSpPr>
        <p:spPr/>
        <p:txBody>
          <a:bodyPr/>
          <a:lstStyle/>
          <a:p>
            <a:r>
              <a:rPr lang="el-GR" dirty="0"/>
              <a:t>Π</a:t>
            </a:r>
            <a:r>
              <a:rPr lang="el-GR" sz="4400" dirty="0"/>
              <a:t>ώς ζούσαν και συμπεριφέρονταν οι ρεμπέτες</a:t>
            </a:r>
          </a:p>
        </p:txBody>
      </p:sp>
    </p:spTree>
    <p:extLst>
      <p:ext uri="{BB962C8B-B14F-4D97-AF65-F5344CB8AC3E}">
        <p14:creationId xmlns="" xmlns:p14="http://schemas.microsoft.com/office/powerpoint/2010/main" val="5023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980728"/>
            <a:ext cx="5976664" cy="1152127"/>
          </a:xfrm>
        </p:spPr>
        <p:txBody>
          <a:bodyPr/>
          <a:lstStyle/>
          <a:p>
            <a:r>
              <a:rPr lang="el-GR" b="1" dirty="0"/>
              <a:t>Υπάρχει ακόμα το ρεμπέτικο στον Πειραιά;</a:t>
            </a:r>
          </a:p>
        </p:txBody>
      </p:sp>
      <p:sp>
        <p:nvSpPr>
          <p:cNvPr id="4" name="Θέση κειμένου 3"/>
          <p:cNvSpPr>
            <a:spLocks noGrp="1"/>
          </p:cNvSpPr>
          <p:nvPr>
            <p:ph type="body" sz="half" idx="2"/>
          </p:nvPr>
        </p:nvSpPr>
        <p:spPr>
          <a:xfrm>
            <a:off x="5034579" y="2132856"/>
            <a:ext cx="3411725" cy="3988245"/>
          </a:xfrm>
        </p:spPr>
        <p:txBody>
          <a:bodyPr>
            <a:noAutofit/>
          </a:bodyPr>
          <a:lstStyle/>
          <a:p>
            <a:r>
              <a:rPr lang="el-GR" sz="2000" dirty="0"/>
              <a:t>Ναι, το ρεμπέτικο υπάρχει ακόμα στον Πειραιάς. Σήμερα γίνονται μουσικές βραδιές και εκδηλώσεις με ρεμπέτικα τραγούδια, ενώ πολλοί μουσικοί συνεχίζουν να παίζουν μπουζούκι και να κρατούν ζωντανή αυτή τη μουσική παράδοση. Το ρεμπέτικο παραμένει σημαντικό κομμάτι της ελληνικής κουλτούρας.</a:t>
            </a:r>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708920"/>
            <a:ext cx="4116388" cy="3073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793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Rembetes_Karaiskaki_1933 2.jpg"/>
          <p:cNvPicPr>
            <a:picLocks noGrp="1" noChangeAspect="1"/>
          </p:cNvPicPr>
          <p:nvPr>
            <p:ph type="pic" idx="1"/>
          </p:nvPr>
        </p:nvPicPr>
        <p:blipFill>
          <a:blip r:embed="rId2" cstate="print"/>
          <a:srcRect l="12442" r="12442"/>
          <a:stretch>
            <a:fillRect/>
          </a:stretch>
        </p:blipFill>
        <p:spPr>
          <a:xfrm rot="240000">
            <a:off x="1194158" y="203864"/>
            <a:ext cx="6003067" cy="4526074"/>
          </a:xfrm>
        </p:spPr>
      </p:pic>
      <p:sp>
        <p:nvSpPr>
          <p:cNvPr id="4" name="3 - Θέση κειμένου"/>
          <p:cNvSpPr>
            <a:spLocks noGrp="1"/>
          </p:cNvSpPr>
          <p:nvPr>
            <p:ph type="body" sz="half" idx="2"/>
          </p:nvPr>
        </p:nvSpPr>
        <p:spPr>
          <a:xfrm>
            <a:off x="683568" y="4941168"/>
            <a:ext cx="7756264" cy="1164902"/>
          </a:xfrm>
        </p:spPr>
        <p:txBody>
          <a:bodyPr>
            <a:normAutofit/>
          </a:bodyPr>
          <a:lstStyle/>
          <a:p>
            <a:r>
              <a:rPr lang="el-GR" sz="3600" b="1" dirty="0" smtClean="0"/>
              <a:t>Οι μάγκες δεν υπάρχουν πια</a:t>
            </a:r>
          </a:p>
          <a:p>
            <a:r>
              <a:rPr lang="en-US" sz="1050" b="1" dirty="0" smtClean="0">
                <a:hlinkClick r:id="rId3"/>
              </a:rPr>
              <a:t>https://www.youtube.com/watch?v=m7rml-ymAyk</a:t>
            </a:r>
            <a:endParaRPr lang="el-GR" sz="1050" b="1" dirty="0" smtClean="0"/>
          </a:p>
          <a:p>
            <a:endParaRPr lang="el-GR" sz="1050" b="1" dirty="0" smtClean="0"/>
          </a:p>
          <a:p>
            <a:endParaRPr lang="el-GR" sz="3600" b="1" dirty="0" smtClean="0"/>
          </a:p>
          <a:p>
            <a:endParaRPr lang="el-GR"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Ο Πειραιάς είναι ένα από τα σημαντικότερα λιμάνια της Ελλάδας και βρίσκεται κοντά στην Αθήνα. Από την αρχαιότητα υπήρξε σημαντικό εμπορικό και ναυτικό κέντρο. Τον 19ο αιώνα άρχισε να αναπτύσσεται γρήγορα, καθώς αυξήθηκε το εμπόριο και η ναυτιλία. Μετά τη Μικρασιατική Καταστροφή το 1922, πολλοί πρόσφυγες εγκαταστάθηκαν στον Πειραιά και βοήθησαν στην ανάπτυξη της πόλης. Σήμερα ο Πειραιάς αποτελεί σημαντικό λιμάνι, εμπορικό κέντρο και βασικό σημείο σύνδεσης της Ελλάδας με τα νησιά.</a:t>
            </a:r>
          </a:p>
        </p:txBody>
      </p:sp>
      <p:sp>
        <p:nvSpPr>
          <p:cNvPr id="3" name="Τίτλος 2"/>
          <p:cNvSpPr>
            <a:spLocks noGrp="1"/>
          </p:cNvSpPr>
          <p:nvPr>
            <p:ph type="title"/>
          </p:nvPr>
        </p:nvSpPr>
        <p:spPr/>
        <p:txBody>
          <a:bodyPr/>
          <a:lstStyle/>
          <a:p>
            <a:r>
              <a:rPr lang="el-GR" sz="4000" b="1" dirty="0"/>
              <a:t>Η τοπική ιστορία του </a:t>
            </a:r>
            <a:r>
              <a:rPr lang="el-GR" sz="4000" b="1" dirty="0" smtClean="0"/>
              <a:t>Πειραιά</a:t>
            </a:r>
            <a:endParaRPr lang="el-GR" sz="4000" b="1" dirty="0"/>
          </a:p>
        </p:txBody>
      </p:sp>
    </p:spTree>
    <p:extLst>
      <p:ext uri="{BB962C8B-B14F-4D97-AF65-F5344CB8AC3E}">
        <p14:creationId xmlns="" xmlns:p14="http://schemas.microsoft.com/office/powerpoint/2010/main" val="1254503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692696"/>
            <a:ext cx="7814971" cy="640172"/>
          </a:xfrm>
        </p:spPr>
        <p:txBody>
          <a:bodyPr/>
          <a:lstStyle/>
          <a:p>
            <a:r>
              <a:rPr lang="el-GR" sz="4000" b="1" dirty="0" smtClean="0"/>
              <a:t>Ρεμπέτικα τα </a:t>
            </a:r>
            <a:r>
              <a:rPr lang="en-US" sz="4000" b="1" dirty="0" smtClean="0"/>
              <a:t>blues </a:t>
            </a:r>
            <a:r>
              <a:rPr lang="el-GR" sz="4000" b="1" dirty="0" smtClean="0"/>
              <a:t>της Ελλάδας</a:t>
            </a:r>
            <a:endParaRPr lang="el-GR" sz="4000" b="1" dirty="0"/>
          </a:p>
        </p:txBody>
      </p:sp>
      <p:sp>
        <p:nvSpPr>
          <p:cNvPr id="4" name="Θέση κειμένου 3"/>
          <p:cNvSpPr>
            <a:spLocks noGrp="1"/>
          </p:cNvSpPr>
          <p:nvPr>
            <p:ph type="body" sz="half" idx="2"/>
          </p:nvPr>
        </p:nvSpPr>
        <p:spPr>
          <a:xfrm>
            <a:off x="5004048" y="1556792"/>
            <a:ext cx="3411725" cy="4752528"/>
          </a:xfrm>
        </p:spPr>
        <p:txBody>
          <a:bodyPr>
            <a:noAutofit/>
          </a:bodyPr>
          <a:lstStyle/>
          <a:p>
            <a:r>
              <a:rPr lang="el-GR" sz="2000" dirty="0"/>
              <a:t>Το ρεμπέτικο άρχισε να εμφανίζεται στα τέλη του 19ου αιώνα και αναπτύχθηκε περισσότερο στις αρχές του 20ού αιώνα, κυρίως στα μεγάλα λιμάνια της Ελλάδας, όπως ο Πειραιάς, η Θεσσαλονίκη και η Σμύρνη. Μετά τη Μικρασιατική Καταστροφή το 1922, οι πρόσφυγες έφεραν νέους μουσικούς ήχους και όργανα, βοηθώντας το ρεμπέτικο να εξελιχθεί και να γίνει πιο γνωστό.</a:t>
            </a:r>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348880"/>
            <a:ext cx="4116388" cy="3587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2443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76672"/>
            <a:ext cx="4116667" cy="5566765"/>
          </a:xfrm>
        </p:spPr>
        <p:txBody>
          <a:bodyPr/>
          <a:lstStyle/>
          <a:p>
            <a:r>
              <a:rPr lang="el-GR" dirty="0" smtClean="0"/>
              <a:t>Τις μουσικές ρίζες του ρεμπέτικου οι μουσικολόγοι ακόμη τις ερευνούν. Συνδυάζουν πάντως τη Βυζαντινή εκκλησιαστική μουσική, το δημοτικό τραγούδι, τους αμανέδες της </a:t>
            </a:r>
            <a:r>
              <a:rPr lang="el-GR" dirty="0" err="1" smtClean="0"/>
              <a:t>Μικράς</a:t>
            </a:r>
            <a:r>
              <a:rPr lang="el-GR" dirty="0" smtClean="0"/>
              <a:t> Ασίας, το τούρκικο ζεϊμπέκικο, τα τραγούδια της ταβέρνας και των «καφέ Αμάν» (καφενεία με 2 ή 3 τραγουδιστές που αυτοσχεδίαζαν στίχους).</a:t>
            </a:r>
            <a:endParaRPr lang="el-GR" dirty="0"/>
          </a:p>
        </p:txBody>
      </p:sp>
      <p:pic>
        <p:nvPicPr>
          <p:cNvPr id="5" name="4 - Εικόνα" descr="1.jpg"/>
          <p:cNvPicPr>
            <a:picLocks noChangeAspect="1"/>
          </p:cNvPicPr>
          <p:nvPr/>
        </p:nvPicPr>
        <p:blipFill>
          <a:blip r:embed="rId2" cstate="print"/>
          <a:stretch>
            <a:fillRect/>
          </a:stretch>
        </p:blipFill>
        <p:spPr>
          <a:xfrm>
            <a:off x="4499992" y="1412776"/>
            <a:ext cx="4436559" cy="29523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Το ρεμπέτικο εμφανίστηκε στις αρχές του 20ού αιώνα, κυρίως σε λιμάνια και φτωχές συνοικίες, όπως ο Πειραιάς. Μετά τη Μικρασιατική Καταστροφή, οι πρόσφυγες έφεραν νέες μουσικές επιρροές και το είδος εξελίχθηκε. Τα τραγούδια μιλούσαν για τη φτώχεια, την αγάπη, τη δυσκολία της ζωής και την ξενιτιά. Με τα χρόνια, το ρεμπέτικο έγινε πιο γνωστό και επηρέασε το ελληνικό λαϊκό τραγούδι.</a:t>
            </a:r>
          </a:p>
        </p:txBody>
      </p:sp>
      <p:sp>
        <p:nvSpPr>
          <p:cNvPr id="3" name="Τίτλος 2"/>
          <p:cNvSpPr>
            <a:spLocks noGrp="1"/>
          </p:cNvSpPr>
          <p:nvPr>
            <p:ph type="title"/>
          </p:nvPr>
        </p:nvSpPr>
        <p:spPr/>
        <p:txBody>
          <a:bodyPr/>
          <a:lstStyle/>
          <a:p>
            <a:r>
              <a:rPr lang="el-GR" dirty="0"/>
              <a:t>Η εξέλιξη του ρεμπέτικου</a:t>
            </a:r>
          </a:p>
        </p:txBody>
      </p:sp>
    </p:spTree>
    <p:extLst>
      <p:ext uri="{BB962C8B-B14F-4D97-AF65-F5344CB8AC3E}">
        <p14:creationId xmlns="" xmlns:p14="http://schemas.microsoft.com/office/powerpoint/2010/main" val="407231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Ο Πειραιάς δεν είναι απλώς το μεγαλύτερο λιμάνι της χώρας. Είναι ένας τόπος φορτωμένος μνήμες, αγώνες, βιοπάλη, προσφυγιά, καημό και αξιοπρέπεια. Είναι μια πόλη που έμαθε να ζει με τη σκληρότητα της καθημερινότητας, αλλά και να τη μετατρέπει σε έκφραση, τραγούδι και ψυχή. Μέσα σε αυτό το περιβάλλον γεννήθηκε, ρίζωσε και ανδρώθηκε το </a:t>
            </a:r>
            <a:r>
              <a:rPr lang="el-GR" b="1" dirty="0" smtClean="0"/>
              <a:t>ρεμπέτικο</a:t>
            </a:r>
            <a:r>
              <a:rPr lang="el-GR" dirty="0" smtClean="0"/>
              <a:t>. Γι’ αυτό και οι δύο έννοιες, Πειραιάς και ρεμπέτικο, δεν συνδέονται απλώς ιστορικά· είναι δεμένες οργανικά, σαν δύο όψεις της ίδιας λαϊκής μνήμης.</a:t>
            </a:r>
          </a:p>
          <a:p>
            <a:r>
              <a:rPr lang="el-GR" dirty="0" smtClean="0"/>
              <a:t>Στις γειτονιές του λιμανιού, στις προσφυγικές συνοικίες, στα καφενεία, στα ταβερνεία, στα μικρά στέκια και στους δρόμους της φτωχολογιάς, το ρεμπέτικο βρήκε το φυσικό του σπίτι. Εκεί, ανάμεσα σε εργάτες, ναυτικούς, μάγκες, ξεριζωμένους και ανθρώπους του μόχθου, το μπουζούκι απέκτησε φωνή και τα τραγούδια έγιναν καθρέφτης μιας ζωής σκληρής αλλά αληθινής. Ο Πειραιάς δεν υπήρξε απλώς το σκηνικό αυτής της μουσικής· υπήρξε το έδαφος που τη γέννησε, τη διαμόρφωσε και της έδωσε χαρακτήρα.</a:t>
            </a:r>
            <a:endParaRPr lang="el-GR" dirty="0"/>
          </a:p>
        </p:txBody>
      </p:sp>
      <p:sp>
        <p:nvSpPr>
          <p:cNvPr id="3" name="2 - Τίτλος"/>
          <p:cNvSpPr>
            <a:spLocks noGrp="1"/>
          </p:cNvSpPr>
          <p:nvPr>
            <p:ph type="title"/>
          </p:nvPr>
        </p:nvSpPr>
        <p:spPr/>
        <p:txBody>
          <a:bodyPr/>
          <a:lstStyle/>
          <a:p>
            <a:r>
              <a:rPr lang="el-GR" sz="4000" b="1" dirty="0" smtClean="0"/>
              <a:t/>
            </a:r>
            <a:br>
              <a:rPr lang="el-GR" sz="4000" b="1" dirty="0" smtClean="0"/>
            </a:br>
            <a:r>
              <a:rPr lang="el-GR" sz="4000" b="1" dirty="0" smtClean="0"/>
              <a:t>Ρεμπέτικο και Πειραιάς</a:t>
            </a:r>
            <a:br>
              <a:rPr lang="el-GR" sz="4000" b="1" dirty="0" smtClean="0"/>
            </a:br>
            <a:endParaRPr lang="el-GR" sz="4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Το λιμάνι του Πειραιά</a:t>
            </a:r>
            <a:endParaRPr lang="el-GR" dirty="0"/>
          </a:p>
        </p:txBody>
      </p:sp>
      <p:pic>
        <p:nvPicPr>
          <p:cNvPr id="7" name="6 - Θέση εικόνας" descr="26022225241_ecec6eb72b_o.jpg"/>
          <p:cNvPicPr>
            <a:picLocks noGrp="1" noChangeAspect="1"/>
          </p:cNvPicPr>
          <p:nvPr>
            <p:ph type="pic" idx="1"/>
          </p:nvPr>
        </p:nvPicPr>
        <p:blipFill>
          <a:blip r:embed="rId2" cstate="print"/>
          <a:srcRect l="15237" r="15237"/>
          <a:stretch>
            <a:fillRect/>
          </a:stretch>
        </p:blipFill>
        <p:spPr>
          <a:xfrm rot="240000">
            <a:off x="1754640" y="333797"/>
            <a:ext cx="5644144" cy="4255460"/>
          </a:xfrm>
        </p:spPr>
      </p:pic>
      <p:sp>
        <p:nvSpPr>
          <p:cNvPr id="6" name="5 - Θέση κειμένου"/>
          <p:cNvSpPr>
            <a:spLocks noGrp="1"/>
          </p:cNvSpPr>
          <p:nvPr>
            <p:ph type="body" sz="half" idx="2"/>
          </p:nvPr>
        </p:nvSpPr>
        <p:spPr/>
        <p:txBody>
          <a:bodyPr/>
          <a:lstStyle/>
          <a:p>
            <a:r>
              <a:rPr lang="el-GR" dirty="0" smtClean="0"/>
              <a:t>Τα Λεμονάδικα και το Μέγαρο </a:t>
            </a:r>
            <a:r>
              <a:rPr lang="el-GR" dirty="0" err="1" smtClean="0"/>
              <a:t>Γιαννουλάτου</a:t>
            </a:r>
            <a:r>
              <a:rPr lang="el-GR" dirty="0" smtClean="0"/>
              <a:t> στο βάθος με αρκετά καΐκια που έφερναν προϊόντα από τα νησιά ,περίπου το 1930.</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3968" y="2924944"/>
            <a:ext cx="4176464" cy="3744416"/>
          </a:xfrm>
        </p:spPr>
        <p:txBody>
          <a:bodyPr>
            <a:normAutofit fontScale="62500" lnSpcReduction="20000"/>
          </a:bodyPr>
          <a:lstStyle/>
          <a:p>
            <a:r>
              <a:rPr lang="el-GR" dirty="0" smtClean="0"/>
              <a:t>Οι στίχοι μιλούσαν για το λιμάνι και τα κορίτσια, τους τεκέδες και τις παράγκες, για πρόσωπα και περιστατικά. </a:t>
            </a:r>
            <a:br>
              <a:rPr lang="el-GR" dirty="0" smtClean="0"/>
            </a:br>
            <a:r>
              <a:rPr lang="el-GR" b="1" dirty="0" smtClean="0"/>
              <a:t>Στέκι</a:t>
            </a:r>
            <a:r>
              <a:rPr lang="el-GR" dirty="0" smtClean="0"/>
              <a:t> ήταν τα </a:t>
            </a:r>
            <a:r>
              <a:rPr lang="el-GR" b="1" dirty="0" smtClean="0"/>
              <a:t>Λεμονάδικα</a:t>
            </a:r>
            <a:r>
              <a:rPr lang="el-GR" dirty="0" smtClean="0"/>
              <a:t>, η τότε αγορά φρούτων και λαχανικών στην </a:t>
            </a:r>
            <a:r>
              <a:rPr lang="el-GR" b="1" dirty="0" smtClean="0"/>
              <a:t>πλατεία</a:t>
            </a:r>
            <a:r>
              <a:rPr lang="el-GR" dirty="0" smtClean="0"/>
              <a:t> </a:t>
            </a:r>
            <a:r>
              <a:rPr lang="el-GR" b="1" dirty="0" smtClean="0"/>
              <a:t>Καραϊσκάκη</a:t>
            </a:r>
            <a:r>
              <a:rPr lang="el-GR" dirty="0" smtClean="0"/>
              <a:t>, γύρω από την οποία είχαν εγκατασταθεί πολλοί φτωχοί πρόσφυγες (το «Κάτω στα Λεμονάδικα» του Βαγγέλη Παπάζογλου είναι ένα από τα δημοφιλέστερα ρεμπέτικα). Στην περιοχή αυτή ζούσαν γνωστοί ρεμπέτες όπως ο </a:t>
            </a:r>
            <a:r>
              <a:rPr lang="el-GR" b="1" dirty="0" smtClean="0"/>
              <a:t>Μάρκος</a:t>
            </a:r>
            <a:r>
              <a:rPr lang="el-GR" dirty="0" smtClean="0"/>
              <a:t> </a:t>
            </a:r>
            <a:r>
              <a:rPr lang="el-GR" b="1" dirty="0" smtClean="0"/>
              <a:t>Βαμβακάρης</a:t>
            </a:r>
            <a:r>
              <a:rPr lang="el-GR" dirty="0" smtClean="0"/>
              <a:t>, ο </a:t>
            </a:r>
            <a:r>
              <a:rPr lang="el-GR" b="1" dirty="0" smtClean="0"/>
              <a:t>Ανέστης</a:t>
            </a:r>
            <a:r>
              <a:rPr lang="el-GR" dirty="0" smtClean="0"/>
              <a:t> </a:t>
            </a:r>
            <a:r>
              <a:rPr lang="el-GR" b="1" dirty="0" smtClean="0"/>
              <a:t>Δελιάς</a:t>
            </a:r>
            <a:r>
              <a:rPr lang="el-GR" dirty="0" smtClean="0"/>
              <a:t>, ο </a:t>
            </a:r>
            <a:r>
              <a:rPr lang="el-GR" b="1" dirty="0" smtClean="0"/>
              <a:t>Μάθεσης</a:t>
            </a:r>
            <a:r>
              <a:rPr lang="el-GR" dirty="0" smtClean="0"/>
              <a:t>, ο </a:t>
            </a:r>
            <a:r>
              <a:rPr lang="el-GR" b="1" dirty="0" smtClean="0"/>
              <a:t>Γενίτσαρης</a:t>
            </a:r>
            <a:r>
              <a:rPr lang="el-GR" dirty="0" smtClean="0"/>
              <a:t>, ο </a:t>
            </a:r>
            <a:r>
              <a:rPr lang="el-GR" b="1" dirty="0" smtClean="0"/>
              <a:t>Παπαϊωάννου</a:t>
            </a:r>
            <a:r>
              <a:rPr lang="el-GR" dirty="0" smtClean="0"/>
              <a:t> κ.α. Συγκεντρώνονταν κυρίως στον </a:t>
            </a:r>
            <a:r>
              <a:rPr lang="el-GR" b="1" dirty="0" smtClean="0"/>
              <a:t>καφενέ «Ζωρζ Μπατέ» του Γιώργου Μπάτη</a:t>
            </a:r>
            <a:r>
              <a:rPr lang="el-GR" dirty="0" smtClean="0"/>
              <a:t>. Άνοιξε το 1931 και εκεί γράφτηκαν μερικά από τα σημαντικότερα ρεμπέτικα.  </a:t>
            </a:r>
          </a:p>
          <a:p>
            <a:pPr>
              <a:buNone/>
            </a:pPr>
            <a:r>
              <a:rPr lang="en-US" sz="1900" dirty="0" smtClean="0">
                <a:hlinkClick r:id="rId2"/>
              </a:rPr>
              <a:t>https://www.youtube.com/watch?v=V296Q3bm0QY</a:t>
            </a:r>
            <a:r>
              <a:rPr lang="el-GR" sz="1900" dirty="0" smtClean="0"/>
              <a:t> </a:t>
            </a:r>
            <a:endParaRPr lang="el-GR" sz="1900" dirty="0"/>
          </a:p>
        </p:txBody>
      </p:sp>
      <p:pic>
        <p:nvPicPr>
          <p:cNvPr id="5" name="4 - Εικόνα" descr="2-9.png"/>
          <p:cNvPicPr>
            <a:picLocks noChangeAspect="1"/>
          </p:cNvPicPr>
          <p:nvPr/>
        </p:nvPicPr>
        <p:blipFill>
          <a:blip r:embed="rId3" cstate="print"/>
          <a:stretch>
            <a:fillRect/>
          </a:stretch>
        </p:blipFill>
        <p:spPr>
          <a:xfrm>
            <a:off x="4208976" y="260648"/>
            <a:ext cx="4935024" cy="2470398"/>
          </a:xfrm>
          <a:prstGeom prst="rect">
            <a:avLst/>
          </a:prstGeom>
        </p:spPr>
      </p:pic>
      <p:pic>
        <p:nvPicPr>
          <p:cNvPr id="6" name="5 - Εικόνα" descr="ζωρζ 1.jpeg"/>
          <p:cNvPicPr>
            <a:picLocks noChangeAspect="1"/>
          </p:cNvPicPr>
          <p:nvPr/>
        </p:nvPicPr>
        <p:blipFill>
          <a:blip r:embed="rId4" cstate="print"/>
          <a:stretch>
            <a:fillRect/>
          </a:stretch>
        </p:blipFill>
        <p:spPr>
          <a:xfrm>
            <a:off x="0" y="0"/>
            <a:ext cx="4125002" cy="53012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7" y="404664"/>
            <a:ext cx="4413132" cy="5904656"/>
          </a:xfrm>
        </p:spPr>
        <p:txBody>
          <a:bodyPr>
            <a:normAutofit fontScale="62500" lnSpcReduction="20000"/>
          </a:bodyPr>
          <a:lstStyle/>
          <a:p>
            <a:r>
              <a:rPr lang="el-GR" dirty="0" smtClean="0"/>
              <a:t>Στη δεκαετία του ’30, το ρεμπέτικο βρήκε το επίκεντρό του στις ταβέρνες, τα καφενεία και τους τεκέδες του Πειραιά. Οι πρώτες κομπανίες εμφανίστηκαν στον Καρβουνιάρη, στον Άγιο Διονύσιο, στα Ταμπούρια, στη Δραπετσώνα κι εδώ στο </a:t>
            </a:r>
            <a:r>
              <a:rPr lang="el-GR" dirty="0" err="1" smtClean="0"/>
              <a:t>Πασαλιμάνι</a:t>
            </a:r>
            <a:r>
              <a:rPr lang="el-GR" dirty="0" smtClean="0"/>
              <a:t>. Εκεί συναντήθηκαν οι πατέρες του ρεμπέτικου. Ο Μάρκος Βαμβακάρης – ο “πατριάρχης” του πειραιώτικου ρεμπέτικου- με το μπουζούκι του και τους στίχους που μιλούσαν για τη φτώχεια, τον έρωτα και τη μαγκιά. Και οι  Ανέστης Δελιάς, Στράτος </a:t>
            </a:r>
            <a:r>
              <a:rPr lang="el-GR" dirty="0" err="1" smtClean="0"/>
              <a:t>Παγιουμτζής</a:t>
            </a:r>
            <a:r>
              <a:rPr lang="el-GR" dirty="0" smtClean="0"/>
              <a:t>, Γιάννης Παπαϊωάννου, Μπάτης – όλοι παιδιά του λιμανιού, που έκαναν το μπουζούκι όργανο έκφρασης μιας ολόκληρης κοινωνικής τάξης. Τα τραγούδια τους μιλούσαν για τον έρωτα, τη φτώχεια, την αδικία, τη φυλακή, τα ναρκωτικά, την αστυνομική καταστολή. </a:t>
            </a:r>
            <a:r>
              <a:rPr lang="el-GR" dirty="0" err="1" smtClean="0"/>
              <a:t>Ράπερς</a:t>
            </a:r>
            <a:r>
              <a:rPr lang="el-GR" dirty="0" smtClean="0"/>
              <a:t> του προηγούμενου αιώνα δηλαδή </a:t>
            </a:r>
          </a:p>
          <a:p>
            <a:r>
              <a:rPr lang="el-GR" dirty="0" smtClean="0"/>
              <a:t>Η πρώτη κομπανία, που έκανε ηχογραφήσεις σε γραμμόφωνο, δημιουργήθηκε το 1934. Ήταν η περίφημη «</a:t>
            </a:r>
            <a:r>
              <a:rPr lang="el-GR" b="1" dirty="0" smtClean="0"/>
              <a:t>Τετράς ξακουστή του Πειραιώς</a:t>
            </a:r>
            <a:r>
              <a:rPr lang="el-GR" dirty="0" smtClean="0"/>
              <a:t>». Μέλη της ο (μετέπειτα διάσημος σε όλη την Ελλάδα) </a:t>
            </a:r>
            <a:r>
              <a:rPr lang="el-GR" b="1" dirty="0" smtClean="0"/>
              <a:t>Μάρκος Βαμβακάρης </a:t>
            </a:r>
            <a:r>
              <a:rPr lang="el-GR" dirty="0" smtClean="0"/>
              <a:t>και ο δάσκαλός του </a:t>
            </a:r>
            <a:r>
              <a:rPr lang="el-GR" b="1" dirty="0" smtClean="0"/>
              <a:t>Γιώργος Μπάτης</a:t>
            </a:r>
            <a:r>
              <a:rPr lang="el-GR" dirty="0" smtClean="0"/>
              <a:t>, μαζί με τους </a:t>
            </a:r>
            <a:r>
              <a:rPr lang="el-GR" b="1" dirty="0" smtClean="0"/>
              <a:t>Ανέστη </a:t>
            </a:r>
            <a:r>
              <a:rPr lang="el-GR" b="1" dirty="0" err="1" smtClean="0"/>
              <a:t>Δελιά</a:t>
            </a:r>
            <a:r>
              <a:rPr lang="el-GR" b="1" dirty="0" smtClean="0"/>
              <a:t> </a:t>
            </a:r>
            <a:r>
              <a:rPr lang="el-GR" dirty="0" smtClean="0"/>
              <a:t>και </a:t>
            </a:r>
            <a:r>
              <a:rPr lang="el-GR" b="1" dirty="0" smtClean="0"/>
              <a:t>Στράτο </a:t>
            </a:r>
            <a:r>
              <a:rPr lang="el-GR" b="1" dirty="0" err="1" smtClean="0"/>
              <a:t>Παγιουμτζή</a:t>
            </a:r>
            <a:endParaRPr lang="el-GR" b="1" dirty="0"/>
          </a:p>
        </p:txBody>
      </p:sp>
      <p:pic>
        <p:nvPicPr>
          <p:cNvPr id="5" name="4 - Εικόνα" descr="τετρασ.jpg"/>
          <p:cNvPicPr>
            <a:picLocks noChangeAspect="1"/>
          </p:cNvPicPr>
          <p:nvPr/>
        </p:nvPicPr>
        <p:blipFill>
          <a:blip r:embed="rId2" cstate="print"/>
          <a:stretch>
            <a:fillRect/>
          </a:stretch>
        </p:blipFill>
        <p:spPr>
          <a:xfrm>
            <a:off x="4860032" y="1268760"/>
            <a:ext cx="4119654" cy="3240360"/>
          </a:xfrm>
          <a:prstGeom prst="rect">
            <a:avLst/>
          </a:prstGeom>
        </p:spPr>
      </p:pic>
      <p:sp>
        <p:nvSpPr>
          <p:cNvPr id="6" name="5 - TextBox"/>
          <p:cNvSpPr txBox="1"/>
          <p:nvPr/>
        </p:nvSpPr>
        <p:spPr>
          <a:xfrm>
            <a:off x="5148064" y="4653136"/>
            <a:ext cx="3312368" cy="923330"/>
          </a:xfrm>
          <a:prstGeom prst="rect">
            <a:avLst/>
          </a:prstGeom>
          <a:noFill/>
        </p:spPr>
        <p:txBody>
          <a:bodyPr wrap="square" rtlCol="0">
            <a:spAutoFit/>
          </a:bodyPr>
          <a:lstStyle/>
          <a:p>
            <a:r>
              <a:rPr lang="el-GR" b="1" dirty="0" smtClean="0"/>
              <a:t>Τετράς ξακουστή του Πειραιώς</a:t>
            </a:r>
          </a:p>
          <a:p>
            <a:endParaRPr lang="el-GR" b="1" dirty="0" smtClean="0"/>
          </a:p>
          <a:p>
            <a:r>
              <a:rPr lang="en-US" sz="900" dirty="0" smtClean="0">
                <a:hlinkClick r:id="rId3"/>
              </a:rPr>
              <a:t>https://www.youtube.com/watch?v=Uex2cYcDZOY&amp;list=PLHVSWXHB9vKdQfWQfNi_WK_fg564LohOF&amp;index=29</a:t>
            </a:r>
            <a:r>
              <a:rPr lang="el-GR" sz="900" dirty="0" smtClean="0"/>
              <a:t> </a:t>
            </a:r>
            <a:endParaRPr lang="el-GR" sz="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Εξώφυλλο">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Εξώφυλλο">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552</TotalTime>
  <Words>1406</Words>
  <Application>Microsoft Office PowerPoint</Application>
  <PresentationFormat>Προβολή στην οθόνη (4:3)</PresentationFormat>
  <Paragraphs>73</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Εξώφυλλο</vt:lpstr>
      <vt:lpstr>Ρεμπέτικο Μια Πειραιώτικη Ιστορία</vt:lpstr>
      <vt:lpstr>Η τοπική ιστορία του Πειραιά</vt:lpstr>
      <vt:lpstr>Ρεμπέτικα τα blues της Ελλάδας</vt:lpstr>
      <vt:lpstr>Διαφάνεια 4</vt:lpstr>
      <vt:lpstr>Η εξέλιξη του ρεμπέτικου</vt:lpstr>
      <vt:lpstr> Ρεμπέτικο και Πειραιάς </vt:lpstr>
      <vt:lpstr>Το λιμάνι του Πειραιά</vt:lpstr>
      <vt:lpstr>Διαφάνεια 8</vt:lpstr>
      <vt:lpstr>Διαφάνεια 9</vt:lpstr>
      <vt:lpstr>Πενιές για χάρη της μπάλας στον Πειραιά</vt:lpstr>
      <vt:lpstr>«Ολυμπιακέ, ομάδα δοξασμένη,  ομάδα μου γλυκιά, τρανή και ξακουσμένη.  Όσο αγαπώ τη μάνα τη δικιά μου,  τόσο σ’ αγαπώ και σ’ έχω στην καρδιά μου.  Ολυμπί-Ολυμπί-Ολυμπιακέ,   Φλαμένγκο, Λέφσκι νίκησες,   Σάντος και Ζαγκλεμπιέ»  https://www.youtube.com/watch?v=JfJaHhZ0iHQ </vt:lpstr>
      <vt:lpstr>Οι σημαντικότεροι ρεμπέτες</vt:lpstr>
      <vt:lpstr>Μάρκος Βαμβακάρης</vt:lpstr>
      <vt:lpstr>Δημήτρης Γκόγκος «Μπαγιαντέρας»</vt:lpstr>
      <vt:lpstr>Πώς ντύνονταν και μιλούσαν οι ρεμπέτες</vt:lpstr>
      <vt:lpstr>Πώς ζούσαν και συμπεριφέρονταν οι ρεμπέτες</vt:lpstr>
      <vt:lpstr>Υπάρχει ακόμα το ρεμπέτικο στον Πειραιά;</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Γωγώ</dc:creator>
  <cp:lastModifiedBy>Επισκέπτης</cp:lastModifiedBy>
  <cp:revision>55</cp:revision>
  <dcterms:created xsi:type="dcterms:W3CDTF">2026-05-23T08:12:06Z</dcterms:created>
  <dcterms:modified xsi:type="dcterms:W3CDTF">2026-06-26T09:31:17Z</dcterms:modified>
</cp:coreProperties>
</file>