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550146-6FC2-491B-AEC7-881CFF1894BF}" type="datetimeFigureOut">
              <a:rPr lang="el-GR" smtClean="0"/>
              <a:t>7/12/2022</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502511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50146-6FC2-491B-AEC7-881CFF1894BF}" type="datetimeFigureOut">
              <a:rPr lang="el-GR" smtClean="0"/>
              <a:t>7/12/2022</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50078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50146-6FC2-491B-AEC7-881CFF1894BF}" type="datetimeFigureOut">
              <a:rPr lang="el-GR" smtClean="0"/>
              <a:t>7/12/2022</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EB3213-52C3-404E-B31B-FE191AA429CD}"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777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0550146-6FC2-491B-AEC7-881CFF1894BF}" type="datetimeFigureOut">
              <a:rPr lang="el-GR" smtClean="0"/>
              <a:t>7/12/2022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2365483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0550146-6FC2-491B-AEC7-881CFF1894BF}" type="datetimeFigureOut">
              <a:rPr lang="el-GR" smtClean="0"/>
              <a:t>7/12/2022</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EB3213-52C3-404E-B31B-FE191AA429CD}"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051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0550146-6FC2-491B-AEC7-881CFF1894BF}" type="datetimeFigureOut">
              <a:rPr lang="el-GR" smtClean="0"/>
              <a:t>7/12/2022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2772846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50146-6FC2-491B-AEC7-881CFF1894BF}" type="datetimeFigureOut">
              <a:rPr lang="el-GR" smtClean="0"/>
              <a:t>7/12/2022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1174242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50146-6FC2-491B-AEC7-881CFF1894BF}" type="datetimeFigureOut">
              <a:rPr lang="el-GR" smtClean="0"/>
              <a:t>7/12/2022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2670707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50146-6FC2-491B-AEC7-881CFF1894BF}" type="datetimeFigureOut">
              <a:rPr lang="el-GR" smtClean="0"/>
              <a:t>7/12/2022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334540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50146-6FC2-491B-AEC7-881CFF1894BF}" type="datetimeFigureOut">
              <a:rPr lang="el-GR" smtClean="0"/>
              <a:t>7/12/2022</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2178870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550146-6FC2-491B-AEC7-881CFF1894BF}" type="datetimeFigureOut">
              <a:rPr lang="el-GR" smtClean="0"/>
              <a:t>7/12/2022</a:t>
            </a:fld>
            <a:endParaRPr lang="el-GR"/>
          </a:p>
        </p:txBody>
      </p:sp>
      <p:sp>
        <p:nvSpPr>
          <p:cNvPr id="6" name="Footer Placeholder 5"/>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1962445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550146-6FC2-491B-AEC7-881CFF1894BF}" type="datetimeFigureOut">
              <a:rPr lang="el-GR" smtClean="0"/>
              <a:t>7/12/2022</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3998342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550146-6FC2-491B-AEC7-881CFF1894BF}" type="datetimeFigureOut">
              <a:rPr lang="el-GR" smtClean="0"/>
              <a:t>7/12/2022</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2536262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50146-6FC2-491B-AEC7-881CFF1894BF}" type="datetimeFigureOut">
              <a:rPr lang="el-GR" smtClean="0"/>
              <a:t>7/12/2022</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3349281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50146-6FC2-491B-AEC7-881CFF1894BF}" type="datetimeFigureOut">
              <a:rPr lang="el-GR" smtClean="0"/>
              <a:t>7/12/2022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1778559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50146-6FC2-491B-AEC7-881CFF1894BF}" type="datetimeFigureOut">
              <a:rPr lang="el-GR" smtClean="0"/>
              <a:t>7/12/2022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EB3213-52C3-404E-B31B-FE191AA429CD}" type="slidenum">
              <a:rPr lang="el-GR" smtClean="0"/>
              <a:t>‹#›</a:t>
            </a:fld>
            <a:endParaRPr lang="el-GR"/>
          </a:p>
        </p:txBody>
      </p:sp>
    </p:spTree>
    <p:extLst>
      <p:ext uri="{BB962C8B-B14F-4D97-AF65-F5344CB8AC3E}">
        <p14:creationId xmlns:p14="http://schemas.microsoft.com/office/powerpoint/2010/main" val="2935670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0550146-6FC2-491B-AEC7-881CFF1894BF}" type="datetimeFigureOut">
              <a:rPr lang="el-GR" smtClean="0"/>
              <a:t>7/12/2022</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3EB3213-52C3-404E-B31B-FE191AA429CD}" type="slidenum">
              <a:rPr lang="el-GR" smtClean="0"/>
              <a:t>‹#›</a:t>
            </a:fld>
            <a:endParaRPr lang="el-GR"/>
          </a:p>
        </p:txBody>
      </p:sp>
    </p:spTree>
    <p:extLst>
      <p:ext uri="{BB962C8B-B14F-4D97-AF65-F5344CB8AC3E}">
        <p14:creationId xmlns:p14="http://schemas.microsoft.com/office/powerpoint/2010/main" val="12901143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nature&#10;&#10;Description automatically generated">
            <a:extLst>
              <a:ext uri="{FF2B5EF4-FFF2-40B4-BE49-F238E27FC236}">
                <a16:creationId xmlns:a16="http://schemas.microsoft.com/office/drawing/2014/main" id="{47BA9367-BA7F-5460-FAA9-49AD24393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0"/>
            <a:ext cx="12287250" cy="699100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09CC827-F34E-35B5-845A-9E1099114AEA}"/>
              </a:ext>
            </a:extLst>
          </p:cNvPr>
          <p:cNvSpPr/>
          <p:nvPr/>
        </p:nvSpPr>
        <p:spPr>
          <a:xfrm>
            <a:off x="443619" y="438739"/>
            <a:ext cx="4249679" cy="923330"/>
          </a:xfrm>
          <a:prstGeom prst="rect">
            <a:avLst/>
          </a:prstGeom>
          <a:noFill/>
        </p:spPr>
        <p:txBody>
          <a:bodyPr wrap="square" lIns="91440" tIns="45720" rIns="91440" bIns="45720">
            <a:spAutoFit/>
          </a:bodyPr>
          <a:lstStyle/>
          <a:p>
            <a:pPr algn="ctr"/>
            <a:r>
              <a:rPr lang="el-GR" sz="5400" b="1" dirty="0">
                <a:ln w="6600">
                  <a:solidFill>
                    <a:schemeClr val="accent2"/>
                  </a:solidFill>
                  <a:prstDash val="solid"/>
                </a:ln>
                <a:solidFill>
                  <a:srgbClr val="FFFFFF"/>
                </a:solidFill>
                <a:effectLst>
                  <a:outerShdw dist="38100" dir="2700000" algn="tl" rotWithShape="0">
                    <a:schemeClr val="accent2"/>
                  </a:outerShdw>
                </a:effectLst>
              </a:rPr>
              <a:t>Νορβηγία</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a:extLst>
              <a:ext uri="{FF2B5EF4-FFF2-40B4-BE49-F238E27FC236}">
                <a16:creationId xmlns:a16="http://schemas.microsoft.com/office/drawing/2014/main" id="{26339D96-65A6-3B27-364F-0496F624365E}"/>
              </a:ext>
            </a:extLst>
          </p:cNvPr>
          <p:cNvSpPr/>
          <p:nvPr/>
        </p:nvSpPr>
        <p:spPr>
          <a:xfrm>
            <a:off x="6660114" y="423351"/>
            <a:ext cx="5180434" cy="954107"/>
          </a:xfrm>
          <a:prstGeom prst="rect">
            <a:avLst/>
          </a:prstGeom>
          <a:noFill/>
        </p:spPr>
        <p:txBody>
          <a:bodyPr wrap="square" lIns="91440" tIns="45720" rIns="91440" bIns="45720">
            <a:spAutoFit/>
          </a:bodyPr>
          <a:lstStyle/>
          <a:p>
            <a:pPr algn="ctr"/>
            <a:r>
              <a:rPr lang="el-GR"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Ευαγγελία Τσουτσούλη</a:t>
            </a:r>
          </a:p>
          <a:p>
            <a:pPr algn="ctr"/>
            <a:r>
              <a:rPr lang="el-GR"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Παναγιώτα Φαρμάκη</a:t>
            </a:r>
          </a:p>
        </p:txBody>
      </p:sp>
    </p:spTree>
    <p:extLst>
      <p:ext uri="{BB962C8B-B14F-4D97-AF65-F5344CB8AC3E}">
        <p14:creationId xmlns:p14="http://schemas.microsoft.com/office/powerpoint/2010/main" val="370870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2000">
              <a:schemeClr val="accent1">
                <a:lumMod val="5000"/>
                <a:lumOff val="95000"/>
              </a:schemeClr>
            </a:gs>
            <a:gs pos="99000">
              <a:schemeClr val="accent1">
                <a:lumMod val="45000"/>
                <a:lumOff val="55000"/>
              </a:schemeClr>
            </a:gs>
            <a:gs pos="83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8483-17CF-172F-D00C-BA55ACAEE244}"/>
              </a:ext>
            </a:extLst>
          </p:cNvPr>
          <p:cNvSpPr>
            <a:spLocks noGrp="1"/>
          </p:cNvSpPr>
          <p:nvPr>
            <p:ph type="title"/>
          </p:nvPr>
        </p:nvSpPr>
        <p:spPr/>
        <p:txBody>
          <a:bodyPr/>
          <a:lstStyle/>
          <a:p>
            <a:r>
              <a:rPr lang="el-GR" dirty="0"/>
              <a:t>Πληροφορίες για τη Νορβηγία</a:t>
            </a:r>
          </a:p>
        </p:txBody>
      </p:sp>
      <p:sp>
        <p:nvSpPr>
          <p:cNvPr id="3" name="Content Placeholder 2">
            <a:extLst>
              <a:ext uri="{FF2B5EF4-FFF2-40B4-BE49-F238E27FC236}">
                <a16:creationId xmlns:a16="http://schemas.microsoft.com/office/drawing/2014/main" id="{C744AC25-F8C1-1BDB-7B40-66C873480955}"/>
              </a:ext>
            </a:extLst>
          </p:cNvPr>
          <p:cNvSpPr>
            <a:spLocks noGrp="1"/>
          </p:cNvSpPr>
          <p:nvPr>
            <p:ph idx="1"/>
          </p:nvPr>
        </p:nvSpPr>
        <p:spPr/>
        <p:txBody>
          <a:bodyPr>
            <a:normAutofit/>
          </a:bodyPr>
          <a:lstStyle/>
          <a:p>
            <a:r>
              <a:rPr lang="el-GR" b="0" i="0" dirty="0">
                <a:solidFill>
                  <a:srgbClr val="202122"/>
                </a:solidFill>
                <a:effectLst/>
                <a:latin typeface="Times New Roman" panose="02020603050405020304" pitchFamily="18" charset="0"/>
                <a:cs typeface="Times New Roman" panose="02020603050405020304" pitchFamily="18" charset="0"/>
              </a:rPr>
              <a:t>Η </a:t>
            </a:r>
            <a:r>
              <a:rPr lang="el-GR" b="1" i="0" dirty="0">
                <a:solidFill>
                  <a:srgbClr val="202122"/>
                </a:solidFill>
                <a:effectLst/>
                <a:latin typeface="Times New Roman" panose="02020603050405020304" pitchFamily="18" charset="0"/>
                <a:cs typeface="Times New Roman" panose="02020603050405020304" pitchFamily="18" charset="0"/>
              </a:rPr>
              <a:t>Νορβηγία</a:t>
            </a:r>
            <a:r>
              <a:rPr lang="el-GR" dirty="0">
                <a:solidFill>
                  <a:srgbClr val="202122"/>
                </a:solidFill>
                <a:latin typeface="Times New Roman" panose="02020603050405020304" pitchFamily="18" charset="0"/>
                <a:cs typeface="Times New Roman" panose="02020603050405020304" pitchFamily="18" charset="0"/>
              </a:rPr>
              <a:t> </a:t>
            </a:r>
            <a:r>
              <a:rPr lang="el-GR" b="0" i="0" dirty="0">
                <a:solidFill>
                  <a:srgbClr val="202122"/>
                </a:solidFill>
                <a:effectLst/>
                <a:latin typeface="Times New Roman" panose="02020603050405020304" pitchFamily="18" charset="0"/>
                <a:cs typeface="Times New Roman" panose="02020603050405020304" pitchFamily="18" charset="0"/>
              </a:rPr>
              <a:t>ή επίσημα </a:t>
            </a:r>
            <a:r>
              <a:rPr lang="el-GR" b="1" i="0" dirty="0">
                <a:solidFill>
                  <a:srgbClr val="202122"/>
                </a:solidFill>
                <a:effectLst/>
                <a:latin typeface="Times New Roman" panose="02020603050405020304" pitchFamily="18" charset="0"/>
                <a:cs typeface="Times New Roman" panose="02020603050405020304" pitchFamily="18" charset="0"/>
              </a:rPr>
              <a:t>Βασίλειο της Νορβηγίας</a:t>
            </a:r>
            <a:r>
              <a:rPr lang="el-GR" b="0" i="0" dirty="0">
                <a:solidFill>
                  <a:srgbClr val="202122"/>
                </a:solidFill>
                <a:effectLst/>
                <a:latin typeface="Times New Roman" panose="02020603050405020304" pitchFamily="18" charset="0"/>
                <a:cs typeface="Times New Roman" panose="02020603050405020304" pitchFamily="18" charset="0"/>
              </a:rPr>
              <a:t> είναι μια </a:t>
            </a:r>
            <a:r>
              <a:rPr lang="el-GR" dirty="0">
                <a:latin typeface="Times New Roman" panose="02020603050405020304" pitchFamily="18" charset="0"/>
                <a:cs typeface="Times New Roman" panose="02020603050405020304" pitchFamily="18" charset="0"/>
              </a:rPr>
              <a:t>Βόρεια χώρα</a:t>
            </a:r>
            <a:r>
              <a:rPr lang="el-GR" b="0" i="0" dirty="0">
                <a:effectLst/>
                <a:latin typeface="Times New Roman" panose="02020603050405020304" pitchFamily="18" charset="0"/>
                <a:cs typeface="Times New Roman" panose="02020603050405020304" pitchFamily="18" charset="0"/>
              </a:rPr>
              <a:t> </a:t>
            </a:r>
            <a:r>
              <a:rPr lang="el-GR" b="0" i="0" dirty="0">
                <a:solidFill>
                  <a:srgbClr val="202122"/>
                </a:solidFill>
                <a:effectLst/>
                <a:latin typeface="Times New Roman" panose="02020603050405020304" pitchFamily="18" charset="0"/>
                <a:cs typeface="Times New Roman" panose="02020603050405020304" pitchFamily="18" charset="0"/>
              </a:rPr>
              <a:t>στη </a:t>
            </a:r>
            <a:r>
              <a:rPr lang="el-GR" dirty="0">
                <a:latin typeface="Times New Roman" panose="02020603050405020304" pitchFamily="18" charset="0"/>
                <a:cs typeface="Times New Roman" panose="02020603050405020304" pitchFamily="18" charset="0"/>
              </a:rPr>
              <a:t>Βόρεια Ευρώπη</a:t>
            </a:r>
            <a:r>
              <a:rPr lang="el-GR" b="0" i="0" dirty="0">
                <a:effectLst/>
                <a:latin typeface="Times New Roman" panose="02020603050405020304" pitchFamily="18" charset="0"/>
                <a:cs typeface="Times New Roman" panose="02020603050405020304" pitchFamily="18" charset="0"/>
              </a:rPr>
              <a:t> </a:t>
            </a:r>
            <a:r>
              <a:rPr lang="el-GR" b="0" i="0" dirty="0">
                <a:solidFill>
                  <a:srgbClr val="202122"/>
                </a:solidFill>
                <a:effectLst/>
                <a:latin typeface="Times New Roman" panose="02020603050405020304" pitchFamily="18" charset="0"/>
                <a:cs typeface="Times New Roman" panose="02020603050405020304" pitchFamily="18" charset="0"/>
              </a:rPr>
              <a:t>της οποίας τα εδάφη περιλαμβάνουν το δυτικό και το βορειότερο τμήμα της </a:t>
            </a:r>
            <a:r>
              <a:rPr lang="el-GR" dirty="0">
                <a:latin typeface="Times New Roman" panose="02020603050405020304" pitchFamily="18" charset="0"/>
                <a:cs typeface="Times New Roman" panose="02020603050405020304" pitchFamily="18" charset="0"/>
              </a:rPr>
              <a:t>Σκανδιναβικής</a:t>
            </a:r>
            <a:r>
              <a:rPr lang="el-GR" dirty="0">
                <a:solidFill>
                  <a:srgbClr val="0645AD"/>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Χερσονήσου</a:t>
            </a:r>
            <a:r>
              <a:rPr lang="el-GR" dirty="0">
                <a:solidFill>
                  <a:srgbClr val="202122"/>
                </a:solidFill>
                <a:latin typeface="Times New Roman" panose="02020603050405020304" pitchFamily="18" charset="0"/>
                <a:cs typeface="Times New Roman" panose="02020603050405020304" pitchFamily="18" charset="0"/>
              </a:rPr>
              <a:t>.</a:t>
            </a:r>
            <a:r>
              <a:rPr lang="el-GR" b="0" i="0" dirty="0">
                <a:solidFill>
                  <a:srgbClr val="202122"/>
                </a:solidFill>
                <a:effectLst/>
                <a:latin typeface="Times New Roman" panose="02020603050405020304" pitchFamily="18" charset="0"/>
                <a:cs typeface="Times New Roman" panose="02020603050405020304" pitchFamily="18" charset="0"/>
              </a:rPr>
              <a:t> Η Νορβηγία επίσης διεκδικεί τμήμα της Ανταρκτικής γνωστό ως η "</a:t>
            </a:r>
            <a:r>
              <a:rPr lang="el-GR" dirty="0">
                <a:latin typeface="Times New Roman" panose="02020603050405020304" pitchFamily="18" charset="0"/>
                <a:cs typeface="Times New Roman" panose="02020603050405020304" pitchFamily="18" charset="0"/>
              </a:rPr>
              <a:t>Γη της Βασίλισσας </a:t>
            </a:r>
            <a:r>
              <a:rPr lang="el-GR" dirty="0" err="1">
                <a:latin typeface="Times New Roman" panose="02020603050405020304" pitchFamily="18" charset="0"/>
                <a:cs typeface="Times New Roman" panose="02020603050405020304" pitchFamily="18" charset="0"/>
              </a:rPr>
              <a:t>Μοντ</a:t>
            </a:r>
            <a:r>
              <a:rPr lang="el-GR" b="0" i="0" dirty="0">
                <a:solidFill>
                  <a:srgbClr val="202122"/>
                </a:solidFill>
                <a:effectLst/>
                <a:latin typeface="Times New Roman" panose="02020603050405020304" pitchFamily="18" charset="0"/>
                <a:cs typeface="Times New Roman" panose="02020603050405020304" pitchFamily="18" charset="0"/>
              </a:rPr>
              <a:t>". Η πλειοψηφία των κατοίκων είναι </a:t>
            </a:r>
            <a:r>
              <a:rPr lang="el-GR" dirty="0">
                <a:latin typeface="Times New Roman" panose="02020603050405020304" pitchFamily="18" charset="0"/>
                <a:cs typeface="Times New Roman" panose="02020603050405020304" pitchFamily="18" charset="0"/>
              </a:rPr>
              <a:t>Νορβηγοί</a:t>
            </a:r>
            <a:r>
              <a:rPr lang="el-GR" dirty="0">
                <a:solidFill>
                  <a:srgbClr val="202122"/>
                </a:solidFill>
                <a:latin typeface="Times New Roman" panose="02020603050405020304" pitchFamily="18" charset="0"/>
                <a:cs typeface="Times New Roman" panose="02020603050405020304" pitchFamily="18" charset="0"/>
              </a:rPr>
              <a:t> </a:t>
            </a:r>
            <a:r>
              <a:rPr lang="el-GR" b="0" i="0" dirty="0">
                <a:solidFill>
                  <a:srgbClr val="202122"/>
                </a:solidFill>
                <a:effectLst/>
                <a:latin typeface="Times New Roman" panose="02020603050405020304" pitchFamily="18" charset="0"/>
                <a:cs typeface="Times New Roman" panose="02020603050405020304" pitchFamily="18" charset="0"/>
              </a:rPr>
              <a:t>με μικρότερες μειονότητες </a:t>
            </a:r>
            <a:r>
              <a:rPr lang="el-GR" b="0" i="0" dirty="0" err="1">
                <a:solidFill>
                  <a:srgbClr val="202122"/>
                </a:solidFill>
                <a:effectLst/>
                <a:latin typeface="Times New Roman" panose="02020603050405020304" pitchFamily="18" charset="0"/>
                <a:cs typeface="Times New Roman" panose="02020603050405020304" pitchFamily="18" charset="0"/>
              </a:rPr>
              <a:t>Σαάμι</a:t>
            </a:r>
            <a:r>
              <a:rPr lang="el-GR" b="0" i="0" dirty="0">
                <a:solidFill>
                  <a:srgbClr val="202122"/>
                </a:solidFill>
                <a:effectLst/>
                <a:latin typeface="Times New Roman" panose="02020603050405020304" pitchFamily="18" charset="0"/>
                <a:cs typeface="Times New Roman" panose="02020603050405020304" pitchFamily="18" charset="0"/>
              </a:rPr>
              <a:t> και Φινλανδών. Επίσης στη χώρα ζουν σημαντικές μεταναστευτικές κοινότητες.</a:t>
            </a:r>
            <a:endParaRPr lang="el-GR" dirty="0">
              <a:latin typeface="Times New Roman" panose="02020603050405020304" pitchFamily="18" charset="0"/>
              <a:cs typeface="Times New Roman" panose="02020603050405020304" pitchFamily="18" charset="0"/>
            </a:endParaRPr>
          </a:p>
        </p:txBody>
      </p:sp>
      <p:pic>
        <p:nvPicPr>
          <p:cNvPr id="5" name="Picture 4" descr="A picture containing outdoor, sky, track, house&#10;&#10;Description automatically generated">
            <a:extLst>
              <a:ext uri="{FF2B5EF4-FFF2-40B4-BE49-F238E27FC236}">
                <a16:creationId xmlns:a16="http://schemas.microsoft.com/office/drawing/2014/main" id="{694B6605-059D-C8E1-6F9B-8058CFC27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795" y="3910972"/>
            <a:ext cx="2990850" cy="222885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CE8C993-AB66-05BC-D26A-21FFFE182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604" y="4022410"/>
            <a:ext cx="3345364" cy="22288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500378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7497-7CE1-04A1-A088-48BA097308E6}"/>
              </a:ext>
            </a:extLst>
          </p:cNvPr>
          <p:cNvSpPr>
            <a:spLocks noGrp="1"/>
          </p:cNvSpPr>
          <p:nvPr>
            <p:ph type="title"/>
          </p:nvPr>
        </p:nvSpPr>
        <p:spPr/>
        <p:txBody>
          <a:bodyPr/>
          <a:lstStyle/>
          <a:p>
            <a:r>
              <a:rPr lang="el-GR" dirty="0"/>
              <a:t>Σημαία της Νορβηγίας</a:t>
            </a:r>
          </a:p>
        </p:txBody>
      </p:sp>
      <p:pic>
        <p:nvPicPr>
          <p:cNvPr id="6" name="Content Placeholder 5" descr="A picture containing sky, outdoor, flag, red&#10;&#10;Description automatically generated">
            <a:extLst>
              <a:ext uri="{FF2B5EF4-FFF2-40B4-BE49-F238E27FC236}">
                <a16:creationId xmlns:a16="http://schemas.microsoft.com/office/drawing/2014/main" id="{A532D305-570E-E962-30F4-3AD436F89E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0219" y="1697014"/>
            <a:ext cx="3926303" cy="2455477"/>
          </a:xfrm>
          <a:prstGeom prst="rect">
            <a:avLst/>
          </a:prstGeom>
          <a:ln>
            <a:noFill/>
          </a:ln>
          <a:effectLst>
            <a:outerShdw blurRad="292100" dist="139700" dir="2700000" algn="tl" rotWithShape="0">
              <a:srgbClr val="333333">
                <a:alpha val="65000"/>
              </a:srgbClr>
            </a:outerShdw>
          </a:effectLst>
        </p:spPr>
      </p:pic>
      <p:sp>
        <p:nvSpPr>
          <p:cNvPr id="9" name="Content Placeholder 8">
            <a:extLst>
              <a:ext uri="{FF2B5EF4-FFF2-40B4-BE49-F238E27FC236}">
                <a16:creationId xmlns:a16="http://schemas.microsoft.com/office/drawing/2014/main" id="{CBAFBA2F-DD86-047B-59B0-204317659ACD}"/>
              </a:ext>
            </a:extLst>
          </p:cNvPr>
          <p:cNvSpPr>
            <a:spLocks noGrp="1"/>
          </p:cNvSpPr>
          <p:nvPr>
            <p:ph sz="half" idx="2"/>
          </p:nvPr>
        </p:nvSpPr>
        <p:spPr>
          <a:xfrm>
            <a:off x="5735172" y="1905000"/>
            <a:ext cx="6310648" cy="3422780"/>
          </a:xfrm>
        </p:spPr>
        <p:txBody>
          <a:bodyPr>
            <a:normAutofit lnSpcReduction="10000"/>
          </a:bodyPr>
          <a:lstStyle/>
          <a:p>
            <a:pPr algn="l"/>
            <a:r>
              <a:rPr lang="el-GR" sz="1600" dirty="0">
                <a:latin typeface="Times New Roman" panose="02020603050405020304" pitchFamily="18" charset="0"/>
                <a:cs typeface="Times New Roman" panose="02020603050405020304" pitchFamily="18" charset="0"/>
              </a:rPr>
              <a:t>Η σημαία της Νορβηγίας</a:t>
            </a:r>
            <a:r>
              <a:rPr lang="el-GR" sz="1600" b="0" i="0" dirty="0">
                <a:effectLst/>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ε</a:t>
            </a:r>
            <a:r>
              <a:rPr lang="el-GR" sz="1600" b="0" i="0" dirty="0">
                <a:effectLst/>
                <a:latin typeface="Times New Roman" panose="02020603050405020304" pitchFamily="18" charset="0"/>
                <a:cs typeface="Times New Roman" panose="02020603050405020304" pitchFamily="18" charset="0"/>
              </a:rPr>
              <a:t>ίναι διαμορφωμένη ως ένα κόκκινο ορθογώνιο με ένα μπλε σταυρό που περιβάλλεται από λευκό. Σχεδιάστηκε από τον </a:t>
            </a:r>
            <a:r>
              <a:rPr lang="el-GR" sz="1600" b="0" i="0" dirty="0" err="1">
                <a:effectLst/>
                <a:latin typeface="Times New Roman" panose="02020603050405020304" pitchFamily="18" charset="0"/>
                <a:cs typeface="Times New Roman" panose="02020603050405020304" pitchFamily="18" charset="0"/>
              </a:rPr>
              <a:t>Frederick</a:t>
            </a:r>
            <a:r>
              <a:rPr lang="el-GR" sz="1600" b="0" i="0" dirty="0">
                <a:effectLst/>
                <a:latin typeface="Times New Roman" panose="02020603050405020304" pitchFamily="18" charset="0"/>
                <a:cs typeface="Times New Roman" panose="02020603050405020304" pitchFamily="18" charset="0"/>
              </a:rPr>
              <a:t> </a:t>
            </a:r>
            <a:r>
              <a:rPr lang="el-GR" sz="1600" b="0" i="0" dirty="0" err="1">
                <a:effectLst/>
                <a:latin typeface="Times New Roman" panose="02020603050405020304" pitchFamily="18" charset="0"/>
                <a:cs typeface="Times New Roman" panose="02020603050405020304" pitchFamily="18" charset="0"/>
              </a:rPr>
              <a:t>Meltzer</a:t>
            </a:r>
            <a:r>
              <a:rPr lang="el-GR" sz="1600" b="0" i="0" dirty="0">
                <a:effectLst/>
                <a:latin typeface="Times New Roman" panose="02020603050405020304" pitchFamily="18" charset="0"/>
                <a:cs typeface="Times New Roman" panose="02020603050405020304" pitchFamily="18" charset="0"/>
              </a:rPr>
              <a:t> το 1821.</a:t>
            </a:r>
          </a:p>
          <a:p>
            <a:pPr algn="l"/>
            <a:r>
              <a:rPr lang="el-GR" sz="1600" b="0" i="0" dirty="0">
                <a:effectLst/>
                <a:latin typeface="Times New Roman" panose="02020603050405020304" pitchFamily="18" charset="0"/>
                <a:cs typeface="Times New Roman" panose="02020603050405020304" pitchFamily="18" charset="0"/>
              </a:rPr>
              <a:t>Αυτός ο σταυρός αναφέρεται στον Χριστιανισμό (αν και η χώρα είναι ως επί το πλείστων προτεσταντική), αλλά συμβολίζει επίσης τις σχέσεις με τη Σουηδία.</a:t>
            </a:r>
          </a:p>
          <a:p>
            <a:pPr algn="l"/>
            <a:r>
              <a:rPr lang="el-GR" sz="1600" b="0" i="0" dirty="0">
                <a:effectLst/>
                <a:latin typeface="Times New Roman" panose="02020603050405020304" pitchFamily="18" charset="0"/>
                <a:cs typeface="Times New Roman" panose="02020603050405020304" pitchFamily="18" charset="0"/>
              </a:rPr>
              <a:t>Τα κόκκινα, λευκά και μπλε χρώματα της νορβηγικής σημαίας αντιπροσωπεύουν την ελευθερία .Αυτή η ελευθερία θα μπορούσε να αντικατοπτρίζει τις επιθυμίες ανεξαρτησίας του νορβηγικού λαού που υλοποιήθηκαν στις αρχές του εικοστού αιώνα .Αν και αυτά τα χρώματα αντιπροσωπεύουν επίσης ένα ζευγάρι εθνών με τα οποία η Νορβηγία μοιράζεται την ιστορία της: η Δανία (κόκκινη) και η Σουηδία (μπλε</a:t>
            </a:r>
            <a:r>
              <a:rPr lang="el-GR" b="0" i="0" dirty="0">
                <a:effectLst/>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146729252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6654-0272-0338-318A-1560302B3456}"/>
              </a:ext>
            </a:extLst>
          </p:cNvPr>
          <p:cNvSpPr>
            <a:spLocks noGrp="1"/>
          </p:cNvSpPr>
          <p:nvPr>
            <p:ph type="title"/>
          </p:nvPr>
        </p:nvSpPr>
        <p:spPr>
          <a:xfrm>
            <a:off x="184731" y="-16335"/>
            <a:ext cx="8911687" cy="1280890"/>
          </a:xfrm>
        </p:spPr>
        <p:txBody>
          <a:bodyPr>
            <a:noAutofit/>
          </a:bodyPr>
          <a:lstStyle/>
          <a:p>
            <a:r>
              <a:rPr lang="el-GR" sz="3200" dirty="0"/>
              <a:t>Μνημεία</a:t>
            </a:r>
          </a:p>
        </p:txBody>
      </p:sp>
      <p:pic>
        <p:nvPicPr>
          <p:cNvPr id="6" name="Content Placeholder 5" descr="A picture containing water, outdoor, lake, river&#10;&#10;Description automatically generated">
            <a:extLst>
              <a:ext uri="{FF2B5EF4-FFF2-40B4-BE49-F238E27FC236}">
                <a16:creationId xmlns:a16="http://schemas.microsoft.com/office/drawing/2014/main" id="{8D01730A-6198-62C5-987B-D7F78336A1D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75204" y="134055"/>
            <a:ext cx="3163612" cy="2261000"/>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1C670AE9-83BA-8CA2-49C0-F6048D12DF99}"/>
              </a:ext>
            </a:extLst>
          </p:cNvPr>
          <p:cNvSpPr>
            <a:spLocks noGrp="1"/>
          </p:cNvSpPr>
          <p:nvPr>
            <p:ph sz="half" idx="2"/>
          </p:nvPr>
        </p:nvSpPr>
        <p:spPr>
          <a:xfrm>
            <a:off x="7200078" y="2480785"/>
            <a:ext cx="4313864" cy="3777622"/>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Το </a:t>
            </a:r>
            <a:r>
              <a:rPr lang="el-GR" b="1" dirty="0">
                <a:latin typeface="Times New Roman" panose="02020603050405020304" pitchFamily="18" charset="0"/>
                <a:cs typeface="Times New Roman" panose="02020603050405020304" pitchFamily="18" charset="0"/>
              </a:rPr>
              <a:t>μνημείο Σπαθιά στο Βράχο </a:t>
            </a:r>
            <a:r>
              <a:rPr lang="el-GR" dirty="0">
                <a:latin typeface="Times New Roman" panose="02020603050405020304" pitchFamily="18" charset="0"/>
                <a:cs typeface="Times New Roman" panose="02020603050405020304" pitchFamily="18" charset="0"/>
              </a:rPr>
              <a:t>αποτελείται από τρία τεράστια μπρούτζινα σπαθιά και αποτελεί φόρο τιμής στη Μάχη του </a:t>
            </a:r>
            <a:r>
              <a:rPr lang="el-GR" dirty="0" err="1">
                <a:latin typeface="Times New Roman" panose="02020603050405020304" pitchFamily="18" charset="0"/>
                <a:cs typeface="Times New Roman" panose="02020603050405020304" pitchFamily="18" charset="0"/>
              </a:rPr>
              <a:t>Χαφρσφιόρντ</a:t>
            </a:r>
            <a:r>
              <a:rPr lang="el-GR" dirty="0">
                <a:latin typeface="Times New Roman" panose="02020603050405020304" pitchFamily="18" charset="0"/>
                <a:cs typeface="Times New Roman" panose="02020603050405020304" pitchFamily="18" charset="0"/>
              </a:rPr>
              <a:t> που έλαβε χώρα το 872 μ.Χ. Σε αυτή τη μάχη, ο Βασιλιάς </a:t>
            </a:r>
            <a:r>
              <a:rPr lang="el-GR" dirty="0" err="1">
                <a:latin typeface="Times New Roman" panose="02020603050405020304" pitchFamily="18" charset="0"/>
                <a:cs typeface="Times New Roman" panose="02020603050405020304" pitchFamily="18" charset="0"/>
              </a:rPr>
              <a:t>Χάραλντ</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Χορφάγκρε</a:t>
            </a:r>
            <a:r>
              <a:rPr lang="el-GR" dirty="0">
                <a:latin typeface="Times New Roman" panose="02020603050405020304" pitchFamily="18" charset="0"/>
                <a:cs typeface="Times New Roman" panose="02020603050405020304" pitchFamily="18" charset="0"/>
              </a:rPr>
              <a:t> γνωστός και ως "</a:t>
            </a:r>
            <a:r>
              <a:rPr lang="el-GR" dirty="0" err="1">
                <a:latin typeface="Times New Roman" panose="02020603050405020304" pitchFamily="18" charset="0"/>
                <a:cs typeface="Times New Roman" panose="02020603050405020304" pitchFamily="18" charset="0"/>
              </a:rPr>
              <a:t>Χάραλντ</a:t>
            </a:r>
            <a:r>
              <a:rPr lang="el-GR" dirty="0">
                <a:latin typeface="Times New Roman" panose="02020603050405020304" pitchFamily="18" charset="0"/>
                <a:cs typeface="Times New Roman" panose="02020603050405020304" pitchFamily="18" charset="0"/>
              </a:rPr>
              <a:t> ο Δίκαιος", ένωσε τη Νορβηγία σε ένα ενιαίο βασίλειο. Το μνημείο σχεδιάστηκε από τον </a:t>
            </a:r>
            <a:r>
              <a:rPr lang="el-GR" dirty="0" err="1">
                <a:latin typeface="Times New Roman" panose="02020603050405020304" pitchFamily="18" charset="0"/>
                <a:cs typeface="Times New Roman" panose="02020603050405020304" pitchFamily="18" charset="0"/>
              </a:rPr>
              <a:t>Φριντζ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Ρόεντ</a:t>
            </a:r>
            <a:r>
              <a:rPr lang="el-GR" dirty="0">
                <a:latin typeface="Times New Roman" panose="02020603050405020304" pitchFamily="18" charset="0"/>
                <a:cs typeface="Times New Roman" panose="02020603050405020304" pitchFamily="18" charset="0"/>
              </a:rPr>
              <a:t>. Τα σπαθιά έχουν ύψος σχεδόν 10 μέτρα και τα δύο αντιπροσωπεύουν την ειρήνη και την ενότητα. Το τρίτο και μεγαλύτερο αντιπροσωπεύει το σπαθί του ίδιου </a:t>
            </a:r>
            <a:r>
              <a:rPr lang="el-GR" dirty="0" err="1">
                <a:latin typeface="Times New Roman" panose="02020603050405020304" pitchFamily="18" charset="0"/>
                <a:cs typeface="Times New Roman" panose="02020603050405020304" pitchFamily="18" charset="0"/>
              </a:rPr>
              <a:t>Χάραλντ</a:t>
            </a:r>
            <a:r>
              <a:rPr lang="el-GR" dirty="0">
                <a:latin typeface="Times New Roman" panose="02020603050405020304" pitchFamily="18" charset="0"/>
                <a:cs typeface="Times New Roman" panose="02020603050405020304" pitchFamily="18" charset="0"/>
              </a:rPr>
              <a:t>.</a:t>
            </a:r>
          </a:p>
        </p:txBody>
      </p:sp>
      <p:sp>
        <p:nvSpPr>
          <p:cNvPr id="11" name="Rectangle 4">
            <a:extLst>
              <a:ext uri="{FF2B5EF4-FFF2-40B4-BE49-F238E27FC236}">
                <a16:creationId xmlns:a16="http://schemas.microsoft.com/office/drawing/2014/main" id="{835498CA-001E-3F38-851E-FA7DCBE714D2}"/>
              </a:ext>
            </a:extLst>
          </p:cNvPr>
          <p:cNvSpPr>
            <a:spLocks noChangeArrowheads="1"/>
          </p:cNvSpPr>
          <p:nvPr/>
        </p:nvSpPr>
        <p:spPr bwMode="auto">
          <a:xfrm>
            <a:off x="0" y="-184665"/>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94FAD8B3-1C17-BE5A-4737-A88E3C1EBD53}"/>
              </a:ext>
            </a:extLst>
          </p:cNvPr>
          <p:cNvSpPr txBox="1"/>
          <p:nvPr/>
        </p:nvSpPr>
        <p:spPr>
          <a:xfrm>
            <a:off x="1570111" y="2509687"/>
            <a:ext cx="5223631" cy="2862322"/>
          </a:xfrm>
          <a:prstGeom prst="rect">
            <a:avLst/>
          </a:prstGeom>
          <a:noFill/>
        </p:spPr>
        <p:txBody>
          <a:bodyPr wrap="square">
            <a:spAutoFit/>
          </a:bodyPr>
          <a:lstStyle/>
          <a:p>
            <a:r>
              <a:rPr lang="el-GR" dirty="0">
                <a:latin typeface="Times New Roman" panose="02020603050405020304" pitchFamily="18" charset="0"/>
                <a:cs typeface="Times New Roman" panose="02020603050405020304" pitchFamily="18" charset="0"/>
              </a:rPr>
              <a:t>Το </a:t>
            </a:r>
            <a:r>
              <a:rPr lang="el-GR" b="1" dirty="0" err="1">
                <a:latin typeface="Times New Roman" panose="02020603050405020304" pitchFamily="18" charset="0"/>
                <a:cs typeface="Times New Roman" panose="02020603050405020304" pitchFamily="18" charset="0"/>
              </a:rPr>
              <a:t>Χαραλντσάουγκεν</a:t>
            </a:r>
            <a:r>
              <a:rPr lang="el-GR" dirty="0">
                <a:latin typeface="Times New Roman" panose="02020603050405020304" pitchFamily="18" charset="0"/>
                <a:cs typeface="Times New Roman" panose="02020603050405020304" pitchFamily="18" charset="0"/>
              </a:rPr>
              <a:t>  είναι εθνικό μνημείο στο</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Χάουγκεσουντ</a:t>
            </a:r>
            <a:r>
              <a:rPr lang="el-GR" dirty="0">
                <a:latin typeface="Times New Roman" panose="02020603050405020304" pitchFamily="18" charset="0"/>
                <a:cs typeface="Times New Roman" panose="02020603050405020304" pitchFamily="18" charset="0"/>
              </a:rPr>
              <a:t> της Νορβηγίας. Το μνημείο ανεγέρθηκε κατά τη διάρκεια του χιλιετούς εορτασμού της ενοποίησης της Νορβηγίας σε ένα βασίλειο υπό την κυριαρχία του βασιλιά </a:t>
            </a:r>
            <a:r>
              <a:rPr lang="el-GR" dirty="0" err="1">
                <a:latin typeface="Times New Roman" panose="02020603050405020304" pitchFamily="18" charset="0"/>
                <a:cs typeface="Times New Roman" panose="02020603050405020304" pitchFamily="18" charset="0"/>
              </a:rPr>
              <a:t>Harald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Fairhair</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Το </a:t>
            </a:r>
            <a:r>
              <a:rPr lang="el-GR" dirty="0" err="1">
                <a:latin typeface="Times New Roman" panose="02020603050405020304" pitchFamily="18" charset="0"/>
                <a:cs typeface="Times New Roman" panose="02020603050405020304" pitchFamily="18" charset="0"/>
              </a:rPr>
              <a:t>Χαραλντσάουγκεν</a:t>
            </a:r>
            <a:r>
              <a:rPr lang="el-GR" dirty="0">
                <a:latin typeface="Times New Roman" panose="02020603050405020304" pitchFamily="18" charset="0"/>
                <a:cs typeface="Times New Roman" panose="02020603050405020304" pitchFamily="18" charset="0"/>
              </a:rPr>
              <a:t> αποκαλύφθηκε στις 18 Ιουλίου 1872 από τον Πρίγκιπα Όσκαρ σε σχέση με την επέτειο χιλίων ετών από τη Μάχη του </a:t>
            </a:r>
            <a:r>
              <a:rPr lang="el-GR" dirty="0" err="1">
                <a:latin typeface="Times New Roman" panose="02020603050405020304" pitchFamily="18" charset="0"/>
                <a:cs typeface="Times New Roman" panose="02020603050405020304" pitchFamily="18" charset="0"/>
              </a:rPr>
              <a:t>Hafrsfjord</a:t>
            </a:r>
            <a:r>
              <a:rPr lang="el-GR" dirty="0">
                <a:latin typeface="Times New Roman" panose="02020603050405020304" pitchFamily="18" charset="0"/>
                <a:cs typeface="Times New Roman" panose="02020603050405020304" pitchFamily="18" charset="0"/>
              </a:rPr>
              <a:t>. Το μνημείο έχει σχεδιαστεί από τον Νορβηγό αρχιτέκτονα Κρίστιαν Κρίστι.</a:t>
            </a:r>
          </a:p>
        </p:txBody>
      </p:sp>
      <p:pic>
        <p:nvPicPr>
          <p:cNvPr id="16" name="Picture 15" descr="A picture containing sky, grass, outdoor, building&#10;&#10;Description automatically generated">
            <a:extLst>
              <a:ext uri="{FF2B5EF4-FFF2-40B4-BE49-F238E27FC236}">
                <a16:creationId xmlns:a16="http://schemas.microsoft.com/office/drawing/2014/main" id="{D1BE1CD4-A81A-0933-9E35-54A148A1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55" y="114632"/>
            <a:ext cx="3828145" cy="2395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525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0378-A699-13BD-E42A-9472F1AD236E}"/>
              </a:ext>
            </a:extLst>
          </p:cNvPr>
          <p:cNvSpPr>
            <a:spLocks noGrp="1"/>
          </p:cNvSpPr>
          <p:nvPr>
            <p:ph type="title"/>
          </p:nvPr>
        </p:nvSpPr>
        <p:spPr>
          <a:xfrm>
            <a:off x="1726163" y="517850"/>
            <a:ext cx="3256384" cy="340566"/>
          </a:xfrm>
        </p:spPr>
        <p:txBody>
          <a:bodyPr>
            <a:normAutofit fontScale="90000"/>
          </a:bodyPr>
          <a:lstStyle/>
          <a:p>
            <a:r>
              <a:rPr lang="el-GR" sz="3200" dirty="0"/>
              <a:t>Περιοχές </a:t>
            </a:r>
            <a:endParaRPr lang="el-GR" sz="3200" dirty="0">
              <a:solidFill>
                <a:schemeClr val="tx1">
                  <a:lumMod val="95000"/>
                  <a:lumOff val="5000"/>
                </a:schemeClr>
              </a:solidFill>
            </a:endParaRPr>
          </a:p>
        </p:txBody>
      </p:sp>
      <p:pic>
        <p:nvPicPr>
          <p:cNvPr id="6" name="Content Placeholder 5" descr="A city skyline at night&#10;&#10;Description automatically generated with medium confidence">
            <a:extLst>
              <a:ext uri="{FF2B5EF4-FFF2-40B4-BE49-F238E27FC236}">
                <a16:creationId xmlns:a16="http://schemas.microsoft.com/office/drawing/2014/main" id="{7A84EC85-60CB-5EB4-208B-2F8B9F3CB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3437" y="517850"/>
            <a:ext cx="5024500" cy="2346648"/>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27C439DE-5F19-0631-D7CD-C9504573DB4A}"/>
              </a:ext>
            </a:extLst>
          </p:cNvPr>
          <p:cNvSpPr>
            <a:spLocks noGrp="1"/>
          </p:cNvSpPr>
          <p:nvPr>
            <p:ph type="body" sz="half" idx="2"/>
          </p:nvPr>
        </p:nvSpPr>
        <p:spPr>
          <a:xfrm>
            <a:off x="1474238" y="858417"/>
            <a:ext cx="4620174" cy="5002632"/>
          </a:xfrm>
        </p:spPr>
        <p:txBody>
          <a:bodyPr>
            <a:noAutofit/>
          </a:bodyPr>
          <a:lstStyle/>
          <a:p>
            <a:r>
              <a:rPr lang="el-GR" sz="1600" dirty="0">
                <a:latin typeface="Times New Roman" panose="02020603050405020304" pitchFamily="18" charset="0"/>
                <a:cs typeface="Times New Roman" panose="02020603050405020304" pitchFamily="18" charset="0"/>
              </a:rPr>
              <a:t>Το </a:t>
            </a:r>
            <a:r>
              <a:rPr lang="el-GR" sz="1600" b="1" dirty="0" err="1">
                <a:latin typeface="Times New Roman" panose="02020603050405020304" pitchFamily="18" charset="0"/>
                <a:cs typeface="Times New Roman" panose="02020603050405020304" pitchFamily="18" charset="0"/>
              </a:rPr>
              <a:t>Όσλο</a:t>
            </a:r>
            <a:r>
              <a:rPr lang="el-GR" sz="1600" dirty="0">
                <a:latin typeface="Times New Roman" panose="02020603050405020304" pitchFamily="18" charset="0"/>
                <a:cs typeface="Times New Roman" panose="02020603050405020304" pitchFamily="18" charset="0"/>
              </a:rPr>
              <a:t> είναι η πρωτεύουσα και η μεγαλύτερη πόλη της Νορβηγίας. Αποτελεί τόσο περιφέρεια όσο και δήμο. Ιδρύθηκε το έτος 1040 ως </a:t>
            </a:r>
            <a:r>
              <a:rPr lang="el-GR" sz="1600" dirty="0" err="1">
                <a:latin typeface="Times New Roman" panose="02020603050405020304" pitchFamily="18" charset="0"/>
                <a:cs typeface="Times New Roman" panose="02020603050405020304" pitchFamily="18" charset="0"/>
              </a:rPr>
              <a:t>Άνσλο</a:t>
            </a:r>
            <a:r>
              <a:rPr lang="el-GR" sz="1600" dirty="0">
                <a:latin typeface="Times New Roman" panose="02020603050405020304" pitchFamily="18" charset="0"/>
                <a:cs typeface="Times New Roman" panose="02020603050405020304" pitchFamily="18" charset="0"/>
              </a:rPr>
              <a:t>, καθιερώθηκε ως </a:t>
            </a:r>
            <a:r>
              <a:rPr lang="el-GR" sz="1600" dirty="0" err="1">
                <a:latin typeface="Times New Roman" panose="02020603050405020304" pitchFamily="18" charset="0"/>
                <a:cs typeface="Times New Roman" panose="02020603050405020304" pitchFamily="18" charset="0"/>
              </a:rPr>
              <a:t>κάουπστατ</a:t>
            </a:r>
            <a:r>
              <a:rPr lang="el-GR" sz="1600" dirty="0">
                <a:latin typeface="Times New Roman" panose="02020603050405020304" pitchFamily="18" charset="0"/>
                <a:cs typeface="Times New Roman" panose="02020603050405020304" pitchFamily="18" charset="0"/>
              </a:rPr>
              <a:t> ή εμπορικό κέντρο το 1048 από το </a:t>
            </a:r>
            <a:r>
              <a:rPr lang="el-GR" sz="1600" dirty="0" err="1">
                <a:latin typeface="Times New Roman" panose="02020603050405020304" pitchFamily="18" charset="0"/>
                <a:cs typeface="Times New Roman" panose="02020603050405020304" pitchFamily="18" charset="0"/>
              </a:rPr>
              <a:t>Χάραλντ</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Χαρνυράντα</a:t>
            </a:r>
            <a:r>
              <a:rPr lang="el-GR" sz="1600" dirty="0">
                <a:latin typeface="Times New Roman" panose="02020603050405020304" pitchFamily="18" charset="0"/>
                <a:cs typeface="Times New Roman" panose="02020603050405020304" pitchFamily="18" charset="0"/>
              </a:rPr>
              <a:t>, αναβαθμίστηκε σε επισκοπή το 1070 και τελικά σε πρωτεύουσα επί του </a:t>
            </a:r>
            <a:r>
              <a:rPr lang="el-GR" sz="1600" dirty="0" err="1">
                <a:latin typeface="Times New Roman" panose="02020603050405020304" pitchFamily="18" charset="0"/>
                <a:cs typeface="Times New Roman" panose="02020603050405020304" pitchFamily="18" charset="0"/>
              </a:rPr>
              <a:t>Χάακον</a:t>
            </a:r>
            <a:r>
              <a:rPr lang="el-GR" sz="1600" dirty="0">
                <a:latin typeface="Times New Roman" panose="02020603050405020304" pitchFamily="18" charset="0"/>
                <a:cs typeface="Times New Roman" panose="02020603050405020304" pitchFamily="18" charset="0"/>
              </a:rPr>
              <a:t> Ε΄ της Νορβηγίας γύρω στο 1300. Το </a:t>
            </a:r>
            <a:r>
              <a:rPr lang="el-GR" sz="1600" dirty="0" err="1">
                <a:latin typeface="Times New Roman" panose="02020603050405020304" pitchFamily="18" charset="0"/>
                <a:cs typeface="Times New Roman" panose="02020603050405020304" pitchFamily="18" charset="0"/>
              </a:rPr>
              <a:t>Όσλο</a:t>
            </a:r>
            <a:r>
              <a:rPr lang="el-GR" sz="1600" dirty="0">
                <a:latin typeface="Times New Roman" panose="02020603050405020304" pitchFamily="18" charset="0"/>
                <a:cs typeface="Times New Roman" panose="02020603050405020304" pitchFamily="18" charset="0"/>
              </a:rPr>
              <a:t> είναι το οικονομικό και κυβερνητικό κέντρο της Νορβηγίας. Η πόλη είναι επίσης κόμβος του νορβηγικού εμπορίου, των τραπεζών, της βιομηχανίας και της ναυτιλίας. Αποτελεί σημαντικό κέντρο για τις ναυτιλιακές βιομηχανίες και το θαλάσσιο εμπόριο στην Ευρώπη. Η πόλη φιλοξενεί πολλές εταιρείες του ναυτιλιακού τομέα, μερικές από τις οποίες είναι από τις μεγαλύτερες ναυτιλιακές εταιρείες, ναυτιλιακούς πράκτορες και ναυτιλιακούς ασφαλιστές. Το </a:t>
            </a:r>
            <a:r>
              <a:rPr lang="el-GR" sz="1600" dirty="0" err="1">
                <a:latin typeface="Times New Roman" panose="02020603050405020304" pitchFamily="18" charset="0"/>
                <a:cs typeface="Times New Roman" panose="02020603050405020304" pitchFamily="18" charset="0"/>
              </a:rPr>
              <a:t>Όσλο</a:t>
            </a:r>
            <a:r>
              <a:rPr lang="el-GR" sz="1600" dirty="0">
                <a:latin typeface="Times New Roman" panose="02020603050405020304" pitchFamily="18" charset="0"/>
                <a:cs typeface="Times New Roman" panose="02020603050405020304" pitchFamily="18" charset="0"/>
              </a:rPr>
              <a:t> είναι πιλοτική πόλη του προγράμματος διαπολιτισμικών πόλεων του Συμβουλίου της Ευρώπης και της Ευρωπαϊκής Επιτροπής.</a:t>
            </a:r>
          </a:p>
        </p:txBody>
      </p:sp>
      <p:pic>
        <p:nvPicPr>
          <p:cNvPr id="8" name="Picture 7" descr="A picture containing mountain, sky, outdoor, nature&#10;&#10;Description automatically generated">
            <a:extLst>
              <a:ext uri="{FF2B5EF4-FFF2-40B4-BE49-F238E27FC236}">
                <a16:creationId xmlns:a16="http://schemas.microsoft.com/office/drawing/2014/main" id="{99D485FD-3B92-1A73-18E5-D440E2D2D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050" y="3629608"/>
            <a:ext cx="4620174" cy="2856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218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2754-DEDC-57AC-7A9D-6AD851476E1F}"/>
              </a:ext>
            </a:extLst>
          </p:cNvPr>
          <p:cNvSpPr>
            <a:spLocks noGrp="1"/>
          </p:cNvSpPr>
          <p:nvPr>
            <p:ph type="title"/>
          </p:nvPr>
        </p:nvSpPr>
        <p:spPr>
          <a:xfrm>
            <a:off x="1586204" y="-83976"/>
            <a:ext cx="3079102" cy="895739"/>
          </a:xfrm>
        </p:spPr>
        <p:txBody>
          <a:bodyPr>
            <a:normAutofit/>
          </a:bodyPr>
          <a:lstStyle/>
          <a:p>
            <a:r>
              <a:rPr lang="el-GR" sz="3200" dirty="0"/>
              <a:t>Περιοχές</a:t>
            </a:r>
          </a:p>
        </p:txBody>
      </p:sp>
      <p:sp>
        <p:nvSpPr>
          <p:cNvPr id="4" name="Text Placeholder 3">
            <a:extLst>
              <a:ext uri="{FF2B5EF4-FFF2-40B4-BE49-F238E27FC236}">
                <a16:creationId xmlns:a16="http://schemas.microsoft.com/office/drawing/2014/main" id="{A19C57F9-8024-487E-57FF-1242BA9A8D4E}"/>
              </a:ext>
            </a:extLst>
          </p:cNvPr>
          <p:cNvSpPr>
            <a:spLocks noGrp="1"/>
          </p:cNvSpPr>
          <p:nvPr>
            <p:ph type="body" sz="half" idx="2"/>
          </p:nvPr>
        </p:nvSpPr>
        <p:spPr>
          <a:xfrm>
            <a:off x="1587793" y="811763"/>
            <a:ext cx="4508207" cy="4713384"/>
          </a:xfrm>
        </p:spPr>
        <p:txBody>
          <a:bodyPr>
            <a:noAutofit/>
          </a:bodyPr>
          <a:lstStyle/>
          <a:p>
            <a:r>
              <a:rPr lang="el-GR" sz="1500" dirty="0">
                <a:latin typeface="Times New Roman" panose="02020603050405020304" pitchFamily="18" charset="0"/>
                <a:cs typeface="Times New Roman" panose="02020603050405020304" pitchFamily="18" charset="0"/>
              </a:rPr>
              <a:t>Το </a:t>
            </a:r>
            <a:r>
              <a:rPr lang="el-GR" sz="1500" b="1" dirty="0" err="1">
                <a:latin typeface="Times New Roman" panose="02020603050405020304" pitchFamily="18" charset="0"/>
                <a:cs typeface="Times New Roman" panose="02020603050405020304" pitchFamily="18" charset="0"/>
              </a:rPr>
              <a:t>Μπέργκεν</a:t>
            </a:r>
            <a:r>
              <a:rPr lang="el-GR" sz="1500" b="1" dirty="0">
                <a:latin typeface="Times New Roman" panose="02020603050405020304" pitchFamily="18" charset="0"/>
                <a:cs typeface="Times New Roman" panose="02020603050405020304" pitchFamily="18" charset="0"/>
              </a:rPr>
              <a:t>, </a:t>
            </a:r>
            <a:r>
              <a:rPr lang="el-GR" sz="1500" dirty="0">
                <a:latin typeface="Times New Roman" panose="02020603050405020304" pitchFamily="18" charset="0"/>
                <a:cs typeface="Times New Roman" panose="02020603050405020304" pitchFamily="18" charset="0"/>
              </a:rPr>
              <a:t>παλαιότερα </a:t>
            </a:r>
            <a:r>
              <a:rPr lang="el-GR" sz="1500" dirty="0" err="1">
                <a:latin typeface="Times New Roman" panose="02020603050405020304" pitchFamily="18" charset="0"/>
                <a:cs typeface="Times New Roman" panose="02020603050405020304" pitchFamily="18" charset="0"/>
              </a:rPr>
              <a:t>Μπιέργκβιν</a:t>
            </a:r>
            <a:r>
              <a:rPr lang="el-GR" sz="1500" dirty="0">
                <a:latin typeface="Times New Roman" panose="02020603050405020304" pitchFamily="18" charset="0"/>
                <a:cs typeface="Times New Roman" panose="02020603050405020304" pitchFamily="18" charset="0"/>
              </a:rPr>
              <a:t> είναι πόλη και δήμος της περιφέρειας </a:t>
            </a:r>
            <a:r>
              <a:rPr lang="el-GR" sz="1500" dirty="0" err="1">
                <a:latin typeface="Times New Roman" panose="02020603050405020304" pitchFamily="18" charset="0"/>
                <a:cs typeface="Times New Roman" panose="02020603050405020304" pitchFamily="18" charset="0"/>
              </a:rPr>
              <a:t>Χόρνταλαντ</a:t>
            </a:r>
            <a:r>
              <a:rPr lang="el-GR" sz="1500" dirty="0">
                <a:latin typeface="Times New Roman" panose="02020603050405020304" pitchFamily="18" charset="0"/>
                <a:cs typeface="Times New Roman" panose="02020603050405020304" pitchFamily="18" charset="0"/>
              </a:rPr>
              <a:t> στις δυτικές ακτές της Νορβηγίας. Στο τέλος του πρώτου τριμήνου του 2018 ο πληθυσμός του δήμου ήταν 280.216  και η μητροπολιτική περιοχή του </a:t>
            </a:r>
            <a:r>
              <a:rPr lang="el-GR" sz="1500" dirty="0" err="1">
                <a:latin typeface="Times New Roman" panose="02020603050405020304" pitchFamily="18" charset="0"/>
                <a:cs typeface="Times New Roman" panose="02020603050405020304" pitchFamily="18" charset="0"/>
              </a:rPr>
              <a:t>Μπέργκεν</a:t>
            </a:r>
            <a:r>
              <a:rPr lang="el-GR" sz="1500" dirty="0">
                <a:latin typeface="Times New Roman" panose="02020603050405020304" pitchFamily="18" charset="0"/>
                <a:cs typeface="Times New Roman" panose="02020603050405020304" pitchFamily="18" charset="0"/>
              </a:rPr>
              <a:t> έχει περίπου 420.000 κατοίκους. Το </a:t>
            </a:r>
            <a:r>
              <a:rPr lang="el-GR" sz="1500" dirty="0" err="1">
                <a:latin typeface="Times New Roman" panose="02020603050405020304" pitchFamily="18" charset="0"/>
                <a:cs typeface="Times New Roman" panose="02020603050405020304" pitchFamily="18" charset="0"/>
              </a:rPr>
              <a:t>Μπέργκεν</a:t>
            </a:r>
            <a:r>
              <a:rPr lang="el-GR" sz="1500" dirty="0">
                <a:latin typeface="Times New Roman" panose="02020603050405020304" pitchFamily="18" charset="0"/>
                <a:cs typeface="Times New Roman" panose="02020603050405020304" pitchFamily="18" charset="0"/>
              </a:rPr>
              <a:t> είναι η δεύτερη μεγαλύτερη πόλη της Νορβηγίας. Ο δήμος καλύπτει 465 τετραγωνικά χιλιόμετρα και βρίσκεται στην ομώνυμη χερσόνησο. Το κέντρο της πόλης και οι βόρειες συνοικίες βρίσκονται στο </a:t>
            </a:r>
            <a:r>
              <a:rPr lang="el-GR" sz="1500" dirty="0" err="1">
                <a:latin typeface="Times New Roman" panose="02020603050405020304" pitchFamily="18" charset="0"/>
                <a:cs typeface="Times New Roman" panose="02020603050405020304" pitchFamily="18" charset="0"/>
              </a:rPr>
              <a:t>Μπιφιόρντεν</a:t>
            </a:r>
            <a:r>
              <a:rPr lang="el-GR" sz="1500" dirty="0">
                <a:latin typeface="Times New Roman" panose="02020603050405020304" pitchFamily="18" charset="0"/>
                <a:cs typeface="Times New Roman" panose="02020603050405020304" pitchFamily="18" charset="0"/>
              </a:rPr>
              <a:t>, το «φιόρδ της πόλης», και η πόλη περιβάλλεται από βουνά. Το </a:t>
            </a:r>
            <a:r>
              <a:rPr lang="el-GR" sz="1500" dirty="0" err="1">
                <a:latin typeface="Times New Roman" panose="02020603050405020304" pitchFamily="18" charset="0"/>
                <a:cs typeface="Times New Roman" panose="02020603050405020304" pitchFamily="18" charset="0"/>
              </a:rPr>
              <a:t>Μπέργκεν</a:t>
            </a:r>
            <a:r>
              <a:rPr lang="el-GR" sz="1500" dirty="0">
                <a:latin typeface="Times New Roman" panose="02020603050405020304" pitchFamily="18" charset="0"/>
                <a:cs typeface="Times New Roman" panose="02020603050405020304" pitchFamily="18" charset="0"/>
              </a:rPr>
              <a:t> είναι γνωστό ως «πόλη των επτά βουνών». Πολλά από τα εκτός δήμου προάστια βρίσκονται σε νησιά. Το </a:t>
            </a:r>
            <a:r>
              <a:rPr lang="el-GR" sz="1500" dirty="0" err="1">
                <a:latin typeface="Times New Roman" panose="02020603050405020304" pitchFamily="18" charset="0"/>
                <a:cs typeface="Times New Roman" panose="02020603050405020304" pitchFamily="18" charset="0"/>
              </a:rPr>
              <a:t>Μπέργκεν</a:t>
            </a:r>
            <a:r>
              <a:rPr lang="el-GR" sz="1500" dirty="0">
                <a:latin typeface="Times New Roman" panose="02020603050405020304" pitchFamily="18" charset="0"/>
                <a:cs typeface="Times New Roman" panose="02020603050405020304" pitchFamily="18" charset="0"/>
              </a:rPr>
              <a:t> είναι το διοικητικό κέντρο της </a:t>
            </a:r>
            <a:r>
              <a:rPr lang="el-GR" sz="1500" dirty="0" err="1">
                <a:latin typeface="Times New Roman" panose="02020603050405020304" pitchFamily="18" charset="0"/>
                <a:cs typeface="Times New Roman" panose="02020603050405020304" pitchFamily="18" charset="0"/>
              </a:rPr>
              <a:t>Χόρνταλαντ</a:t>
            </a:r>
            <a:r>
              <a:rPr lang="el-GR" sz="1500" dirty="0">
                <a:latin typeface="Times New Roman" panose="02020603050405020304" pitchFamily="18" charset="0"/>
                <a:cs typeface="Times New Roman" panose="02020603050405020304" pitchFamily="18" charset="0"/>
              </a:rPr>
              <a:t> και αποτελείται από οκτώ συνοικίες. Σύμφωνα με την παράδοση η πόλη ιδρύθηκε το 1070 από τον βασιλιά </a:t>
            </a:r>
            <a:r>
              <a:rPr lang="el-GR" sz="1500" dirty="0" err="1">
                <a:latin typeface="Times New Roman" panose="02020603050405020304" pitchFamily="18" charset="0"/>
                <a:cs typeface="Times New Roman" panose="02020603050405020304" pitchFamily="18" charset="0"/>
              </a:rPr>
              <a:t>Όλαφ</a:t>
            </a:r>
            <a:r>
              <a:rPr lang="el-GR" sz="1500" dirty="0">
                <a:latin typeface="Times New Roman" panose="02020603050405020304" pitchFamily="18" charset="0"/>
                <a:cs typeface="Times New Roman" panose="02020603050405020304" pitchFamily="18" charset="0"/>
              </a:rPr>
              <a:t> </a:t>
            </a:r>
            <a:r>
              <a:rPr lang="el-GR" sz="1500" dirty="0" err="1">
                <a:latin typeface="Times New Roman" panose="02020603050405020304" pitchFamily="18" charset="0"/>
                <a:cs typeface="Times New Roman" panose="02020603050405020304" pitchFamily="18" charset="0"/>
              </a:rPr>
              <a:t>Κύρε</a:t>
            </a:r>
            <a:r>
              <a:rPr lang="el-GR" sz="1500" dirty="0">
                <a:latin typeface="Times New Roman" panose="02020603050405020304" pitchFamily="18" charset="0"/>
                <a:cs typeface="Times New Roman" panose="02020603050405020304" pitchFamily="18" charset="0"/>
              </a:rPr>
              <a:t> και ονομάστηκε </a:t>
            </a:r>
            <a:r>
              <a:rPr lang="el-GR" sz="1500" dirty="0" err="1">
                <a:latin typeface="Times New Roman" panose="02020603050405020304" pitchFamily="18" charset="0"/>
                <a:cs typeface="Times New Roman" panose="02020603050405020304" pitchFamily="18" charset="0"/>
              </a:rPr>
              <a:t>Μπγέργκβιν</a:t>
            </a:r>
            <a:r>
              <a:rPr lang="el-GR" sz="1500" dirty="0">
                <a:latin typeface="Times New Roman" panose="02020603050405020304" pitchFamily="18" charset="0"/>
                <a:cs typeface="Times New Roman" panose="02020603050405020304" pitchFamily="18" charset="0"/>
              </a:rPr>
              <a:t>, «το πράσινο λιβάδι ανάμεσα στα βουνά». Ήταν πρωτεύουσα της Νορβηγίας το 13ο αιώνα και από τα τέλη του έγινε εμπορικός σταθμός της Χανσεατικής Ένωσης. Μέχρι το 1789 το </a:t>
            </a:r>
            <a:r>
              <a:rPr lang="el-GR" sz="1500" dirty="0" err="1">
                <a:latin typeface="Times New Roman" panose="02020603050405020304" pitchFamily="18" charset="0"/>
                <a:cs typeface="Times New Roman" panose="02020603050405020304" pitchFamily="18" charset="0"/>
              </a:rPr>
              <a:t>Μπέργκεν</a:t>
            </a:r>
            <a:r>
              <a:rPr lang="el-GR" sz="1500" dirty="0">
                <a:latin typeface="Times New Roman" panose="02020603050405020304" pitchFamily="18" charset="0"/>
                <a:cs typeface="Times New Roman" panose="02020603050405020304" pitchFamily="18" charset="0"/>
              </a:rPr>
              <a:t> απολάμβανε αποκλειστικά δικαιώματα ως διαμεσολαβητής του εμπορίου μεταξύ της Βόρειας Νορβηγίας και του εξωτερικού και ήταν η μεγαλύτερη πόλη της Νορβηγίας μέχρι τη δεκαετία του 1830, όταν την ξεπέρασε το </a:t>
            </a:r>
            <a:r>
              <a:rPr lang="el-GR" sz="1500" dirty="0" err="1">
                <a:latin typeface="Times New Roman" panose="02020603050405020304" pitchFamily="18" charset="0"/>
                <a:cs typeface="Times New Roman" panose="02020603050405020304" pitchFamily="18" charset="0"/>
              </a:rPr>
              <a:t>Όσλο</a:t>
            </a:r>
            <a:r>
              <a:rPr lang="el-GR" sz="1500" dirty="0">
                <a:latin typeface="Times New Roman" panose="02020603050405020304" pitchFamily="18" charset="0"/>
                <a:cs typeface="Times New Roman" panose="02020603050405020304" pitchFamily="18" charset="0"/>
              </a:rPr>
              <a:t>. </a:t>
            </a:r>
          </a:p>
        </p:txBody>
      </p:sp>
      <p:pic>
        <p:nvPicPr>
          <p:cNvPr id="8" name="Picture 7" descr="A picture containing water, nature, river, lake&#10;&#10;Description automatically generated">
            <a:extLst>
              <a:ext uri="{FF2B5EF4-FFF2-40B4-BE49-F238E27FC236}">
                <a16:creationId xmlns:a16="http://schemas.microsoft.com/office/drawing/2014/main" id="{746E6B4C-9737-ED24-51F4-84812DDCA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984" y="3769568"/>
            <a:ext cx="4508207" cy="2985796"/>
          </a:xfrm>
          <a:prstGeom prst="rect">
            <a:avLst/>
          </a:prstGeom>
          <a:ln>
            <a:noFill/>
          </a:ln>
          <a:effectLst>
            <a:outerShdw blurRad="292100" dist="139700" dir="2700000" algn="tl" rotWithShape="0">
              <a:srgbClr val="333333">
                <a:alpha val="65000"/>
              </a:srgbClr>
            </a:outerShdw>
          </a:effectLst>
        </p:spPr>
      </p:pic>
      <p:pic>
        <p:nvPicPr>
          <p:cNvPr id="12" name="Content Placeholder 11" descr="A body of water with mountains in the back&#10;&#10;Description automatically generated with low confidence">
            <a:extLst>
              <a:ext uri="{FF2B5EF4-FFF2-40B4-BE49-F238E27FC236}">
                <a16:creationId xmlns:a16="http://schemas.microsoft.com/office/drawing/2014/main" id="{04AADB90-3360-35DE-7DE2-2F95108B23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8984" y="294669"/>
            <a:ext cx="4508207" cy="3134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39139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7986-96F4-7CFC-7CEE-3B991EC1A13A}"/>
              </a:ext>
            </a:extLst>
          </p:cNvPr>
          <p:cNvSpPr>
            <a:spLocks noGrp="1"/>
          </p:cNvSpPr>
          <p:nvPr>
            <p:ph type="title"/>
          </p:nvPr>
        </p:nvSpPr>
        <p:spPr>
          <a:xfrm>
            <a:off x="1642188" y="223935"/>
            <a:ext cx="6858001" cy="730221"/>
          </a:xfrm>
        </p:spPr>
        <p:txBody>
          <a:bodyPr/>
          <a:lstStyle/>
          <a:p>
            <a:r>
              <a:rPr lang="el-GR" dirty="0"/>
              <a:t>Φυσικοί </a:t>
            </a:r>
            <a:r>
              <a:rPr lang="el-GR" dirty="0" err="1"/>
              <a:t>κάλλοι</a:t>
            </a:r>
            <a:endParaRPr lang="el-GR" dirty="0"/>
          </a:p>
        </p:txBody>
      </p:sp>
      <p:pic>
        <p:nvPicPr>
          <p:cNvPr id="6" name="Content Placeholder 5" descr="Green lights in the sky&#10;&#10;Description automatically generated with medium confidence">
            <a:extLst>
              <a:ext uri="{FF2B5EF4-FFF2-40B4-BE49-F238E27FC236}">
                <a16:creationId xmlns:a16="http://schemas.microsoft.com/office/drawing/2014/main" id="{E4D865BB-F8EE-0A19-EF40-05AE6244F37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6083" y="954155"/>
            <a:ext cx="4753542" cy="4949689"/>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A2901C85-BF1F-A91B-76E8-B1D6DEDCCF16}"/>
              </a:ext>
            </a:extLst>
          </p:cNvPr>
          <p:cNvSpPr>
            <a:spLocks noGrp="1"/>
          </p:cNvSpPr>
          <p:nvPr>
            <p:ph sz="half" idx="2"/>
          </p:nvPr>
        </p:nvSpPr>
        <p:spPr>
          <a:xfrm>
            <a:off x="7190747" y="485192"/>
            <a:ext cx="4313864" cy="5418652"/>
          </a:xfrm>
        </p:spPr>
        <p:txBody>
          <a:bodyPr>
            <a:normAutofit/>
          </a:bodyPr>
          <a:lstStyle/>
          <a:p>
            <a:r>
              <a:rPr lang="el-GR" sz="1600" dirty="0">
                <a:latin typeface="Times New Roman" panose="02020603050405020304" pitchFamily="18" charset="0"/>
                <a:cs typeface="Times New Roman" panose="02020603050405020304" pitchFamily="18" charset="0"/>
              </a:rPr>
              <a:t>Το </a:t>
            </a:r>
            <a:r>
              <a:rPr lang="el-GR" sz="1600" b="1" dirty="0">
                <a:latin typeface="Times New Roman" panose="02020603050405020304" pitchFamily="18" charset="0"/>
                <a:cs typeface="Times New Roman" panose="02020603050405020304" pitchFamily="18" charset="0"/>
              </a:rPr>
              <a:t>Βόρειο</a:t>
            </a:r>
            <a:r>
              <a:rPr lang="en-US" sz="1600" b="1" dirty="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Σέλας </a:t>
            </a:r>
            <a:r>
              <a:rPr lang="el-GR" sz="1600" dirty="0">
                <a:latin typeface="Times New Roman" panose="02020603050405020304" pitchFamily="18" charset="0"/>
                <a:cs typeface="Times New Roman" panose="02020603050405020304" pitchFamily="18" charset="0"/>
              </a:rPr>
              <a:t>είναι ένα από τα πιο εντυπωσιακά φυσικά φαινόμενα, κατά το οποίο ο ουρανός σε συγκεκριμένα σημεία της γης, λαμβάνει εκπληκτικά χρώματα. Ένα μέρος στο οποίο μπορεί κανείς να παρακολουθήσει αυτό το αξιοθαύμαστο φαινόμενο είναι το χωριό </a:t>
            </a:r>
            <a:r>
              <a:rPr lang="el-GR" sz="1600" dirty="0" err="1">
                <a:latin typeface="Times New Roman" panose="02020603050405020304" pitchFamily="18" charset="0"/>
                <a:cs typeface="Times New Roman" panose="02020603050405020304" pitchFamily="18" charset="0"/>
              </a:rPr>
              <a:t>Τρόμσο</a:t>
            </a:r>
            <a:r>
              <a:rPr lang="el-GR" sz="1600" dirty="0">
                <a:latin typeface="Times New Roman" panose="02020603050405020304" pitchFamily="18" charset="0"/>
                <a:cs typeface="Times New Roman" panose="02020603050405020304" pitchFamily="18" charset="0"/>
              </a:rPr>
              <a:t> ή τα νησιά </a:t>
            </a:r>
            <a:r>
              <a:rPr lang="el-GR" sz="1600" dirty="0" err="1">
                <a:latin typeface="Times New Roman" panose="02020603050405020304" pitchFamily="18" charset="0"/>
                <a:cs typeface="Times New Roman" panose="02020603050405020304" pitchFamily="18" charset="0"/>
              </a:rPr>
              <a:t>Λοφότεν</a:t>
            </a:r>
            <a:r>
              <a:rPr lang="el-GR" sz="1600" dirty="0">
                <a:latin typeface="Times New Roman" panose="02020603050405020304" pitchFamily="18" charset="0"/>
                <a:cs typeface="Times New Roman" panose="02020603050405020304" pitchFamily="18" charset="0"/>
              </a:rPr>
              <a:t> στην Νορβηγία. Οι επιστήμονες γνώριζαν από παλιά ότι το βόρειο σέλας δημιουργείται από την αλληλεπίδραση φορτισμένων σωματιδίων που ξέφευγαν από τον Ήλιο με το μαγνητικό πεδίο της Γης, το οποίο στη συνέχεια λαμβάνει τη μορφή στροβίλου λόγω των ηλιακών ανέμων.</a:t>
            </a:r>
          </a:p>
          <a:p>
            <a:endParaRPr lang="el-GR"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A0A9CBE-172E-B970-2700-9E0EB8A5FC6E}"/>
              </a:ext>
            </a:extLst>
          </p:cNvPr>
          <p:cNvPicPr>
            <a:picLocks noChangeAspect="1"/>
          </p:cNvPicPr>
          <p:nvPr/>
        </p:nvPicPr>
        <p:blipFill>
          <a:blip r:embed="rId3"/>
          <a:stretch>
            <a:fillRect/>
          </a:stretch>
        </p:blipFill>
        <p:spPr>
          <a:xfrm>
            <a:off x="7123520" y="4042876"/>
            <a:ext cx="4145902" cy="2591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46574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6F25-10E9-57F6-BB8F-897A8E0C1B61}"/>
              </a:ext>
            </a:extLst>
          </p:cNvPr>
          <p:cNvSpPr>
            <a:spLocks noGrp="1"/>
          </p:cNvSpPr>
          <p:nvPr>
            <p:ph type="title"/>
          </p:nvPr>
        </p:nvSpPr>
        <p:spPr>
          <a:xfrm>
            <a:off x="1922107" y="195945"/>
            <a:ext cx="6242179" cy="758212"/>
          </a:xfrm>
        </p:spPr>
        <p:txBody>
          <a:bodyPr>
            <a:normAutofit/>
          </a:bodyPr>
          <a:lstStyle/>
          <a:p>
            <a:r>
              <a:rPr lang="el-GR" dirty="0"/>
              <a:t>Φυσικοί </a:t>
            </a:r>
            <a:r>
              <a:rPr lang="el-GR" dirty="0" err="1"/>
              <a:t>κάλλοι</a:t>
            </a:r>
            <a:endParaRPr lang="el-GR" dirty="0"/>
          </a:p>
        </p:txBody>
      </p:sp>
      <p:sp>
        <p:nvSpPr>
          <p:cNvPr id="3" name="Content Placeholder 2">
            <a:extLst>
              <a:ext uri="{FF2B5EF4-FFF2-40B4-BE49-F238E27FC236}">
                <a16:creationId xmlns:a16="http://schemas.microsoft.com/office/drawing/2014/main" id="{9AFE4F46-3225-E403-3E60-CDF8B0C9534F}"/>
              </a:ext>
            </a:extLst>
          </p:cNvPr>
          <p:cNvSpPr>
            <a:spLocks noGrp="1"/>
          </p:cNvSpPr>
          <p:nvPr>
            <p:ph sz="half" idx="1"/>
          </p:nvPr>
        </p:nvSpPr>
        <p:spPr>
          <a:xfrm>
            <a:off x="2589212" y="793101"/>
            <a:ext cx="4313864" cy="5346441"/>
          </a:xfrm>
        </p:spPr>
        <p:txBody>
          <a:bodyPr>
            <a:normAutofit/>
          </a:bodyPr>
          <a:lstStyle/>
          <a:p>
            <a:r>
              <a:rPr lang="el-GR" dirty="0">
                <a:latin typeface="Times New Roman" panose="02020603050405020304" pitchFamily="18" charset="0"/>
                <a:cs typeface="Times New Roman" panose="02020603050405020304" pitchFamily="18" charset="0"/>
              </a:rPr>
              <a:t>Τα </a:t>
            </a:r>
            <a:r>
              <a:rPr lang="el-GR" b="1" dirty="0">
                <a:latin typeface="Times New Roman" panose="02020603050405020304" pitchFamily="18" charset="0"/>
                <a:cs typeface="Times New Roman" panose="02020603050405020304" pitchFamily="18" charset="0"/>
              </a:rPr>
              <a:t>φιόρδ</a:t>
            </a:r>
            <a:r>
              <a:rPr lang="el-GR" dirty="0">
                <a:latin typeface="Times New Roman" panose="02020603050405020304" pitchFamily="18" charset="0"/>
                <a:cs typeface="Times New Roman" panose="02020603050405020304" pitchFamily="18" charset="0"/>
              </a:rPr>
              <a:t> είναι μακρόστενοι θαλάσσιοι όρμοι με απότομες πλάγιες ακτές, που μοιάζουν με πλημμυρισμένα φαράγγια ποταμών και δημιουργήθηκαν πριν χιλιάδες χρόνια κατά το λιώσιμο των πάγων, μετά την τελευταία εποχή των παγετώνων, όταν το νερό της θάλασσας πλημμύρισε τις κοιλάδες που είχαν δημιουργήσει οι παγετώνες. Βρίσκονται κυρίως στις δυτικές ακτές της Νορβηγίας, αλλά και στις ακτές της Χιλής. Η </a:t>
            </a:r>
            <a:r>
              <a:rPr lang="el-GR" dirty="0" err="1">
                <a:latin typeface="Times New Roman" panose="02020603050405020304" pitchFamily="18" charset="0"/>
                <a:cs typeface="Times New Roman" panose="02020603050405020304" pitchFamily="18" charset="0"/>
              </a:rPr>
              <a:t>παγετωνική</a:t>
            </a:r>
            <a:r>
              <a:rPr lang="el-GR" dirty="0">
                <a:latin typeface="Times New Roman" panose="02020603050405020304" pitchFamily="18" charset="0"/>
                <a:cs typeface="Times New Roman" panose="02020603050405020304" pitchFamily="18" charset="0"/>
              </a:rPr>
              <a:t> διάβρωση έχει δημιουργήσει πολύπλοκους δαντελωτούς όρμους με μεγάλη εισχώρηση στην ξηρά. Το μήκος μερικών φιόρδ ξεπερνά τα 200 χιλιόμετρα και το βάθος τους τα χίλια μέτρα.</a:t>
            </a:r>
          </a:p>
        </p:txBody>
      </p:sp>
      <p:pic>
        <p:nvPicPr>
          <p:cNvPr id="6" name="Content Placeholder 5" descr="A picture containing nature, water, outdoor, mountain&#10;&#10;Description automatically generated">
            <a:extLst>
              <a:ext uri="{FF2B5EF4-FFF2-40B4-BE49-F238E27FC236}">
                <a16:creationId xmlns:a16="http://schemas.microsoft.com/office/drawing/2014/main" id="{7FC8343E-5F2E-5393-3DB4-583C76B799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3076" y="672583"/>
            <a:ext cx="4313238" cy="269577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4CD3120-E78F-6B70-D06E-E3ED55736A76}"/>
              </a:ext>
            </a:extLst>
          </p:cNvPr>
          <p:cNvPicPr>
            <a:picLocks noChangeAspect="1"/>
          </p:cNvPicPr>
          <p:nvPr/>
        </p:nvPicPr>
        <p:blipFill>
          <a:blip r:embed="rId3"/>
          <a:stretch>
            <a:fillRect/>
          </a:stretch>
        </p:blipFill>
        <p:spPr>
          <a:xfrm>
            <a:off x="6903076" y="3610945"/>
            <a:ext cx="5009502" cy="2817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8074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168</TotalTime>
  <Words>900</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Times New Roman</vt:lpstr>
      <vt:lpstr>Wingdings 3</vt:lpstr>
      <vt:lpstr>Wisp</vt:lpstr>
      <vt:lpstr>PowerPoint Presentation</vt:lpstr>
      <vt:lpstr>Πληροφορίες για τη Νορβηγία</vt:lpstr>
      <vt:lpstr>Σημαία της Νορβηγίας</vt:lpstr>
      <vt:lpstr>Μνημεία</vt:lpstr>
      <vt:lpstr>Περιοχές </vt:lpstr>
      <vt:lpstr>Περιοχές</vt:lpstr>
      <vt:lpstr>Φυσικοί κάλλοι</vt:lpstr>
      <vt:lpstr>Φυσικοί κάλλοι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Kousia Evangelia</dc:creator>
  <cp:lastModifiedBy>Kousia Evangelia</cp:lastModifiedBy>
  <cp:revision>8</cp:revision>
  <dcterms:created xsi:type="dcterms:W3CDTF">2022-11-27T13:24:17Z</dcterms:created>
  <dcterms:modified xsi:type="dcterms:W3CDTF">2022-12-07T17:15:41Z</dcterms:modified>
</cp:coreProperties>
</file>