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8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42458-E662-47EB-A8A7-1280C8B9EAAB}" type="datetimeFigureOut">
              <a:rPr lang="el-GR" smtClean="0"/>
              <a:t>2/11/2022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CA46A-9F33-4F76-A78F-E11872BA143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el.wikipedia.org/wiki/1276" TargetMode="External"/><Relationship Id="rId7" Type="http://schemas.openxmlformats.org/officeDocument/2006/relationships/hyperlink" Target="https://el.wikipedia.org/wiki/%CE%92%CE%B1%CF%85%CE%B1%CF%81%CE%AF%CE%B1" TargetMode="External"/><Relationship Id="rId2" Type="http://schemas.openxmlformats.org/officeDocument/2006/relationships/hyperlink" Target="https://el.wikipedia.org/wiki/9_%CE%9C%CE%B1%CF%81%CF%84%CE%AF%CE%BF%CF%8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l.wikipedia.org/wiki/%CE%91%CE%B3%CE%AF%CE%B1_%CE%A1%CF%89%CE%BC%CE%B1%CF%8A%CE%BA%CE%AE_%CE%91%CF%85%CF%84%CE%BF%CE%BA%CF%81%CE%B1%CF%84%CE%BF%CF%81%CE%AF%CE%B1" TargetMode="External"/><Relationship Id="rId5" Type="http://schemas.openxmlformats.org/officeDocument/2006/relationships/hyperlink" Target="https://el.wikipedia.org/wiki/%CE%A4%CF%81%CE%B9%CE%B1%CE%BA%CE%BF%CE%BD%CF%84%CE%B1%CE%B5%CF%84%CE%AE%CF%82_%CE%A0%CF%8C%CE%BB%CE%B5%CE%BC%CE%BF%CF%82" TargetMode="External"/><Relationship Id="rId4" Type="http://schemas.openxmlformats.org/officeDocument/2006/relationships/hyperlink" Target="https://el.wikipedia.org/wiki/%CE%99%CF%84%CE%B1%CE%BB%CE%AF%CE%B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RjvSt9oVg" TargetMode="External"/><Relationship Id="rId2" Type="http://schemas.openxmlformats.org/officeDocument/2006/relationships/hyperlink" Target="https://www.youtube.com/watch?v=1hZfWxg07N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D805">
                <a:alpha val="51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838200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Άουγκσμπουργκ - Γερμανία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81400" y="1828800"/>
            <a:ext cx="5334000" cy="4114800"/>
          </a:xfrm>
          <a:ln w="38100"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r>
              <a:rPr lang="el-GR" sz="3800" b="1" u="sng" dirty="0" smtClean="0">
                <a:latin typeface="Arial" pitchFamily="34" charset="0"/>
                <a:cs typeface="Arial" pitchFamily="34" charset="0"/>
              </a:rPr>
              <a:t>Ιστορία</a:t>
            </a:r>
            <a:endParaRPr lang="el-GR" sz="3800" b="1" u="sng" dirty="0">
              <a:latin typeface="Arial" pitchFamily="34" charset="0"/>
              <a:cs typeface="Arial" pitchFamily="34" charset="0"/>
            </a:endParaRPr>
          </a:p>
          <a:p>
            <a:pPr algn="just"/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dirty="0">
                <a:latin typeface="Arial" pitchFamily="34" charset="0"/>
                <a:cs typeface="Arial" pitchFamily="34" charset="0"/>
              </a:rPr>
              <a:t>πόλη ιδρύθηκε το 15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π.Χ.</a:t>
            </a:r>
            <a:r>
              <a:rPr lang="el-GR" dirty="0">
                <a:latin typeface="Arial" pitchFamily="34" charset="0"/>
                <a:cs typeface="Arial" pitchFamily="34" charset="0"/>
              </a:rPr>
              <a:t> από τον Ρωμαίο αυτοκράτορα Αύγουστο ως 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Augusta</a:t>
            </a:r>
            <a:r>
              <a:rPr lang="el-GR" i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Vindelicorum</a:t>
            </a:r>
            <a:r>
              <a:rPr lang="el-GR" dirty="0">
                <a:latin typeface="Arial" pitchFamily="34" charset="0"/>
                <a:cs typeface="Arial" pitchFamily="34" charset="0"/>
              </a:rPr>
              <a:t> και απαντά στον Κλαύδιο Πτολεμαίο με την ονομασία 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Αὐγούστα</a:t>
            </a:r>
            <a:r>
              <a:rPr lang="el-GR" i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Οὐινδελικῶν</a:t>
            </a:r>
            <a:r>
              <a:rPr lang="el-GR" dirty="0">
                <a:latin typeface="Arial" pitchFamily="34" charset="0"/>
                <a:cs typeface="Arial" pitchFamily="34" charset="0"/>
              </a:rPr>
              <a:t>. Έγινε ελεύθερη αυτοκρατορική πόλη στις </a:t>
            </a:r>
            <a:r>
              <a:rPr lang="el-GR" dirty="0">
                <a:latin typeface="Arial" pitchFamily="34" charset="0"/>
                <a:cs typeface="Arial" pitchFamily="34" charset="0"/>
                <a:hlinkClick r:id="rId2" tooltip="9 Μαρτίου"/>
              </a:rPr>
              <a:t>9 Μαρτίου</a:t>
            </a:r>
            <a:r>
              <a:rPr lang="el-GR" dirty="0">
                <a:latin typeface="Arial" pitchFamily="34" charset="0"/>
                <a:cs typeface="Arial" pitchFamily="34" charset="0"/>
              </a:rPr>
              <a:t> </a:t>
            </a:r>
            <a:r>
              <a:rPr lang="el-GR" dirty="0">
                <a:latin typeface="Arial" pitchFamily="34" charset="0"/>
                <a:cs typeface="Arial" pitchFamily="34" charset="0"/>
                <a:hlinkClick r:id="rId3" tooltip="1276"/>
              </a:rPr>
              <a:t>1276</a:t>
            </a:r>
            <a:r>
              <a:rPr lang="el-GR" dirty="0">
                <a:latin typeface="Arial" pitchFamily="34" charset="0"/>
                <a:cs typeface="Arial" pitchFamily="34" charset="0"/>
              </a:rPr>
              <a:t>. Λόγω της στρατηγικής θέσης της στους εμπορικούς δρόμους για την </a:t>
            </a:r>
            <a:r>
              <a:rPr lang="el-GR" dirty="0">
                <a:latin typeface="Arial" pitchFamily="34" charset="0"/>
                <a:cs typeface="Arial" pitchFamily="34" charset="0"/>
                <a:hlinkClick r:id="rId4" tooltip="Ιταλία"/>
              </a:rPr>
              <a:t>Ιταλία</a:t>
            </a:r>
            <a:r>
              <a:rPr lang="el-GR" dirty="0">
                <a:latin typeface="Arial" pitchFamily="34" charset="0"/>
                <a:cs typeface="Arial" pitchFamily="34" charset="0"/>
              </a:rPr>
              <a:t>, έγινε σημαντικό εμπορικό κέντρο. Μετά από την ειρήνη του Άουγκσμπουργκ το 1555 και μετά από την παραχώρηση δικαιωμάτων στις θρησκευτικές μειονότητες, οι αυτοκρατορικές πόλεις διοικούνταν από ένα μικτό καθολικό-προτεσταντικό συμβούλιο πόλης. Μέχρι τον </a:t>
            </a:r>
            <a:r>
              <a:rPr lang="el-GR" dirty="0">
                <a:latin typeface="Arial" pitchFamily="34" charset="0"/>
                <a:cs typeface="Arial" pitchFamily="34" charset="0"/>
                <a:hlinkClick r:id="rId5" tooltip="Τριακονταετής Πόλεμος"/>
              </a:rPr>
              <a:t>Τριακονταετή Πόλεμο</a:t>
            </a:r>
            <a:r>
              <a:rPr lang="el-GR" dirty="0">
                <a:latin typeface="Arial" pitchFamily="34" charset="0"/>
                <a:cs typeface="Arial" pitchFamily="34" charset="0"/>
              </a:rPr>
              <a:t> (1618-1648) η ειρήνη στην πόλη διατηρήθηκε κατά ένα μεγάλο μέρος παρά την αύξηση των εξομολογητικών εντάσεων. Μια σημαντική οικογένεια που προώθησε το εμπόριο στην πόλη ήταν οι 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Φούγκερ</a:t>
            </a:r>
            <a:r>
              <a:rPr lang="el-GR" i="1" dirty="0">
                <a:latin typeface="Arial" pitchFamily="34" charset="0"/>
                <a:cs typeface="Arial" pitchFamily="34" charset="0"/>
              </a:rPr>
              <a:t> (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Fugger</a:t>
            </a:r>
            <a:r>
              <a:rPr lang="el-GR" i="1" dirty="0">
                <a:latin typeface="Arial" pitchFamily="34" charset="0"/>
                <a:cs typeface="Arial" pitchFamily="34" charset="0"/>
              </a:rPr>
              <a:t>)</a:t>
            </a:r>
            <a:r>
              <a:rPr lang="el-GR" dirty="0">
                <a:latin typeface="Arial" pitchFamily="34" charset="0"/>
                <a:cs typeface="Arial" pitchFamily="34" charset="0"/>
              </a:rPr>
              <a:t>, δίνοντας και το όνομα στο δικό τους είδος συναλλαγών, </a:t>
            </a:r>
            <a:r>
              <a:rPr lang="el-GR" i="1" dirty="0" err="1">
                <a:latin typeface="Arial" pitchFamily="34" charset="0"/>
                <a:cs typeface="Arial" pitchFamily="34" charset="0"/>
              </a:rPr>
              <a:t>Fuggerei</a:t>
            </a:r>
            <a:r>
              <a:rPr lang="el-GR" dirty="0">
                <a:latin typeface="Arial" pitchFamily="34" charset="0"/>
                <a:cs typeface="Arial" pitchFamily="34" charset="0"/>
              </a:rPr>
              <a:t>. Το 1808, όταν διαλύθηκε η </a:t>
            </a:r>
            <a:r>
              <a:rPr lang="el-GR" dirty="0">
                <a:latin typeface="Arial" pitchFamily="34" charset="0"/>
                <a:cs typeface="Arial" pitchFamily="34" charset="0"/>
                <a:hlinkClick r:id="rId6" tooltip="Αγία Ρωμαϊκή Αυτοκρατορία"/>
              </a:rPr>
              <a:t>Αγία Ρωμαϊκή Αυτοκρατορία</a:t>
            </a:r>
            <a:r>
              <a:rPr lang="el-GR" dirty="0">
                <a:latin typeface="Arial" pitchFamily="34" charset="0"/>
                <a:cs typeface="Arial" pitchFamily="34" charset="0"/>
              </a:rPr>
              <a:t>, το Άουγκσμπουργκ έχασε την ανεξαρτησία του και έγινε μέρος του βασιλείου της </a:t>
            </a:r>
            <a:r>
              <a:rPr lang="el-GR" dirty="0">
                <a:latin typeface="Arial" pitchFamily="34" charset="0"/>
                <a:cs typeface="Arial" pitchFamily="34" charset="0"/>
                <a:hlinkClick r:id="rId7" tooltip="Βαυαρία"/>
              </a:rPr>
              <a:t>Βαυαρίας</a:t>
            </a:r>
            <a:r>
              <a:rPr lang="el-GR" dirty="0">
                <a:latin typeface="Arial" pitchFamily="34" charset="0"/>
                <a:cs typeface="Arial" pitchFamily="34" charset="0"/>
              </a:rPr>
              <a:t>. Κατά τον 19ο αιώνα αυξήθηκε αρκετά η βιομηχανική σημασία της πόλης.</a:t>
            </a:r>
          </a:p>
          <a:p>
            <a:endParaRPr lang="el-GR" dirty="0"/>
          </a:p>
        </p:txBody>
      </p:sp>
      <p:pic>
        <p:nvPicPr>
          <p:cNvPr id="11266" name="Picture 2" descr="Τοποθεσία στον χάρτη της χώρας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" y="1905000"/>
            <a:ext cx="2956191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>
                <a:alpha val="2900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l-GR" dirty="0" smtClean="0"/>
              <a:t>Άουγκσμπουργκ - Γερμανία</a:t>
            </a:r>
            <a:endParaRPr lang="el-GR" dirty="0"/>
          </a:p>
        </p:txBody>
      </p:sp>
      <p:pic>
        <p:nvPicPr>
          <p:cNvPr id="7" name="6 - Εικόνα" descr="OIP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2381250" cy="1714500"/>
          </a:xfrm>
          <a:prstGeom prst="rect">
            <a:avLst/>
          </a:prstGeom>
        </p:spPr>
      </p:pic>
      <p:pic>
        <p:nvPicPr>
          <p:cNvPr id="8" name="7 - Εικόνα" descr="OIP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57600"/>
            <a:ext cx="2592917" cy="1905000"/>
          </a:xfrm>
          <a:prstGeom prst="rect">
            <a:avLst/>
          </a:prstGeom>
        </p:spPr>
      </p:pic>
      <p:pic>
        <p:nvPicPr>
          <p:cNvPr id="9" name="8 - Εικόνα" descr="OI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1524000"/>
            <a:ext cx="2286000" cy="1714500"/>
          </a:xfrm>
          <a:prstGeom prst="rect">
            <a:avLst/>
          </a:prstGeom>
        </p:spPr>
      </p:pic>
      <p:pic>
        <p:nvPicPr>
          <p:cNvPr id="10" name="9 - Εικόνα" descr="OP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1676400"/>
            <a:ext cx="3120813" cy="1447800"/>
          </a:xfrm>
          <a:prstGeom prst="rect">
            <a:avLst/>
          </a:prstGeom>
        </p:spPr>
      </p:pic>
      <p:pic>
        <p:nvPicPr>
          <p:cNvPr id="11" name="10 - Εικόνα" descr="OIP (4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3581400"/>
            <a:ext cx="2940740" cy="2057400"/>
          </a:xfrm>
          <a:prstGeom prst="rect">
            <a:avLst/>
          </a:prstGeom>
        </p:spPr>
      </p:pic>
      <p:pic>
        <p:nvPicPr>
          <p:cNvPr id="12" name="11 - Εικόνα" descr="OIP (3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3581400"/>
            <a:ext cx="260858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>
                <a:alpha val="46000"/>
              </a:srgb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Άουγκσμπουργκ - Γερμανία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Augsburg City Tour | Germany – YouTube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Augsburg Germany 4K - YouTube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35</Words>
  <Application>Microsoft Office PowerPoint</Application>
  <PresentationFormat>Προβολή στην οθόνη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Άουγκσμπουργκ - Γερμανία</vt:lpstr>
      <vt:lpstr>Άουγκσμπουργκ - Γερμανία</vt:lpstr>
      <vt:lpstr>Άουγκσμπουργκ - Γερμανία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Άουγκσμπουργκ - Γερμανία</dc:title>
  <dc:creator>Dimosthenis Styliadis</dc:creator>
  <cp:lastModifiedBy>Dimosthenis Styliadis</cp:lastModifiedBy>
  <cp:revision>17</cp:revision>
  <dcterms:created xsi:type="dcterms:W3CDTF">2022-11-02T16:45:02Z</dcterms:created>
  <dcterms:modified xsi:type="dcterms:W3CDTF">2022-11-02T20:00:37Z</dcterms:modified>
</cp:coreProperties>
</file>