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79" r:id="rId3"/>
    <p:sldId id="280" r:id="rId4"/>
    <p:sldId id="281" r:id="rId5"/>
    <p:sldId id="282" r:id="rId6"/>
    <p:sldId id="283" r:id="rId7"/>
    <p:sldId id="284" r:id="rId8"/>
    <p:sldId id="285"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60" d="100"/>
          <a:sy n="60" d="100"/>
        </p:scale>
        <p:origin x="-125" y="-55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09F38-50F0-4CB6-B862-4DC48B252ECA}" type="datetimeFigureOut">
              <a:rPr lang="en-US" smtClean="0"/>
              <a:pPr/>
              <a:t>12/1/2024</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E9E08-E2B9-44EC-A5B2-EE26294B7DE6}" type="slidenum">
              <a:rPr lang="en-US" smtClean="0"/>
              <a:pPr/>
              <a:t>‹#›</a:t>
            </a:fld>
            <a:endParaRPr lang="en-US" dirty="0"/>
          </a:p>
        </p:txBody>
      </p:sp>
    </p:spTree>
    <p:extLst>
      <p:ext uri="{BB962C8B-B14F-4D97-AF65-F5344CB8AC3E}">
        <p14:creationId xmlns:p14="http://schemas.microsoft.com/office/powerpoint/2010/main" xmlns="" val="184346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859280"/>
            <a:ext cx="85344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801112"/>
            <a:ext cx="12192000" cy="932688"/>
          </a:xfrm>
          <a:prstGeom prst="rect">
            <a:avLst/>
          </a:prstGeom>
        </p:spPr>
      </p:pic>
      <p:sp>
        <p:nvSpPr>
          <p:cNvPr id="3" name="Subtitle 2"/>
          <p:cNvSpPr>
            <a:spLocks noGrp="1"/>
          </p:cNvSpPr>
          <p:nvPr>
            <p:ph type="subTitle" idx="1"/>
          </p:nvPr>
        </p:nvSpPr>
        <p:spPr>
          <a:xfrm>
            <a:off x="1828800" y="3429000"/>
            <a:ext cx="85344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09041"/>
            <a:ext cx="17272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27200" y="1219200"/>
            <a:ext cx="69088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8800" y="2438401"/>
            <a:ext cx="85344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FED83-6847-4F7A-A665-CBFF7E82537F}" type="slidenum">
              <a:rPr lang="en-US" smtClean="0"/>
              <a:pPr/>
              <a:t>‹#›</a:t>
            </a:fld>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2FED83-6847-4F7A-A665-CBFF7E82537F}" type="slidenum">
              <a:rPr lang="en-US" smtClean="0"/>
              <a:pPr/>
              <a:t>‹#›</a:t>
            </a:fld>
            <a:endParaRPr lang="en-US" dirty="0"/>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12192000" cy="932688"/>
          </a:xfrm>
          <a:prstGeom prst="rect">
            <a:avLst/>
          </a:prstGeom>
        </p:spPr>
      </p:pic>
      <p:sp>
        <p:nvSpPr>
          <p:cNvPr id="2" name="Title 1"/>
          <p:cNvSpPr>
            <a:spLocks noGrp="1"/>
          </p:cNvSpPr>
          <p:nvPr>
            <p:ph type="title"/>
          </p:nvPr>
        </p:nvSpPr>
        <p:spPr>
          <a:xfrm>
            <a:off x="1930400" y="3410268"/>
            <a:ext cx="83312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30400" y="1503680"/>
            <a:ext cx="83312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12192000" cy="93268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FED83-6847-4F7A-A665-CBFF7E82537F}" type="slidenum">
              <a:rPr lang="en-US" smtClean="0"/>
              <a:pPr/>
              <a:t>‹#›</a:t>
            </a:fld>
            <a:endParaRPr lang="en-US" dirty="0"/>
          </a:p>
        </p:txBody>
      </p:sp>
      <p:sp>
        <p:nvSpPr>
          <p:cNvPr id="12" name="Content Placeholder 11"/>
          <p:cNvSpPr>
            <a:spLocks noGrp="1"/>
          </p:cNvSpPr>
          <p:nvPr>
            <p:ph sz="quarter" idx="14"/>
          </p:nvPr>
        </p:nvSpPr>
        <p:spPr>
          <a:xfrm>
            <a:off x="6197600" y="2438400"/>
            <a:ext cx="41656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blip>
          <a:stretch>
            <a:fillRect/>
          </a:stretch>
        </p:blipFill>
        <p:spPr>
          <a:xfrm>
            <a:off x="0" y="1618488"/>
            <a:ext cx="12192000" cy="932688"/>
          </a:xfrm>
          <a:prstGeom prst="rect">
            <a:avLst/>
          </a:prstGeom>
        </p:spPr>
      </p:pic>
      <p:sp>
        <p:nvSpPr>
          <p:cNvPr id="11" name="Content Placeholder 10"/>
          <p:cNvSpPr>
            <a:spLocks noGrp="1"/>
          </p:cNvSpPr>
          <p:nvPr>
            <p:ph sz="quarter" idx="13"/>
          </p:nvPr>
        </p:nvSpPr>
        <p:spPr>
          <a:xfrm>
            <a:off x="18288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7600" y="2819400"/>
            <a:ext cx="4165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2362201"/>
            <a:ext cx="4167717"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3368" y="2359152"/>
            <a:ext cx="4169833"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2FED83-6847-4F7A-A665-CBFF7E82537F}" type="slidenum">
              <a:rPr lang="en-US" smtClean="0"/>
              <a:pPr/>
              <a:t>‹#›</a:t>
            </a:fld>
            <a:endParaRPr lang="en-US" dirty="0"/>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12192000" cy="93268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2" y="1676400"/>
            <a:ext cx="37591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02" y="2275840"/>
            <a:ext cx="37591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FED83-6847-4F7A-A665-CBFF7E82537F}" type="slidenum">
              <a:rPr lang="en-US" smtClean="0"/>
              <a:pPr/>
              <a:t>‹#›</a:t>
            </a:fld>
            <a:endParaRPr lang="en-US" dirty="0"/>
          </a:p>
        </p:txBody>
      </p:sp>
      <p:sp>
        <p:nvSpPr>
          <p:cNvPr id="9" name="Content Placeholder 8"/>
          <p:cNvSpPr>
            <a:spLocks noGrp="1"/>
          </p:cNvSpPr>
          <p:nvPr>
            <p:ph sz="quarter" idx="13"/>
          </p:nvPr>
        </p:nvSpPr>
        <p:spPr>
          <a:xfrm>
            <a:off x="1828800" y="1676400"/>
            <a:ext cx="43688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950720" y="1847088"/>
            <a:ext cx="4120896"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4000" y="1676400"/>
            <a:ext cx="37592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032000" y="1905000"/>
            <a:ext cx="39624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0" y="2276856"/>
            <a:ext cx="37592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9691F-C4D9-46BB-8497-42CFE451FBEB}"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2FED83-6847-4F7A-A665-CBFF7E82537F}"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E99691F-C4D9-46BB-8497-42CFE451FBEB}" type="datetimeFigureOut">
              <a:rPr lang="en-US" smtClean="0"/>
              <a:pPr/>
              <a:t>12/1/2024</a:t>
            </a:fld>
            <a:endParaRPr lang="en-US" dirty="0"/>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B2FED83-6847-4F7A-A665-CBFF7E8253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2.png"/><Relationship Id="rId4" Type="http://schemas.microsoft.com/office/2007/relationships/media" Target="../media/media1.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39036" y="1002082"/>
            <a:ext cx="11452963" cy="1089765"/>
          </a:xfrm>
        </p:spPr>
        <p:style>
          <a:lnRef idx="1">
            <a:schemeClr val="accent4"/>
          </a:lnRef>
          <a:fillRef idx="2">
            <a:schemeClr val="accent4"/>
          </a:fillRef>
          <a:effectRef idx="1">
            <a:schemeClr val="accent4"/>
          </a:effectRef>
          <a:fontRef idx="minor">
            <a:schemeClr val="dk1"/>
          </a:fontRef>
        </p:style>
        <p:txBody>
          <a:bodyPr>
            <a:noAutofit/>
          </a:bodyPr>
          <a:lstStyle/>
          <a:p>
            <a:r>
              <a:rPr lang="el-GR" sz="3600" b="1" dirty="0" smtClean="0">
                <a:solidFill>
                  <a:srgbClr val="FF0000"/>
                </a:solidFill>
                <a:latin typeface="Bahnschrift SemiBold" panose="020B0502040204020203" pitchFamily="34" charset="0"/>
              </a:rPr>
              <a:t>ΘΕΜΑ : Του γιοφυριο</a:t>
            </a:r>
            <a:r>
              <a:rPr lang="en-US" sz="3600" b="1" dirty="0" smtClean="0">
                <a:solidFill>
                  <a:srgbClr val="FF0000"/>
                </a:solidFill>
                <a:latin typeface="Bahnschrift SemiBold" panose="020B0502040204020203" pitchFamily="34" charset="0"/>
              </a:rPr>
              <a:t>y</a:t>
            </a:r>
            <a:r>
              <a:rPr lang="el-GR" sz="3600" b="1" dirty="0" smtClean="0">
                <a:solidFill>
                  <a:srgbClr val="FF0000"/>
                </a:solidFill>
                <a:latin typeface="Bahnschrift SemiBold" panose="020B0502040204020203" pitchFamily="34" charset="0"/>
              </a:rPr>
              <a:t> τησ </a:t>
            </a:r>
            <a:r>
              <a:rPr lang="en-US" sz="3600" b="1" dirty="0" smtClean="0">
                <a:solidFill>
                  <a:srgbClr val="FF0000"/>
                </a:solidFill>
                <a:latin typeface="Bahnschrift SemiBold" panose="020B0502040204020203" pitchFamily="34" charset="0"/>
              </a:rPr>
              <a:t>a</a:t>
            </a:r>
            <a:r>
              <a:rPr lang="el-GR" sz="3600" b="1" dirty="0" smtClean="0">
                <a:solidFill>
                  <a:srgbClr val="FF0000"/>
                </a:solidFill>
                <a:latin typeface="Bahnschrift SemiBold" panose="020B0502040204020203" pitchFamily="34" charset="0"/>
              </a:rPr>
              <a:t>ρτασ</a:t>
            </a:r>
            <a:endParaRPr lang="en-US" sz="3600" b="1" dirty="0">
              <a:solidFill>
                <a:srgbClr val="FF0000"/>
              </a:solidFill>
              <a:latin typeface="Bahnschrift SemiBold" panose="020B0502040204020203" pitchFamily="34" charset="0"/>
            </a:endParaRPr>
          </a:p>
        </p:txBody>
      </p:sp>
      <p:sp>
        <p:nvSpPr>
          <p:cNvPr id="3" name="Υπότιτλος 2"/>
          <p:cNvSpPr>
            <a:spLocks noGrp="1"/>
          </p:cNvSpPr>
          <p:nvPr>
            <p:ph type="subTitle" idx="1"/>
          </p:nvPr>
        </p:nvSpPr>
        <p:spPr>
          <a:xfrm>
            <a:off x="6012493" y="2140658"/>
            <a:ext cx="5768235" cy="2367419"/>
          </a:xfrm>
          <a:ln w="76200">
            <a:solidFill>
              <a:srgbClr val="7030A0"/>
            </a:solidFill>
          </a:ln>
        </p:spPr>
        <p:style>
          <a:lnRef idx="1">
            <a:schemeClr val="accent6"/>
          </a:lnRef>
          <a:fillRef idx="2">
            <a:schemeClr val="accent6"/>
          </a:fillRef>
          <a:effectRef idx="1">
            <a:schemeClr val="accent6"/>
          </a:effectRef>
          <a:fontRef idx="minor">
            <a:schemeClr val="dk1"/>
          </a:fontRef>
        </p:style>
        <p:txBody>
          <a:bodyPr>
            <a:normAutofit/>
          </a:bodyPr>
          <a:lstStyle/>
          <a:p>
            <a:r>
              <a:rPr lang="el-GR" b="1" dirty="0" smtClean="0"/>
              <a:t>Μαθητές</a:t>
            </a:r>
            <a:r>
              <a:rPr lang="el-GR" dirty="0" smtClean="0"/>
              <a:t>: Μ. Λ.-Μ. Γ.</a:t>
            </a:r>
          </a:p>
          <a:p>
            <a:r>
              <a:rPr lang="el-GR" b="1" dirty="0" smtClean="0"/>
              <a:t>Τάξη</a:t>
            </a:r>
            <a:r>
              <a:rPr lang="el-GR" dirty="0" smtClean="0"/>
              <a:t>: Γ2</a:t>
            </a:r>
          </a:p>
          <a:p>
            <a:r>
              <a:rPr lang="en-US" dirty="0" smtClean="0"/>
              <a:t>2</a:t>
            </a:r>
            <a:r>
              <a:rPr lang="el-GR" baseline="30000" dirty="0" smtClean="0"/>
              <a:t>ο</a:t>
            </a:r>
            <a:r>
              <a:rPr lang="el-GR" dirty="0" smtClean="0"/>
              <a:t> ΓΥΜΝΑΣΙΟ ΕΛΕΥΣΙΝΑΣ</a:t>
            </a:r>
          </a:p>
          <a:p>
            <a:r>
              <a:rPr lang="el-GR" dirty="0" smtClean="0"/>
              <a:t>Σχολικό έτος : 2024-2025</a:t>
            </a:r>
          </a:p>
          <a:p>
            <a:endParaRPr lang="el-GR" sz="2900" dirty="0" smtClean="0"/>
          </a:p>
          <a:p>
            <a:endParaRPr lang="en-US" dirty="0"/>
          </a:p>
        </p:txBody>
      </p:sp>
      <p:sp>
        <p:nvSpPr>
          <p:cNvPr id="7" name="Ορθογώνιο 6"/>
          <p:cNvSpPr/>
          <p:nvPr/>
        </p:nvSpPr>
        <p:spPr>
          <a:xfrm>
            <a:off x="1828800" y="305296"/>
            <a:ext cx="7532079" cy="984885"/>
          </a:xfrm>
          <a:prstGeom prst="rect">
            <a:avLst/>
          </a:prstGeom>
        </p:spPr>
        <p:txBody>
          <a:bodyPr wrap="square">
            <a:spAutoFit/>
          </a:bodyPr>
          <a:lstStyle/>
          <a:p>
            <a:r>
              <a:rPr lang="el-GR" sz="4000" b="1" dirty="0" smtClean="0"/>
              <a:t>ΝΕΟΕΛΛΗΝΙΚΗ ΛΟΓΟΤΕΧΝΙΑ</a:t>
            </a:r>
            <a:r>
              <a:rPr lang="el-GR" b="1" dirty="0" smtClean="0"/>
              <a:t/>
            </a:r>
            <a:br>
              <a:rPr lang="el-GR" b="1" dirty="0" smtClean="0"/>
            </a:br>
            <a:endParaRPr lang="en-US" dirty="0"/>
          </a:p>
        </p:txBody>
      </p:sp>
      <p:pic>
        <p:nvPicPr>
          <p:cNvPr id="1028" name="Picture 4" descr="Ιστορικό Γεφύρι της Άρτας - Άρτα Γέφυρα Εποχών"/>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0536" y="2140658"/>
            <a:ext cx="4900386" cy="3265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84917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ΤΟΥ ΓΙΟΦΥΡΙΟΥ ΤΗΣ ΑΡΤΑΣ (ΣΧΟΛΙΑ) – ΠΕΙΡΑΜΑΤΙΣΜΟ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0376" y="906236"/>
            <a:ext cx="10855324" cy="4776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4157" y="5894614"/>
            <a:ext cx="10384972" cy="369332"/>
          </a:xfrm>
          <a:prstGeom prst="rect">
            <a:avLst/>
          </a:prstGeom>
          <a:noFill/>
        </p:spPr>
        <p:txBody>
          <a:bodyPr wrap="square" rtlCol="0">
            <a:spAutoFit/>
          </a:bodyPr>
          <a:lstStyle/>
          <a:p>
            <a:r>
              <a:rPr lang="el-GR" dirty="0" smtClean="0">
                <a:solidFill>
                  <a:srgbClr val="FFFF00"/>
                </a:solidFill>
              </a:rPr>
              <a:t>Σαρανταπέντε μάστοροι και εξήντα μαθητάδες, γεφύρι ν΄εθεμέλιωναν στης Άρτας το ποτάμι...</a:t>
            </a:r>
            <a:endParaRPr lang="el-GR" dirty="0">
              <a:solidFill>
                <a:srgbClr val="FFFF00"/>
              </a:solidFill>
            </a:endParaRPr>
          </a:p>
        </p:txBody>
      </p:sp>
    </p:spTree>
    <p:extLst>
      <p:ext uri="{BB962C8B-B14F-4D97-AF65-F5344CB8AC3E}">
        <p14:creationId xmlns:p14="http://schemas.microsoft.com/office/powerpoint/2010/main" xmlns="" val="73842931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10493" y="1592036"/>
            <a:ext cx="7192735" cy="3282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45029" y="5045529"/>
            <a:ext cx="9086850" cy="923330"/>
          </a:xfrm>
          <a:prstGeom prst="rect">
            <a:avLst/>
          </a:prstGeom>
          <a:noFill/>
        </p:spPr>
        <p:txBody>
          <a:bodyPr wrap="square" rtlCol="0">
            <a:spAutoFit/>
          </a:bodyPr>
          <a:lstStyle/>
          <a:p>
            <a:r>
              <a:rPr lang="el-GR" dirty="0" smtClean="0"/>
              <a:t>Ολημερίς το χτίζανε, το βράδυ εγκρεμιζόταν. Μοιριολογούν οι μάστοροι και κλαιν οι μαθητάδες: «Αλίμονο στους κόπους μας, κρίμα στις δούλεψές μας, ολημερίς να χτίζουμε, το βράδυ να γκρεμιέται!»</a:t>
            </a:r>
            <a:endParaRPr lang="el-GR" dirty="0"/>
          </a:p>
        </p:txBody>
      </p:sp>
    </p:spTree>
    <p:extLst>
      <p:ext uri="{BB962C8B-B14F-4D97-AF65-F5344CB8AC3E}">
        <p14:creationId xmlns:p14="http://schemas.microsoft.com/office/powerpoint/2010/main" xmlns="" val="15117167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πουλι-αγγελιαφοροσ</a:t>
            </a:r>
            <a:endParaRPr lang="el-GR"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6613567" y="2364922"/>
            <a:ext cx="3700151"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249136" y="2498271"/>
            <a:ext cx="4637314" cy="2585323"/>
          </a:xfrm>
          <a:prstGeom prst="rect">
            <a:avLst/>
          </a:prstGeom>
          <a:noFill/>
        </p:spPr>
        <p:txBody>
          <a:bodyPr wrap="square" rtlCol="0">
            <a:spAutoFit/>
          </a:bodyPr>
          <a:lstStyle/>
          <a:p>
            <a:r>
              <a:rPr lang="el-GR" dirty="0" smtClean="0"/>
              <a:t>Πουλάκι εδιάβη και έκατσε αντίκρυ στο ποτάμι, δεν εκελάηδε σαν πουλί, μηδέ σαν χελιδόνι, παρά εκελάηδε κι έλεγε, ανθρώπινη λαλίτσα: «Α δε στοιχειώσετε άνθρωπο, γιοφύρι δε στεριώνει. Και μη στοιχείωσετε ορφανό, μη ξένο, μη διαβάτη, παρά του πρωτομάστορα την όμορφη γυναίκα, πόρχεται αργά τ’αποταχύ και πάρωρα το γίομα».</a:t>
            </a:r>
            <a:endParaRPr lang="el-GR" dirty="0"/>
          </a:p>
        </p:txBody>
      </p:sp>
    </p:spTree>
    <p:extLst>
      <p:ext uri="{BB962C8B-B14F-4D97-AF65-F5344CB8AC3E}">
        <p14:creationId xmlns:p14="http://schemas.microsoft.com/office/powerpoint/2010/main" xmlns="" val="360557481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1600" dirty="0" smtClean="0"/>
              <a:t>Η απογνωση του πρωτομαστορα και η αλλαγη του μην υματοσ απο το πουλι</a:t>
            </a:r>
            <a:endParaRPr lang="el-GR" sz="1600" dirty="0"/>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6527574" y="2364921"/>
            <a:ext cx="4215038"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18557" y="2522764"/>
            <a:ext cx="4743450" cy="1815882"/>
          </a:xfrm>
          <a:prstGeom prst="rect">
            <a:avLst/>
          </a:prstGeom>
          <a:noFill/>
        </p:spPr>
        <p:txBody>
          <a:bodyPr wrap="square" rtlCol="0">
            <a:spAutoFit/>
          </a:bodyPr>
          <a:lstStyle/>
          <a:p>
            <a:r>
              <a:rPr lang="el-GR" sz="1600" dirty="0"/>
              <a:t>Τ' άκουσ' ο πρωτομάστορας και του θανάτου πέφτει.</a:t>
            </a:r>
            <a:br>
              <a:rPr lang="el-GR" sz="1600" dirty="0"/>
            </a:br>
            <a:r>
              <a:rPr lang="el-GR" sz="1600" dirty="0"/>
              <a:t>Πιάνει, μηνάει της λυγερής με το πουλί τ' αηδόνι:</a:t>
            </a:r>
            <a:br>
              <a:rPr lang="el-GR" sz="1600" dirty="0"/>
            </a:br>
            <a:r>
              <a:rPr lang="el-GR" sz="1600" dirty="0"/>
              <a:t>Αργά ντυθεί, αργά αλλαχτεί, αργά να πάει το γιόμα,</a:t>
            </a:r>
            <a:br>
              <a:rPr lang="el-GR" sz="1600" dirty="0"/>
            </a:br>
            <a:r>
              <a:rPr lang="el-GR" sz="1600" dirty="0"/>
              <a:t>αργά να πάει και να διαβεί της Άρτας το γιοφύρι.</a:t>
            </a:r>
            <a:br>
              <a:rPr lang="el-GR" sz="1600" dirty="0"/>
            </a:br>
            <a:r>
              <a:rPr lang="el-GR" sz="1600" dirty="0"/>
              <a:t>Και το πουλί παράκουσε κι αλλιώς επήγε κι είπε:</a:t>
            </a:r>
            <a:br>
              <a:rPr lang="el-GR" sz="1600" dirty="0"/>
            </a:br>
            <a:r>
              <a:rPr lang="el-GR" sz="1600" dirty="0"/>
              <a:t>«Γοργά ντύσου, γοργά άλλαξε, γοργά να πας το γιόμα,</a:t>
            </a:r>
            <a:br>
              <a:rPr lang="el-GR" sz="1600" dirty="0"/>
            </a:br>
            <a:r>
              <a:rPr lang="el-GR" sz="1600" dirty="0"/>
              <a:t>γοργά να πας και να διαβείς της Άρτας το γιοφύρι».</a:t>
            </a:r>
          </a:p>
        </p:txBody>
      </p:sp>
    </p:spTree>
    <p:extLst>
      <p:ext uri="{BB962C8B-B14F-4D97-AF65-F5344CB8AC3E}">
        <p14:creationId xmlns:p14="http://schemas.microsoft.com/office/powerpoint/2010/main" xmlns="" val="147328657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000" dirty="0" smtClean="0"/>
              <a:t>Η αφιξη τησ γυναικασ του πρωτομαστορα και το τεχνασμα για να κατεβει στο γιοφυρι</a:t>
            </a:r>
            <a:endParaRPr lang="el-GR" sz="2000" dirty="0"/>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90065" y="2628901"/>
            <a:ext cx="2754086" cy="2481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714500" y="2539093"/>
            <a:ext cx="5494564" cy="2862322"/>
          </a:xfrm>
          <a:prstGeom prst="rect">
            <a:avLst/>
          </a:prstGeom>
          <a:noFill/>
        </p:spPr>
        <p:txBody>
          <a:bodyPr wrap="square" rtlCol="0">
            <a:spAutoFit/>
          </a:bodyPr>
          <a:lstStyle/>
          <a:p>
            <a:r>
              <a:rPr lang="el-GR" dirty="0"/>
              <a:t>Να τηνε κι </a:t>
            </a:r>
            <a:r>
              <a:rPr lang="el-GR" dirty="0" smtClean="0"/>
              <a:t>εξανάφανεν </a:t>
            </a:r>
            <a:r>
              <a:rPr lang="el-GR" dirty="0"/>
              <a:t>από την άσπρη στράτα.</a:t>
            </a:r>
            <a:br>
              <a:rPr lang="el-GR" dirty="0"/>
            </a:br>
            <a:r>
              <a:rPr lang="el-GR" dirty="0"/>
              <a:t>Την είδ' ο πρωτομάστορας, ραγίζεται η καρδιά του.</a:t>
            </a:r>
            <a:br>
              <a:rPr lang="el-GR" dirty="0"/>
            </a:br>
            <a:r>
              <a:rPr lang="el-GR" dirty="0"/>
              <a:t>Από μακριά τους χαιρετά κι από κοντά τους λέει:</a:t>
            </a:r>
            <a:br>
              <a:rPr lang="el-GR" dirty="0"/>
            </a:br>
            <a:r>
              <a:rPr lang="el-GR" dirty="0"/>
              <a:t>«Γεια σας, χαρά σας, μάστοροι και σεις οι μαθητάδες,</a:t>
            </a:r>
            <a:br>
              <a:rPr lang="el-GR" dirty="0"/>
            </a:br>
            <a:r>
              <a:rPr lang="el-GR" dirty="0"/>
              <a:t>μα τι έχει ο πρωτομάστορας κι είναι </a:t>
            </a:r>
            <a:r>
              <a:rPr lang="el-GR" dirty="0" smtClean="0"/>
              <a:t>βαργωμισμένος;</a:t>
            </a:r>
            <a:r>
              <a:rPr lang="el-GR" dirty="0"/>
              <a:t/>
            </a:r>
            <a:br>
              <a:rPr lang="el-GR" dirty="0"/>
            </a:br>
            <a:r>
              <a:rPr lang="el-GR" dirty="0"/>
              <a:t>– Το δαχτυλίδι τόπεσε στην πρώτη την καμάρα,</a:t>
            </a:r>
            <a:br>
              <a:rPr lang="el-GR" dirty="0"/>
            </a:br>
            <a:r>
              <a:rPr lang="el-GR" dirty="0"/>
              <a:t>και ποιος να μπει και ποιος να βγει το δαχτυλίδι νά 'βρει;</a:t>
            </a:r>
            <a:br>
              <a:rPr lang="el-GR" dirty="0"/>
            </a:br>
            <a:r>
              <a:rPr lang="el-GR" dirty="0"/>
              <a:t>– Μάστορα, μην πικραίνεσαι κι εγώ να πά' σ' το φέρω,</a:t>
            </a:r>
            <a:br>
              <a:rPr lang="el-GR" dirty="0"/>
            </a:br>
            <a:r>
              <a:rPr lang="el-GR" dirty="0"/>
              <a:t>εγώ να μπω, κι εγώ να βγω, το δαχτυλίδι νά βρω».</a:t>
            </a:r>
          </a:p>
        </p:txBody>
      </p:sp>
    </p:spTree>
    <p:extLst>
      <p:ext uri="{BB962C8B-B14F-4D97-AF65-F5344CB8AC3E}">
        <p14:creationId xmlns:p14="http://schemas.microsoft.com/office/powerpoint/2010/main" xmlns="" val="27096241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000" dirty="0" smtClean="0"/>
              <a:t>Η γυναικα του πρωτομαστορα θαβεται ζωντανη-η εκστομιση τησ καταρασ</a:t>
            </a:r>
            <a:endParaRPr lang="el-GR" sz="2000" dirty="0"/>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6731452" y="2530928"/>
            <a:ext cx="2771775" cy="269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49186" y="2588079"/>
            <a:ext cx="4400550" cy="2462213"/>
          </a:xfrm>
          <a:prstGeom prst="rect">
            <a:avLst/>
          </a:prstGeom>
          <a:noFill/>
        </p:spPr>
        <p:txBody>
          <a:bodyPr wrap="square" rtlCol="0">
            <a:spAutoFit/>
          </a:bodyPr>
          <a:lstStyle/>
          <a:p>
            <a:r>
              <a:rPr lang="el-GR" sz="1400" dirty="0"/>
              <a:t>Μηδέ καλά κατέβηκε, μηδέ στη μέση επήγε·</a:t>
            </a:r>
            <a:br>
              <a:rPr lang="el-GR" sz="1400" dirty="0"/>
            </a:br>
            <a:r>
              <a:rPr lang="el-GR" sz="1400" dirty="0"/>
              <a:t>«Τράβα, καλέ μ', τον άλυσο, τράβα την αλυσίδα,</a:t>
            </a:r>
            <a:br>
              <a:rPr lang="el-GR" sz="1400" dirty="0"/>
            </a:br>
            <a:r>
              <a:rPr lang="el-GR" sz="1400" dirty="0"/>
              <a:t>τι όλον τον κόσμο ανάγειρα και τίποτες δεν ήβρα».</a:t>
            </a:r>
            <a:br>
              <a:rPr lang="el-GR" sz="1400" dirty="0"/>
            </a:br>
            <a:r>
              <a:rPr lang="el-GR" sz="1400" dirty="0"/>
              <a:t>Ένας </a:t>
            </a:r>
            <a:r>
              <a:rPr lang="el-GR" sz="1400" dirty="0" smtClean="0"/>
              <a:t>πιχάει</a:t>
            </a:r>
            <a:r>
              <a:rPr lang="el-GR" sz="1400" dirty="0"/>
              <a:t> </a:t>
            </a:r>
            <a:r>
              <a:rPr lang="el-GR" sz="1400" dirty="0" smtClean="0"/>
              <a:t>με </a:t>
            </a:r>
            <a:r>
              <a:rPr lang="el-GR" sz="1400" dirty="0"/>
              <a:t>το </a:t>
            </a:r>
            <a:r>
              <a:rPr lang="el-GR" sz="1400" dirty="0" smtClean="0"/>
              <a:t>μυστρί, </a:t>
            </a:r>
            <a:r>
              <a:rPr lang="el-GR" sz="1400" dirty="0"/>
              <a:t>κι άλλος με τον ασβέστη,</a:t>
            </a:r>
            <a:br>
              <a:rPr lang="el-GR" sz="1400" dirty="0"/>
            </a:br>
            <a:r>
              <a:rPr lang="el-GR" sz="1400" dirty="0"/>
              <a:t>παίρνει κι ο πρωτομάστορας και ρίχνει μέγα λίθο.</a:t>
            </a:r>
          </a:p>
          <a:p>
            <a:r>
              <a:rPr lang="el-GR" sz="1400" dirty="0"/>
              <a:t>«Αλίμονο στη μοίρα μας, κρίμα στο </a:t>
            </a:r>
            <a:r>
              <a:rPr lang="el-GR" sz="1400" dirty="0" smtClean="0"/>
              <a:t>ριζικό </a:t>
            </a:r>
            <a:r>
              <a:rPr lang="el-GR" sz="1400" dirty="0"/>
              <a:t>μας!</a:t>
            </a:r>
            <a:br>
              <a:rPr lang="el-GR" sz="1400" dirty="0"/>
            </a:br>
            <a:r>
              <a:rPr lang="el-GR" sz="1400" dirty="0"/>
              <a:t>Τρεις αδερφάδες είμαστε, κι οι τρεις κακογραμμένες,</a:t>
            </a:r>
            <a:br>
              <a:rPr lang="el-GR" sz="1400" dirty="0"/>
            </a:br>
            <a:r>
              <a:rPr lang="el-GR" sz="1400" dirty="0"/>
              <a:t>η μια 'χτισε το Δούναβη, κι η άλλη τον </a:t>
            </a:r>
            <a:r>
              <a:rPr lang="el-GR" sz="1400" dirty="0" smtClean="0"/>
              <a:t>Αφράτη,</a:t>
            </a:r>
            <a:r>
              <a:rPr lang="el-GR" sz="1400" dirty="0"/>
              <a:t/>
            </a:r>
            <a:br>
              <a:rPr lang="el-GR" sz="1400" dirty="0"/>
            </a:br>
            <a:r>
              <a:rPr lang="el-GR" sz="1400" dirty="0"/>
              <a:t>κι εγώ η πλιο </a:t>
            </a:r>
            <a:r>
              <a:rPr lang="el-GR" sz="1400" dirty="0" smtClean="0"/>
              <a:t>στερνότερη </a:t>
            </a:r>
            <a:r>
              <a:rPr lang="el-GR" sz="1400" dirty="0"/>
              <a:t>της Άρτας το γιοφύρι.</a:t>
            </a:r>
            <a:br>
              <a:rPr lang="el-GR" sz="1400" dirty="0"/>
            </a:br>
            <a:r>
              <a:rPr lang="el-GR" sz="1400" dirty="0"/>
              <a:t>Ως τρέμει το </a:t>
            </a:r>
            <a:r>
              <a:rPr lang="el-GR" sz="1400" dirty="0" smtClean="0"/>
              <a:t>καρυόφυλλο, </a:t>
            </a:r>
            <a:r>
              <a:rPr lang="el-GR" sz="1400" dirty="0"/>
              <a:t>να τρέμει το γιοφύρι,</a:t>
            </a:r>
            <a:br>
              <a:rPr lang="el-GR" sz="1400" dirty="0"/>
            </a:br>
            <a:r>
              <a:rPr lang="el-GR" sz="1400" dirty="0"/>
              <a:t>κι ως πέφτουν τα δεντρόφυλλα, να πέφτουν οι διαβάτες.</a:t>
            </a:r>
          </a:p>
        </p:txBody>
      </p:sp>
    </p:spTree>
    <p:extLst>
      <p:ext uri="{BB962C8B-B14F-4D97-AF65-F5344CB8AC3E}">
        <p14:creationId xmlns:p14="http://schemas.microsoft.com/office/powerpoint/2010/main" xmlns="" val="193337281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smtClean="0"/>
              <a:t>Η αλλαγη τησ καταρασ για χαρη του αδελφου τησ</a:t>
            </a:r>
            <a:endParaRPr lang="el-GR" sz="2400" dirty="0"/>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6773635" y="2490107"/>
            <a:ext cx="2860222" cy="2963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804307" y="2686050"/>
            <a:ext cx="4245429" cy="2554545"/>
          </a:xfrm>
          <a:prstGeom prst="rect">
            <a:avLst/>
          </a:prstGeom>
          <a:noFill/>
        </p:spPr>
        <p:txBody>
          <a:bodyPr wrap="square" rtlCol="0">
            <a:spAutoFit/>
          </a:bodyPr>
          <a:lstStyle/>
          <a:p>
            <a:r>
              <a:rPr lang="el-GR" sz="1600" dirty="0"/>
              <a:t>– Κόρη, το λόγον άλλαξε κι άλλη κατάρα δώσε,</a:t>
            </a:r>
            <a:br>
              <a:rPr lang="el-GR" sz="1600" dirty="0"/>
            </a:br>
            <a:r>
              <a:rPr lang="el-GR" sz="1600" dirty="0"/>
              <a:t>πόχεις μονάκριβο αδερφό, μη </a:t>
            </a:r>
            <a:r>
              <a:rPr lang="el-GR" sz="1600" dirty="0" smtClean="0"/>
              <a:t>λάχει </a:t>
            </a:r>
            <a:r>
              <a:rPr lang="el-GR" sz="1600" dirty="0"/>
              <a:t>και περάσει».</a:t>
            </a:r>
            <a:br>
              <a:rPr lang="el-GR" sz="1600" dirty="0"/>
            </a:br>
            <a:r>
              <a:rPr lang="el-GR" sz="1600" dirty="0"/>
              <a:t>Κι αυτή το λόγον άλλαξε κι άλλη κατάρα δίνει.</a:t>
            </a:r>
            <a:br>
              <a:rPr lang="el-GR" sz="1600" dirty="0"/>
            </a:br>
            <a:r>
              <a:rPr lang="el-GR" sz="1600" dirty="0"/>
              <a:t>«Αν τρέμουν τ' άγρια βουνά, να τρέμει το γιοφύρι,</a:t>
            </a:r>
            <a:br>
              <a:rPr lang="el-GR" sz="1600" dirty="0"/>
            </a:br>
            <a:r>
              <a:rPr lang="el-GR" sz="1600" dirty="0"/>
              <a:t>κι αν πέφτουν τ' άγρια πουλιά, να πέφτουν οι διαβάτες,</a:t>
            </a:r>
            <a:br>
              <a:rPr lang="el-GR" sz="1600" dirty="0"/>
            </a:br>
            <a:r>
              <a:rPr lang="el-GR" sz="1600" dirty="0"/>
              <a:t>τι έχω αδερφό στην ξενιτιά, μη λάχει και περάσει».</a:t>
            </a:r>
          </a:p>
        </p:txBody>
      </p:sp>
      <p:pic>
        <p:nvPicPr>
          <p:cNvPr id="5" name="Του γιοφυριού της Άρτας.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email"/>
          <a:stretch>
            <a:fillRect/>
          </a:stretch>
        </p:blipFill>
        <p:spPr>
          <a:xfrm>
            <a:off x="10559143" y="5336721"/>
            <a:ext cx="609600" cy="609600"/>
          </a:xfrm>
          <a:prstGeom prst="rect">
            <a:avLst/>
          </a:prstGeom>
        </p:spPr>
      </p:pic>
    </p:spTree>
    <p:extLst>
      <p:ext uri="{BB962C8B-B14F-4D97-AF65-F5344CB8AC3E}">
        <p14:creationId xmlns:p14="http://schemas.microsoft.com/office/powerpoint/2010/main" xmlns="" val="6359764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158"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111294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ΜΕΡΙΚΑ ΣΤΟΙΧΕΙΑ ΓΙΑ ΤΟ ΓΕΦΥΡΙ ΤΗΣ ΑΡΤΑΣ</a:t>
            </a:r>
            <a:endParaRPr lang="en-US" dirty="0"/>
          </a:p>
        </p:txBody>
      </p:sp>
      <p:sp>
        <p:nvSpPr>
          <p:cNvPr id="3" name="Θέση περιεχομένου 2"/>
          <p:cNvSpPr>
            <a:spLocks noGrp="1"/>
          </p:cNvSpPr>
          <p:nvPr>
            <p:ph idx="1"/>
          </p:nvPr>
        </p:nvSpPr>
        <p:spPr>
          <a:xfrm>
            <a:off x="838200" y="1825624"/>
            <a:ext cx="11011422" cy="478811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l-GR" dirty="0" smtClean="0"/>
              <a:t>Κτίσθηκε </a:t>
            </a:r>
            <a:r>
              <a:rPr lang="el-GR" dirty="0"/>
              <a:t>όταν η Άρτα έγινε πρωτεύουσα </a:t>
            </a:r>
            <a:r>
              <a:rPr lang="el-GR" dirty="0" smtClean="0"/>
              <a:t>στο </a:t>
            </a:r>
            <a:r>
              <a:rPr lang="el-GR" dirty="0"/>
              <a:t>Δεσποτάτο της Ηπείρου, ίσως και επί Δεσπότη </a:t>
            </a:r>
            <a:r>
              <a:rPr lang="el-GR" dirty="0">
                <a:solidFill>
                  <a:srgbClr val="FF0000"/>
                </a:solidFill>
              </a:rPr>
              <a:t>Μιχαήλ Β΄ </a:t>
            </a:r>
            <a:r>
              <a:rPr lang="el-GR" dirty="0" smtClean="0">
                <a:solidFill>
                  <a:srgbClr val="FF0000"/>
                </a:solidFill>
              </a:rPr>
              <a:t>Δούκα</a:t>
            </a:r>
            <a:r>
              <a:rPr lang="el-GR" dirty="0" smtClean="0"/>
              <a:t>. </a:t>
            </a:r>
          </a:p>
          <a:p>
            <a:r>
              <a:rPr lang="el-GR" dirty="0"/>
              <a:t>Χ</a:t>
            </a:r>
            <a:r>
              <a:rPr lang="el-GR" dirty="0" smtClean="0"/>
              <a:t>ρονολογία οικοδόμησης: 1602-1606</a:t>
            </a:r>
          </a:p>
          <a:p>
            <a:r>
              <a:rPr lang="el-GR" dirty="0"/>
              <a:t>Η ιστορική έρευνα διατυπώνει ότι ο θρύλος αυτός έκρυβε πολλά χρόνια μια ιστορική αλήθεια για την περιοχή της Άρτας και γενικότερα της Ηπείρου. Όταν χρειάστηκε να περάσει από τη περιοχή μεγάλη δύναμη τουρκικού στρατού ζητήθηκε η βοήθεια των κατοίκων για τη δημιουργία μιας γέφυρας. Τότε προστρέξανε πάρα πολλοί δηλώνοντας ότι γνωρίζουν να κτίζουν, προκειμένου να κερδίσουν κάποια εύνοια. Όταν όμως έμαθαν οι κάτοικοι το σκοπό για τον οποίο θα πέρναγε το τουρκικό ασκέρι πήγαιναν τη νύκτα και γκρέμιζαν ό,τι την προηγούμενη οι ίδιοι είχαν φτιάξει. Όταν οι Τούρκοι ζήτησαν να μάθουν γιατί αργεί τόσο πολύ το έργο εκείνοι απάντησαν ότι τελικά είναι στοιχειωμένο το μέρος πιστεύοντας ότι οι Τούρκοι ή δεν θα περνούσαν ή ότι θα επέστρεφαν. Τότε ο Τούρκος διοικητής διέταξε τη σύλληψη του Πρωτομάστορα και της γυναίκας του και τη θανάτωσή τους. Τότε φοβούμενοι όλοι οι άλλοι εμπλεκόμενοι στο έργο της ανέγερσης Έλληνες για τη τύχη που θα τους περίμενε έσπευσαν και ολοκλήρωσαν το γεφύρι συνοδεύοντας με κατάρες το τουρκικό </a:t>
            </a:r>
            <a:r>
              <a:rPr lang="el-GR" dirty="0" smtClean="0"/>
              <a:t>ασκέρι.</a:t>
            </a:r>
            <a:endParaRPr lang="en-US" dirty="0"/>
          </a:p>
        </p:txBody>
      </p:sp>
    </p:spTree>
    <p:extLst>
      <p:ext uri="{BB962C8B-B14F-4D97-AF65-F5344CB8AC3E}">
        <p14:creationId xmlns:p14="http://schemas.microsoft.com/office/powerpoint/2010/main" xmlns="" val="27752334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1014</TotalTime>
  <Words>426</Words>
  <Application>Microsoft Office PowerPoint</Application>
  <PresentationFormat>Προσαρμογή</PresentationFormat>
  <Paragraphs>23</Paragraphs>
  <Slides>9</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Couture</vt:lpstr>
      <vt:lpstr>ΘΕΜΑ : Του γιοφυριοy τησ aρτασ</vt:lpstr>
      <vt:lpstr>Διαφάνεια 2</vt:lpstr>
      <vt:lpstr>Διαφάνεια 3</vt:lpstr>
      <vt:lpstr>Το πουλι-αγγελιαφοροσ</vt:lpstr>
      <vt:lpstr>Η απογνωση του πρωτομαστορα και η αλλαγη του μην υματοσ απο το πουλι</vt:lpstr>
      <vt:lpstr>Η αφιξη τησ γυναικασ του πρωτομαστορα και το τεχνασμα για να κατεβει στο γιοφυρι</vt:lpstr>
      <vt:lpstr>Η γυναικα του πρωτομαστορα θαβεται ζωντανη-η εκστομιση τησ καταρασ</vt:lpstr>
      <vt:lpstr>Η αλλαγη τησ καταρασ για χαρη του αδελφου τησ</vt:lpstr>
      <vt:lpstr>ΜΕΡΙΚΑ ΣΤΟΙΧΕΙΑ ΓΙΑ ΤΟ ΓΕΦΥΡΙ ΤΗΣ ΑΡΤΑΣ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ΝΕΟΕΛΛΗΝΚΗ ΛΟΓΟΤΕΧΝΙΑ Εργασία στο γεφύρι της Άρτας</dc:title>
  <dc:creator>2</dc:creator>
  <cp:lastModifiedBy>pan</cp:lastModifiedBy>
  <cp:revision>53</cp:revision>
  <dcterms:created xsi:type="dcterms:W3CDTF">2019-10-26T15:21:36Z</dcterms:created>
  <dcterms:modified xsi:type="dcterms:W3CDTF">2024-12-01T19:17:43Z</dcterms:modified>
</cp:coreProperties>
</file>