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10287000" cx="18288000"/>
  <p:notesSz cx="6858000" cy="9144000"/>
  <p:embeddedFontLst>
    <p:embeddedFont>
      <p:font typeface="Londrina Solid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iOf7QUxQn/dEF8KIDj4fPUrIy4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font" Target="fonts/LondrinaSolid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92" name="Google Shape;29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07" name="Google Shape;30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19" name="Google Shape;31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33" name="Google Shape;33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47" name="Google Shape;34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73" name="Google Shape;17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94" name="Google Shape;19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07" name="Google Shape;20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23" name="Google Shape;22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36" name="Google Shape;23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43" name="Google Shape;24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60" name="Google Shape;26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76" name="Google Shape;27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5" name="Google Shape;95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0" name="Google Shape;100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6" name="Google Shape;10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7" name="Google Shape;107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1" name="Google Shape;111;p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2" name="Google Shape;112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3" name="Google Shape;113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4" name="Google Shape;114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3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9" name="Google Shape;119;p3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3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1" name="Google Shape;12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2" name="Google Shape;122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3" name="Google Shape;123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7" name="Google Shape;127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8" name="Google Shape;128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3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4" name="Google Shape;134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5" name="Google Shape;135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3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41" name="Google Shape;141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42" name="Google Shape;142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47" name="Google Shape;147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48" name="Google Shape;148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3" name="Google Shape;153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4" name="Google Shape;154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9.jpg"/><Relationship Id="rId6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8.png"/><Relationship Id="rId6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10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13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12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15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14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17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16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5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6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7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8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10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13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12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15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14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17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16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5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19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6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18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7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Relationship Id="rId8" Type="http://schemas.openxmlformats.org/officeDocument/2006/relationships/hyperlink" Target="https://el.wikipedia.org/wiki/%CE%95%CE%BB%CE%BB%CE%AC%CE%B4%CE%B1#:~:text=%CE%A3%CF%8D%CE%BC%CF%86%CF%89%CE%BD%CE%B1%20%CE%BC%CE%B5%20%CF%84%CE%B7%CE%BD%20%CE%B1%CF%80%CE%BF%CE%B3%CF%81%CE%B1%CF%86%CE%AE%20%CF%84%CE%BF%CF%85,%CE%BC%CE%AD%CF%83%CF%89%20%CE%B5%CE%B4%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7.png"/><Relationship Id="rId6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2444" l="-15863" r="-5373" t="-32166"/>
            </a:stretch>
          </a:blipFill>
          <a:ln>
            <a:noFill/>
          </a:ln>
        </p:spPr>
      </p:sp>
      <p:grpSp>
        <p:nvGrpSpPr>
          <p:cNvPr id="160" name="Google Shape;160;p1"/>
          <p:cNvGrpSpPr/>
          <p:nvPr/>
        </p:nvGrpSpPr>
        <p:grpSpPr>
          <a:xfrm>
            <a:off x="1130300" y="258763"/>
            <a:ext cx="15932150" cy="9372600"/>
            <a:chOff x="0" y="-104775"/>
            <a:chExt cx="4196031" cy="2468558"/>
          </a:xfrm>
        </p:grpSpPr>
        <p:sp>
          <p:nvSpPr>
            <p:cNvPr id="161" name="Google Shape;161;p1"/>
            <p:cNvSpPr/>
            <p:nvPr/>
          </p:nvSpPr>
          <p:spPr>
            <a:xfrm>
              <a:off x="0" y="0"/>
              <a:ext cx="4196031" cy="2363783"/>
            </a:xfrm>
            <a:custGeom>
              <a:rect b="b" l="l" r="r" t="t"/>
              <a:pathLst>
                <a:path extrusionOk="0" h="2363783" w="4196031">
                  <a:moveTo>
                    <a:pt x="24783" y="0"/>
                  </a:moveTo>
                  <a:lnTo>
                    <a:pt x="4171248" y="0"/>
                  </a:lnTo>
                  <a:cubicBezTo>
                    <a:pt x="4184935" y="0"/>
                    <a:pt x="4196031" y="11096"/>
                    <a:pt x="4196031" y="24783"/>
                  </a:cubicBezTo>
                  <a:lnTo>
                    <a:pt x="4196031" y="2339000"/>
                  </a:lnTo>
                  <a:cubicBezTo>
                    <a:pt x="4196031" y="2352688"/>
                    <a:pt x="4184935" y="2363783"/>
                    <a:pt x="4171248" y="2363783"/>
                  </a:cubicBezTo>
                  <a:lnTo>
                    <a:pt x="24783" y="2363783"/>
                  </a:lnTo>
                  <a:cubicBezTo>
                    <a:pt x="11096" y="2363783"/>
                    <a:pt x="0" y="2352688"/>
                    <a:pt x="0" y="2339000"/>
                  </a:cubicBezTo>
                  <a:lnTo>
                    <a:pt x="0" y="24783"/>
                  </a:lnTo>
                  <a:cubicBezTo>
                    <a:pt x="0" y="11096"/>
                    <a:pt x="11096" y="0"/>
                    <a:pt x="24783" y="0"/>
                  </a:cubicBezTo>
                  <a:close/>
                </a:path>
              </a:pathLst>
            </a:custGeom>
            <a:solidFill>
              <a:srgbClr val="FAF2E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"/>
            <p:cNvSpPr txBox="1"/>
            <p:nvPr/>
          </p:nvSpPr>
          <p:spPr>
            <a:xfrm>
              <a:off x="0" y="-104775"/>
              <a:ext cx="4196031" cy="2468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1"/>
          <p:cNvSpPr/>
          <p:nvPr/>
        </p:nvSpPr>
        <p:spPr>
          <a:xfrm rot="-236009">
            <a:off x="13004643" y="8218985"/>
            <a:ext cx="5873887" cy="5088255"/>
          </a:xfrm>
          <a:custGeom>
            <a:rect b="b" l="l" r="r" t="t"/>
            <a:pathLst>
              <a:path extrusionOk="0" h="5088255" w="5873887">
                <a:moveTo>
                  <a:pt x="0" y="0"/>
                </a:moveTo>
                <a:lnTo>
                  <a:pt x="5873887" y="0"/>
                </a:lnTo>
                <a:lnTo>
                  <a:pt x="5873887" y="5088255"/>
                </a:lnTo>
                <a:lnTo>
                  <a:pt x="0" y="5088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838" r="-36836" t="0"/>
            </a:stretch>
          </a:blipFill>
          <a:ln>
            <a:noFill/>
          </a:ln>
        </p:spPr>
      </p:sp>
      <p:sp>
        <p:nvSpPr>
          <p:cNvPr id="164" name="Google Shape;164;p1"/>
          <p:cNvSpPr/>
          <p:nvPr/>
        </p:nvSpPr>
        <p:spPr>
          <a:xfrm rot="9434117">
            <a:off x="-341488" y="-984843"/>
            <a:ext cx="4725127" cy="4093142"/>
          </a:xfrm>
          <a:custGeom>
            <a:rect b="b" l="l" r="r" t="t"/>
            <a:pathLst>
              <a:path extrusionOk="0" h="4093142" w="4725128">
                <a:moveTo>
                  <a:pt x="0" y="0"/>
                </a:moveTo>
                <a:lnTo>
                  <a:pt x="4725128" y="0"/>
                </a:lnTo>
                <a:lnTo>
                  <a:pt x="4725128" y="4093142"/>
                </a:lnTo>
                <a:lnTo>
                  <a:pt x="0" y="4093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838" r="-36836" t="0"/>
            </a:stretch>
          </a:blipFill>
          <a:ln>
            <a:noFill/>
          </a:ln>
        </p:spPr>
      </p:sp>
      <p:sp>
        <p:nvSpPr>
          <p:cNvPr id="165" name="Google Shape;165;p1"/>
          <p:cNvSpPr txBox="1"/>
          <p:nvPr/>
        </p:nvSpPr>
        <p:spPr>
          <a:xfrm>
            <a:off x="3212625" y="802525"/>
            <a:ext cx="8031900" cy="3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05"/>
              <a:buFont typeface="Arial"/>
              <a:buNone/>
            </a:pPr>
            <a:r>
              <a:rPr b="0" i="0" lang="el-GR" sz="15905" u="none" cap="none">
                <a:solidFill>
                  <a:srgbClr val="40220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b="1" i="0" lang="el-GR" sz="15000" u="none" cap="none">
                <a:solidFill>
                  <a:srgbClr val="40220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Ελλάδα</a:t>
            </a:r>
            <a:endParaRPr b="1" i="0" sz="15905" u="none" cap="none">
              <a:solidFill>
                <a:srgbClr val="40220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05"/>
              <a:buFont typeface="Arial"/>
              <a:buNone/>
            </a:pPr>
            <a:r>
              <a:t/>
            </a:r>
            <a:endParaRPr b="0" i="0" sz="15905" u="none" cap="none">
              <a:solidFill>
                <a:srgbClr val="40220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3926625" y="3428988"/>
            <a:ext cx="6603900" cy="7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70"/>
              <a:buFont typeface="Arial"/>
              <a:buNone/>
            </a:pPr>
            <a:r>
              <a:rPr b="1" i="0" lang="el-GR" sz="537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Πού ακριβώς βρίσκεται η Ελλάδα;</a:t>
            </a:r>
            <a:endParaRPr b="1" i="0" sz="5370" u="none" cap="none">
              <a:solidFill>
                <a:srgbClr val="40220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70"/>
              <a:buFont typeface="Arial"/>
              <a:buNone/>
            </a:pPr>
            <a:r>
              <a:t/>
            </a:r>
            <a:endParaRPr b="1" sz="2970">
              <a:solidFill>
                <a:srgbClr val="402206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70"/>
              <a:buFont typeface="Arial"/>
              <a:buNone/>
            </a:pPr>
            <a:r>
              <a:rPr b="1" lang="el-GR" sz="2300">
                <a:solidFill>
                  <a:srgbClr val="402206"/>
                </a:solidFill>
              </a:rPr>
              <a:t>Εργασία στο πλαίσιο πολιτιστικού προγράμματος </a:t>
            </a:r>
            <a:r>
              <a:rPr b="1" i="1" lang="el-GR" sz="2300">
                <a:solidFill>
                  <a:srgbClr val="402206"/>
                </a:solidFill>
              </a:rPr>
              <a:t> </a:t>
            </a:r>
            <a:r>
              <a:rPr b="1" lang="el-GR" sz="1900">
                <a:solidFill>
                  <a:srgbClr val="9D785C"/>
                </a:solidFill>
              </a:rPr>
              <a:t>“Η γνωριμία και η ανάδειξη του τόπου μου: ιστορικές και πολιτισμικές αναφορές”</a:t>
            </a:r>
            <a:endParaRPr b="1" sz="1900">
              <a:solidFill>
                <a:srgbClr val="9D785C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70"/>
              <a:buFont typeface="Arial"/>
              <a:buNone/>
            </a:pPr>
            <a:r>
              <a:rPr b="1" i="1" lang="el-GR" sz="2300">
                <a:solidFill>
                  <a:srgbClr val="402206"/>
                </a:solidFill>
              </a:rPr>
              <a:t>μαθητών της Β Γυμνασίου του 2ου Γυμνασίου Χρυσούπολης</a:t>
            </a:r>
            <a:endParaRPr b="1" sz="1900">
              <a:solidFill>
                <a:srgbClr val="9D785C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70"/>
              <a:buFont typeface="Arial"/>
              <a:buNone/>
            </a:pPr>
            <a:r>
              <a:rPr b="1" i="1" lang="el-GR" sz="2300">
                <a:solidFill>
                  <a:srgbClr val="402206"/>
                </a:solidFill>
              </a:rPr>
              <a:t>Υπεύθυνες καθηγήτριες: </a:t>
            </a:r>
            <a:r>
              <a:rPr b="1" lang="el-GR" sz="1900">
                <a:solidFill>
                  <a:srgbClr val="9D785C"/>
                </a:solidFill>
              </a:rPr>
              <a:t>Μάρκου Πανδώρα Κορμά Χρυσούλα</a:t>
            </a:r>
            <a:endParaRPr b="1" sz="1900">
              <a:solidFill>
                <a:srgbClr val="9D785C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70"/>
              <a:buFont typeface="Arial"/>
              <a:buNone/>
            </a:pPr>
            <a:r>
              <a:t/>
            </a:r>
            <a:endParaRPr b="1" sz="5370">
              <a:solidFill>
                <a:srgbClr val="402206"/>
              </a:solidFill>
            </a:endParaRPr>
          </a:p>
        </p:txBody>
      </p:sp>
      <p:grpSp>
        <p:nvGrpSpPr>
          <p:cNvPr id="167" name="Google Shape;167;p1"/>
          <p:cNvGrpSpPr/>
          <p:nvPr/>
        </p:nvGrpSpPr>
        <p:grpSpPr>
          <a:xfrm>
            <a:off x="11050588" y="1862138"/>
            <a:ext cx="4891087" cy="7051675"/>
            <a:chOff x="-127" y="1397"/>
            <a:chExt cx="6225032" cy="8974455"/>
          </a:xfrm>
        </p:grpSpPr>
        <p:sp>
          <p:nvSpPr>
            <p:cNvPr id="168" name="Google Shape;168;p1"/>
            <p:cNvSpPr/>
            <p:nvPr/>
          </p:nvSpPr>
          <p:spPr>
            <a:xfrm>
              <a:off x="648843" y="391922"/>
              <a:ext cx="4927219" cy="8193405"/>
            </a:xfrm>
            <a:custGeom>
              <a:rect b="b" l="l" r="r" t="t"/>
              <a:pathLst>
                <a:path extrusionOk="0" h="8193405" w="4927219">
                  <a:moveTo>
                    <a:pt x="2463673" y="0"/>
                  </a:moveTo>
                  <a:cubicBezTo>
                    <a:pt x="3742436" y="7620"/>
                    <a:pt x="4908804" y="1092708"/>
                    <a:pt x="4927219" y="2446274"/>
                  </a:cubicBezTo>
                  <a:lnTo>
                    <a:pt x="4927219" y="8193405"/>
                  </a:lnTo>
                  <a:lnTo>
                    <a:pt x="0" y="8193405"/>
                  </a:lnTo>
                  <a:lnTo>
                    <a:pt x="0" y="2446274"/>
                  </a:lnTo>
                  <a:cubicBezTo>
                    <a:pt x="18542" y="1092708"/>
                    <a:pt x="1184783" y="7620"/>
                    <a:pt x="2463673" y="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-5496" r="-5495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-127" y="1397"/>
              <a:ext cx="6225032" cy="8974455"/>
            </a:xfrm>
            <a:custGeom>
              <a:rect b="b" l="l" r="r" t="t"/>
              <a:pathLst>
                <a:path extrusionOk="0" h="8974455" w="6225032">
                  <a:moveTo>
                    <a:pt x="4823587" y="1102106"/>
                  </a:moveTo>
                  <a:cubicBezTo>
                    <a:pt x="4356354" y="647573"/>
                    <a:pt x="3732657" y="384683"/>
                    <a:pt x="3112643" y="381000"/>
                  </a:cubicBezTo>
                  <a:lnTo>
                    <a:pt x="3112516" y="381000"/>
                  </a:lnTo>
                  <a:cubicBezTo>
                    <a:pt x="2492375" y="384683"/>
                    <a:pt x="1868805" y="647446"/>
                    <a:pt x="1401572" y="1102106"/>
                  </a:cubicBezTo>
                  <a:cubicBezTo>
                    <a:pt x="918972" y="1571625"/>
                    <a:pt x="648335" y="2187575"/>
                    <a:pt x="639572" y="2836799"/>
                  </a:cubicBezTo>
                  <a:lnTo>
                    <a:pt x="639572" y="8593455"/>
                  </a:lnTo>
                  <a:lnTo>
                    <a:pt x="5585714" y="8593455"/>
                  </a:lnTo>
                  <a:lnTo>
                    <a:pt x="5585714" y="2836672"/>
                  </a:lnTo>
                  <a:cubicBezTo>
                    <a:pt x="5576824" y="2187575"/>
                    <a:pt x="5306187" y="1571498"/>
                    <a:pt x="4823587" y="1102106"/>
                  </a:cubicBezTo>
                  <a:close/>
                  <a:moveTo>
                    <a:pt x="5566664" y="8574405"/>
                  </a:moveTo>
                  <a:lnTo>
                    <a:pt x="658495" y="8574405"/>
                  </a:lnTo>
                  <a:lnTo>
                    <a:pt x="658495" y="2836926"/>
                  </a:lnTo>
                  <a:cubicBezTo>
                    <a:pt x="667258" y="2192909"/>
                    <a:pt x="935863" y="1581658"/>
                    <a:pt x="1414780" y="1115695"/>
                  </a:cubicBezTo>
                  <a:cubicBezTo>
                    <a:pt x="1878584" y="664464"/>
                    <a:pt x="2497328" y="403606"/>
                    <a:pt x="3112516" y="400050"/>
                  </a:cubicBezTo>
                  <a:cubicBezTo>
                    <a:pt x="3727704" y="403733"/>
                    <a:pt x="4346575" y="664591"/>
                    <a:pt x="4810252" y="1115695"/>
                  </a:cubicBezTo>
                  <a:cubicBezTo>
                    <a:pt x="5289169" y="1581658"/>
                    <a:pt x="5557774" y="2192909"/>
                    <a:pt x="5566537" y="2836799"/>
                  </a:cubicBezTo>
                  <a:lnTo>
                    <a:pt x="5566537" y="8574405"/>
                  </a:lnTo>
                  <a:lnTo>
                    <a:pt x="5566664" y="8574405"/>
                  </a:lnTo>
                  <a:close/>
                  <a:moveTo>
                    <a:pt x="6225032" y="4997704"/>
                  </a:moveTo>
                  <a:cubicBezTo>
                    <a:pt x="6082919" y="4977257"/>
                    <a:pt x="6007100" y="4890262"/>
                    <a:pt x="5966587" y="4800219"/>
                  </a:cubicBezTo>
                  <a:lnTo>
                    <a:pt x="5966587" y="2831465"/>
                  </a:lnTo>
                  <a:cubicBezTo>
                    <a:pt x="5956300" y="2080641"/>
                    <a:pt x="5644769" y="1369441"/>
                    <a:pt x="5089271" y="828929"/>
                  </a:cubicBezTo>
                  <a:cubicBezTo>
                    <a:pt x="4552188" y="306451"/>
                    <a:pt x="3832479" y="4191"/>
                    <a:pt x="3114802" y="0"/>
                  </a:cubicBezTo>
                  <a:lnTo>
                    <a:pt x="3110230" y="0"/>
                  </a:lnTo>
                  <a:cubicBezTo>
                    <a:pt x="2392680" y="4191"/>
                    <a:pt x="1672971" y="306451"/>
                    <a:pt x="1135761" y="828929"/>
                  </a:cubicBezTo>
                  <a:cubicBezTo>
                    <a:pt x="580263" y="1369314"/>
                    <a:pt x="268732" y="2080514"/>
                    <a:pt x="258445" y="2831592"/>
                  </a:cubicBezTo>
                  <a:lnTo>
                    <a:pt x="258445" y="4800219"/>
                  </a:lnTo>
                  <a:cubicBezTo>
                    <a:pt x="217932" y="4890262"/>
                    <a:pt x="142113" y="4977257"/>
                    <a:pt x="0" y="4997704"/>
                  </a:cubicBezTo>
                  <a:cubicBezTo>
                    <a:pt x="142113" y="5018151"/>
                    <a:pt x="217932" y="5105146"/>
                    <a:pt x="258445" y="5195189"/>
                  </a:cubicBezTo>
                  <a:lnTo>
                    <a:pt x="258445" y="8974455"/>
                  </a:lnTo>
                  <a:lnTo>
                    <a:pt x="5966587" y="8974455"/>
                  </a:lnTo>
                  <a:lnTo>
                    <a:pt x="5966587" y="5195189"/>
                  </a:lnTo>
                  <a:cubicBezTo>
                    <a:pt x="6007100" y="5105146"/>
                    <a:pt x="6082919" y="5018151"/>
                    <a:pt x="6225032" y="4997704"/>
                  </a:cubicBezTo>
                  <a:close/>
                  <a:moveTo>
                    <a:pt x="277495" y="8955405"/>
                  </a:moveTo>
                  <a:lnTo>
                    <a:pt x="277495" y="5195062"/>
                  </a:lnTo>
                  <a:cubicBezTo>
                    <a:pt x="318008" y="5105019"/>
                    <a:pt x="393827" y="5018151"/>
                    <a:pt x="535813" y="4997704"/>
                  </a:cubicBezTo>
                  <a:cubicBezTo>
                    <a:pt x="393827" y="4977257"/>
                    <a:pt x="318008" y="4890389"/>
                    <a:pt x="277495" y="4800346"/>
                  </a:cubicBezTo>
                  <a:lnTo>
                    <a:pt x="277495" y="2831719"/>
                  </a:lnTo>
                  <a:cubicBezTo>
                    <a:pt x="287655" y="2085975"/>
                    <a:pt x="597154" y="1379474"/>
                    <a:pt x="1149096" y="842645"/>
                  </a:cubicBezTo>
                  <a:cubicBezTo>
                    <a:pt x="1682750" y="323469"/>
                    <a:pt x="2397633" y="23241"/>
                    <a:pt x="3110357" y="19050"/>
                  </a:cubicBezTo>
                  <a:lnTo>
                    <a:pt x="3114802" y="19050"/>
                  </a:lnTo>
                  <a:cubicBezTo>
                    <a:pt x="3827526" y="23241"/>
                    <a:pt x="4542409" y="323469"/>
                    <a:pt x="5076063" y="842645"/>
                  </a:cubicBezTo>
                  <a:cubicBezTo>
                    <a:pt x="5628005" y="1379601"/>
                    <a:pt x="5937504" y="2085975"/>
                    <a:pt x="5947664" y="2831592"/>
                  </a:cubicBezTo>
                  <a:lnTo>
                    <a:pt x="5947664" y="4800346"/>
                  </a:lnTo>
                  <a:cubicBezTo>
                    <a:pt x="5907151" y="4890389"/>
                    <a:pt x="5831332" y="4977257"/>
                    <a:pt x="5689346" y="4997704"/>
                  </a:cubicBezTo>
                  <a:cubicBezTo>
                    <a:pt x="5831332" y="5018151"/>
                    <a:pt x="5907151" y="5105020"/>
                    <a:pt x="5947664" y="5195063"/>
                  </a:cubicBezTo>
                  <a:lnTo>
                    <a:pt x="5947664" y="8955405"/>
                  </a:lnTo>
                  <a:lnTo>
                    <a:pt x="277495" y="8955405"/>
                  </a:lnTo>
                  <a:close/>
                </a:path>
              </a:pathLst>
            </a:custGeom>
            <a:solidFill>
              <a:srgbClr val="40220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1"/>
          <p:cNvSpPr/>
          <p:nvPr/>
        </p:nvSpPr>
        <p:spPr>
          <a:xfrm>
            <a:off x="665163" y="2881313"/>
            <a:ext cx="3233737" cy="6034087"/>
          </a:xfrm>
          <a:custGeom>
            <a:rect b="b" l="l" r="r" t="t"/>
            <a:pathLst>
              <a:path extrusionOk="0" h="6034551" w="3232795">
                <a:moveTo>
                  <a:pt x="0" y="0"/>
                </a:moveTo>
                <a:lnTo>
                  <a:pt x="3232795" y="0"/>
                </a:lnTo>
                <a:lnTo>
                  <a:pt x="3232795" y="6034551"/>
                </a:lnTo>
                <a:lnTo>
                  <a:pt x="0" y="60345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2444" l="-15863" r="-5373" t="-32166"/>
            </a:stretch>
          </a:blipFill>
          <a:ln>
            <a:noFill/>
          </a:ln>
        </p:spPr>
      </p:sp>
      <p:grpSp>
        <p:nvGrpSpPr>
          <p:cNvPr id="295" name="Google Shape;295;p10"/>
          <p:cNvGrpSpPr/>
          <p:nvPr/>
        </p:nvGrpSpPr>
        <p:grpSpPr>
          <a:xfrm>
            <a:off x="1130300" y="-169862"/>
            <a:ext cx="16802100" cy="9801225"/>
            <a:chOff x="0" y="-104775"/>
            <a:chExt cx="4196031" cy="2468558"/>
          </a:xfrm>
        </p:grpSpPr>
        <p:sp>
          <p:nvSpPr>
            <p:cNvPr id="296" name="Google Shape;296;p10"/>
            <p:cNvSpPr/>
            <p:nvPr/>
          </p:nvSpPr>
          <p:spPr>
            <a:xfrm>
              <a:off x="0" y="0"/>
              <a:ext cx="4196031" cy="2363783"/>
            </a:xfrm>
            <a:custGeom>
              <a:rect b="b" l="l" r="r" t="t"/>
              <a:pathLst>
                <a:path extrusionOk="0" h="2363783" w="4196031">
                  <a:moveTo>
                    <a:pt x="24783" y="0"/>
                  </a:moveTo>
                  <a:lnTo>
                    <a:pt x="4171248" y="0"/>
                  </a:lnTo>
                  <a:cubicBezTo>
                    <a:pt x="4184935" y="0"/>
                    <a:pt x="4196031" y="11096"/>
                    <a:pt x="4196031" y="24783"/>
                  </a:cubicBezTo>
                  <a:lnTo>
                    <a:pt x="4196031" y="2339000"/>
                  </a:lnTo>
                  <a:cubicBezTo>
                    <a:pt x="4196031" y="2352688"/>
                    <a:pt x="4184935" y="2363783"/>
                    <a:pt x="4171248" y="2363783"/>
                  </a:cubicBezTo>
                  <a:lnTo>
                    <a:pt x="24783" y="2363783"/>
                  </a:lnTo>
                  <a:cubicBezTo>
                    <a:pt x="11096" y="2363783"/>
                    <a:pt x="0" y="2352688"/>
                    <a:pt x="0" y="2339000"/>
                  </a:cubicBezTo>
                  <a:lnTo>
                    <a:pt x="0" y="24783"/>
                  </a:lnTo>
                  <a:cubicBezTo>
                    <a:pt x="0" y="11096"/>
                    <a:pt x="11096" y="0"/>
                    <a:pt x="24783" y="0"/>
                  </a:cubicBezTo>
                  <a:close/>
                </a:path>
              </a:pathLst>
            </a:custGeom>
            <a:solidFill>
              <a:srgbClr val="FAF2E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0"/>
            <p:cNvSpPr txBox="1"/>
            <p:nvPr/>
          </p:nvSpPr>
          <p:spPr>
            <a:xfrm>
              <a:off x="0" y="-104775"/>
              <a:ext cx="4196031" cy="2468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10"/>
          <p:cNvSpPr/>
          <p:nvPr/>
        </p:nvSpPr>
        <p:spPr>
          <a:xfrm rot="-236009">
            <a:off x="9311605" y="9453777"/>
            <a:ext cx="5873887" cy="5088255"/>
          </a:xfrm>
          <a:custGeom>
            <a:rect b="b" l="l" r="r" t="t"/>
            <a:pathLst>
              <a:path extrusionOk="0" h="5088255" w="5873887">
                <a:moveTo>
                  <a:pt x="0" y="0"/>
                </a:moveTo>
                <a:lnTo>
                  <a:pt x="5873887" y="0"/>
                </a:lnTo>
                <a:lnTo>
                  <a:pt x="5873887" y="5088255"/>
                </a:lnTo>
                <a:lnTo>
                  <a:pt x="0" y="5088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838" r="-36836" t="0"/>
            </a:stretch>
          </a:blipFill>
          <a:ln>
            <a:noFill/>
          </a:ln>
        </p:spPr>
      </p:sp>
      <p:sp>
        <p:nvSpPr>
          <p:cNvPr id="299" name="Google Shape;299;p10"/>
          <p:cNvSpPr/>
          <p:nvPr/>
        </p:nvSpPr>
        <p:spPr>
          <a:xfrm rot="9434117">
            <a:off x="-1156776" y="-2423587"/>
            <a:ext cx="4725128" cy="4093142"/>
          </a:xfrm>
          <a:custGeom>
            <a:rect b="b" l="l" r="r" t="t"/>
            <a:pathLst>
              <a:path extrusionOk="0" h="4093142" w="4725128">
                <a:moveTo>
                  <a:pt x="0" y="0"/>
                </a:moveTo>
                <a:lnTo>
                  <a:pt x="4725128" y="0"/>
                </a:lnTo>
                <a:lnTo>
                  <a:pt x="4725128" y="4093142"/>
                </a:lnTo>
                <a:lnTo>
                  <a:pt x="0" y="4093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838" r="-36836" t="0"/>
            </a:stretch>
          </a:blipFill>
          <a:ln>
            <a:noFill/>
          </a:ln>
        </p:spPr>
      </p:sp>
      <p:sp>
        <p:nvSpPr>
          <p:cNvPr id="300" name="Google Shape;300;p10"/>
          <p:cNvSpPr txBox="1"/>
          <p:nvPr/>
        </p:nvSpPr>
        <p:spPr>
          <a:xfrm>
            <a:off x="2097088" y="0"/>
            <a:ext cx="132556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40"/>
              <a:buFont typeface="Arial"/>
              <a:buNone/>
            </a:pPr>
            <a:r>
              <a:rPr b="0" i="0" lang="el-GR" sz="7740" u="none" cap="none">
                <a:solidFill>
                  <a:srgbClr val="40220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Ελληνικά προϊόντα</a:t>
            </a:r>
            <a:endParaRPr b="0" i="0" sz="1400" u="non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0"/>
          <p:cNvSpPr txBox="1"/>
          <p:nvPr/>
        </p:nvSpPr>
        <p:spPr>
          <a:xfrm>
            <a:off x="10995025" y="4643438"/>
            <a:ext cx="4719638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4022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0"/>
          <p:cNvSpPr txBox="1"/>
          <p:nvPr/>
        </p:nvSpPr>
        <p:spPr>
          <a:xfrm>
            <a:off x="901700" y="2293938"/>
            <a:ext cx="10093325" cy="5908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l-GR" sz="41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Τ</a:t>
            </a:r>
            <a:r>
              <a:rPr b="1" i="0" lang="el-GR" sz="39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ο παλαιότερο είδος τυριού, η φέτα, είναι ένα αυθεντικό ελληνικό προϊόν και ανήκει στα μαλακά τυριά.</a:t>
            </a:r>
            <a:endParaRPr b="1" i="0" sz="3900" u="none">
              <a:solidFill>
                <a:srgbClr val="40220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b="1" i="0" sz="3900" u="none">
              <a:solidFill>
                <a:srgbClr val="40220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l-GR" sz="39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 Φτιάχνεται από </a:t>
            </a:r>
            <a:r>
              <a:rPr b="1" i="0" lang="el-GR" sz="4700" u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πρόβειο και κατσικίσιο γάλα </a:t>
            </a:r>
            <a:r>
              <a:rPr b="1" i="0" lang="el-GR" sz="39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και είναι το πιο χαρακτηριστικό από όλα τα ελληνικά τυριά.</a:t>
            </a:r>
            <a:endParaRPr b="1" i="0" sz="3900" u="none">
              <a:solidFill>
                <a:srgbClr val="40220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>
              <a:solidFill>
                <a:srgbClr val="4022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57038" y="1012825"/>
            <a:ext cx="5572125" cy="4449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57038" y="5462588"/>
            <a:ext cx="6210300" cy="444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2444" l="-15863" r="-5373" t="-32166"/>
            </a:stretch>
          </a:blipFill>
          <a:ln>
            <a:noFill/>
          </a:ln>
        </p:spPr>
      </p:sp>
      <p:grpSp>
        <p:nvGrpSpPr>
          <p:cNvPr id="310" name="Google Shape;310;p11"/>
          <p:cNvGrpSpPr/>
          <p:nvPr/>
        </p:nvGrpSpPr>
        <p:grpSpPr>
          <a:xfrm>
            <a:off x="1130300" y="258763"/>
            <a:ext cx="15932150" cy="9372600"/>
            <a:chOff x="0" y="-104775"/>
            <a:chExt cx="4196031" cy="2468558"/>
          </a:xfrm>
        </p:grpSpPr>
        <p:sp>
          <p:nvSpPr>
            <p:cNvPr id="311" name="Google Shape;311;p11"/>
            <p:cNvSpPr/>
            <p:nvPr/>
          </p:nvSpPr>
          <p:spPr>
            <a:xfrm>
              <a:off x="0" y="0"/>
              <a:ext cx="4196031" cy="2363783"/>
            </a:xfrm>
            <a:custGeom>
              <a:rect b="b" l="l" r="r" t="t"/>
              <a:pathLst>
                <a:path extrusionOk="0" h="2363783" w="4196031">
                  <a:moveTo>
                    <a:pt x="24783" y="0"/>
                  </a:moveTo>
                  <a:lnTo>
                    <a:pt x="4171248" y="0"/>
                  </a:lnTo>
                  <a:cubicBezTo>
                    <a:pt x="4184935" y="0"/>
                    <a:pt x="4196031" y="11096"/>
                    <a:pt x="4196031" y="24783"/>
                  </a:cubicBezTo>
                  <a:lnTo>
                    <a:pt x="4196031" y="2339000"/>
                  </a:lnTo>
                  <a:cubicBezTo>
                    <a:pt x="4196031" y="2352688"/>
                    <a:pt x="4184935" y="2363783"/>
                    <a:pt x="4171248" y="2363783"/>
                  </a:cubicBezTo>
                  <a:lnTo>
                    <a:pt x="24783" y="2363783"/>
                  </a:lnTo>
                  <a:cubicBezTo>
                    <a:pt x="11096" y="2363783"/>
                    <a:pt x="0" y="2352688"/>
                    <a:pt x="0" y="2339000"/>
                  </a:cubicBezTo>
                  <a:lnTo>
                    <a:pt x="0" y="24783"/>
                  </a:lnTo>
                  <a:cubicBezTo>
                    <a:pt x="0" y="11096"/>
                    <a:pt x="11096" y="0"/>
                    <a:pt x="24783" y="0"/>
                  </a:cubicBezTo>
                  <a:close/>
                </a:path>
              </a:pathLst>
            </a:custGeom>
            <a:solidFill>
              <a:srgbClr val="FAF2E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1"/>
            <p:cNvSpPr txBox="1"/>
            <p:nvPr/>
          </p:nvSpPr>
          <p:spPr>
            <a:xfrm>
              <a:off x="0" y="-104775"/>
              <a:ext cx="4196031" cy="2468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11"/>
          <p:cNvSpPr/>
          <p:nvPr/>
        </p:nvSpPr>
        <p:spPr>
          <a:xfrm rot="-236009">
            <a:off x="9311605" y="9453777"/>
            <a:ext cx="5873887" cy="5088255"/>
          </a:xfrm>
          <a:custGeom>
            <a:rect b="b" l="l" r="r" t="t"/>
            <a:pathLst>
              <a:path extrusionOk="0" h="5088255" w="5873887">
                <a:moveTo>
                  <a:pt x="0" y="0"/>
                </a:moveTo>
                <a:lnTo>
                  <a:pt x="5873887" y="0"/>
                </a:lnTo>
                <a:lnTo>
                  <a:pt x="5873887" y="5088255"/>
                </a:lnTo>
                <a:lnTo>
                  <a:pt x="0" y="5088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838" r="-36836" t="0"/>
            </a:stretch>
          </a:blipFill>
          <a:ln>
            <a:noFill/>
          </a:ln>
        </p:spPr>
      </p:sp>
      <p:sp>
        <p:nvSpPr>
          <p:cNvPr id="314" name="Google Shape;314;p11"/>
          <p:cNvSpPr/>
          <p:nvPr/>
        </p:nvSpPr>
        <p:spPr>
          <a:xfrm rot="9434117">
            <a:off x="-1156776" y="-2423587"/>
            <a:ext cx="4725128" cy="4093142"/>
          </a:xfrm>
          <a:custGeom>
            <a:rect b="b" l="l" r="r" t="t"/>
            <a:pathLst>
              <a:path extrusionOk="0" h="4093142" w="4725128">
                <a:moveTo>
                  <a:pt x="0" y="0"/>
                </a:moveTo>
                <a:lnTo>
                  <a:pt x="4725128" y="0"/>
                </a:lnTo>
                <a:lnTo>
                  <a:pt x="4725128" y="4093142"/>
                </a:lnTo>
                <a:lnTo>
                  <a:pt x="0" y="4093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838" r="-36836" t="0"/>
            </a:stretch>
          </a:blipFill>
          <a:ln>
            <a:noFill/>
          </a:ln>
        </p:spPr>
      </p:sp>
      <p:sp>
        <p:nvSpPr>
          <p:cNvPr id="315" name="Google Shape;315;p11"/>
          <p:cNvSpPr/>
          <p:nvPr/>
        </p:nvSpPr>
        <p:spPr>
          <a:xfrm>
            <a:off x="2329750" y="1940150"/>
            <a:ext cx="13573180" cy="7313499"/>
          </a:xfrm>
          <a:custGeom>
            <a:rect b="b" l="l" r="r" t="t"/>
            <a:pathLst>
              <a:path extrusionOk="0" h="6787470" w="12091920">
                <a:moveTo>
                  <a:pt x="0" y="0"/>
                </a:moveTo>
                <a:lnTo>
                  <a:pt x="12091920" y="0"/>
                </a:lnTo>
                <a:lnTo>
                  <a:pt x="12091920" y="6787471"/>
                </a:lnTo>
                <a:lnTo>
                  <a:pt x="0" y="67874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594" l="0" r="0" t="-5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1"/>
          <p:cNvSpPr txBox="1"/>
          <p:nvPr/>
        </p:nvSpPr>
        <p:spPr>
          <a:xfrm>
            <a:off x="3987800" y="651921"/>
            <a:ext cx="8737600" cy="1143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40"/>
              <a:buFont typeface="Arial"/>
              <a:buNone/>
            </a:pPr>
            <a:r>
              <a:rPr b="1" i="0" lang="el-GR" sz="7740" u="none" cap="none">
                <a:solidFill>
                  <a:srgbClr val="40220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Ελληνικά φαγητά</a:t>
            </a:r>
            <a:endParaRPr b="1" i="0" sz="1400" u="non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2446" l="-15865" r="-5368" t="-32165"/>
            </a:stretch>
          </a:blipFill>
          <a:ln>
            <a:noFill/>
          </a:ln>
        </p:spPr>
      </p:sp>
      <p:grpSp>
        <p:nvGrpSpPr>
          <p:cNvPr id="322" name="Google Shape;322;p12"/>
          <p:cNvGrpSpPr/>
          <p:nvPr/>
        </p:nvGrpSpPr>
        <p:grpSpPr>
          <a:xfrm>
            <a:off x="431800" y="457200"/>
            <a:ext cx="17227550" cy="9372600"/>
            <a:chOff x="0" y="-104775"/>
            <a:chExt cx="4196100" cy="2468700"/>
          </a:xfrm>
        </p:grpSpPr>
        <p:sp>
          <p:nvSpPr>
            <p:cNvPr id="323" name="Google Shape;323;p12"/>
            <p:cNvSpPr/>
            <p:nvPr/>
          </p:nvSpPr>
          <p:spPr>
            <a:xfrm>
              <a:off x="0" y="0"/>
              <a:ext cx="4196031" cy="2363783"/>
            </a:xfrm>
            <a:custGeom>
              <a:rect b="b" l="l" r="r" t="t"/>
              <a:pathLst>
                <a:path extrusionOk="0" h="2363783" w="4196031">
                  <a:moveTo>
                    <a:pt x="24783" y="0"/>
                  </a:moveTo>
                  <a:lnTo>
                    <a:pt x="4171248" y="0"/>
                  </a:lnTo>
                  <a:cubicBezTo>
                    <a:pt x="4184935" y="0"/>
                    <a:pt x="4196031" y="11096"/>
                    <a:pt x="4196031" y="24783"/>
                  </a:cubicBezTo>
                  <a:lnTo>
                    <a:pt x="4196031" y="2339000"/>
                  </a:lnTo>
                  <a:cubicBezTo>
                    <a:pt x="4196031" y="2352688"/>
                    <a:pt x="4184935" y="2363783"/>
                    <a:pt x="4171248" y="2363783"/>
                  </a:cubicBezTo>
                  <a:lnTo>
                    <a:pt x="24783" y="2363783"/>
                  </a:lnTo>
                  <a:cubicBezTo>
                    <a:pt x="11096" y="2363783"/>
                    <a:pt x="0" y="2352688"/>
                    <a:pt x="0" y="2339000"/>
                  </a:cubicBezTo>
                  <a:lnTo>
                    <a:pt x="0" y="24783"/>
                  </a:lnTo>
                  <a:cubicBezTo>
                    <a:pt x="0" y="11096"/>
                    <a:pt x="11096" y="0"/>
                    <a:pt x="24783" y="0"/>
                  </a:cubicBezTo>
                  <a:close/>
                </a:path>
              </a:pathLst>
            </a:custGeom>
            <a:solidFill>
              <a:srgbClr val="FAF2E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 txBox="1"/>
            <p:nvPr/>
          </p:nvSpPr>
          <p:spPr>
            <a:xfrm>
              <a:off x="0" y="-104775"/>
              <a:ext cx="4196100" cy="246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p12"/>
          <p:cNvSpPr/>
          <p:nvPr/>
        </p:nvSpPr>
        <p:spPr>
          <a:xfrm rot="-232275">
            <a:off x="13002067" y="8222400"/>
            <a:ext cx="5872602" cy="5087142"/>
          </a:xfrm>
          <a:custGeom>
            <a:rect b="b" l="l" r="r" t="t"/>
            <a:pathLst>
              <a:path extrusionOk="0" h="5088255" w="5873887">
                <a:moveTo>
                  <a:pt x="0" y="0"/>
                </a:moveTo>
                <a:lnTo>
                  <a:pt x="5873887" y="0"/>
                </a:lnTo>
                <a:lnTo>
                  <a:pt x="5873887" y="5088255"/>
                </a:lnTo>
                <a:lnTo>
                  <a:pt x="0" y="5088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835" r="-36833" t="0"/>
            </a:stretch>
          </a:blipFill>
          <a:ln>
            <a:noFill/>
          </a:ln>
        </p:spPr>
      </p:sp>
      <p:sp>
        <p:nvSpPr>
          <p:cNvPr id="326" name="Google Shape;326;p12"/>
          <p:cNvSpPr/>
          <p:nvPr/>
        </p:nvSpPr>
        <p:spPr>
          <a:xfrm rot="9432897">
            <a:off x="-344932" y="-985543"/>
            <a:ext cx="4727873" cy="4095520"/>
          </a:xfrm>
          <a:custGeom>
            <a:rect b="b" l="l" r="r" t="t"/>
            <a:pathLst>
              <a:path extrusionOk="0" h="4093142" w="4725128">
                <a:moveTo>
                  <a:pt x="0" y="0"/>
                </a:moveTo>
                <a:lnTo>
                  <a:pt x="4725128" y="0"/>
                </a:lnTo>
                <a:lnTo>
                  <a:pt x="4725128" y="4093142"/>
                </a:lnTo>
                <a:lnTo>
                  <a:pt x="0" y="4093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835" r="-36833" t="0"/>
            </a:stretch>
          </a:blipFill>
          <a:ln>
            <a:noFill/>
          </a:ln>
        </p:spPr>
      </p:sp>
      <p:sp>
        <p:nvSpPr>
          <p:cNvPr id="327" name="Google Shape;327;p12"/>
          <p:cNvSpPr txBox="1"/>
          <p:nvPr/>
        </p:nvSpPr>
        <p:spPr>
          <a:xfrm>
            <a:off x="6468288" y="143838"/>
            <a:ext cx="7096200" cy="18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05"/>
              <a:buFont typeface="Arial"/>
              <a:buNone/>
            </a:pPr>
            <a:r>
              <a:rPr b="0" i="0" lang="el-GR" sz="15905" u="none" cap="none">
                <a:solidFill>
                  <a:srgbClr val="40220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Greece</a:t>
            </a:r>
            <a:endParaRPr b="0" i="0" sz="1400" u="non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2"/>
          <p:cNvSpPr txBox="1"/>
          <p:nvPr/>
        </p:nvSpPr>
        <p:spPr>
          <a:xfrm>
            <a:off x="4171950" y="5792788"/>
            <a:ext cx="660400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2"/>
          <p:cNvSpPr txBox="1"/>
          <p:nvPr/>
        </p:nvSpPr>
        <p:spPr>
          <a:xfrm>
            <a:off x="768350" y="2441575"/>
            <a:ext cx="7969250" cy="71526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l-GR" sz="37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Η Ελλάδα προσφέρει έναν μοναδικό συνδυασμό </a:t>
            </a:r>
            <a:r>
              <a:rPr b="1" i="0" lang="el-GR" sz="43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ιστορίας, πολιτισμού</a:t>
            </a:r>
            <a:r>
              <a:rPr b="1" i="0" lang="el-GR" sz="37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, και </a:t>
            </a:r>
            <a:r>
              <a:rPr b="1" i="0" lang="el-GR" sz="43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σύγχρονης ζωής</a:t>
            </a:r>
            <a:r>
              <a:rPr b="1" i="0" lang="el-GR" sz="37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, πράγματα που την κάνουν ιδανικό προορισμό! </a:t>
            </a:r>
            <a:endParaRPr b="1" i="0" sz="3700" u="none" cap="none">
              <a:solidFill>
                <a:srgbClr val="40220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l-GR" sz="37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Η Ελλάδα θα σας χαρίσει σίγουρα </a:t>
            </a:r>
            <a:r>
              <a:rPr b="1" i="0" lang="el-GR" sz="43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αξέχαστες εμπειρίες</a:t>
            </a:r>
            <a:r>
              <a:rPr b="1" i="0" lang="el-GR" sz="37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1600" u="non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90013" y="2441575"/>
            <a:ext cx="8970962" cy="5605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2446" l="-15865" r="-5368" t="-32165"/>
            </a:stretch>
          </a:blipFill>
          <a:ln>
            <a:noFill/>
          </a:ln>
        </p:spPr>
      </p:sp>
      <p:grpSp>
        <p:nvGrpSpPr>
          <p:cNvPr id="336" name="Google Shape;336;p13"/>
          <p:cNvGrpSpPr/>
          <p:nvPr/>
        </p:nvGrpSpPr>
        <p:grpSpPr>
          <a:xfrm>
            <a:off x="431800" y="457200"/>
            <a:ext cx="17227550" cy="9372600"/>
            <a:chOff x="0" y="-104775"/>
            <a:chExt cx="4196100" cy="2468700"/>
          </a:xfrm>
        </p:grpSpPr>
        <p:sp>
          <p:nvSpPr>
            <p:cNvPr id="337" name="Google Shape;337;p13"/>
            <p:cNvSpPr/>
            <p:nvPr/>
          </p:nvSpPr>
          <p:spPr>
            <a:xfrm>
              <a:off x="0" y="0"/>
              <a:ext cx="4196031" cy="2363783"/>
            </a:xfrm>
            <a:custGeom>
              <a:rect b="b" l="l" r="r" t="t"/>
              <a:pathLst>
                <a:path extrusionOk="0" h="2363783" w="4196031">
                  <a:moveTo>
                    <a:pt x="24783" y="0"/>
                  </a:moveTo>
                  <a:lnTo>
                    <a:pt x="4171248" y="0"/>
                  </a:lnTo>
                  <a:cubicBezTo>
                    <a:pt x="4184935" y="0"/>
                    <a:pt x="4196031" y="11096"/>
                    <a:pt x="4196031" y="24783"/>
                  </a:cubicBezTo>
                  <a:lnTo>
                    <a:pt x="4196031" y="2339000"/>
                  </a:lnTo>
                  <a:cubicBezTo>
                    <a:pt x="4196031" y="2352688"/>
                    <a:pt x="4184935" y="2363783"/>
                    <a:pt x="4171248" y="2363783"/>
                  </a:cubicBezTo>
                  <a:lnTo>
                    <a:pt x="24783" y="2363783"/>
                  </a:lnTo>
                  <a:cubicBezTo>
                    <a:pt x="11096" y="2363783"/>
                    <a:pt x="0" y="2352688"/>
                    <a:pt x="0" y="2339000"/>
                  </a:cubicBezTo>
                  <a:lnTo>
                    <a:pt x="0" y="24783"/>
                  </a:lnTo>
                  <a:cubicBezTo>
                    <a:pt x="0" y="11096"/>
                    <a:pt x="11096" y="0"/>
                    <a:pt x="24783" y="0"/>
                  </a:cubicBezTo>
                  <a:close/>
                </a:path>
              </a:pathLst>
            </a:custGeom>
            <a:solidFill>
              <a:srgbClr val="FAF2E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3"/>
            <p:cNvSpPr txBox="1"/>
            <p:nvPr/>
          </p:nvSpPr>
          <p:spPr>
            <a:xfrm>
              <a:off x="0" y="-104775"/>
              <a:ext cx="4196100" cy="246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9" name="Google Shape;339;p13"/>
          <p:cNvSpPr/>
          <p:nvPr/>
        </p:nvSpPr>
        <p:spPr>
          <a:xfrm rot="-232275">
            <a:off x="13002067" y="8222400"/>
            <a:ext cx="5872602" cy="5087142"/>
          </a:xfrm>
          <a:custGeom>
            <a:rect b="b" l="l" r="r" t="t"/>
            <a:pathLst>
              <a:path extrusionOk="0" h="5088255" w="5873887">
                <a:moveTo>
                  <a:pt x="0" y="0"/>
                </a:moveTo>
                <a:lnTo>
                  <a:pt x="5873887" y="0"/>
                </a:lnTo>
                <a:lnTo>
                  <a:pt x="5873887" y="5088255"/>
                </a:lnTo>
                <a:lnTo>
                  <a:pt x="0" y="5088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835" r="-36833" t="0"/>
            </a:stretch>
          </a:blipFill>
          <a:ln>
            <a:noFill/>
          </a:ln>
        </p:spPr>
      </p:sp>
      <p:sp>
        <p:nvSpPr>
          <p:cNvPr id="340" name="Google Shape;340;p13"/>
          <p:cNvSpPr/>
          <p:nvPr/>
        </p:nvSpPr>
        <p:spPr>
          <a:xfrm rot="9432897">
            <a:off x="-344932" y="-985543"/>
            <a:ext cx="4727873" cy="4095520"/>
          </a:xfrm>
          <a:custGeom>
            <a:rect b="b" l="l" r="r" t="t"/>
            <a:pathLst>
              <a:path extrusionOk="0" h="4093142" w="4725128">
                <a:moveTo>
                  <a:pt x="0" y="0"/>
                </a:moveTo>
                <a:lnTo>
                  <a:pt x="4725128" y="0"/>
                </a:lnTo>
                <a:lnTo>
                  <a:pt x="4725128" y="4093142"/>
                </a:lnTo>
                <a:lnTo>
                  <a:pt x="0" y="4093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835" r="-36833" t="0"/>
            </a:stretch>
          </a:blipFill>
          <a:ln>
            <a:noFill/>
          </a:ln>
        </p:spPr>
      </p:sp>
      <p:sp>
        <p:nvSpPr>
          <p:cNvPr id="341" name="Google Shape;341;p13"/>
          <p:cNvSpPr txBox="1"/>
          <p:nvPr/>
        </p:nvSpPr>
        <p:spPr>
          <a:xfrm>
            <a:off x="3926205" y="0"/>
            <a:ext cx="12586970" cy="1835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05"/>
              <a:buFont typeface="Arial"/>
              <a:buNone/>
            </a:pPr>
            <a:r>
              <a:rPr b="0" i="0" lang="el-GR" sz="15905" u="none" cap="none">
                <a:solidFill>
                  <a:srgbClr val="40220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b="1" i="0" lang="el-GR" sz="6600" u="none" cap="none">
                <a:solidFill>
                  <a:srgbClr val="40220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Βιβλιογραφία- Δικτυογραφία</a:t>
            </a:r>
            <a:endParaRPr b="1" i="0" sz="6600" u="none" cap="none">
              <a:solidFill>
                <a:srgbClr val="40220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42" name="Google Shape;342;p13"/>
          <p:cNvSpPr txBox="1"/>
          <p:nvPr/>
        </p:nvSpPr>
        <p:spPr>
          <a:xfrm>
            <a:off x="4171950" y="5792788"/>
            <a:ext cx="660400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3"/>
          <p:cNvSpPr txBox="1"/>
          <p:nvPr/>
        </p:nvSpPr>
        <p:spPr>
          <a:xfrm>
            <a:off x="768350" y="2441575"/>
            <a:ext cx="7969250" cy="5753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3"/>
          <p:cNvSpPr txBox="1"/>
          <p:nvPr/>
        </p:nvSpPr>
        <p:spPr>
          <a:xfrm>
            <a:off x="1276985" y="1966595"/>
            <a:ext cx="15774035" cy="3176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200"/>
              <a:buFont typeface="Calibri"/>
              <a:buNone/>
            </a:pPr>
            <a:r>
              <a:rPr b="0" i="0" lang="el-GR" sz="3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Δημητρίου, Μ. (2020). Η Ελλάδα από τον 19ο στον 21ο αιώνα: Πορεία προς τη σύγχρονη εποχή. Αθήνα: Μεταίχμιο.</a:t>
            </a:r>
            <a:endParaRPr b="0" i="0" sz="32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200"/>
              <a:buFont typeface="Calibri"/>
              <a:buNone/>
            </a:pPr>
            <a:r>
              <a:rPr b="0" i="0" lang="el-GR" sz="3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Μαυρίδου, Ε. (2022). Η Ελλάδα Σήμερα: Πολιτισμός, Κοινωνία &amp; Τρόπος Ζωής. Αθήνα: Παπαδόπουλος.</a:t>
            </a:r>
            <a:endParaRPr b="0" i="0" sz="32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200"/>
              <a:buFont typeface="Calibri"/>
              <a:buNone/>
            </a:pPr>
            <a:r>
              <a:rPr b="0" i="0" lang="el-GR" sz="3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Παπαδόπουλος, Δ. (2021). Η Ελληνική Διατροφή: Από την Αρχαιότητα Σήμερα. Αθήνα: Λιβάνης.</a:t>
            </a:r>
            <a:endParaRPr b="0" i="0" sz="32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200"/>
              <a:buFont typeface="Calibri"/>
              <a:buNone/>
            </a:pPr>
            <a:r>
              <a:rPr b="0" i="0" lang="el-GR" sz="3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https://blogs.sch.gr/16gymath/files/2021/10/%CE%95%CE%9D%CE%94%CE%A5%CE%9C%CE%91%CE%A3%CE%99%CE%91-1821-%CE%99%CE%A3%CE%A4.pdf</a:t>
            </a:r>
            <a:endParaRPr b="0" i="0" sz="32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200"/>
              <a:buFont typeface="Calibri"/>
              <a:buNone/>
            </a:pPr>
            <a:r>
              <a:rPr b="0" i="0" lang="el-GR" sz="3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https://el.wikipedia.org/wiki/</a:t>
            </a:r>
            <a:endParaRPr b="0" i="0" sz="32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  <a:hlinkClick r:id="rId11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3200"/>
              <a:buFont typeface="Calibri"/>
              <a:buNone/>
            </a:pPr>
            <a:r>
              <a:rPr b="0" i="0" lang="el-GR" sz="3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https://www.ethnos.gr/greece/article</a:t>
            </a:r>
            <a:endParaRPr b="0" i="0" sz="32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  <a:hlinkClick r:id="rId1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  <a:hlinkClick r:id="rId1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  <a:hlinkClick r:id="rId1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  <a:hlinkClick r:id="rId1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  <a:hlinkClick r:id="rId1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2446" l="-15865" r="-5368" t="-32165"/>
            </a:stretch>
          </a:blipFill>
          <a:ln>
            <a:noFill/>
          </a:ln>
        </p:spPr>
      </p:sp>
      <p:grpSp>
        <p:nvGrpSpPr>
          <p:cNvPr id="350" name="Google Shape;350;p14"/>
          <p:cNvGrpSpPr/>
          <p:nvPr/>
        </p:nvGrpSpPr>
        <p:grpSpPr>
          <a:xfrm>
            <a:off x="431800" y="457200"/>
            <a:ext cx="17227550" cy="9372600"/>
            <a:chOff x="0" y="-104775"/>
            <a:chExt cx="4196100" cy="2468700"/>
          </a:xfrm>
        </p:grpSpPr>
        <p:sp>
          <p:nvSpPr>
            <p:cNvPr id="351" name="Google Shape;351;p14"/>
            <p:cNvSpPr/>
            <p:nvPr/>
          </p:nvSpPr>
          <p:spPr>
            <a:xfrm>
              <a:off x="0" y="0"/>
              <a:ext cx="4196031" cy="2363783"/>
            </a:xfrm>
            <a:custGeom>
              <a:rect b="b" l="l" r="r" t="t"/>
              <a:pathLst>
                <a:path extrusionOk="0" h="2363783" w="4196031">
                  <a:moveTo>
                    <a:pt x="24783" y="0"/>
                  </a:moveTo>
                  <a:lnTo>
                    <a:pt x="4171248" y="0"/>
                  </a:lnTo>
                  <a:cubicBezTo>
                    <a:pt x="4184935" y="0"/>
                    <a:pt x="4196031" y="11096"/>
                    <a:pt x="4196031" y="24783"/>
                  </a:cubicBezTo>
                  <a:lnTo>
                    <a:pt x="4196031" y="2339000"/>
                  </a:lnTo>
                  <a:cubicBezTo>
                    <a:pt x="4196031" y="2352688"/>
                    <a:pt x="4184935" y="2363783"/>
                    <a:pt x="4171248" y="2363783"/>
                  </a:cubicBezTo>
                  <a:lnTo>
                    <a:pt x="24783" y="2363783"/>
                  </a:lnTo>
                  <a:cubicBezTo>
                    <a:pt x="11096" y="2363783"/>
                    <a:pt x="0" y="2352688"/>
                    <a:pt x="0" y="2339000"/>
                  </a:cubicBezTo>
                  <a:lnTo>
                    <a:pt x="0" y="24783"/>
                  </a:lnTo>
                  <a:cubicBezTo>
                    <a:pt x="0" y="11096"/>
                    <a:pt x="11096" y="0"/>
                    <a:pt x="24783" y="0"/>
                  </a:cubicBezTo>
                  <a:close/>
                </a:path>
              </a:pathLst>
            </a:custGeom>
            <a:solidFill>
              <a:srgbClr val="FAF2E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 txBox="1"/>
            <p:nvPr/>
          </p:nvSpPr>
          <p:spPr>
            <a:xfrm>
              <a:off x="0" y="-104775"/>
              <a:ext cx="4196100" cy="246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 rot="-232275">
            <a:off x="13002067" y="8222400"/>
            <a:ext cx="5872602" cy="5087142"/>
          </a:xfrm>
          <a:custGeom>
            <a:rect b="b" l="l" r="r" t="t"/>
            <a:pathLst>
              <a:path extrusionOk="0" h="5088255" w="5873887">
                <a:moveTo>
                  <a:pt x="0" y="0"/>
                </a:moveTo>
                <a:lnTo>
                  <a:pt x="5873887" y="0"/>
                </a:lnTo>
                <a:lnTo>
                  <a:pt x="5873887" y="5088255"/>
                </a:lnTo>
                <a:lnTo>
                  <a:pt x="0" y="5088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835" r="-36833" t="0"/>
            </a:stretch>
          </a:blipFill>
          <a:ln>
            <a:noFill/>
          </a:ln>
        </p:spPr>
      </p:sp>
      <p:sp>
        <p:nvSpPr>
          <p:cNvPr id="354" name="Google Shape;354;p14"/>
          <p:cNvSpPr/>
          <p:nvPr/>
        </p:nvSpPr>
        <p:spPr>
          <a:xfrm rot="9432897">
            <a:off x="-344932" y="-985543"/>
            <a:ext cx="4727873" cy="4095520"/>
          </a:xfrm>
          <a:custGeom>
            <a:rect b="b" l="l" r="r" t="t"/>
            <a:pathLst>
              <a:path extrusionOk="0" h="4093142" w="4725128">
                <a:moveTo>
                  <a:pt x="0" y="0"/>
                </a:moveTo>
                <a:lnTo>
                  <a:pt x="4725128" y="0"/>
                </a:lnTo>
                <a:lnTo>
                  <a:pt x="4725128" y="4093142"/>
                </a:lnTo>
                <a:lnTo>
                  <a:pt x="0" y="4093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835" r="-36833" t="0"/>
            </a:stretch>
          </a:blipFill>
          <a:ln>
            <a:noFill/>
          </a:ln>
        </p:spPr>
      </p:sp>
      <p:sp>
        <p:nvSpPr>
          <p:cNvPr id="355" name="Google Shape;355;p14"/>
          <p:cNvSpPr txBox="1"/>
          <p:nvPr/>
        </p:nvSpPr>
        <p:spPr>
          <a:xfrm>
            <a:off x="3926205" y="0"/>
            <a:ext cx="12586970" cy="2284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b="1" i="0" sz="6600" u="none" cap="none">
              <a:solidFill>
                <a:srgbClr val="40220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b="1" i="0" sz="6600" u="none" cap="none">
              <a:solidFill>
                <a:srgbClr val="40220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l-GR" sz="6600" u="none" cap="none">
                <a:solidFill>
                  <a:srgbClr val="40220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Δικτυογραφία</a:t>
            </a:r>
            <a:endParaRPr b="1" i="0" sz="6600" u="none" cap="none">
              <a:solidFill>
                <a:srgbClr val="40220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56" name="Google Shape;356;p14"/>
          <p:cNvSpPr txBox="1"/>
          <p:nvPr/>
        </p:nvSpPr>
        <p:spPr>
          <a:xfrm>
            <a:off x="4171950" y="5792788"/>
            <a:ext cx="660400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4"/>
          <p:cNvSpPr txBox="1"/>
          <p:nvPr/>
        </p:nvSpPr>
        <p:spPr>
          <a:xfrm>
            <a:off x="768350" y="2441575"/>
            <a:ext cx="7969250" cy="5753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4"/>
          <p:cNvSpPr txBox="1"/>
          <p:nvPr/>
        </p:nvSpPr>
        <p:spPr>
          <a:xfrm>
            <a:off x="1257300" y="2832100"/>
            <a:ext cx="15774035" cy="3176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800"/>
              <a:buFont typeface="Calibri"/>
              <a:buNone/>
            </a:pPr>
            <a:r>
              <a:rPr b="0" i="0" lang="el-GR" sz="28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https://users.sch.gr/ipap/Ellinikos%20Politismos/parthenonas/Parthenonas.0.htm </a:t>
            </a:r>
            <a:endParaRPr b="0" i="0" sz="28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800"/>
              <a:buFont typeface="Calibri"/>
              <a:buNone/>
            </a:pPr>
            <a:r>
              <a:rPr b="0" i="0" lang="el-GR" sz="28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https://www.greeka.com/greece-culture/traditions/</a:t>
            </a:r>
            <a:endParaRPr b="0" i="0" sz="28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  <a:hlinkClick r:id="rId11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  <a:hlinkClick r:id="rId12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800"/>
              <a:buFont typeface="Calibri"/>
              <a:buNone/>
            </a:pPr>
            <a:r>
              <a:rPr b="0" i="0" lang="el-GR" sz="28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https://nerdish.io/blog/ancient-greece-a-brief-guide-to-the-history-culture-and-daily-life/</a:t>
            </a:r>
            <a:endParaRPr b="0" i="0" sz="28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  <a:hlinkClick r:id="rId1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  <a:hlinkClick r:id="rId1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800"/>
              <a:buFont typeface="Calibri"/>
              <a:buNone/>
            </a:pPr>
            <a:r>
              <a:rPr b="0" i="0" lang="el-GR" sz="28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https://studyingreece.edu.gr/the-top-6-facts-about-greek-culture/</a:t>
            </a:r>
            <a:endParaRPr b="0" i="0" sz="28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  <a:hlinkClick r:id="rId1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800"/>
              <a:buFont typeface="Calibri"/>
              <a:buNone/>
            </a:pPr>
            <a:r>
              <a:rPr b="0" i="0" lang="el-GR" sz="28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wikipedia</a:t>
            </a:r>
            <a:endParaRPr b="0" i="0" sz="2800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  <a:hlinkClick r:id="rId1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2444" l="-15863" r="-5373" t="-32166"/>
            </a:stretch>
          </a:blipFill>
          <a:ln>
            <a:noFill/>
          </a:ln>
        </p:spPr>
      </p:sp>
      <p:grpSp>
        <p:nvGrpSpPr>
          <p:cNvPr id="176" name="Google Shape;176;p2"/>
          <p:cNvGrpSpPr/>
          <p:nvPr/>
        </p:nvGrpSpPr>
        <p:grpSpPr>
          <a:xfrm>
            <a:off x="974725" y="-601662"/>
            <a:ext cx="17159288" cy="9926637"/>
            <a:chOff x="0" y="-104775"/>
            <a:chExt cx="4435490" cy="2614033"/>
          </a:xfrm>
        </p:grpSpPr>
        <p:sp>
          <p:nvSpPr>
            <p:cNvPr id="177" name="Google Shape;177;p2"/>
            <p:cNvSpPr/>
            <p:nvPr/>
          </p:nvSpPr>
          <p:spPr>
            <a:xfrm>
              <a:off x="0" y="0"/>
              <a:ext cx="4435490" cy="2509258"/>
            </a:xfrm>
            <a:custGeom>
              <a:rect b="b" l="l" r="r" t="t"/>
              <a:pathLst>
                <a:path extrusionOk="0" h="2509258" w="4435490">
                  <a:moveTo>
                    <a:pt x="23445" y="0"/>
                  </a:moveTo>
                  <a:lnTo>
                    <a:pt x="4412045" y="0"/>
                  </a:lnTo>
                  <a:cubicBezTo>
                    <a:pt x="4418263" y="0"/>
                    <a:pt x="4424226" y="2470"/>
                    <a:pt x="4428623" y="6867"/>
                  </a:cubicBezTo>
                  <a:cubicBezTo>
                    <a:pt x="4433020" y="11264"/>
                    <a:pt x="4435490" y="17227"/>
                    <a:pt x="4435490" y="23445"/>
                  </a:cubicBezTo>
                  <a:lnTo>
                    <a:pt x="4435490" y="2485813"/>
                  </a:lnTo>
                  <a:cubicBezTo>
                    <a:pt x="4435490" y="2498761"/>
                    <a:pt x="4424993" y="2509258"/>
                    <a:pt x="4412045" y="2509258"/>
                  </a:cubicBezTo>
                  <a:lnTo>
                    <a:pt x="23445" y="2509258"/>
                  </a:lnTo>
                  <a:cubicBezTo>
                    <a:pt x="17227" y="2509258"/>
                    <a:pt x="11264" y="2506788"/>
                    <a:pt x="6867" y="2502391"/>
                  </a:cubicBezTo>
                  <a:cubicBezTo>
                    <a:pt x="2470" y="2497994"/>
                    <a:pt x="0" y="2492031"/>
                    <a:pt x="0" y="2485813"/>
                  </a:cubicBezTo>
                  <a:lnTo>
                    <a:pt x="0" y="23445"/>
                  </a:lnTo>
                  <a:cubicBezTo>
                    <a:pt x="0" y="10497"/>
                    <a:pt x="10497" y="0"/>
                    <a:pt x="23445" y="0"/>
                  </a:cubicBezTo>
                  <a:close/>
                </a:path>
              </a:pathLst>
            </a:custGeom>
            <a:solidFill>
              <a:srgbClr val="FAF2E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 txBox="1"/>
            <p:nvPr/>
          </p:nvSpPr>
          <p:spPr>
            <a:xfrm>
              <a:off x="0" y="-104775"/>
              <a:ext cx="4435490" cy="26140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"/>
          <p:cNvSpPr/>
          <p:nvPr/>
        </p:nvSpPr>
        <p:spPr>
          <a:xfrm>
            <a:off x="7164388" y="0"/>
            <a:ext cx="6378575" cy="5527675"/>
          </a:xfrm>
          <a:custGeom>
            <a:rect b="b" l="l" r="r" t="t"/>
            <a:pathLst>
              <a:path extrusionOk="0" h="5528398" w="6379575">
                <a:moveTo>
                  <a:pt x="0" y="0"/>
                </a:moveTo>
                <a:lnTo>
                  <a:pt x="6379575" y="0"/>
                </a:lnTo>
                <a:lnTo>
                  <a:pt x="6379575" y="5528398"/>
                </a:lnTo>
                <a:lnTo>
                  <a:pt x="0" y="5528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46001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2"/>
          <p:cNvGrpSpPr/>
          <p:nvPr/>
        </p:nvGrpSpPr>
        <p:grpSpPr>
          <a:xfrm>
            <a:off x="9972675" y="4075113"/>
            <a:ext cx="1809750" cy="1871662"/>
            <a:chOff x="0" y="-28575"/>
            <a:chExt cx="812800" cy="841375"/>
          </a:xfrm>
        </p:grpSpPr>
        <p:sp>
          <p:nvSpPr>
            <p:cNvPr id="181" name="Google Shape;181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40220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2"/>
          <p:cNvGrpSpPr/>
          <p:nvPr/>
        </p:nvGrpSpPr>
        <p:grpSpPr>
          <a:xfrm>
            <a:off x="11641138" y="4478338"/>
            <a:ext cx="4137025" cy="4283075"/>
            <a:chOff x="0" y="-28575"/>
            <a:chExt cx="812800" cy="841375"/>
          </a:xfrm>
        </p:grpSpPr>
        <p:sp>
          <p:nvSpPr>
            <p:cNvPr id="184" name="Google Shape;184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02206">
                <a:alpha val="4705"/>
              </a:srgbClr>
            </a:solidFill>
            <a:ln cap="sq" cmpd="sng" w="38100">
              <a:solidFill>
                <a:srgbClr val="402206">
                  <a:alpha val="4705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2"/>
          <p:cNvSpPr/>
          <p:nvPr/>
        </p:nvSpPr>
        <p:spPr>
          <a:xfrm rot="-236009">
            <a:off x="9311605" y="9453777"/>
            <a:ext cx="5873887" cy="5088255"/>
          </a:xfrm>
          <a:custGeom>
            <a:rect b="b" l="l" r="r" t="t"/>
            <a:pathLst>
              <a:path extrusionOk="0" h="5088255" w="5873887">
                <a:moveTo>
                  <a:pt x="0" y="0"/>
                </a:moveTo>
                <a:lnTo>
                  <a:pt x="5873887" y="0"/>
                </a:lnTo>
                <a:lnTo>
                  <a:pt x="5873887" y="5088255"/>
                </a:lnTo>
                <a:lnTo>
                  <a:pt x="0" y="5088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36838" r="-36836" t="0"/>
            </a:stretch>
          </a:blipFill>
          <a:ln>
            <a:noFill/>
          </a:ln>
        </p:spPr>
      </p:sp>
      <p:sp>
        <p:nvSpPr>
          <p:cNvPr id="187" name="Google Shape;187;p2"/>
          <p:cNvSpPr/>
          <p:nvPr/>
        </p:nvSpPr>
        <p:spPr>
          <a:xfrm rot="9434117">
            <a:off x="-1156776" y="-2423587"/>
            <a:ext cx="4725128" cy="4093142"/>
          </a:xfrm>
          <a:custGeom>
            <a:rect b="b" l="l" r="r" t="t"/>
            <a:pathLst>
              <a:path extrusionOk="0" h="4093142" w="4725128">
                <a:moveTo>
                  <a:pt x="0" y="0"/>
                </a:moveTo>
                <a:lnTo>
                  <a:pt x="4725128" y="0"/>
                </a:lnTo>
                <a:lnTo>
                  <a:pt x="4725128" y="4093142"/>
                </a:lnTo>
                <a:lnTo>
                  <a:pt x="0" y="4093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36838" r="-36836" t="0"/>
            </a:stretch>
          </a:blipFill>
          <a:ln>
            <a:noFill/>
          </a:ln>
        </p:spPr>
      </p:sp>
      <p:sp>
        <p:nvSpPr>
          <p:cNvPr id="188" name="Google Shape;188;p2"/>
          <p:cNvSpPr/>
          <p:nvPr/>
        </p:nvSpPr>
        <p:spPr>
          <a:xfrm>
            <a:off x="13174663" y="3516313"/>
            <a:ext cx="4792662" cy="4910137"/>
          </a:xfrm>
          <a:custGeom>
            <a:rect b="b" l="l" r="r" t="t"/>
            <a:pathLst>
              <a:path extrusionOk="0" h="4910763" w="4792352">
                <a:moveTo>
                  <a:pt x="0" y="0"/>
                </a:moveTo>
                <a:lnTo>
                  <a:pt x="4792352" y="0"/>
                </a:lnTo>
                <a:lnTo>
                  <a:pt x="4792352" y="4910763"/>
                </a:lnTo>
                <a:lnTo>
                  <a:pt x="0" y="4910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"/>
          <p:cNvSpPr/>
          <p:nvPr/>
        </p:nvSpPr>
        <p:spPr>
          <a:xfrm rot="2102511">
            <a:off x="10244138" y="6740525"/>
            <a:ext cx="1660525" cy="468313"/>
          </a:xfrm>
          <a:custGeom>
            <a:rect b="b" l="l" r="r" t="t"/>
            <a:pathLst>
              <a:path extrusionOk="0" h="469240" w="1661028">
                <a:moveTo>
                  <a:pt x="0" y="0"/>
                </a:moveTo>
                <a:lnTo>
                  <a:pt x="1661028" y="0"/>
                </a:lnTo>
                <a:lnTo>
                  <a:pt x="1661028" y="469240"/>
                </a:lnTo>
                <a:lnTo>
                  <a:pt x="0" y="4692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"/>
          <p:cNvSpPr txBox="1"/>
          <p:nvPr/>
        </p:nvSpPr>
        <p:spPr>
          <a:xfrm>
            <a:off x="1552574" y="1254125"/>
            <a:ext cx="6803100" cy="797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l-GR" sz="5400" u="none" cap="none">
                <a:solidFill>
                  <a:srgbClr val="40220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Ευρωπαϊκός  χάρτης</a:t>
            </a:r>
            <a:endParaRPr b="1" i="0" sz="5400" u="non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"/>
          <p:cNvSpPr txBox="1"/>
          <p:nvPr/>
        </p:nvSpPr>
        <p:spPr>
          <a:xfrm>
            <a:off x="360950" y="3516025"/>
            <a:ext cx="6803100" cy="5730800"/>
          </a:xfrm>
          <a:prstGeom prst="rect">
            <a:avLst/>
          </a:prstGeom>
          <a:solidFill>
            <a:srgbClr val="FAF2E9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l-GR" sz="38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Η Ελλάδα είναι </a:t>
            </a:r>
            <a:r>
              <a:rPr b="1" i="0" lang="el-GR" sz="38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μια χώρα στην νοτιοανατολική </a:t>
            </a:r>
            <a:r>
              <a:rPr b="1" i="0" lang="el-GR" sz="38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Ευρώπη. Συνορεύει με την </a:t>
            </a:r>
            <a:r>
              <a:rPr b="1" i="0" lang="el-GR" sz="38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Αλβανία </a:t>
            </a:r>
            <a:r>
              <a:rPr b="1" i="0" lang="el-GR" sz="38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Βορειοδυτικά</a:t>
            </a:r>
            <a:r>
              <a:rPr b="1" i="0" lang="el-GR" sz="38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, τη Βόρεια Μακεδονία και τη Βουλγαρία</a:t>
            </a:r>
            <a:r>
              <a:rPr b="1" i="0" lang="el-GR" sz="38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 στο Βορρά</a:t>
            </a:r>
            <a:r>
              <a:rPr b="1" i="0" lang="el-GR" sz="3700" u="none" cap="none">
                <a:solidFill>
                  <a:srgbClr val="1F1F1F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l-GR" sz="38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και την </a:t>
            </a:r>
            <a:r>
              <a:rPr b="1" i="0" lang="el-GR" sz="38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Τουρκία </a:t>
            </a:r>
            <a:r>
              <a:rPr b="1" i="0" lang="el-GR" sz="38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στην Ανατολή.</a:t>
            </a:r>
            <a:endParaRPr b="1" i="0" sz="3800" u="none" cap="none">
              <a:solidFill>
                <a:srgbClr val="40220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"/>
          <p:cNvSpPr/>
          <p:nvPr/>
        </p:nvSpPr>
        <p:spPr>
          <a:xfrm>
            <a:off x="0" y="230175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2444" l="-15863" r="-5373" t="-32166"/>
            </a:stretch>
          </a:blipFill>
          <a:ln>
            <a:noFill/>
          </a:ln>
        </p:spPr>
      </p:sp>
      <p:grpSp>
        <p:nvGrpSpPr>
          <p:cNvPr id="197" name="Google Shape;197;p3"/>
          <p:cNvGrpSpPr/>
          <p:nvPr/>
        </p:nvGrpSpPr>
        <p:grpSpPr>
          <a:xfrm>
            <a:off x="290513" y="757238"/>
            <a:ext cx="17376775" cy="9759950"/>
            <a:chOff x="0" y="-104775"/>
            <a:chExt cx="4196031" cy="2468558"/>
          </a:xfrm>
        </p:grpSpPr>
        <p:sp>
          <p:nvSpPr>
            <p:cNvPr id="198" name="Google Shape;198;p3"/>
            <p:cNvSpPr/>
            <p:nvPr/>
          </p:nvSpPr>
          <p:spPr>
            <a:xfrm>
              <a:off x="0" y="0"/>
              <a:ext cx="4196031" cy="2363783"/>
            </a:xfrm>
            <a:custGeom>
              <a:rect b="b" l="l" r="r" t="t"/>
              <a:pathLst>
                <a:path extrusionOk="0" h="2363783" w="4196031">
                  <a:moveTo>
                    <a:pt x="24783" y="0"/>
                  </a:moveTo>
                  <a:lnTo>
                    <a:pt x="4171248" y="0"/>
                  </a:lnTo>
                  <a:cubicBezTo>
                    <a:pt x="4184935" y="0"/>
                    <a:pt x="4196031" y="11096"/>
                    <a:pt x="4196031" y="24783"/>
                  </a:cubicBezTo>
                  <a:lnTo>
                    <a:pt x="4196031" y="2339000"/>
                  </a:lnTo>
                  <a:cubicBezTo>
                    <a:pt x="4196031" y="2352688"/>
                    <a:pt x="4184935" y="2363783"/>
                    <a:pt x="4171248" y="2363783"/>
                  </a:cubicBezTo>
                  <a:lnTo>
                    <a:pt x="24783" y="2363783"/>
                  </a:lnTo>
                  <a:cubicBezTo>
                    <a:pt x="11096" y="2363783"/>
                    <a:pt x="0" y="2352688"/>
                    <a:pt x="0" y="2339000"/>
                  </a:cubicBezTo>
                  <a:lnTo>
                    <a:pt x="0" y="24783"/>
                  </a:lnTo>
                  <a:cubicBezTo>
                    <a:pt x="0" y="11096"/>
                    <a:pt x="11096" y="0"/>
                    <a:pt x="24783" y="0"/>
                  </a:cubicBezTo>
                  <a:close/>
                </a:path>
              </a:pathLst>
            </a:custGeom>
            <a:solidFill>
              <a:srgbClr val="FAF2E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"/>
            <p:cNvSpPr txBox="1"/>
            <p:nvPr/>
          </p:nvSpPr>
          <p:spPr>
            <a:xfrm>
              <a:off x="0" y="-104775"/>
              <a:ext cx="4196031" cy="2468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3"/>
          <p:cNvSpPr/>
          <p:nvPr/>
        </p:nvSpPr>
        <p:spPr>
          <a:xfrm rot="-1114983">
            <a:off x="10069429" y="10293791"/>
            <a:ext cx="5872602" cy="5087142"/>
          </a:xfrm>
          <a:custGeom>
            <a:rect b="b" l="l" r="r" t="t"/>
            <a:pathLst>
              <a:path extrusionOk="0" h="5088255" w="5873887">
                <a:moveTo>
                  <a:pt x="0" y="0"/>
                </a:moveTo>
                <a:lnTo>
                  <a:pt x="5873887" y="0"/>
                </a:lnTo>
                <a:lnTo>
                  <a:pt x="5873887" y="5088255"/>
                </a:lnTo>
                <a:lnTo>
                  <a:pt x="0" y="5088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838" r="-36836" t="0"/>
            </a:stretch>
          </a:blipFill>
          <a:ln>
            <a:noFill/>
          </a:ln>
        </p:spPr>
      </p:sp>
      <p:sp>
        <p:nvSpPr>
          <p:cNvPr id="201" name="Google Shape;201;p3"/>
          <p:cNvSpPr/>
          <p:nvPr/>
        </p:nvSpPr>
        <p:spPr>
          <a:xfrm rot="9434117">
            <a:off x="-1156776" y="-2423587"/>
            <a:ext cx="4725128" cy="4093142"/>
          </a:xfrm>
          <a:custGeom>
            <a:rect b="b" l="l" r="r" t="t"/>
            <a:pathLst>
              <a:path extrusionOk="0" h="4093142" w="4725128">
                <a:moveTo>
                  <a:pt x="0" y="0"/>
                </a:moveTo>
                <a:lnTo>
                  <a:pt x="4725128" y="0"/>
                </a:lnTo>
                <a:lnTo>
                  <a:pt x="4725128" y="4093142"/>
                </a:lnTo>
                <a:lnTo>
                  <a:pt x="0" y="4093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838" r="-36836" t="0"/>
            </a:stretch>
          </a:blipFill>
          <a:ln>
            <a:noFill/>
          </a:ln>
        </p:spPr>
      </p:sp>
      <p:sp>
        <p:nvSpPr>
          <p:cNvPr id="202" name="Google Shape;202;p3"/>
          <p:cNvSpPr txBox="1"/>
          <p:nvPr/>
        </p:nvSpPr>
        <p:spPr>
          <a:xfrm>
            <a:off x="4176713" y="0"/>
            <a:ext cx="90074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40"/>
              <a:buFont typeface="Arial"/>
              <a:buNone/>
            </a:pPr>
            <a:r>
              <a:rPr b="1" i="0" lang="el-GR" sz="7740" u="none" cap="none">
                <a:solidFill>
                  <a:srgbClr val="40220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Η σημαία μας</a:t>
            </a:r>
            <a:endParaRPr b="1" i="0" sz="1400" u="non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290513" y="1730375"/>
            <a:ext cx="10602913" cy="10384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l-GR" sz="37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Η ελληνική σημαία είναι το πιο </a:t>
            </a:r>
            <a:r>
              <a:rPr b="1" i="0" lang="el-GR" sz="35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ιερό σύμβολο </a:t>
            </a:r>
            <a:r>
              <a:rPr b="1" i="0" lang="el-GR" sz="37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του Ελληνικού έθνους. Αποτελείται από </a:t>
            </a:r>
            <a:r>
              <a:rPr b="1" i="0" lang="el-GR" sz="35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τέσσερις άσπρες </a:t>
            </a:r>
            <a:r>
              <a:rPr b="1" i="0" lang="el-GR" sz="37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και  </a:t>
            </a:r>
            <a:r>
              <a:rPr b="1" i="0" lang="el-GR" sz="35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πέντε γαλάζιες </a:t>
            </a:r>
            <a:r>
              <a:rPr b="1" i="0" lang="el-GR" sz="37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εναλλασσόμενες οριζόντιες λωρίδες, με έναν </a:t>
            </a:r>
            <a:r>
              <a:rPr b="1" i="0" lang="el-GR" sz="35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λευκό σταυρό </a:t>
            </a:r>
            <a:r>
              <a:rPr b="1" i="0" lang="el-GR" sz="37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στην πάνω αριστερή γωνία. </a:t>
            </a:r>
            <a:endParaRPr b="1" i="0" sz="3700" u="none" cap="none">
              <a:solidFill>
                <a:srgbClr val="40220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1" i="0" sz="3700" u="none" cap="none">
              <a:solidFill>
                <a:srgbClr val="40220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l-GR" sz="37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Το γαλάζιο και το άσπρο είναι τα εθνικά χρώματα της Ελλάδας: </a:t>
            </a:r>
            <a:r>
              <a:rPr b="1" i="0" lang="el-GR" sz="35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το γαλάζιο</a:t>
            </a:r>
            <a:r>
              <a:rPr b="1" i="0" lang="el-GR" sz="37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 συμβολίζει τον </a:t>
            </a:r>
            <a:r>
              <a:rPr b="1" i="0" lang="el-GR" sz="35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ουρανό και τη θάλασσα </a:t>
            </a:r>
            <a:r>
              <a:rPr b="1" i="0" lang="el-GR" sz="37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και  </a:t>
            </a:r>
            <a:r>
              <a:rPr b="1" i="0" lang="el-GR" sz="35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το άσπρο</a:t>
            </a:r>
            <a:r>
              <a:rPr b="1" i="0" lang="el-GR" sz="37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 φανερώνει την </a:t>
            </a:r>
            <a:r>
              <a:rPr b="1" i="0" lang="el-GR" sz="35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αγνότητα του </a:t>
            </a:r>
            <a:r>
              <a:rPr b="1" i="0" lang="el-GR" sz="37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αγώνα για </a:t>
            </a:r>
            <a:r>
              <a:rPr b="1" i="0" lang="el-GR" sz="3700" u="none" cap="none">
                <a:solidFill>
                  <a:srgbClr val="AB8666"/>
                </a:solidFill>
                <a:latin typeface="Arial"/>
                <a:ea typeface="Arial"/>
                <a:cs typeface="Arial"/>
                <a:sym typeface="Arial"/>
              </a:rPr>
              <a:t>ανεξαρτησία</a:t>
            </a:r>
            <a:r>
              <a:rPr b="1" i="0" lang="el-GR" sz="37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3700" u="none" cap="none">
              <a:solidFill>
                <a:srgbClr val="40220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l-GR" sz="37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Οι εννέα λωρίδες αντιπροσωπεύουν τις εννέα συλλαβές της φράσης </a:t>
            </a:r>
            <a:r>
              <a:rPr b="1" i="0" lang="el-GR" sz="35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“Ελευθερία ή Θάνατος”</a:t>
            </a:r>
            <a:r>
              <a:rPr b="1" i="0" lang="el-GR" sz="38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37913" y="1212850"/>
            <a:ext cx="6202362" cy="8847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2446" l="-15865" r="-5368" t="-32165"/>
            </a:stretch>
          </a:blipFill>
          <a:ln>
            <a:noFill/>
          </a:ln>
        </p:spPr>
      </p:sp>
      <p:grpSp>
        <p:nvGrpSpPr>
          <p:cNvPr id="210" name="Google Shape;210;p4"/>
          <p:cNvGrpSpPr/>
          <p:nvPr/>
        </p:nvGrpSpPr>
        <p:grpSpPr>
          <a:xfrm>
            <a:off x="1177925" y="258763"/>
            <a:ext cx="15932150" cy="9372600"/>
            <a:chOff x="0" y="-104775"/>
            <a:chExt cx="4196100" cy="2468700"/>
          </a:xfrm>
        </p:grpSpPr>
        <p:sp>
          <p:nvSpPr>
            <p:cNvPr id="211" name="Google Shape;211;p4"/>
            <p:cNvSpPr/>
            <p:nvPr/>
          </p:nvSpPr>
          <p:spPr>
            <a:xfrm>
              <a:off x="0" y="0"/>
              <a:ext cx="4196031" cy="2363783"/>
            </a:xfrm>
            <a:custGeom>
              <a:rect b="b" l="l" r="r" t="t"/>
              <a:pathLst>
                <a:path extrusionOk="0" h="2363783" w="4196031">
                  <a:moveTo>
                    <a:pt x="24783" y="0"/>
                  </a:moveTo>
                  <a:lnTo>
                    <a:pt x="4171248" y="0"/>
                  </a:lnTo>
                  <a:cubicBezTo>
                    <a:pt x="4184935" y="0"/>
                    <a:pt x="4196031" y="11096"/>
                    <a:pt x="4196031" y="24783"/>
                  </a:cubicBezTo>
                  <a:lnTo>
                    <a:pt x="4196031" y="2339000"/>
                  </a:lnTo>
                  <a:cubicBezTo>
                    <a:pt x="4196031" y="2352688"/>
                    <a:pt x="4184935" y="2363783"/>
                    <a:pt x="4171248" y="2363783"/>
                  </a:cubicBezTo>
                  <a:lnTo>
                    <a:pt x="24783" y="2363783"/>
                  </a:lnTo>
                  <a:cubicBezTo>
                    <a:pt x="11096" y="2363783"/>
                    <a:pt x="0" y="2352688"/>
                    <a:pt x="0" y="2339000"/>
                  </a:cubicBezTo>
                  <a:lnTo>
                    <a:pt x="0" y="24783"/>
                  </a:lnTo>
                  <a:cubicBezTo>
                    <a:pt x="0" y="11096"/>
                    <a:pt x="11096" y="0"/>
                    <a:pt x="24783" y="0"/>
                  </a:cubicBezTo>
                  <a:close/>
                </a:path>
              </a:pathLst>
            </a:custGeom>
            <a:solidFill>
              <a:srgbClr val="FAF2E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4"/>
            <p:cNvSpPr txBox="1"/>
            <p:nvPr/>
          </p:nvSpPr>
          <p:spPr>
            <a:xfrm>
              <a:off x="0" y="-104775"/>
              <a:ext cx="4196100" cy="246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4"/>
          <p:cNvSpPr/>
          <p:nvPr/>
        </p:nvSpPr>
        <p:spPr>
          <a:xfrm rot="-232275">
            <a:off x="13002067" y="8222400"/>
            <a:ext cx="5872602" cy="5087142"/>
          </a:xfrm>
          <a:custGeom>
            <a:rect b="b" l="l" r="r" t="t"/>
            <a:pathLst>
              <a:path extrusionOk="0" h="5088255" w="5873887">
                <a:moveTo>
                  <a:pt x="0" y="0"/>
                </a:moveTo>
                <a:lnTo>
                  <a:pt x="5873887" y="0"/>
                </a:lnTo>
                <a:lnTo>
                  <a:pt x="5873887" y="5088255"/>
                </a:lnTo>
                <a:lnTo>
                  <a:pt x="0" y="5088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835" r="-36833" t="0"/>
            </a:stretch>
          </a:blipFill>
          <a:ln>
            <a:noFill/>
          </a:ln>
        </p:spPr>
      </p:sp>
      <p:sp>
        <p:nvSpPr>
          <p:cNvPr id="214" name="Google Shape;214;p4"/>
          <p:cNvSpPr/>
          <p:nvPr/>
        </p:nvSpPr>
        <p:spPr>
          <a:xfrm rot="9432897">
            <a:off x="-344932" y="-985543"/>
            <a:ext cx="4727873" cy="4095520"/>
          </a:xfrm>
          <a:custGeom>
            <a:rect b="b" l="l" r="r" t="t"/>
            <a:pathLst>
              <a:path extrusionOk="0" h="4093142" w="4725128">
                <a:moveTo>
                  <a:pt x="0" y="0"/>
                </a:moveTo>
                <a:lnTo>
                  <a:pt x="4725128" y="0"/>
                </a:lnTo>
                <a:lnTo>
                  <a:pt x="4725128" y="4093142"/>
                </a:lnTo>
                <a:lnTo>
                  <a:pt x="0" y="4093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835" r="-36833" t="0"/>
            </a:stretch>
          </a:blipFill>
          <a:ln>
            <a:noFill/>
          </a:ln>
        </p:spPr>
      </p:sp>
      <p:sp>
        <p:nvSpPr>
          <p:cNvPr id="215" name="Google Shape;215;p4"/>
          <p:cNvSpPr txBox="1"/>
          <p:nvPr/>
        </p:nvSpPr>
        <p:spPr>
          <a:xfrm>
            <a:off x="4064000" y="1561853"/>
            <a:ext cx="877303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1" lang="el-GR" sz="6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Αθήνα : η πρωτεύουσα</a:t>
            </a:r>
            <a:endParaRPr b="1" i="1" sz="60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0" y="2881313"/>
            <a:ext cx="3232150" cy="6034087"/>
          </a:xfrm>
          <a:custGeom>
            <a:rect b="b" l="l" r="r" t="t"/>
            <a:pathLst>
              <a:path extrusionOk="0" h="6034551" w="3232795">
                <a:moveTo>
                  <a:pt x="0" y="0"/>
                </a:moveTo>
                <a:lnTo>
                  <a:pt x="3232795" y="0"/>
                </a:lnTo>
                <a:lnTo>
                  <a:pt x="3232795" y="6034551"/>
                </a:lnTo>
                <a:lnTo>
                  <a:pt x="0" y="60345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"/>
          <p:cNvSpPr txBox="1"/>
          <p:nvPr/>
        </p:nvSpPr>
        <p:spPr>
          <a:xfrm>
            <a:off x="3036888" y="3810000"/>
            <a:ext cx="8013700" cy="4924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l-GR" sz="40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Η Αθήνα </a:t>
            </a:r>
            <a:r>
              <a:rPr b="1" i="0" lang="el-GR" sz="40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 είναι η γενέτειρα της </a:t>
            </a:r>
            <a:r>
              <a:rPr b="1" i="0" lang="el-GR" sz="40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δημοκρατίας</a:t>
            </a:r>
            <a:r>
              <a:rPr b="1" i="0" lang="el-GR" sz="40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 και μί από τις πιο παλιές πόλεις της Ευρώπης.</a:t>
            </a:r>
            <a:endParaRPr b="1" i="0" sz="4000" u="none" cap="none">
              <a:solidFill>
                <a:srgbClr val="40220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l-GR" sz="40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 Κατοικείται συνεχώς για </a:t>
            </a:r>
            <a:r>
              <a:rPr b="1" i="0" lang="el-GR" sz="40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πάνω από 7000 χρόνια!</a:t>
            </a:r>
            <a:endParaRPr b="0" i="0" sz="1400" u="non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8" name="Google Shape;218;p4"/>
          <p:cNvGrpSpPr/>
          <p:nvPr/>
        </p:nvGrpSpPr>
        <p:grpSpPr>
          <a:xfrm>
            <a:off x="12015788" y="1466850"/>
            <a:ext cx="4948237" cy="7134225"/>
            <a:chOff x="-127" y="1397"/>
            <a:chExt cx="6225032" cy="8974455"/>
          </a:xfrm>
        </p:grpSpPr>
        <p:sp>
          <p:nvSpPr>
            <p:cNvPr id="219" name="Google Shape;219;p4"/>
            <p:cNvSpPr/>
            <p:nvPr/>
          </p:nvSpPr>
          <p:spPr>
            <a:xfrm>
              <a:off x="648843" y="391922"/>
              <a:ext cx="4927219" cy="8193405"/>
            </a:xfrm>
            <a:custGeom>
              <a:rect b="b" l="l" r="r" t="t"/>
              <a:pathLst>
                <a:path extrusionOk="0" h="8193405" w="4927219">
                  <a:moveTo>
                    <a:pt x="2463673" y="0"/>
                  </a:moveTo>
                  <a:cubicBezTo>
                    <a:pt x="3742436" y="7620"/>
                    <a:pt x="4908804" y="1092708"/>
                    <a:pt x="4927219" y="2446274"/>
                  </a:cubicBezTo>
                  <a:lnTo>
                    <a:pt x="4927219" y="8193405"/>
                  </a:lnTo>
                  <a:lnTo>
                    <a:pt x="0" y="8193405"/>
                  </a:lnTo>
                  <a:lnTo>
                    <a:pt x="0" y="2446274"/>
                  </a:lnTo>
                  <a:cubicBezTo>
                    <a:pt x="18542" y="1092708"/>
                    <a:pt x="1184783" y="7620"/>
                    <a:pt x="2463673" y="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74777" r="-7477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-127" y="1397"/>
              <a:ext cx="6225032" cy="8974455"/>
            </a:xfrm>
            <a:custGeom>
              <a:rect b="b" l="l" r="r" t="t"/>
              <a:pathLst>
                <a:path extrusionOk="0" h="8974455" w="6225032">
                  <a:moveTo>
                    <a:pt x="4823587" y="1102106"/>
                  </a:moveTo>
                  <a:cubicBezTo>
                    <a:pt x="4356354" y="647573"/>
                    <a:pt x="3732657" y="384683"/>
                    <a:pt x="3112643" y="381000"/>
                  </a:cubicBezTo>
                  <a:lnTo>
                    <a:pt x="3112516" y="381000"/>
                  </a:lnTo>
                  <a:cubicBezTo>
                    <a:pt x="2492375" y="384683"/>
                    <a:pt x="1868805" y="647446"/>
                    <a:pt x="1401572" y="1102106"/>
                  </a:cubicBezTo>
                  <a:cubicBezTo>
                    <a:pt x="918972" y="1571625"/>
                    <a:pt x="648335" y="2187575"/>
                    <a:pt x="639572" y="2836799"/>
                  </a:cubicBezTo>
                  <a:lnTo>
                    <a:pt x="639572" y="8593455"/>
                  </a:lnTo>
                  <a:lnTo>
                    <a:pt x="5585714" y="8593455"/>
                  </a:lnTo>
                  <a:lnTo>
                    <a:pt x="5585714" y="2836672"/>
                  </a:lnTo>
                  <a:cubicBezTo>
                    <a:pt x="5576824" y="2187575"/>
                    <a:pt x="5306187" y="1571498"/>
                    <a:pt x="4823587" y="1102106"/>
                  </a:cubicBezTo>
                  <a:close/>
                  <a:moveTo>
                    <a:pt x="5566664" y="8574405"/>
                  </a:moveTo>
                  <a:lnTo>
                    <a:pt x="658495" y="8574405"/>
                  </a:lnTo>
                  <a:lnTo>
                    <a:pt x="658495" y="2836926"/>
                  </a:lnTo>
                  <a:cubicBezTo>
                    <a:pt x="667258" y="2192909"/>
                    <a:pt x="935863" y="1581658"/>
                    <a:pt x="1414780" y="1115695"/>
                  </a:cubicBezTo>
                  <a:cubicBezTo>
                    <a:pt x="1878584" y="664464"/>
                    <a:pt x="2497328" y="403606"/>
                    <a:pt x="3112516" y="400050"/>
                  </a:cubicBezTo>
                  <a:cubicBezTo>
                    <a:pt x="3727704" y="403733"/>
                    <a:pt x="4346575" y="664591"/>
                    <a:pt x="4810252" y="1115695"/>
                  </a:cubicBezTo>
                  <a:cubicBezTo>
                    <a:pt x="5289169" y="1581658"/>
                    <a:pt x="5557774" y="2192909"/>
                    <a:pt x="5566537" y="2836799"/>
                  </a:cubicBezTo>
                  <a:lnTo>
                    <a:pt x="5566537" y="8574405"/>
                  </a:lnTo>
                  <a:lnTo>
                    <a:pt x="5566664" y="8574405"/>
                  </a:lnTo>
                  <a:close/>
                  <a:moveTo>
                    <a:pt x="6225032" y="4997704"/>
                  </a:moveTo>
                  <a:cubicBezTo>
                    <a:pt x="6082919" y="4977257"/>
                    <a:pt x="6007100" y="4890262"/>
                    <a:pt x="5966587" y="4800219"/>
                  </a:cubicBezTo>
                  <a:lnTo>
                    <a:pt x="5966587" y="2831465"/>
                  </a:lnTo>
                  <a:cubicBezTo>
                    <a:pt x="5956300" y="2080641"/>
                    <a:pt x="5644769" y="1369441"/>
                    <a:pt x="5089271" y="828929"/>
                  </a:cubicBezTo>
                  <a:cubicBezTo>
                    <a:pt x="4552188" y="306451"/>
                    <a:pt x="3832479" y="4191"/>
                    <a:pt x="3114802" y="0"/>
                  </a:cubicBezTo>
                  <a:lnTo>
                    <a:pt x="3110230" y="0"/>
                  </a:lnTo>
                  <a:cubicBezTo>
                    <a:pt x="2392680" y="4191"/>
                    <a:pt x="1672971" y="306451"/>
                    <a:pt x="1135761" y="828929"/>
                  </a:cubicBezTo>
                  <a:cubicBezTo>
                    <a:pt x="580263" y="1369314"/>
                    <a:pt x="268732" y="2080514"/>
                    <a:pt x="258445" y="2831592"/>
                  </a:cubicBezTo>
                  <a:lnTo>
                    <a:pt x="258445" y="4800219"/>
                  </a:lnTo>
                  <a:cubicBezTo>
                    <a:pt x="217932" y="4890262"/>
                    <a:pt x="142113" y="4977257"/>
                    <a:pt x="0" y="4997704"/>
                  </a:cubicBezTo>
                  <a:cubicBezTo>
                    <a:pt x="142113" y="5018151"/>
                    <a:pt x="217932" y="5105146"/>
                    <a:pt x="258445" y="5195189"/>
                  </a:cubicBezTo>
                  <a:lnTo>
                    <a:pt x="258445" y="8974455"/>
                  </a:lnTo>
                  <a:lnTo>
                    <a:pt x="5966587" y="8974455"/>
                  </a:lnTo>
                  <a:lnTo>
                    <a:pt x="5966587" y="5195189"/>
                  </a:lnTo>
                  <a:cubicBezTo>
                    <a:pt x="6007100" y="5105146"/>
                    <a:pt x="6082919" y="5018151"/>
                    <a:pt x="6225032" y="4997704"/>
                  </a:cubicBezTo>
                  <a:close/>
                  <a:moveTo>
                    <a:pt x="277495" y="8955405"/>
                  </a:moveTo>
                  <a:lnTo>
                    <a:pt x="277495" y="5195062"/>
                  </a:lnTo>
                  <a:cubicBezTo>
                    <a:pt x="318008" y="5105019"/>
                    <a:pt x="393827" y="5018151"/>
                    <a:pt x="535813" y="4997704"/>
                  </a:cubicBezTo>
                  <a:cubicBezTo>
                    <a:pt x="393827" y="4977257"/>
                    <a:pt x="318008" y="4890389"/>
                    <a:pt x="277495" y="4800346"/>
                  </a:cubicBezTo>
                  <a:lnTo>
                    <a:pt x="277495" y="2831719"/>
                  </a:lnTo>
                  <a:cubicBezTo>
                    <a:pt x="287655" y="2085975"/>
                    <a:pt x="597154" y="1379474"/>
                    <a:pt x="1149096" y="842645"/>
                  </a:cubicBezTo>
                  <a:cubicBezTo>
                    <a:pt x="1682750" y="323469"/>
                    <a:pt x="2397633" y="23241"/>
                    <a:pt x="3110357" y="19050"/>
                  </a:cubicBezTo>
                  <a:lnTo>
                    <a:pt x="3114802" y="19050"/>
                  </a:lnTo>
                  <a:cubicBezTo>
                    <a:pt x="3827526" y="23241"/>
                    <a:pt x="4542409" y="323469"/>
                    <a:pt x="5076063" y="842645"/>
                  </a:cubicBezTo>
                  <a:cubicBezTo>
                    <a:pt x="5628005" y="1379601"/>
                    <a:pt x="5937504" y="2085975"/>
                    <a:pt x="5947664" y="2831592"/>
                  </a:cubicBezTo>
                  <a:lnTo>
                    <a:pt x="5947664" y="4800346"/>
                  </a:lnTo>
                  <a:cubicBezTo>
                    <a:pt x="5907151" y="4890389"/>
                    <a:pt x="5831332" y="4977257"/>
                    <a:pt x="5689346" y="4997704"/>
                  </a:cubicBezTo>
                  <a:cubicBezTo>
                    <a:pt x="5831332" y="5018151"/>
                    <a:pt x="5907151" y="5105020"/>
                    <a:pt x="5947664" y="5195063"/>
                  </a:cubicBezTo>
                  <a:lnTo>
                    <a:pt x="5947664" y="8955405"/>
                  </a:lnTo>
                  <a:lnTo>
                    <a:pt x="277495" y="8955405"/>
                  </a:lnTo>
                  <a:close/>
                </a:path>
              </a:pathLst>
            </a:custGeom>
            <a:solidFill>
              <a:srgbClr val="40220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2444" l="-15863" r="-5373" t="-32166"/>
            </a:stretch>
          </a:blipFill>
          <a:ln>
            <a:noFill/>
          </a:ln>
        </p:spPr>
      </p:sp>
      <p:grpSp>
        <p:nvGrpSpPr>
          <p:cNvPr id="226" name="Google Shape;226;p5"/>
          <p:cNvGrpSpPr/>
          <p:nvPr/>
        </p:nvGrpSpPr>
        <p:grpSpPr>
          <a:xfrm>
            <a:off x="557213" y="630238"/>
            <a:ext cx="17424400" cy="9831387"/>
            <a:chOff x="0" y="-104775"/>
            <a:chExt cx="4196031" cy="2468558"/>
          </a:xfrm>
        </p:grpSpPr>
        <p:sp>
          <p:nvSpPr>
            <p:cNvPr id="227" name="Google Shape;227;p5"/>
            <p:cNvSpPr/>
            <p:nvPr/>
          </p:nvSpPr>
          <p:spPr>
            <a:xfrm>
              <a:off x="0" y="0"/>
              <a:ext cx="4196031" cy="2363783"/>
            </a:xfrm>
            <a:custGeom>
              <a:rect b="b" l="l" r="r" t="t"/>
              <a:pathLst>
                <a:path extrusionOk="0" h="2363783" w="4196031">
                  <a:moveTo>
                    <a:pt x="24783" y="0"/>
                  </a:moveTo>
                  <a:lnTo>
                    <a:pt x="4171248" y="0"/>
                  </a:lnTo>
                  <a:cubicBezTo>
                    <a:pt x="4184935" y="0"/>
                    <a:pt x="4196031" y="11096"/>
                    <a:pt x="4196031" y="24783"/>
                  </a:cubicBezTo>
                  <a:lnTo>
                    <a:pt x="4196031" y="2339000"/>
                  </a:lnTo>
                  <a:cubicBezTo>
                    <a:pt x="4196031" y="2352688"/>
                    <a:pt x="4184935" y="2363783"/>
                    <a:pt x="4171248" y="2363783"/>
                  </a:cubicBezTo>
                  <a:lnTo>
                    <a:pt x="24783" y="2363783"/>
                  </a:lnTo>
                  <a:cubicBezTo>
                    <a:pt x="11096" y="2363783"/>
                    <a:pt x="0" y="2352688"/>
                    <a:pt x="0" y="2339000"/>
                  </a:cubicBezTo>
                  <a:lnTo>
                    <a:pt x="0" y="24783"/>
                  </a:lnTo>
                  <a:cubicBezTo>
                    <a:pt x="0" y="11096"/>
                    <a:pt x="11096" y="0"/>
                    <a:pt x="24783" y="0"/>
                  </a:cubicBezTo>
                  <a:close/>
                </a:path>
              </a:pathLst>
            </a:custGeom>
            <a:solidFill>
              <a:srgbClr val="FAF2E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"/>
            <p:cNvSpPr txBox="1"/>
            <p:nvPr/>
          </p:nvSpPr>
          <p:spPr>
            <a:xfrm>
              <a:off x="0" y="-104775"/>
              <a:ext cx="4196031" cy="2468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" name="Google Shape;229;p5"/>
          <p:cNvSpPr/>
          <p:nvPr/>
        </p:nvSpPr>
        <p:spPr>
          <a:xfrm rot="-236009">
            <a:off x="9311605" y="9453777"/>
            <a:ext cx="5873887" cy="5088255"/>
          </a:xfrm>
          <a:custGeom>
            <a:rect b="b" l="l" r="r" t="t"/>
            <a:pathLst>
              <a:path extrusionOk="0" h="5088255" w="5873887">
                <a:moveTo>
                  <a:pt x="0" y="0"/>
                </a:moveTo>
                <a:lnTo>
                  <a:pt x="5873887" y="0"/>
                </a:lnTo>
                <a:lnTo>
                  <a:pt x="5873887" y="5088255"/>
                </a:lnTo>
                <a:lnTo>
                  <a:pt x="0" y="5088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838" r="-36836" t="0"/>
            </a:stretch>
          </a:blipFill>
          <a:ln>
            <a:noFill/>
          </a:ln>
        </p:spPr>
      </p:sp>
      <p:sp>
        <p:nvSpPr>
          <p:cNvPr id="230" name="Google Shape;230;p5"/>
          <p:cNvSpPr/>
          <p:nvPr/>
        </p:nvSpPr>
        <p:spPr>
          <a:xfrm rot="9434117">
            <a:off x="-1156776" y="-2423587"/>
            <a:ext cx="4725128" cy="4093142"/>
          </a:xfrm>
          <a:custGeom>
            <a:rect b="b" l="l" r="r" t="t"/>
            <a:pathLst>
              <a:path extrusionOk="0" h="4093142" w="4725128">
                <a:moveTo>
                  <a:pt x="0" y="0"/>
                </a:moveTo>
                <a:lnTo>
                  <a:pt x="4725128" y="0"/>
                </a:lnTo>
                <a:lnTo>
                  <a:pt x="4725128" y="4093142"/>
                </a:lnTo>
                <a:lnTo>
                  <a:pt x="0" y="4093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838" r="-36836" t="0"/>
            </a:stretch>
          </a:blipFill>
          <a:ln>
            <a:noFill/>
          </a:ln>
        </p:spPr>
      </p:sp>
      <p:sp>
        <p:nvSpPr>
          <p:cNvPr id="231" name="Google Shape;231;p5"/>
          <p:cNvSpPr txBox="1"/>
          <p:nvPr/>
        </p:nvSpPr>
        <p:spPr>
          <a:xfrm>
            <a:off x="5849937" y="0"/>
            <a:ext cx="10957605" cy="1143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40"/>
              <a:buFont typeface="Arial"/>
              <a:buNone/>
            </a:pPr>
            <a:r>
              <a:rPr b="0" i="0" lang="el-GR" sz="7740" u="none" cap="none">
                <a:solidFill>
                  <a:srgbClr val="40220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b="1" i="1" lang="el-GR" sz="7740" u="none" cap="none">
                <a:solidFill>
                  <a:srgbClr val="40220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Η Ελληνική ενδοχώρα</a:t>
            </a:r>
            <a:endParaRPr b="1" i="1" sz="1400" u="non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5"/>
          <p:cNvSpPr txBox="1"/>
          <p:nvPr/>
        </p:nvSpPr>
        <p:spPr>
          <a:xfrm>
            <a:off x="557213" y="1625600"/>
            <a:ext cx="9714000" cy="83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l-GR" sz="36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Ξακουστή για την  </a:t>
            </a:r>
            <a:r>
              <a:rPr b="1" i="0" lang="el-GR" sz="3600" u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πλούσια ιστορία της</a:t>
            </a:r>
            <a:r>
              <a:rPr b="1" i="0" lang="el-GR" sz="36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l-GR" sz="3600" u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τα μαγευτικά της τοπία </a:t>
            </a:r>
            <a:r>
              <a:rPr b="1" i="0" lang="el-GR" sz="36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και τον </a:t>
            </a:r>
            <a:r>
              <a:rPr b="1" i="0" lang="el-GR" sz="3600" u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ζεστό καιρό, </a:t>
            </a:r>
            <a:r>
              <a:rPr b="1" i="0" lang="el-GR" sz="36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η Ελλάδα είναι από τους πιο δημοφιλείς προορισμούς των τουριστών.</a:t>
            </a:r>
            <a:endParaRPr b="0" i="0" sz="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l-GR" sz="36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 Είναι από τις χώρες που επισκέπτονται οι περισσότεροι, κυρίως χάρη στο </a:t>
            </a:r>
            <a:r>
              <a:rPr b="1" i="0" lang="el-GR" sz="3600" u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μεσογειακό της κλίμα </a:t>
            </a:r>
            <a:r>
              <a:rPr b="1" i="0" lang="el-GR" sz="36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και </a:t>
            </a:r>
            <a:r>
              <a:rPr b="0" i="0" lang="el-GR" sz="36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l-GR" sz="3600" u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την τεράστια ακτογραμμή της.</a:t>
            </a:r>
            <a:endParaRPr b="0" i="0" sz="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l-GR" sz="36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Με </a:t>
            </a:r>
            <a:r>
              <a:rPr b="1" i="0" lang="el-GR" sz="36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l-GR" sz="3600" u="none">
                <a:solidFill>
                  <a:srgbClr val="AB8666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b="1" i="0" lang="el-GR" sz="3600" u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 Μνημεία Παγκόσμιας Πολιτιστικής Κληρονομιάς της UNESCO</a:t>
            </a:r>
            <a:r>
              <a:rPr b="0" i="0" lang="el-GR" sz="36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l-GR" sz="36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η Ελλάδα είναι πλούσια και σε  </a:t>
            </a:r>
            <a:r>
              <a:rPr b="1" i="0" lang="el-GR" sz="3600" u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πολιτισμό  </a:t>
            </a:r>
            <a:r>
              <a:rPr b="1" i="0" lang="el-GR" sz="36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και σε </a:t>
            </a:r>
            <a:r>
              <a:rPr b="0" i="0" lang="el-GR" sz="3600" u="none">
                <a:solidFill>
                  <a:srgbClr val="FF91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l-GR" sz="3600" u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ιστορία</a:t>
            </a:r>
            <a:r>
              <a:rPr b="0" i="0" lang="el-GR" sz="36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b="0" i="0" sz="3800" u="none">
              <a:solidFill>
                <a:srgbClr val="4022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71175" y="2573338"/>
            <a:ext cx="7310438" cy="52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6"/>
          <p:cNvPicPr preferRelativeResize="0"/>
          <p:nvPr/>
        </p:nvPicPr>
        <p:blipFill rotWithShape="1">
          <a:blip r:embed="rId3">
            <a:alphaModFix/>
          </a:blip>
          <a:srcRect b="20123" l="0" r="39450" t="20123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"/>
          <p:cNvSpPr txBox="1"/>
          <p:nvPr/>
        </p:nvSpPr>
        <p:spPr>
          <a:xfrm>
            <a:off x="0" y="0"/>
            <a:ext cx="7891500" cy="28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35"/>
              <a:buFont typeface="Arial"/>
              <a:buNone/>
            </a:pPr>
            <a:r>
              <a:rPr b="0" i="0" lang="el-GR" sz="18235" u="none" cap="none">
                <a:solidFill>
                  <a:srgbClr val="623811"/>
                </a:solidFill>
                <a:latin typeface="Arial"/>
                <a:ea typeface="Arial"/>
                <a:cs typeface="Arial"/>
                <a:sym typeface="Arial"/>
              </a:rPr>
              <a:t>Ελλάδα</a:t>
            </a:r>
            <a:endParaRPr b="0" i="0" sz="1400" u="non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6"/>
          <p:cNvSpPr txBox="1"/>
          <p:nvPr/>
        </p:nvSpPr>
        <p:spPr>
          <a:xfrm>
            <a:off x="8350250" y="6350"/>
            <a:ext cx="9278938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l-GR" sz="5000" u="none" cap="none">
                <a:solidFill>
                  <a:srgbClr val="623811"/>
                </a:solidFill>
                <a:latin typeface="Arial"/>
                <a:ea typeface="Arial"/>
                <a:cs typeface="Arial"/>
                <a:sym typeface="Arial"/>
              </a:rPr>
              <a:t>Ένα σύμβολο της Αθήνας</a:t>
            </a:r>
            <a:endParaRPr b="0" i="0" sz="1400" u="non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l-GR" sz="5000" u="none" cap="none">
                <a:solidFill>
                  <a:srgbClr val="FAF2E9"/>
                </a:solidFill>
                <a:latin typeface="Arial"/>
                <a:ea typeface="Arial"/>
                <a:cs typeface="Arial"/>
                <a:sym typeface="Arial"/>
              </a:rPr>
              <a:t>Η Ακρόπολη</a:t>
            </a:r>
            <a:endParaRPr b="0" i="0" sz="1400" u="non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2444" l="-15863" r="-5373" t="-32166"/>
            </a:stretch>
          </a:blipFill>
          <a:ln>
            <a:noFill/>
          </a:ln>
        </p:spPr>
      </p:sp>
      <p:grpSp>
        <p:nvGrpSpPr>
          <p:cNvPr id="246" name="Google Shape;246;p7"/>
          <p:cNvGrpSpPr/>
          <p:nvPr/>
        </p:nvGrpSpPr>
        <p:grpSpPr>
          <a:xfrm>
            <a:off x="360363" y="0"/>
            <a:ext cx="18288000" cy="9631363"/>
            <a:chOff x="0" y="-104775"/>
            <a:chExt cx="4196031" cy="2468558"/>
          </a:xfrm>
        </p:grpSpPr>
        <p:sp>
          <p:nvSpPr>
            <p:cNvPr id="247" name="Google Shape;247;p7"/>
            <p:cNvSpPr/>
            <p:nvPr/>
          </p:nvSpPr>
          <p:spPr>
            <a:xfrm>
              <a:off x="0" y="0"/>
              <a:ext cx="4196031" cy="2363783"/>
            </a:xfrm>
            <a:custGeom>
              <a:rect b="b" l="l" r="r" t="t"/>
              <a:pathLst>
                <a:path extrusionOk="0" h="2363783" w="4196031">
                  <a:moveTo>
                    <a:pt x="24783" y="0"/>
                  </a:moveTo>
                  <a:lnTo>
                    <a:pt x="4171248" y="0"/>
                  </a:lnTo>
                  <a:cubicBezTo>
                    <a:pt x="4184935" y="0"/>
                    <a:pt x="4196031" y="11096"/>
                    <a:pt x="4196031" y="24783"/>
                  </a:cubicBezTo>
                  <a:lnTo>
                    <a:pt x="4196031" y="2339000"/>
                  </a:lnTo>
                  <a:cubicBezTo>
                    <a:pt x="4196031" y="2352688"/>
                    <a:pt x="4184935" y="2363783"/>
                    <a:pt x="4171248" y="2363783"/>
                  </a:cubicBezTo>
                  <a:lnTo>
                    <a:pt x="24783" y="2363783"/>
                  </a:lnTo>
                  <a:cubicBezTo>
                    <a:pt x="11096" y="2363783"/>
                    <a:pt x="0" y="2352688"/>
                    <a:pt x="0" y="2339000"/>
                  </a:cubicBezTo>
                  <a:lnTo>
                    <a:pt x="0" y="24783"/>
                  </a:lnTo>
                  <a:cubicBezTo>
                    <a:pt x="0" y="11096"/>
                    <a:pt x="11096" y="0"/>
                    <a:pt x="24783" y="0"/>
                  </a:cubicBezTo>
                  <a:close/>
                </a:path>
              </a:pathLst>
            </a:custGeom>
            <a:solidFill>
              <a:srgbClr val="FAF2E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7"/>
            <p:cNvSpPr txBox="1"/>
            <p:nvPr/>
          </p:nvSpPr>
          <p:spPr>
            <a:xfrm>
              <a:off x="0" y="-104775"/>
              <a:ext cx="4196031" cy="2468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7"/>
          <p:cNvSpPr/>
          <p:nvPr/>
        </p:nvSpPr>
        <p:spPr>
          <a:xfrm rot="-232275">
            <a:off x="12497379" y="8557942"/>
            <a:ext cx="5872602" cy="5087142"/>
          </a:xfrm>
          <a:custGeom>
            <a:rect b="b" l="l" r="r" t="t"/>
            <a:pathLst>
              <a:path extrusionOk="0" h="5088255" w="5873887">
                <a:moveTo>
                  <a:pt x="0" y="0"/>
                </a:moveTo>
                <a:lnTo>
                  <a:pt x="5873887" y="0"/>
                </a:lnTo>
                <a:lnTo>
                  <a:pt x="5873887" y="5088255"/>
                </a:lnTo>
                <a:lnTo>
                  <a:pt x="0" y="5088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838" r="-36836" t="0"/>
            </a:stretch>
          </a:blipFill>
          <a:ln>
            <a:noFill/>
          </a:ln>
        </p:spPr>
      </p:sp>
      <p:sp>
        <p:nvSpPr>
          <p:cNvPr id="250" name="Google Shape;250;p7"/>
          <p:cNvSpPr/>
          <p:nvPr/>
        </p:nvSpPr>
        <p:spPr>
          <a:xfrm rot="9434117">
            <a:off x="-1156776" y="-2423587"/>
            <a:ext cx="4725128" cy="4093142"/>
          </a:xfrm>
          <a:custGeom>
            <a:rect b="b" l="l" r="r" t="t"/>
            <a:pathLst>
              <a:path extrusionOk="0" h="4093142" w="4725128">
                <a:moveTo>
                  <a:pt x="0" y="0"/>
                </a:moveTo>
                <a:lnTo>
                  <a:pt x="4725128" y="0"/>
                </a:lnTo>
                <a:lnTo>
                  <a:pt x="4725128" y="4093142"/>
                </a:lnTo>
                <a:lnTo>
                  <a:pt x="0" y="4093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838" r="-36836" t="0"/>
            </a:stretch>
          </a:blipFill>
          <a:ln>
            <a:noFill/>
          </a:ln>
        </p:spPr>
      </p:sp>
      <p:sp>
        <p:nvSpPr>
          <p:cNvPr id="251" name="Google Shape;251;p7"/>
          <p:cNvSpPr/>
          <p:nvPr/>
        </p:nvSpPr>
        <p:spPr>
          <a:xfrm>
            <a:off x="14752638" y="6911975"/>
            <a:ext cx="3352800" cy="3276600"/>
          </a:xfrm>
          <a:custGeom>
            <a:rect b="b" l="l" r="r" t="t"/>
            <a:pathLst>
              <a:path extrusionOk="0" h="3504963" w="3351621">
                <a:moveTo>
                  <a:pt x="0" y="0"/>
                </a:moveTo>
                <a:lnTo>
                  <a:pt x="3351621" y="0"/>
                </a:lnTo>
                <a:lnTo>
                  <a:pt x="3351621" y="3504963"/>
                </a:lnTo>
                <a:lnTo>
                  <a:pt x="0" y="3504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7"/>
          <p:cNvSpPr txBox="1"/>
          <p:nvPr/>
        </p:nvSpPr>
        <p:spPr>
          <a:xfrm>
            <a:off x="2360612" y="0"/>
            <a:ext cx="11425238" cy="1143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40"/>
              <a:buFont typeface="Arial"/>
              <a:buNone/>
            </a:pPr>
            <a:r>
              <a:rPr b="0" i="0" lang="el-GR" sz="7740" u="none" cap="none">
                <a:solidFill>
                  <a:srgbClr val="40220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Ακρόπολη - Παρθενώνας</a:t>
            </a:r>
            <a:endParaRPr b="0" i="0" sz="1400" u="non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7"/>
          <p:cNvSpPr txBox="1"/>
          <p:nvPr/>
        </p:nvSpPr>
        <p:spPr>
          <a:xfrm>
            <a:off x="360363" y="1143000"/>
            <a:ext cx="11971200" cy="9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275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02206"/>
              </a:buClr>
              <a:buSzPts val="2900"/>
              <a:buFont typeface="Arial"/>
              <a:buChar char="●"/>
            </a:pPr>
            <a:r>
              <a:rPr b="1" i="0" lang="el-GR" sz="29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l-GR" sz="34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Η </a:t>
            </a:r>
            <a:r>
              <a:rPr b="1" i="0" lang="el-GR" sz="4700" u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Ακρόπολη</a:t>
            </a:r>
            <a:r>
              <a:rPr b="1" i="0" lang="el-GR" sz="34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 της Αθήνας είναι 15 μέτρα πάνω από την επιφάνεια της θάλασσας και περιλαμβάνει ερείπια πολλών αρχαίων κτηρίων.</a:t>
            </a:r>
            <a:endParaRPr b="1" i="0" sz="3400" u="none">
              <a:solidFill>
                <a:srgbClr val="40220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275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400" u="none">
              <a:solidFill>
                <a:srgbClr val="40220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275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02206"/>
              </a:buClr>
              <a:buSzPts val="3600"/>
              <a:buFont typeface="Arial"/>
              <a:buChar char="●"/>
            </a:pPr>
            <a:r>
              <a:rPr b="1" i="0" lang="el-GR" sz="34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Ένα μεγάλο αρχιτεκτονικό και πολιτιστικό μνημείο είναι ο </a:t>
            </a:r>
            <a:r>
              <a:rPr b="1" i="0" lang="el-GR" sz="4700" u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 Παρθενώνας</a:t>
            </a:r>
            <a:r>
              <a:rPr b="1" i="0" lang="el-GR" sz="34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 που χτίστηκε προς τιμή της  </a:t>
            </a:r>
            <a:r>
              <a:rPr b="1" i="0" lang="el-GR" sz="4700" u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θεάς Αθηνάς</a:t>
            </a:r>
            <a:r>
              <a:rPr b="1" i="0" lang="el-GR" sz="34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, προστάτιδας της πόλης. </a:t>
            </a:r>
            <a:endParaRPr b="1" i="0" sz="3400" u="none">
              <a:solidFill>
                <a:srgbClr val="40220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02206"/>
              </a:buClr>
              <a:buSzPts val="3600"/>
              <a:buFont typeface="Arial"/>
              <a:buNone/>
            </a:pPr>
            <a:r>
              <a:t/>
            </a:r>
            <a:endParaRPr b="1" i="0" sz="3400" u="none">
              <a:solidFill>
                <a:srgbClr val="40220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275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402206"/>
              </a:buClr>
              <a:buSzPts val="3600"/>
              <a:buFont typeface="Arial"/>
              <a:buChar char="●"/>
            </a:pPr>
            <a:r>
              <a:rPr b="1" i="0" lang="el-GR" sz="34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Ο Παρθενώνας είναι </a:t>
            </a:r>
            <a:r>
              <a:rPr b="1" i="0" lang="el-GR" sz="4700" u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Δωρικός ναός </a:t>
            </a:r>
            <a:r>
              <a:rPr b="1" i="0" lang="el-GR" sz="34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που σχεδίασε ο Φειδίας , χτίστηκε ανάμεσα στο 447 και 438 πΧ και παραμένει σύμβολο του αρχαίου ελληνικού πολιτισμού.</a:t>
            </a:r>
            <a:endParaRPr b="1" i="0" sz="3400" u="none">
              <a:solidFill>
                <a:srgbClr val="40220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275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200" u="none">
              <a:solidFill>
                <a:srgbClr val="4022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Google Shape;254;p7"/>
          <p:cNvGrpSpPr/>
          <p:nvPr/>
        </p:nvGrpSpPr>
        <p:grpSpPr>
          <a:xfrm>
            <a:off x="12331700" y="0"/>
            <a:ext cx="5551488" cy="6426200"/>
            <a:chOff x="-127" y="1397"/>
            <a:chExt cx="6225032" cy="8974455"/>
          </a:xfrm>
        </p:grpSpPr>
        <p:sp>
          <p:nvSpPr>
            <p:cNvPr id="255" name="Google Shape;255;p7"/>
            <p:cNvSpPr/>
            <p:nvPr/>
          </p:nvSpPr>
          <p:spPr>
            <a:xfrm>
              <a:off x="648843" y="391922"/>
              <a:ext cx="4927219" cy="8193405"/>
            </a:xfrm>
            <a:custGeom>
              <a:rect b="b" l="l" r="r" t="t"/>
              <a:pathLst>
                <a:path extrusionOk="0" h="8193405" w="4927219">
                  <a:moveTo>
                    <a:pt x="2463673" y="0"/>
                  </a:moveTo>
                  <a:cubicBezTo>
                    <a:pt x="3742436" y="7620"/>
                    <a:pt x="4908804" y="1092708"/>
                    <a:pt x="4927219" y="2446274"/>
                  </a:cubicBezTo>
                  <a:lnTo>
                    <a:pt x="4927219" y="8193405"/>
                  </a:lnTo>
                  <a:lnTo>
                    <a:pt x="0" y="8193405"/>
                  </a:lnTo>
                  <a:lnTo>
                    <a:pt x="0" y="2446274"/>
                  </a:lnTo>
                  <a:cubicBezTo>
                    <a:pt x="18542" y="1092708"/>
                    <a:pt x="1184783" y="7620"/>
                    <a:pt x="2463673" y="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74549" r="-74547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-127" y="1397"/>
              <a:ext cx="6225032" cy="8974455"/>
            </a:xfrm>
            <a:custGeom>
              <a:rect b="b" l="l" r="r" t="t"/>
              <a:pathLst>
                <a:path extrusionOk="0" h="8974455" w="6225032">
                  <a:moveTo>
                    <a:pt x="4823587" y="1102106"/>
                  </a:moveTo>
                  <a:cubicBezTo>
                    <a:pt x="4356354" y="647573"/>
                    <a:pt x="3732657" y="384683"/>
                    <a:pt x="3112643" y="381000"/>
                  </a:cubicBezTo>
                  <a:lnTo>
                    <a:pt x="3112516" y="381000"/>
                  </a:lnTo>
                  <a:cubicBezTo>
                    <a:pt x="2492375" y="384683"/>
                    <a:pt x="1868805" y="647446"/>
                    <a:pt x="1401572" y="1102106"/>
                  </a:cubicBezTo>
                  <a:cubicBezTo>
                    <a:pt x="918972" y="1571625"/>
                    <a:pt x="648335" y="2187575"/>
                    <a:pt x="639572" y="2836799"/>
                  </a:cubicBezTo>
                  <a:lnTo>
                    <a:pt x="639572" y="8593455"/>
                  </a:lnTo>
                  <a:lnTo>
                    <a:pt x="5585714" y="8593455"/>
                  </a:lnTo>
                  <a:lnTo>
                    <a:pt x="5585714" y="2836672"/>
                  </a:lnTo>
                  <a:cubicBezTo>
                    <a:pt x="5576824" y="2187575"/>
                    <a:pt x="5306187" y="1571498"/>
                    <a:pt x="4823587" y="1102106"/>
                  </a:cubicBezTo>
                  <a:close/>
                  <a:moveTo>
                    <a:pt x="5566664" y="8574405"/>
                  </a:moveTo>
                  <a:lnTo>
                    <a:pt x="658495" y="8574405"/>
                  </a:lnTo>
                  <a:lnTo>
                    <a:pt x="658495" y="2836926"/>
                  </a:lnTo>
                  <a:cubicBezTo>
                    <a:pt x="667258" y="2192909"/>
                    <a:pt x="935863" y="1581658"/>
                    <a:pt x="1414780" y="1115695"/>
                  </a:cubicBezTo>
                  <a:cubicBezTo>
                    <a:pt x="1878584" y="664464"/>
                    <a:pt x="2497328" y="403606"/>
                    <a:pt x="3112516" y="400050"/>
                  </a:cubicBezTo>
                  <a:cubicBezTo>
                    <a:pt x="3727704" y="403733"/>
                    <a:pt x="4346575" y="664591"/>
                    <a:pt x="4810252" y="1115695"/>
                  </a:cubicBezTo>
                  <a:cubicBezTo>
                    <a:pt x="5289169" y="1581658"/>
                    <a:pt x="5557774" y="2192909"/>
                    <a:pt x="5566537" y="2836799"/>
                  </a:cubicBezTo>
                  <a:lnTo>
                    <a:pt x="5566537" y="8574405"/>
                  </a:lnTo>
                  <a:lnTo>
                    <a:pt x="5566664" y="8574405"/>
                  </a:lnTo>
                  <a:close/>
                  <a:moveTo>
                    <a:pt x="6225032" y="4997704"/>
                  </a:moveTo>
                  <a:cubicBezTo>
                    <a:pt x="6082919" y="4977257"/>
                    <a:pt x="6007100" y="4890262"/>
                    <a:pt x="5966587" y="4800219"/>
                  </a:cubicBezTo>
                  <a:lnTo>
                    <a:pt x="5966587" y="2831465"/>
                  </a:lnTo>
                  <a:cubicBezTo>
                    <a:pt x="5956300" y="2080641"/>
                    <a:pt x="5644769" y="1369441"/>
                    <a:pt x="5089271" y="828929"/>
                  </a:cubicBezTo>
                  <a:cubicBezTo>
                    <a:pt x="4552188" y="306451"/>
                    <a:pt x="3832479" y="4191"/>
                    <a:pt x="3114802" y="0"/>
                  </a:cubicBezTo>
                  <a:lnTo>
                    <a:pt x="3110230" y="0"/>
                  </a:lnTo>
                  <a:cubicBezTo>
                    <a:pt x="2392680" y="4191"/>
                    <a:pt x="1672971" y="306451"/>
                    <a:pt x="1135761" y="828929"/>
                  </a:cubicBezTo>
                  <a:cubicBezTo>
                    <a:pt x="580263" y="1369314"/>
                    <a:pt x="268732" y="2080514"/>
                    <a:pt x="258445" y="2831592"/>
                  </a:cubicBezTo>
                  <a:lnTo>
                    <a:pt x="258445" y="4800219"/>
                  </a:lnTo>
                  <a:cubicBezTo>
                    <a:pt x="217932" y="4890262"/>
                    <a:pt x="142113" y="4977257"/>
                    <a:pt x="0" y="4997704"/>
                  </a:cubicBezTo>
                  <a:cubicBezTo>
                    <a:pt x="142113" y="5018151"/>
                    <a:pt x="217932" y="5105146"/>
                    <a:pt x="258445" y="5195189"/>
                  </a:cubicBezTo>
                  <a:lnTo>
                    <a:pt x="258445" y="8974455"/>
                  </a:lnTo>
                  <a:lnTo>
                    <a:pt x="5966587" y="8974455"/>
                  </a:lnTo>
                  <a:lnTo>
                    <a:pt x="5966587" y="5195189"/>
                  </a:lnTo>
                  <a:cubicBezTo>
                    <a:pt x="6007100" y="5105146"/>
                    <a:pt x="6082919" y="5018151"/>
                    <a:pt x="6225032" y="4997704"/>
                  </a:cubicBezTo>
                  <a:close/>
                  <a:moveTo>
                    <a:pt x="277495" y="8955405"/>
                  </a:moveTo>
                  <a:lnTo>
                    <a:pt x="277495" y="5195062"/>
                  </a:lnTo>
                  <a:cubicBezTo>
                    <a:pt x="318008" y="5105019"/>
                    <a:pt x="393827" y="5018151"/>
                    <a:pt x="535813" y="4997704"/>
                  </a:cubicBezTo>
                  <a:cubicBezTo>
                    <a:pt x="393827" y="4977257"/>
                    <a:pt x="318008" y="4890389"/>
                    <a:pt x="277495" y="4800346"/>
                  </a:cubicBezTo>
                  <a:lnTo>
                    <a:pt x="277495" y="2831719"/>
                  </a:lnTo>
                  <a:cubicBezTo>
                    <a:pt x="287655" y="2085975"/>
                    <a:pt x="597154" y="1379474"/>
                    <a:pt x="1149096" y="842645"/>
                  </a:cubicBezTo>
                  <a:cubicBezTo>
                    <a:pt x="1682750" y="323469"/>
                    <a:pt x="2397633" y="23241"/>
                    <a:pt x="3110357" y="19050"/>
                  </a:cubicBezTo>
                  <a:lnTo>
                    <a:pt x="3114802" y="19050"/>
                  </a:lnTo>
                  <a:cubicBezTo>
                    <a:pt x="3827526" y="23241"/>
                    <a:pt x="4542409" y="323469"/>
                    <a:pt x="5076063" y="842645"/>
                  </a:cubicBezTo>
                  <a:cubicBezTo>
                    <a:pt x="5628005" y="1379601"/>
                    <a:pt x="5937504" y="2085975"/>
                    <a:pt x="5947664" y="2831592"/>
                  </a:cubicBezTo>
                  <a:lnTo>
                    <a:pt x="5947664" y="4800346"/>
                  </a:lnTo>
                  <a:cubicBezTo>
                    <a:pt x="5907151" y="4890389"/>
                    <a:pt x="5831332" y="4977257"/>
                    <a:pt x="5689346" y="4997704"/>
                  </a:cubicBezTo>
                  <a:cubicBezTo>
                    <a:pt x="5831332" y="5018151"/>
                    <a:pt x="5907151" y="5105020"/>
                    <a:pt x="5947664" y="5195063"/>
                  </a:cubicBezTo>
                  <a:lnTo>
                    <a:pt x="5947664" y="8955405"/>
                  </a:lnTo>
                  <a:lnTo>
                    <a:pt x="277495" y="8955405"/>
                  </a:lnTo>
                  <a:close/>
                </a:path>
              </a:pathLst>
            </a:custGeom>
            <a:solidFill>
              <a:srgbClr val="40220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7"/>
          <p:cNvSpPr txBox="1"/>
          <p:nvPr/>
        </p:nvSpPr>
        <p:spPr>
          <a:xfrm>
            <a:off x="98425" y="10002838"/>
            <a:ext cx="4078288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5"/>
              <a:buFont typeface="Arial"/>
              <a:buNone/>
            </a:pPr>
            <a:r>
              <a:rPr b="0" i="0" lang="el-GR" sz="1215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Description</a:t>
            </a:r>
            <a:endParaRPr b="0" i="0" sz="1400" u="non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advTm="5934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2444" l="-15863" r="-5373" t="-32166"/>
            </a:stretch>
          </a:blipFill>
          <a:ln>
            <a:noFill/>
          </a:ln>
        </p:spPr>
      </p:sp>
      <p:grpSp>
        <p:nvGrpSpPr>
          <p:cNvPr id="263" name="Google Shape;263;p8"/>
          <p:cNvGrpSpPr/>
          <p:nvPr/>
        </p:nvGrpSpPr>
        <p:grpSpPr>
          <a:xfrm>
            <a:off x="458788" y="258763"/>
            <a:ext cx="16603662" cy="10287000"/>
            <a:chOff x="0" y="-104775"/>
            <a:chExt cx="4196031" cy="2468558"/>
          </a:xfrm>
        </p:grpSpPr>
        <p:sp>
          <p:nvSpPr>
            <p:cNvPr id="264" name="Google Shape;264;p8"/>
            <p:cNvSpPr/>
            <p:nvPr/>
          </p:nvSpPr>
          <p:spPr>
            <a:xfrm>
              <a:off x="0" y="0"/>
              <a:ext cx="4196031" cy="2363783"/>
            </a:xfrm>
            <a:custGeom>
              <a:rect b="b" l="l" r="r" t="t"/>
              <a:pathLst>
                <a:path extrusionOk="0" h="2363783" w="4196031">
                  <a:moveTo>
                    <a:pt x="24783" y="0"/>
                  </a:moveTo>
                  <a:lnTo>
                    <a:pt x="4171248" y="0"/>
                  </a:lnTo>
                  <a:cubicBezTo>
                    <a:pt x="4184935" y="0"/>
                    <a:pt x="4196031" y="11096"/>
                    <a:pt x="4196031" y="24783"/>
                  </a:cubicBezTo>
                  <a:lnTo>
                    <a:pt x="4196031" y="2339000"/>
                  </a:lnTo>
                  <a:cubicBezTo>
                    <a:pt x="4196031" y="2352688"/>
                    <a:pt x="4184935" y="2363783"/>
                    <a:pt x="4171248" y="2363783"/>
                  </a:cubicBezTo>
                  <a:lnTo>
                    <a:pt x="24783" y="2363783"/>
                  </a:lnTo>
                  <a:cubicBezTo>
                    <a:pt x="11096" y="2363783"/>
                    <a:pt x="0" y="2352688"/>
                    <a:pt x="0" y="2339000"/>
                  </a:cubicBezTo>
                  <a:lnTo>
                    <a:pt x="0" y="24783"/>
                  </a:lnTo>
                  <a:cubicBezTo>
                    <a:pt x="0" y="11096"/>
                    <a:pt x="11096" y="0"/>
                    <a:pt x="24783" y="0"/>
                  </a:cubicBezTo>
                  <a:close/>
                </a:path>
              </a:pathLst>
            </a:custGeom>
            <a:solidFill>
              <a:srgbClr val="FAF2E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8"/>
            <p:cNvSpPr txBox="1"/>
            <p:nvPr/>
          </p:nvSpPr>
          <p:spPr>
            <a:xfrm>
              <a:off x="0" y="-104775"/>
              <a:ext cx="4196031" cy="2468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/>
          <p:nvPr/>
        </p:nvSpPr>
        <p:spPr>
          <a:xfrm rot="-236009">
            <a:off x="9311605" y="9453777"/>
            <a:ext cx="5873887" cy="5088255"/>
          </a:xfrm>
          <a:custGeom>
            <a:rect b="b" l="l" r="r" t="t"/>
            <a:pathLst>
              <a:path extrusionOk="0" h="5088255" w="5873887">
                <a:moveTo>
                  <a:pt x="0" y="0"/>
                </a:moveTo>
                <a:lnTo>
                  <a:pt x="5873887" y="0"/>
                </a:lnTo>
                <a:lnTo>
                  <a:pt x="5873887" y="5088255"/>
                </a:lnTo>
                <a:lnTo>
                  <a:pt x="0" y="5088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838" r="-36836" t="0"/>
            </a:stretch>
          </a:blipFill>
          <a:ln>
            <a:noFill/>
          </a:ln>
        </p:spPr>
      </p:sp>
      <p:sp>
        <p:nvSpPr>
          <p:cNvPr id="267" name="Google Shape;267;p8"/>
          <p:cNvSpPr/>
          <p:nvPr/>
        </p:nvSpPr>
        <p:spPr>
          <a:xfrm rot="9434117">
            <a:off x="-1156776" y="-2423587"/>
            <a:ext cx="4725128" cy="4093142"/>
          </a:xfrm>
          <a:custGeom>
            <a:rect b="b" l="l" r="r" t="t"/>
            <a:pathLst>
              <a:path extrusionOk="0" h="4093142" w="4725128">
                <a:moveTo>
                  <a:pt x="0" y="0"/>
                </a:moveTo>
                <a:lnTo>
                  <a:pt x="4725128" y="0"/>
                </a:lnTo>
                <a:lnTo>
                  <a:pt x="4725128" y="4093142"/>
                </a:lnTo>
                <a:lnTo>
                  <a:pt x="0" y="4093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838" r="-36836" t="0"/>
            </a:stretch>
          </a:blipFill>
          <a:ln>
            <a:noFill/>
          </a:ln>
        </p:spPr>
      </p:sp>
      <p:sp>
        <p:nvSpPr>
          <p:cNvPr id="268" name="Google Shape;268;p8"/>
          <p:cNvSpPr txBox="1"/>
          <p:nvPr/>
        </p:nvSpPr>
        <p:spPr>
          <a:xfrm>
            <a:off x="11855450" y="8159750"/>
            <a:ext cx="4076700" cy="204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5"/>
              <a:buFont typeface="Arial"/>
              <a:buNone/>
            </a:pPr>
            <a:r>
              <a:rPr b="0" i="0" lang="el-GR" sz="1215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Description</a:t>
            </a:r>
            <a:endParaRPr b="0" i="0" sz="1400" u="non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8"/>
          <p:cNvSpPr txBox="1"/>
          <p:nvPr/>
        </p:nvSpPr>
        <p:spPr>
          <a:xfrm>
            <a:off x="1692275" y="7181850"/>
            <a:ext cx="6569075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/>
              <a:buNone/>
            </a:pPr>
            <a:r>
              <a:rPr b="1" i="0" lang="el-GR" sz="325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L.</a:t>
            </a:r>
            <a:endParaRPr b="0" i="0" sz="1400" u="non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"/>
          <p:cNvSpPr txBox="1"/>
          <p:nvPr/>
        </p:nvSpPr>
        <p:spPr>
          <a:xfrm>
            <a:off x="2112168" y="167575"/>
            <a:ext cx="13869195" cy="1143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40"/>
              <a:buFont typeface="Arial"/>
              <a:buNone/>
            </a:pPr>
            <a:r>
              <a:rPr b="0" i="0" lang="el-GR" sz="7740" u="none" cap="none">
                <a:solidFill>
                  <a:srgbClr val="40220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Ελληνικές παραδόσεις και έθιμα</a:t>
            </a:r>
            <a:endParaRPr b="0" i="0" sz="1400" u="non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733425" y="1735138"/>
            <a:ext cx="8486700" cy="83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l-GR" sz="38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Ο</a:t>
            </a:r>
            <a:r>
              <a:rPr b="1" i="0" lang="el-GR" sz="37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ι παραδοσιακοί χοροί </a:t>
            </a:r>
            <a:r>
              <a:rPr b="1" i="0" lang="el-GR" sz="29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είναι πάντα στην καρδιά κάθε ελληνικής γιορτής. Χορεύονται </a:t>
            </a:r>
            <a:r>
              <a:rPr b="1" i="0" lang="el-GR" sz="37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σε κύκλους ή ζευγάρια χορευτών</a:t>
            </a:r>
            <a:r>
              <a:rPr b="1" i="0" lang="el-GR" sz="29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 σε γάμους, βαφτίσια και παραδοσιακές γιορτές .Εκεί μαθαίνει κανείς από πρώτο χέρι τις </a:t>
            </a:r>
            <a:r>
              <a:rPr b="1" i="0" lang="el-GR" sz="37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ελληνικές τέχνες, τη μουσική και τους χορούς </a:t>
            </a:r>
            <a:r>
              <a:rPr b="1" i="0" lang="el-GR" sz="29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σε όλο τους το μεγαλείο.</a:t>
            </a:r>
            <a:endParaRPr b="1" i="0" sz="2900" u="none" cap="none">
              <a:solidFill>
                <a:srgbClr val="40220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l-GR" sz="29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Οι πιο δημοφιλείς χοροί είναι ο </a:t>
            </a:r>
            <a:r>
              <a:rPr b="1" i="0" lang="el-GR" sz="37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Καλαματιανός, ο Συρτός , ο Θρακιώτικος και ο Ηρακλειώτικος.</a:t>
            </a:r>
            <a:endParaRPr b="1" i="0" sz="3100" u="none" cap="none">
              <a:solidFill>
                <a:srgbClr val="4022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72650" y="1735138"/>
            <a:ext cx="6208713" cy="36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44075" y="5672138"/>
            <a:ext cx="6208713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2446" l="-15865" r="-5368" t="-32165"/>
            </a:stretch>
          </a:blipFill>
          <a:ln>
            <a:noFill/>
          </a:ln>
        </p:spPr>
      </p:sp>
      <p:grpSp>
        <p:nvGrpSpPr>
          <p:cNvPr id="279" name="Google Shape;279;p9"/>
          <p:cNvGrpSpPr/>
          <p:nvPr/>
        </p:nvGrpSpPr>
        <p:grpSpPr>
          <a:xfrm>
            <a:off x="458788" y="258763"/>
            <a:ext cx="16603662" cy="10287000"/>
            <a:chOff x="0" y="-104775"/>
            <a:chExt cx="4196100" cy="2468700"/>
          </a:xfrm>
        </p:grpSpPr>
        <p:sp>
          <p:nvSpPr>
            <p:cNvPr id="280" name="Google Shape;280;p9"/>
            <p:cNvSpPr/>
            <p:nvPr/>
          </p:nvSpPr>
          <p:spPr>
            <a:xfrm>
              <a:off x="0" y="0"/>
              <a:ext cx="4196031" cy="2363783"/>
            </a:xfrm>
            <a:custGeom>
              <a:rect b="b" l="l" r="r" t="t"/>
              <a:pathLst>
                <a:path extrusionOk="0" h="2363783" w="4196031">
                  <a:moveTo>
                    <a:pt x="24783" y="0"/>
                  </a:moveTo>
                  <a:lnTo>
                    <a:pt x="4171248" y="0"/>
                  </a:lnTo>
                  <a:cubicBezTo>
                    <a:pt x="4184935" y="0"/>
                    <a:pt x="4196031" y="11096"/>
                    <a:pt x="4196031" y="24783"/>
                  </a:cubicBezTo>
                  <a:lnTo>
                    <a:pt x="4196031" y="2339000"/>
                  </a:lnTo>
                  <a:cubicBezTo>
                    <a:pt x="4196031" y="2352688"/>
                    <a:pt x="4184935" y="2363783"/>
                    <a:pt x="4171248" y="2363783"/>
                  </a:cubicBezTo>
                  <a:lnTo>
                    <a:pt x="24783" y="2363783"/>
                  </a:lnTo>
                  <a:cubicBezTo>
                    <a:pt x="11096" y="2363783"/>
                    <a:pt x="0" y="2352688"/>
                    <a:pt x="0" y="2339000"/>
                  </a:cubicBezTo>
                  <a:lnTo>
                    <a:pt x="0" y="24783"/>
                  </a:lnTo>
                  <a:cubicBezTo>
                    <a:pt x="0" y="11096"/>
                    <a:pt x="11096" y="0"/>
                    <a:pt x="24783" y="0"/>
                  </a:cubicBezTo>
                  <a:close/>
                </a:path>
              </a:pathLst>
            </a:custGeom>
            <a:solidFill>
              <a:srgbClr val="FAF2E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9"/>
            <p:cNvSpPr txBox="1"/>
            <p:nvPr/>
          </p:nvSpPr>
          <p:spPr>
            <a:xfrm>
              <a:off x="0" y="-104775"/>
              <a:ext cx="4196100" cy="246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1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p9"/>
          <p:cNvSpPr/>
          <p:nvPr/>
        </p:nvSpPr>
        <p:spPr>
          <a:xfrm rot="-232275">
            <a:off x="9309029" y="9457192"/>
            <a:ext cx="5872602" cy="5087142"/>
          </a:xfrm>
          <a:custGeom>
            <a:rect b="b" l="l" r="r" t="t"/>
            <a:pathLst>
              <a:path extrusionOk="0" h="5088255" w="5873887">
                <a:moveTo>
                  <a:pt x="0" y="0"/>
                </a:moveTo>
                <a:lnTo>
                  <a:pt x="5873887" y="0"/>
                </a:lnTo>
                <a:lnTo>
                  <a:pt x="5873887" y="5088255"/>
                </a:lnTo>
                <a:lnTo>
                  <a:pt x="0" y="5088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835" r="-36833" t="0"/>
            </a:stretch>
          </a:blipFill>
          <a:ln>
            <a:noFill/>
          </a:ln>
        </p:spPr>
      </p:sp>
      <p:sp>
        <p:nvSpPr>
          <p:cNvPr id="283" name="Google Shape;283;p9"/>
          <p:cNvSpPr/>
          <p:nvPr/>
        </p:nvSpPr>
        <p:spPr>
          <a:xfrm rot="9432897">
            <a:off x="-1160220" y="-2424287"/>
            <a:ext cx="4727874" cy="4095520"/>
          </a:xfrm>
          <a:custGeom>
            <a:rect b="b" l="l" r="r" t="t"/>
            <a:pathLst>
              <a:path extrusionOk="0" h="4093142" w="4725128">
                <a:moveTo>
                  <a:pt x="0" y="0"/>
                </a:moveTo>
                <a:lnTo>
                  <a:pt x="4725128" y="0"/>
                </a:lnTo>
                <a:lnTo>
                  <a:pt x="4725128" y="4093142"/>
                </a:lnTo>
                <a:lnTo>
                  <a:pt x="0" y="4093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6835" r="-36833" t="0"/>
            </a:stretch>
          </a:blipFill>
          <a:ln>
            <a:noFill/>
          </a:ln>
        </p:spPr>
      </p:sp>
      <p:sp>
        <p:nvSpPr>
          <p:cNvPr id="284" name="Google Shape;284;p9"/>
          <p:cNvSpPr txBox="1"/>
          <p:nvPr/>
        </p:nvSpPr>
        <p:spPr>
          <a:xfrm>
            <a:off x="11855450" y="8159750"/>
            <a:ext cx="4076700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5"/>
              <a:buFont typeface="Arial"/>
              <a:buNone/>
            </a:pPr>
            <a:r>
              <a:rPr b="0" i="0" lang="el-GR" sz="1215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Description</a:t>
            </a:r>
            <a:endParaRPr b="0" i="0" sz="1400" u="non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9"/>
          <p:cNvSpPr txBox="1"/>
          <p:nvPr/>
        </p:nvSpPr>
        <p:spPr>
          <a:xfrm>
            <a:off x="1692275" y="11249725"/>
            <a:ext cx="6569100" cy="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/>
              <a:buNone/>
            </a:pPr>
            <a:r>
              <a:rPr b="1" i="0" lang="el-GR" sz="325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L.</a:t>
            </a:r>
            <a:endParaRPr b="0" i="0" sz="1400" u="non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9"/>
          <p:cNvSpPr txBox="1"/>
          <p:nvPr/>
        </p:nvSpPr>
        <p:spPr>
          <a:xfrm>
            <a:off x="4862513" y="258763"/>
            <a:ext cx="12298363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40"/>
              <a:buFont typeface="Arial"/>
              <a:buNone/>
            </a:pPr>
            <a:r>
              <a:rPr b="0" i="0" lang="el-GR" sz="7740" u="none" cap="none">
                <a:solidFill>
                  <a:srgbClr val="40220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Η ελληνική Ελιά</a:t>
            </a:r>
            <a:endParaRPr b="0" i="0" sz="1400" u="non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40"/>
              <a:buFont typeface="Arial"/>
              <a:buNone/>
            </a:pPr>
            <a:r>
              <a:t/>
            </a:r>
            <a:endParaRPr b="0" i="0" sz="7740" u="none" cap="none">
              <a:solidFill>
                <a:srgbClr val="40220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87" name="Google Shape;287;p9"/>
          <p:cNvSpPr txBox="1"/>
          <p:nvPr/>
        </p:nvSpPr>
        <p:spPr>
          <a:xfrm>
            <a:off x="733475" y="1876713"/>
            <a:ext cx="8486700" cy="86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l-GR" sz="30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Το πιο αναγνωρίσιμο ελληνικό τρόφιμο είναι η </a:t>
            </a:r>
            <a:r>
              <a:rPr b="1" i="0" lang="el-GR" sz="36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ελίά.</a:t>
            </a:r>
            <a:r>
              <a:rPr b="1" i="0" lang="el-GR" sz="25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l-GR" sz="28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Ο θρύλος λέει πως οι θεοί </a:t>
            </a:r>
            <a:r>
              <a:rPr b="1" i="0" lang="el-GR" sz="36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Αθηνά και Ποσειδώνας </a:t>
            </a:r>
            <a:r>
              <a:rPr b="1" i="0" lang="el-GR" sz="28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ήθελαν και οι δυο να γίνουν προστάτες της πόλης της Αθήνας.</a:t>
            </a:r>
            <a:endParaRPr b="1" i="0" sz="2800" u="none" cap="none">
              <a:solidFill>
                <a:srgbClr val="40220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l-GR" sz="28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Αποφάσισαν να λύσουν τη διαφορά τους προσφέροντας στην πόλη </a:t>
            </a:r>
            <a:r>
              <a:rPr b="1" i="0" lang="el-GR" sz="36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ένα δώρο:</a:t>
            </a:r>
            <a:r>
              <a:rPr b="1" i="0" lang="el-GR" sz="28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l-GR" sz="36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Ο Ποσειδώνας </a:t>
            </a:r>
            <a:r>
              <a:rPr b="1" i="0" lang="el-GR" sz="28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 μια πηγή αλμυρού νερού, και η </a:t>
            </a:r>
            <a:endParaRPr b="1" i="0" sz="2800" u="none" cap="none">
              <a:solidFill>
                <a:srgbClr val="40220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l-GR" sz="28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Αθηνά </a:t>
            </a:r>
            <a:r>
              <a:rPr b="1" i="0" lang="el-GR" sz="3600" u="none" cap="none">
                <a:solidFill>
                  <a:srgbClr val="9D785C"/>
                </a:solidFill>
                <a:latin typeface="Arial"/>
                <a:ea typeface="Arial"/>
                <a:cs typeface="Arial"/>
                <a:sym typeface="Arial"/>
              </a:rPr>
              <a:t>ένα δέντρο ελιάς, </a:t>
            </a:r>
            <a:r>
              <a:rPr b="1" i="0" lang="el-GR" sz="28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 το οποίο προσφέρει τροφή, ξύλο και λάδι, έτσι η πόλη διάλεξε την </a:t>
            </a:r>
            <a:r>
              <a:rPr b="1" i="0" lang="el-GR" sz="2800" u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Α</a:t>
            </a:r>
            <a:r>
              <a:rPr b="1" i="0" lang="el-GR" sz="2800" u="none" cap="none">
                <a:solidFill>
                  <a:srgbClr val="402206"/>
                </a:solidFill>
                <a:latin typeface="Arial"/>
                <a:ea typeface="Arial"/>
                <a:cs typeface="Arial"/>
                <a:sym typeface="Arial"/>
              </a:rPr>
              <a:t>θηνά.</a:t>
            </a:r>
            <a:endParaRPr b="1" i="0" sz="2800" u="none" cap="none">
              <a:solidFill>
                <a:srgbClr val="40220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>
              <a:solidFill>
                <a:srgbClr val="9D78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9"/>
          <p:cNvSpPr/>
          <p:nvPr/>
        </p:nvSpPr>
        <p:spPr>
          <a:xfrm>
            <a:off x="9538250" y="6035975"/>
            <a:ext cx="7204479" cy="3927314"/>
          </a:xfrm>
          <a:custGeom>
            <a:rect b="b" l="l" r="r" t="t"/>
            <a:pathLst>
              <a:path extrusionOk="0" h="4048778" w="7524260">
                <a:moveTo>
                  <a:pt x="0" y="0"/>
                </a:moveTo>
                <a:lnTo>
                  <a:pt x="7524260" y="0"/>
                </a:lnTo>
                <a:lnTo>
                  <a:pt x="7524260" y="4048778"/>
                </a:lnTo>
                <a:lnTo>
                  <a:pt x="0" y="4048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5544" l="0" r="0" t="-23643"/>
            </a:stretch>
          </a:blipFill>
          <a:ln>
            <a:noFill/>
          </a:ln>
        </p:spPr>
      </p:sp>
      <p:pic>
        <p:nvPicPr>
          <p:cNvPr id="289" name="Google Shape;28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37700" y="1260475"/>
            <a:ext cx="7205663" cy="454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ΠΑΝΔΩΡΑ ΜΑΡΚΟΥ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3C707C047FAF4633A348E71CAAA90A74_13</vt:lpwstr>
  </property>
  <property fmtid="{D5CDD505-2E9C-101B-9397-08002B2CF9AE}" pid="3" name="KSOProductBuildVer">
    <vt:lpwstr>1033-12.2.0.20795</vt:lpwstr>
  </property>
</Properties>
</file>