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CA2D46-C30A-4911-8446-D02F8CFC1F33}"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970B53E3-855C-46E8-B658-A25ED27172F6}">
      <dgm:prSet/>
      <dgm:spPr/>
      <dgm:t>
        <a:bodyPr/>
        <a:lstStyle/>
        <a:p>
          <a:r>
            <a:rPr lang="el-GR"/>
            <a:t>Στο εξώφυλλο παρουσιάζεται η κεντρική οικογένεια που έχει διαμορφωθεί στο βιβλίο με κεντρικό σκίτσο τον Φίλιππο και τον ετεροθαλή αδελφό του Άρη μαζί με τους γονείς τους.</a:t>
          </a:r>
          <a:endParaRPr lang="en-US"/>
        </a:p>
      </dgm:t>
    </dgm:pt>
    <dgm:pt modelId="{FB89EA40-EEAB-4E97-A08D-E2DDBAFED838}" type="parTrans" cxnId="{AB163BC5-B70F-4DE5-98C7-5E5D8DC4E491}">
      <dgm:prSet/>
      <dgm:spPr/>
      <dgm:t>
        <a:bodyPr/>
        <a:lstStyle/>
        <a:p>
          <a:endParaRPr lang="en-US"/>
        </a:p>
      </dgm:t>
    </dgm:pt>
    <dgm:pt modelId="{3FD36675-47AB-48CD-BA8F-977F795DEFA6}" type="sibTrans" cxnId="{AB163BC5-B70F-4DE5-98C7-5E5D8DC4E491}">
      <dgm:prSet/>
      <dgm:spPr/>
      <dgm:t>
        <a:bodyPr/>
        <a:lstStyle/>
        <a:p>
          <a:endParaRPr lang="en-US"/>
        </a:p>
      </dgm:t>
    </dgm:pt>
    <dgm:pt modelId="{BF659C6C-2459-4E0F-AB6C-655FA2B15C84}">
      <dgm:prSet/>
      <dgm:spPr/>
      <dgm:t>
        <a:bodyPr/>
        <a:lstStyle/>
        <a:p>
          <a:r>
            <a:rPr lang="el-GR"/>
            <a:t>Ακόμα παρατηρούμε τον Φιλοκτήτη</a:t>
          </a:r>
          <a:endParaRPr lang="en-US"/>
        </a:p>
      </dgm:t>
    </dgm:pt>
    <dgm:pt modelId="{C15B6B54-0C22-4289-8D9B-EDBC4D12D9E7}" type="parTrans" cxnId="{F3A022B4-2464-49D9-B530-DF78E140E1A1}">
      <dgm:prSet/>
      <dgm:spPr/>
      <dgm:t>
        <a:bodyPr/>
        <a:lstStyle/>
        <a:p>
          <a:endParaRPr lang="en-US"/>
        </a:p>
      </dgm:t>
    </dgm:pt>
    <dgm:pt modelId="{044E0A8F-82BC-4FA7-A932-3C99815E0608}" type="sibTrans" cxnId="{F3A022B4-2464-49D9-B530-DF78E140E1A1}">
      <dgm:prSet/>
      <dgm:spPr/>
      <dgm:t>
        <a:bodyPr/>
        <a:lstStyle/>
        <a:p>
          <a:endParaRPr lang="en-US"/>
        </a:p>
      </dgm:t>
    </dgm:pt>
    <dgm:pt modelId="{4F462619-D0E5-43B5-BA45-F445AA856967}" type="pres">
      <dgm:prSet presAssocID="{89CA2D46-C30A-4911-8446-D02F8CFC1F33}" presName="Name0" presStyleCnt="0">
        <dgm:presLayoutVars>
          <dgm:dir/>
          <dgm:animLvl val="lvl"/>
          <dgm:resizeHandles val="exact"/>
        </dgm:presLayoutVars>
      </dgm:prSet>
      <dgm:spPr/>
    </dgm:pt>
    <dgm:pt modelId="{69F42D70-FCF3-4514-91BC-16F85125947E}" type="pres">
      <dgm:prSet presAssocID="{BF659C6C-2459-4E0F-AB6C-655FA2B15C84}" presName="boxAndChildren" presStyleCnt="0"/>
      <dgm:spPr/>
    </dgm:pt>
    <dgm:pt modelId="{E2807C56-1210-4807-BCDC-60033034C3CC}" type="pres">
      <dgm:prSet presAssocID="{BF659C6C-2459-4E0F-AB6C-655FA2B15C84}" presName="parentTextBox" presStyleLbl="node1" presStyleIdx="0" presStyleCnt="2"/>
      <dgm:spPr/>
    </dgm:pt>
    <dgm:pt modelId="{3DB9BC9F-474C-47EB-810F-4DDD93F1C694}" type="pres">
      <dgm:prSet presAssocID="{3FD36675-47AB-48CD-BA8F-977F795DEFA6}" presName="sp" presStyleCnt="0"/>
      <dgm:spPr/>
    </dgm:pt>
    <dgm:pt modelId="{9216765A-D968-41CA-ABD8-4E4E5296ADA2}" type="pres">
      <dgm:prSet presAssocID="{970B53E3-855C-46E8-B658-A25ED27172F6}" presName="arrowAndChildren" presStyleCnt="0"/>
      <dgm:spPr/>
    </dgm:pt>
    <dgm:pt modelId="{FD59C0A4-6DFB-497A-AC90-ACD84E18CAD6}" type="pres">
      <dgm:prSet presAssocID="{970B53E3-855C-46E8-B658-A25ED27172F6}" presName="parentTextArrow" presStyleLbl="node1" presStyleIdx="1" presStyleCnt="2"/>
      <dgm:spPr/>
    </dgm:pt>
  </dgm:ptLst>
  <dgm:cxnLst>
    <dgm:cxn modelId="{27460105-A340-4C8E-A27E-4FD8A462F4DE}" type="presOf" srcId="{BF659C6C-2459-4E0F-AB6C-655FA2B15C84}" destId="{E2807C56-1210-4807-BCDC-60033034C3CC}" srcOrd="0" destOrd="0" presId="urn:microsoft.com/office/officeart/2005/8/layout/process4"/>
    <dgm:cxn modelId="{53D27A52-A785-48CE-BC6C-9E0FFB1CFCFA}" type="presOf" srcId="{89CA2D46-C30A-4911-8446-D02F8CFC1F33}" destId="{4F462619-D0E5-43B5-BA45-F445AA856967}" srcOrd="0" destOrd="0" presId="urn:microsoft.com/office/officeart/2005/8/layout/process4"/>
    <dgm:cxn modelId="{F3A022B4-2464-49D9-B530-DF78E140E1A1}" srcId="{89CA2D46-C30A-4911-8446-D02F8CFC1F33}" destId="{BF659C6C-2459-4E0F-AB6C-655FA2B15C84}" srcOrd="1" destOrd="0" parTransId="{C15B6B54-0C22-4289-8D9B-EDBC4D12D9E7}" sibTransId="{044E0A8F-82BC-4FA7-A932-3C99815E0608}"/>
    <dgm:cxn modelId="{AB163BC5-B70F-4DE5-98C7-5E5D8DC4E491}" srcId="{89CA2D46-C30A-4911-8446-D02F8CFC1F33}" destId="{970B53E3-855C-46E8-B658-A25ED27172F6}" srcOrd="0" destOrd="0" parTransId="{FB89EA40-EEAB-4E97-A08D-E2DDBAFED838}" sibTransId="{3FD36675-47AB-48CD-BA8F-977F795DEFA6}"/>
    <dgm:cxn modelId="{BBCFFFCC-07D1-4668-8640-2A5F104BDF77}" type="presOf" srcId="{970B53E3-855C-46E8-B658-A25ED27172F6}" destId="{FD59C0A4-6DFB-497A-AC90-ACD84E18CAD6}" srcOrd="0" destOrd="0" presId="urn:microsoft.com/office/officeart/2005/8/layout/process4"/>
    <dgm:cxn modelId="{4A372989-419B-40C1-948F-81E85BC3D8FB}" type="presParOf" srcId="{4F462619-D0E5-43B5-BA45-F445AA856967}" destId="{69F42D70-FCF3-4514-91BC-16F85125947E}" srcOrd="0" destOrd="0" presId="urn:microsoft.com/office/officeart/2005/8/layout/process4"/>
    <dgm:cxn modelId="{8BFA2CAA-71EF-4477-9592-AE7D2023EB43}" type="presParOf" srcId="{69F42D70-FCF3-4514-91BC-16F85125947E}" destId="{E2807C56-1210-4807-BCDC-60033034C3CC}" srcOrd="0" destOrd="0" presId="urn:microsoft.com/office/officeart/2005/8/layout/process4"/>
    <dgm:cxn modelId="{E1DCDB87-DF5C-47A6-A59E-0859C210C273}" type="presParOf" srcId="{4F462619-D0E5-43B5-BA45-F445AA856967}" destId="{3DB9BC9F-474C-47EB-810F-4DDD93F1C694}" srcOrd="1" destOrd="0" presId="urn:microsoft.com/office/officeart/2005/8/layout/process4"/>
    <dgm:cxn modelId="{0DCD61BA-5AB3-4DFD-B1D8-C6FAC193E701}" type="presParOf" srcId="{4F462619-D0E5-43B5-BA45-F445AA856967}" destId="{9216765A-D968-41CA-ABD8-4E4E5296ADA2}" srcOrd="2" destOrd="0" presId="urn:microsoft.com/office/officeart/2005/8/layout/process4"/>
    <dgm:cxn modelId="{FB73BFE1-DE79-4A4A-8323-49D8C9AD224A}" type="presParOf" srcId="{9216765A-D968-41CA-ABD8-4E4E5296ADA2}" destId="{FD59C0A4-6DFB-497A-AC90-ACD84E18CAD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DB0EB8-FB38-4E3C-9C81-CE83818F2B3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2C3C81A-821E-477C-A584-C00ED0D98588}">
      <dgm:prSet/>
      <dgm:spPr/>
      <dgm:t>
        <a:bodyPr/>
        <a:lstStyle/>
        <a:p>
          <a:r>
            <a:rPr lang="el-GR" dirty="0"/>
            <a:t>Ο Φίλιππος είναι ο κεντρικός χαρακτήρας στο </a:t>
          </a:r>
          <a:r>
            <a:rPr lang="el-GR" dirty="0" err="1"/>
            <a:t>βιβλίο.Πηγαίνει</a:t>
          </a:r>
          <a:r>
            <a:rPr lang="el-GR" dirty="0"/>
            <a:t> στην </a:t>
          </a:r>
          <a:r>
            <a:rPr lang="el-GR" dirty="0" err="1"/>
            <a:t>Α’Γυμνασίου</a:t>
          </a:r>
          <a:r>
            <a:rPr lang="el-GR" dirty="0"/>
            <a:t> και είναι γιος της Άννας.</a:t>
          </a:r>
          <a:endParaRPr lang="en-US" dirty="0"/>
        </a:p>
      </dgm:t>
    </dgm:pt>
    <dgm:pt modelId="{394EE31E-D112-4B83-8F90-8C5E619B3BA6}" type="parTrans" cxnId="{F284A796-7C06-4B87-A2F2-F841C3F1F98A}">
      <dgm:prSet/>
      <dgm:spPr/>
      <dgm:t>
        <a:bodyPr/>
        <a:lstStyle/>
        <a:p>
          <a:endParaRPr lang="en-US"/>
        </a:p>
      </dgm:t>
    </dgm:pt>
    <dgm:pt modelId="{AC4BECA4-6BD7-4926-9565-AB37F511C457}" type="sibTrans" cxnId="{F284A796-7C06-4B87-A2F2-F841C3F1F98A}">
      <dgm:prSet/>
      <dgm:spPr/>
      <dgm:t>
        <a:bodyPr/>
        <a:lstStyle/>
        <a:p>
          <a:endParaRPr lang="en-US"/>
        </a:p>
      </dgm:t>
    </dgm:pt>
    <dgm:pt modelId="{CA7EEF2D-010A-4F9A-B15C-97770CF2D79A}">
      <dgm:prSet/>
      <dgm:spPr/>
      <dgm:t>
        <a:bodyPr/>
        <a:lstStyle/>
        <a:p>
          <a:r>
            <a:rPr lang="el-GR"/>
            <a:t>Ο Φίλιππος είναι ένα μελετηρό παιδί και έχει επιμονή.</a:t>
          </a:r>
          <a:endParaRPr lang="en-US"/>
        </a:p>
      </dgm:t>
    </dgm:pt>
    <dgm:pt modelId="{C037833C-D50E-4BDE-B837-5C404234A766}" type="parTrans" cxnId="{6DF4980F-1F7D-4A43-8348-959D261B0B21}">
      <dgm:prSet/>
      <dgm:spPr/>
      <dgm:t>
        <a:bodyPr/>
        <a:lstStyle/>
        <a:p>
          <a:endParaRPr lang="en-US"/>
        </a:p>
      </dgm:t>
    </dgm:pt>
    <dgm:pt modelId="{3D7182F9-5A05-4D8D-A114-7345CD424C7B}" type="sibTrans" cxnId="{6DF4980F-1F7D-4A43-8348-959D261B0B21}">
      <dgm:prSet/>
      <dgm:spPr/>
      <dgm:t>
        <a:bodyPr/>
        <a:lstStyle/>
        <a:p>
          <a:endParaRPr lang="en-US"/>
        </a:p>
      </dgm:t>
    </dgm:pt>
    <dgm:pt modelId="{AC3AE9FB-5517-422A-B172-84D21E1F8D74}" type="pres">
      <dgm:prSet presAssocID="{FADB0EB8-FB38-4E3C-9C81-CE83818F2B33}" presName="linear" presStyleCnt="0">
        <dgm:presLayoutVars>
          <dgm:animLvl val="lvl"/>
          <dgm:resizeHandles val="exact"/>
        </dgm:presLayoutVars>
      </dgm:prSet>
      <dgm:spPr/>
    </dgm:pt>
    <dgm:pt modelId="{BCC492C5-E8F6-4F4D-BC5B-E7F873A3A85B}" type="pres">
      <dgm:prSet presAssocID="{62C3C81A-821E-477C-A584-C00ED0D98588}" presName="parentText" presStyleLbl="node1" presStyleIdx="0" presStyleCnt="2">
        <dgm:presLayoutVars>
          <dgm:chMax val="0"/>
          <dgm:bulletEnabled val="1"/>
        </dgm:presLayoutVars>
      </dgm:prSet>
      <dgm:spPr/>
    </dgm:pt>
    <dgm:pt modelId="{2E40052A-2B28-42C6-8009-2131C97F2B89}" type="pres">
      <dgm:prSet presAssocID="{AC4BECA4-6BD7-4926-9565-AB37F511C457}" presName="spacer" presStyleCnt="0"/>
      <dgm:spPr/>
    </dgm:pt>
    <dgm:pt modelId="{0122C394-0402-445B-9867-4596F6787CBC}" type="pres">
      <dgm:prSet presAssocID="{CA7EEF2D-010A-4F9A-B15C-97770CF2D79A}" presName="parentText" presStyleLbl="node1" presStyleIdx="1" presStyleCnt="2">
        <dgm:presLayoutVars>
          <dgm:chMax val="0"/>
          <dgm:bulletEnabled val="1"/>
        </dgm:presLayoutVars>
      </dgm:prSet>
      <dgm:spPr/>
    </dgm:pt>
  </dgm:ptLst>
  <dgm:cxnLst>
    <dgm:cxn modelId="{6DF4980F-1F7D-4A43-8348-959D261B0B21}" srcId="{FADB0EB8-FB38-4E3C-9C81-CE83818F2B33}" destId="{CA7EEF2D-010A-4F9A-B15C-97770CF2D79A}" srcOrd="1" destOrd="0" parTransId="{C037833C-D50E-4BDE-B837-5C404234A766}" sibTransId="{3D7182F9-5A05-4D8D-A114-7345CD424C7B}"/>
    <dgm:cxn modelId="{903D3D89-6D40-4EE5-92E3-4FE7FE473FA2}" type="presOf" srcId="{62C3C81A-821E-477C-A584-C00ED0D98588}" destId="{BCC492C5-E8F6-4F4D-BC5B-E7F873A3A85B}" srcOrd="0" destOrd="0" presId="urn:microsoft.com/office/officeart/2005/8/layout/vList2"/>
    <dgm:cxn modelId="{F284A796-7C06-4B87-A2F2-F841C3F1F98A}" srcId="{FADB0EB8-FB38-4E3C-9C81-CE83818F2B33}" destId="{62C3C81A-821E-477C-A584-C00ED0D98588}" srcOrd="0" destOrd="0" parTransId="{394EE31E-D112-4B83-8F90-8C5E619B3BA6}" sibTransId="{AC4BECA4-6BD7-4926-9565-AB37F511C457}"/>
    <dgm:cxn modelId="{B1DF8B97-39CD-45A4-BBF6-C937F89E48D6}" type="presOf" srcId="{CA7EEF2D-010A-4F9A-B15C-97770CF2D79A}" destId="{0122C394-0402-445B-9867-4596F6787CBC}" srcOrd="0" destOrd="0" presId="urn:microsoft.com/office/officeart/2005/8/layout/vList2"/>
    <dgm:cxn modelId="{ADF7A3E0-7D8D-40FE-ABE7-16B94AB031F8}" type="presOf" srcId="{FADB0EB8-FB38-4E3C-9C81-CE83818F2B33}" destId="{AC3AE9FB-5517-422A-B172-84D21E1F8D74}" srcOrd="0" destOrd="0" presId="urn:microsoft.com/office/officeart/2005/8/layout/vList2"/>
    <dgm:cxn modelId="{8C0A3413-B42B-444C-A8D2-101AE471CFDD}" type="presParOf" srcId="{AC3AE9FB-5517-422A-B172-84D21E1F8D74}" destId="{BCC492C5-E8F6-4F4D-BC5B-E7F873A3A85B}" srcOrd="0" destOrd="0" presId="urn:microsoft.com/office/officeart/2005/8/layout/vList2"/>
    <dgm:cxn modelId="{CAEF515A-1EA2-4E10-8C2C-28AC1152D03A}" type="presParOf" srcId="{AC3AE9FB-5517-422A-B172-84D21E1F8D74}" destId="{2E40052A-2B28-42C6-8009-2131C97F2B89}" srcOrd="1" destOrd="0" presId="urn:microsoft.com/office/officeart/2005/8/layout/vList2"/>
    <dgm:cxn modelId="{34376B7A-9B5E-487A-A412-E7A96046E763}" type="presParOf" srcId="{AC3AE9FB-5517-422A-B172-84D21E1F8D74}" destId="{0122C394-0402-445B-9867-4596F6787CB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6BA1F1-35AC-45AB-B1B1-39442F7A1C7A}"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en-US"/>
        </a:p>
      </dgm:t>
    </dgm:pt>
    <dgm:pt modelId="{AC5B4A92-7103-40C1-970E-A9413786DFC9}">
      <dgm:prSet/>
      <dgm:spPr/>
      <dgm:t>
        <a:bodyPr/>
        <a:lstStyle/>
        <a:p>
          <a:r>
            <a:rPr lang="el-GR"/>
            <a:t>Ο Άρης είναι ο ετεροθαλής αδελφός του Φίλιππου.</a:t>
          </a:r>
          <a:endParaRPr lang="en-US"/>
        </a:p>
      </dgm:t>
    </dgm:pt>
    <dgm:pt modelId="{B4FCE08B-DF87-417F-A1A7-B2A1E2FD8FE9}" type="parTrans" cxnId="{62A6728F-F7C8-4338-A16E-98DE6835E48D}">
      <dgm:prSet/>
      <dgm:spPr/>
      <dgm:t>
        <a:bodyPr/>
        <a:lstStyle/>
        <a:p>
          <a:endParaRPr lang="en-US"/>
        </a:p>
      </dgm:t>
    </dgm:pt>
    <dgm:pt modelId="{985960A9-BDE6-41EF-BA88-EF71B0FB9D42}" type="sibTrans" cxnId="{62A6728F-F7C8-4338-A16E-98DE6835E48D}">
      <dgm:prSet/>
      <dgm:spPr/>
      <dgm:t>
        <a:bodyPr/>
        <a:lstStyle/>
        <a:p>
          <a:endParaRPr lang="en-US"/>
        </a:p>
      </dgm:t>
    </dgm:pt>
    <dgm:pt modelId="{913D1845-0116-4CBB-9241-C6B880A82464}">
      <dgm:prSet/>
      <dgm:spPr/>
      <dgm:t>
        <a:bodyPr/>
        <a:lstStyle/>
        <a:p>
          <a:r>
            <a:rPr lang="el-GR" dirty="0"/>
            <a:t>Είναι γιος του Ορέστη και έχει έναν πολύ ζωηρό </a:t>
          </a:r>
          <a:endParaRPr lang="en-US" dirty="0"/>
        </a:p>
      </dgm:t>
    </dgm:pt>
    <dgm:pt modelId="{E0032C5A-C563-49F4-BBD6-1ED51671023A}" type="parTrans" cxnId="{4E1DBA41-CC9D-49E7-8BF8-50956FAA965B}">
      <dgm:prSet/>
      <dgm:spPr/>
      <dgm:t>
        <a:bodyPr/>
        <a:lstStyle/>
        <a:p>
          <a:endParaRPr lang="en-US"/>
        </a:p>
      </dgm:t>
    </dgm:pt>
    <dgm:pt modelId="{B92D966A-EE59-4F1F-96E4-9B3C78A38C98}" type="sibTrans" cxnId="{4E1DBA41-CC9D-49E7-8BF8-50956FAA965B}">
      <dgm:prSet/>
      <dgm:spPr/>
      <dgm:t>
        <a:bodyPr/>
        <a:lstStyle/>
        <a:p>
          <a:endParaRPr lang="en-US"/>
        </a:p>
      </dgm:t>
    </dgm:pt>
    <dgm:pt modelId="{19CE4093-34D7-4522-B639-46013BB95AA1}">
      <dgm:prSet/>
      <dgm:spPr/>
      <dgm:t>
        <a:bodyPr/>
        <a:lstStyle/>
        <a:p>
          <a:r>
            <a:rPr lang="el-GR"/>
            <a:t>χαρακτήρα, ιδιαίτερα σκανταλιάρης αλλά και πολύ </a:t>
          </a:r>
          <a:endParaRPr lang="en-US"/>
        </a:p>
      </dgm:t>
    </dgm:pt>
    <dgm:pt modelId="{B03491CB-6A0F-4816-96F9-8C8E0D8BA35E}" type="parTrans" cxnId="{C00B4F5B-CFB6-4149-B51A-CEC9761E1068}">
      <dgm:prSet/>
      <dgm:spPr/>
      <dgm:t>
        <a:bodyPr/>
        <a:lstStyle/>
        <a:p>
          <a:endParaRPr lang="en-US"/>
        </a:p>
      </dgm:t>
    </dgm:pt>
    <dgm:pt modelId="{4BC53AA8-7297-40F6-9AAD-CEACE9B1D3B6}" type="sibTrans" cxnId="{C00B4F5B-CFB6-4149-B51A-CEC9761E1068}">
      <dgm:prSet/>
      <dgm:spPr/>
      <dgm:t>
        <a:bodyPr/>
        <a:lstStyle/>
        <a:p>
          <a:endParaRPr lang="en-US"/>
        </a:p>
      </dgm:t>
    </dgm:pt>
    <dgm:pt modelId="{DD748157-41C1-416F-A890-BD1DB668C6EF}">
      <dgm:prSet/>
      <dgm:spPr/>
      <dgm:t>
        <a:bodyPr/>
        <a:lstStyle/>
        <a:p>
          <a:r>
            <a:rPr lang="el-GR"/>
            <a:t>τρυφερός </a:t>
          </a:r>
          <a:endParaRPr lang="en-US"/>
        </a:p>
      </dgm:t>
    </dgm:pt>
    <dgm:pt modelId="{D37635E7-6C92-4605-AF21-94A2290682CF}" type="parTrans" cxnId="{B98F5C87-D64F-4AD5-911A-629A9D8DD799}">
      <dgm:prSet/>
      <dgm:spPr/>
      <dgm:t>
        <a:bodyPr/>
        <a:lstStyle/>
        <a:p>
          <a:endParaRPr lang="en-US"/>
        </a:p>
      </dgm:t>
    </dgm:pt>
    <dgm:pt modelId="{8E5C90E1-6430-4453-8F93-72666542BA92}" type="sibTrans" cxnId="{B98F5C87-D64F-4AD5-911A-629A9D8DD799}">
      <dgm:prSet/>
      <dgm:spPr/>
      <dgm:t>
        <a:bodyPr/>
        <a:lstStyle/>
        <a:p>
          <a:endParaRPr lang="en-US"/>
        </a:p>
      </dgm:t>
    </dgm:pt>
    <dgm:pt modelId="{D50715B3-1E62-4A10-AF2B-196FC5B5B99F}" type="pres">
      <dgm:prSet presAssocID="{476BA1F1-35AC-45AB-B1B1-39442F7A1C7A}" presName="linear" presStyleCnt="0">
        <dgm:presLayoutVars>
          <dgm:animLvl val="lvl"/>
          <dgm:resizeHandles val="exact"/>
        </dgm:presLayoutVars>
      </dgm:prSet>
      <dgm:spPr/>
    </dgm:pt>
    <dgm:pt modelId="{D820E369-53AC-459E-A8DF-98A5F754DA01}" type="pres">
      <dgm:prSet presAssocID="{AC5B4A92-7103-40C1-970E-A9413786DFC9}" presName="parentText" presStyleLbl="node1" presStyleIdx="0" presStyleCnt="4">
        <dgm:presLayoutVars>
          <dgm:chMax val="0"/>
          <dgm:bulletEnabled val="1"/>
        </dgm:presLayoutVars>
      </dgm:prSet>
      <dgm:spPr/>
    </dgm:pt>
    <dgm:pt modelId="{47293A64-AEC2-4406-BC88-61DC8D0DC459}" type="pres">
      <dgm:prSet presAssocID="{985960A9-BDE6-41EF-BA88-EF71B0FB9D42}" presName="spacer" presStyleCnt="0"/>
      <dgm:spPr/>
    </dgm:pt>
    <dgm:pt modelId="{3ADF076F-75D4-4E55-879D-9F32818703D7}" type="pres">
      <dgm:prSet presAssocID="{913D1845-0116-4CBB-9241-C6B880A82464}" presName="parentText" presStyleLbl="node1" presStyleIdx="1" presStyleCnt="4">
        <dgm:presLayoutVars>
          <dgm:chMax val="0"/>
          <dgm:bulletEnabled val="1"/>
        </dgm:presLayoutVars>
      </dgm:prSet>
      <dgm:spPr/>
    </dgm:pt>
    <dgm:pt modelId="{0460BE37-4100-4E08-8320-FE01B2C780E9}" type="pres">
      <dgm:prSet presAssocID="{B92D966A-EE59-4F1F-96E4-9B3C78A38C98}" presName="spacer" presStyleCnt="0"/>
      <dgm:spPr/>
    </dgm:pt>
    <dgm:pt modelId="{7487FA24-0DC9-4CEA-90D3-24136327E3B0}" type="pres">
      <dgm:prSet presAssocID="{19CE4093-34D7-4522-B639-46013BB95AA1}" presName="parentText" presStyleLbl="node1" presStyleIdx="2" presStyleCnt="4">
        <dgm:presLayoutVars>
          <dgm:chMax val="0"/>
          <dgm:bulletEnabled val="1"/>
        </dgm:presLayoutVars>
      </dgm:prSet>
      <dgm:spPr/>
    </dgm:pt>
    <dgm:pt modelId="{45678BC2-7723-4E76-BFD1-3A6331D74307}" type="pres">
      <dgm:prSet presAssocID="{4BC53AA8-7297-40F6-9AAD-CEACE9B1D3B6}" presName="spacer" presStyleCnt="0"/>
      <dgm:spPr/>
    </dgm:pt>
    <dgm:pt modelId="{25C7460E-92CD-40AD-97A8-F76D80B87FC2}" type="pres">
      <dgm:prSet presAssocID="{DD748157-41C1-416F-A890-BD1DB668C6EF}" presName="parentText" presStyleLbl="node1" presStyleIdx="3" presStyleCnt="4">
        <dgm:presLayoutVars>
          <dgm:chMax val="0"/>
          <dgm:bulletEnabled val="1"/>
        </dgm:presLayoutVars>
      </dgm:prSet>
      <dgm:spPr/>
    </dgm:pt>
  </dgm:ptLst>
  <dgm:cxnLst>
    <dgm:cxn modelId="{DD60AC2C-E964-43BE-BF61-8DA2301576D9}" type="presOf" srcId="{476BA1F1-35AC-45AB-B1B1-39442F7A1C7A}" destId="{D50715B3-1E62-4A10-AF2B-196FC5B5B99F}" srcOrd="0" destOrd="0" presId="urn:microsoft.com/office/officeart/2005/8/layout/vList2"/>
    <dgm:cxn modelId="{D900D43C-A57C-451A-A370-39EA1A8743DD}" type="presOf" srcId="{19CE4093-34D7-4522-B639-46013BB95AA1}" destId="{7487FA24-0DC9-4CEA-90D3-24136327E3B0}" srcOrd="0" destOrd="0" presId="urn:microsoft.com/office/officeart/2005/8/layout/vList2"/>
    <dgm:cxn modelId="{C00B4F5B-CFB6-4149-B51A-CEC9761E1068}" srcId="{476BA1F1-35AC-45AB-B1B1-39442F7A1C7A}" destId="{19CE4093-34D7-4522-B639-46013BB95AA1}" srcOrd="2" destOrd="0" parTransId="{B03491CB-6A0F-4816-96F9-8C8E0D8BA35E}" sibTransId="{4BC53AA8-7297-40F6-9AAD-CEACE9B1D3B6}"/>
    <dgm:cxn modelId="{4E1DBA41-CC9D-49E7-8BF8-50956FAA965B}" srcId="{476BA1F1-35AC-45AB-B1B1-39442F7A1C7A}" destId="{913D1845-0116-4CBB-9241-C6B880A82464}" srcOrd="1" destOrd="0" parTransId="{E0032C5A-C563-49F4-BBD6-1ED51671023A}" sibTransId="{B92D966A-EE59-4F1F-96E4-9B3C78A38C98}"/>
    <dgm:cxn modelId="{C59FAE49-AA59-4A05-A4ED-EA4D8C2D3C90}" type="presOf" srcId="{913D1845-0116-4CBB-9241-C6B880A82464}" destId="{3ADF076F-75D4-4E55-879D-9F32818703D7}" srcOrd="0" destOrd="0" presId="urn:microsoft.com/office/officeart/2005/8/layout/vList2"/>
    <dgm:cxn modelId="{B98F5C87-D64F-4AD5-911A-629A9D8DD799}" srcId="{476BA1F1-35AC-45AB-B1B1-39442F7A1C7A}" destId="{DD748157-41C1-416F-A890-BD1DB668C6EF}" srcOrd="3" destOrd="0" parTransId="{D37635E7-6C92-4605-AF21-94A2290682CF}" sibTransId="{8E5C90E1-6430-4453-8F93-72666542BA92}"/>
    <dgm:cxn modelId="{62A6728F-F7C8-4338-A16E-98DE6835E48D}" srcId="{476BA1F1-35AC-45AB-B1B1-39442F7A1C7A}" destId="{AC5B4A92-7103-40C1-970E-A9413786DFC9}" srcOrd="0" destOrd="0" parTransId="{B4FCE08B-DF87-417F-A1A7-B2A1E2FD8FE9}" sibTransId="{985960A9-BDE6-41EF-BA88-EF71B0FB9D42}"/>
    <dgm:cxn modelId="{4FFD92A2-35DA-4849-8FE7-EE88A0F151E6}" type="presOf" srcId="{AC5B4A92-7103-40C1-970E-A9413786DFC9}" destId="{D820E369-53AC-459E-A8DF-98A5F754DA01}" srcOrd="0" destOrd="0" presId="urn:microsoft.com/office/officeart/2005/8/layout/vList2"/>
    <dgm:cxn modelId="{8DD572D0-B755-4BB1-8771-4AB0B2A11D92}" type="presOf" srcId="{DD748157-41C1-416F-A890-BD1DB668C6EF}" destId="{25C7460E-92CD-40AD-97A8-F76D80B87FC2}" srcOrd="0" destOrd="0" presId="urn:microsoft.com/office/officeart/2005/8/layout/vList2"/>
    <dgm:cxn modelId="{FE66032F-237B-4D46-8080-15C071EE2C36}" type="presParOf" srcId="{D50715B3-1E62-4A10-AF2B-196FC5B5B99F}" destId="{D820E369-53AC-459E-A8DF-98A5F754DA01}" srcOrd="0" destOrd="0" presId="urn:microsoft.com/office/officeart/2005/8/layout/vList2"/>
    <dgm:cxn modelId="{35660B9F-699A-4070-8B97-81C9ABB95FCF}" type="presParOf" srcId="{D50715B3-1E62-4A10-AF2B-196FC5B5B99F}" destId="{47293A64-AEC2-4406-BC88-61DC8D0DC459}" srcOrd="1" destOrd="0" presId="urn:microsoft.com/office/officeart/2005/8/layout/vList2"/>
    <dgm:cxn modelId="{6DD8C42F-CBD9-493D-932F-79E4F35320D6}" type="presParOf" srcId="{D50715B3-1E62-4A10-AF2B-196FC5B5B99F}" destId="{3ADF076F-75D4-4E55-879D-9F32818703D7}" srcOrd="2" destOrd="0" presId="urn:microsoft.com/office/officeart/2005/8/layout/vList2"/>
    <dgm:cxn modelId="{22D70B72-A00F-434D-9529-036938047627}" type="presParOf" srcId="{D50715B3-1E62-4A10-AF2B-196FC5B5B99F}" destId="{0460BE37-4100-4E08-8320-FE01B2C780E9}" srcOrd="3" destOrd="0" presId="urn:microsoft.com/office/officeart/2005/8/layout/vList2"/>
    <dgm:cxn modelId="{08DAC017-4FE8-44F7-B71C-CA100BD6DCF8}" type="presParOf" srcId="{D50715B3-1E62-4A10-AF2B-196FC5B5B99F}" destId="{7487FA24-0DC9-4CEA-90D3-24136327E3B0}" srcOrd="4" destOrd="0" presId="urn:microsoft.com/office/officeart/2005/8/layout/vList2"/>
    <dgm:cxn modelId="{F17A9285-5EBA-4CA0-9464-146077AE8FE8}" type="presParOf" srcId="{D50715B3-1E62-4A10-AF2B-196FC5B5B99F}" destId="{45678BC2-7723-4E76-BFD1-3A6331D74307}" srcOrd="5" destOrd="0" presId="urn:microsoft.com/office/officeart/2005/8/layout/vList2"/>
    <dgm:cxn modelId="{F4C175D3-2BD8-47D8-8A75-4D06EA169798}" type="presParOf" srcId="{D50715B3-1E62-4A10-AF2B-196FC5B5B99F}" destId="{25C7460E-92CD-40AD-97A8-F76D80B87F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2481F3-A3B6-4274-BCF7-6F6D72FC1AC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0078091-85D6-4ED3-903B-036837C15462}">
      <dgm:prSet/>
      <dgm:spPr/>
      <dgm:t>
        <a:bodyPr/>
        <a:lstStyle/>
        <a:p>
          <a:r>
            <a:rPr lang="el-GR"/>
            <a:t>Ο Ορέστης είναι ο πατέρας του Άρη .</a:t>
          </a:r>
          <a:endParaRPr lang="en-US"/>
        </a:p>
      </dgm:t>
    </dgm:pt>
    <dgm:pt modelId="{68B4C8B9-3A79-48BC-8709-3BCAE512F24F}" type="parTrans" cxnId="{AB979849-C10E-4727-B7F6-91A45259C9B0}">
      <dgm:prSet/>
      <dgm:spPr/>
      <dgm:t>
        <a:bodyPr/>
        <a:lstStyle/>
        <a:p>
          <a:endParaRPr lang="en-US"/>
        </a:p>
      </dgm:t>
    </dgm:pt>
    <dgm:pt modelId="{9EFACEDA-FBB7-450E-BA0B-CD1A397AC427}" type="sibTrans" cxnId="{AB979849-C10E-4727-B7F6-91A45259C9B0}">
      <dgm:prSet/>
      <dgm:spPr/>
      <dgm:t>
        <a:bodyPr/>
        <a:lstStyle/>
        <a:p>
          <a:endParaRPr lang="en-US"/>
        </a:p>
      </dgm:t>
    </dgm:pt>
    <dgm:pt modelId="{685AE0D6-11CB-4F59-92F0-65AB859DF64B}">
      <dgm:prSet/>
      <dgm:spPr/>
      <dgm:t>
        <a:bodyPr/>
        <a:lstStyle/>
        <a:p>
          <a:pPr algn="just"/>
          <a:r>
            <a:rPr lang="el-GR" dirty="0"/>
            <a:t>Ο χαρακτήρας του </a:t>
          </a:r>
          <a:r>
            <a:rPr lang="el-GR" dirty="0" err="1"/>
            <a:t>ειναι</a:t>
          </a:r>
          <a:r>
            <a:rPr lang="el-GR" dirty="0"/>
            <a:t> ήρεμος και αισιόδοξος ,ακόμα </a:t>
          </a:r>
          <a:r>
            <a:rPr lang="el-GR" dirty="0" err="1"/>
            <a:t>ειναι</a:t>
          </a:r>
          <a:r>
            <a:rPr lang="el-GR" dirty="0"/>
            <a:t> αρκετά υπομονετικός και όταν τα πράγματα έβγαιναν εκτός ορίων, ο Ορέστης ήταν ευρηματικός με τις ιδιαίτερες λύσεις που έδινε. </a:t>
          </a:r>
          <a:endParaRPr lang="en-US" dirty="0"/>
        </a:p>
      </dgm:t>
    </dgm:pt>
    <dgm:pt modelId="{31E79924-A249-4F9A-A1BD-FE4E8E3EB55C}" type="parTrans" cxnId="{26508CB5-9E4E-48BA-A675-B5CADCA8F06A}">
      <dgm:prSet/>
      <dgm:spPr/>
      <dgm:t>
        <a:bodyPr/>
        <a:lstStyle/>
        <a:p>
          <a:endParaRPr lang="en-US"/>
        </a:p>
      </dgm:t>
    </dgm:pt>
    <dgm:pt modelId="{CB5C6B19-A89C-4A9A-9689-A7B6A1817626}" type="sibTrans" cxnId="{26508CB5-9E4E-48BA-A675-B5CADCA8F06A}">
      <dgm:prSet/>
      <dgm:spPr/>
      <dgm:t>
        <a:bodyPr/>
        <a:lstStyle/>
        <a:p>
          <a:endParaRPr lang="en-US"/>
        </a:p>
      </dgm:t>
    </dgm:pt>
    <dgm:pt modelId="{A83AFB72-0D9F-4CD2-8A18-07C4CFD7AF70}" type="pres">
      <dgm:prSet presAssocID="{192481F3-A3B6-4274-BCF7-6F6D72FC1AC8}" presName="linear" presStyleCnt="0">
        <dgm:presLayoutVars>
          <dgm:animLvl val="lvl"/>
          <dgm:resizeHandles val="exact"/>
        </dgm:presLayoutVars>
      </dgm:prSet>
      <dgm:spPr/>
    </dgm:pt>
    <dgm:pt modelId="{A969C9A7-D635-4A6F-AEE7-2DD4EA5D291F}" type="pres">
      <dgm:prSet presAssocID="{80078091-85D6-4ED3-903B-036837C15462}" presName="parentText" presStyleLbl="node1" presStyleIdx="0" presStyleCnt="2">
        <dgm:presLayoutVars>
          <dgm:chMax val="0"/>
          <dgm:bulletEnabled val="1"/>
        </dgm:presLayoutVars>
      </dgm:prSet>
      <dgm:spPr/>
    </dgm:pt>
    <dgm:pt modelId="{C4E2D69B-E3AC-4414-84DB-DE0273724C19}" type="pres">
      <dgm:prSet presAssocID="{9EFACEDA-FBB7-450E-BA0B-CD1A397AC427}" presName="spacer" presStyleCnt="0"/>
      <dgm:spPr/>
    </dgm:pt>
    <dgm:pt modelId="{A23B3E9C-3427-44AC-87D6-B8CF736B07BD}" type="pres">
      <dgm:prSet presAssocID="{685AE0D6-11CB-4F59-92F0-65AB859DF64B}" presName="parentText" presStyleLbl="node1" presStyleIdx="1" presStyleCnt="2">
        <dgm:presLayoutVars>
          <dgm:chMax val="0"/>
          <dgm:bulletEnabled val="1"/>
        </dgm:presLayoutVars>
      </dgm:prSet>
      <dgm:spPr/>
    </dgm:pt>
  </dgm:ptLst>
  <dgm:cxnLst>
    <dgm:cxn modelId="{E691A629-4A39-4601-B284-E7BEA5AADAFF}" type="presOf" srcId="{192481F3-A3B6-4274-BCF7-6F6D72FC1AC8}" destId="{A83AFB72-0D9F-4CD2-8A18-07C4CFD7AF70}" srcOrd="0" destOrd="0" presId="urn:microsoft.com/office/officeart/2005/8/layout/vList2"/>
    <dgm:cxn modelId="{AB979849-C10E-4727-B7F6-91A45259C9B0}" srcId="{192481F3-A3B6-4274-BCF7-6F6D72FC1AC8}" destId="{80078091-85D6-4ED3-903B-036837C15462}" srcOrd="0" destOrd="0" parTransId="{68B4C8B9-3A79-48BC-8709-3BCAE512F24F}" sibTransId="{9EFACEDA-FBB7-450E-BA0B-CD1A397AC427}"/>
    <dgm:cxn modelId="{AE966F77-3FB1-4C13-BBDE-80FA554F4DF7}" type="presOf" srcId="{80078091-85D6-4ED3-903B-036837C15462}" destId="{A969C9A7-D635-4A6F-AEE7-2DD4EA5D291F}" srcOrd="0" destOrd="0" presId="urn:microsoft.com/office/officeart/2005/8/layout/vList2"/>
    <dgm:cxn modelId="{26508CB5-9E4E-48BA-A675-B5CADCA8F06A}" srcId="{192481F3-A3B6-4274-BCF7-6F6D72FC1AC8}" destId="{685AE0D6-11CB-4F59-92F0-65AB859DF64B}" srcOrd="1" destOrd="0" parTransId="{31E79924-A249-4F9A-A1BD-FE4E8E3EB55C}" sibTransId="{CB5C6B19-A89C-4A9A-9689-A7B6A1817626}"/>
    <dgm:cxn modelId="{7487CEBC-F25C-4851-943D-5F5AE4DFDC5E}" type="presOf" srcId="{685AE0D6-11CB-4F59-92F0-65AB859DF64B}" destId="{A23B3E9C-3427-44AC-87D6-B8CF736B07BD}" srcOrd="0" destOrd="0" presId="urn:microsoft.com/office/officeart/2005/8/layout/vList2"/>
    <dgm:cxn modelId="{DBF80260-D028-4F2A-8D6F-D0E5FF40F264}" type="presParOf" srcId="{A83AFB72-0D9F-4CD2-8A18-07C4CFD7AF70}" destId="{A969C9A7-D635-4A6F-AEE7-2DD4EA5D291F}" srcOrd="0" destOrd="0" presId="urn:microsoft.com/office/officeart/2005/8/layout/vList2"/>
    <dgm:cxn modelId="{59B30298-1203-4D2C-B9B9-A277A20BB992}" type="presParOf" srcId="{A83AFB72-0D9F-4CD2-8A18-07C4CFD7AF70}" destId="{C4E2D69B-E3AC-4414-84DB-DE0273724C19}" srcOrd="1" destOrd="0" presId="urn:microsoft.com/office/officeart/2005/8/layout/vList2"/>
    <dgm:cxn modelId="{8F88CA84-671B-4B3E-AD5E-72BC33B417C0}" type="presParOf" srcId="{A83AFB72-0D9F-4CD2-8A18-07C4CFD7AF70}" destId="{A23B3E9C-3427-44AC-87D6-B8CF736B07B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7D3B35-8188-476A-90C0-6FD0B40E886A}"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F432BC1D-7537-4B01-B2F0-99A66B8B307D}">
      <dgm:prSet/>
      <dgm:spPr/>
      <dgm:t>
        <a:bodyPr/>
        <a:lstStyle/>
        <a:p>
          <a:r>
            <a:rPr lang="el-GR" b="1"/>
            <a:t>ΤΟΠΟΣ</a:t>
          </a:r>
          <a:r>
            <a:rPr lang="el-GR"/>
            <a:t> </a:t>
          </a:r>
          <a:r>
            <a:rPr lang="en-US"/>
            <a:t>: </a:t>
          </a:r>
          <a:r>
            <a:rPr lang="el-GR"/>
            <a:t>Η Υπόθεση αυτού του λογοτεχνικού βιβλίου διαδραματίζεται στην Αθήνα.</a:t>
          </a:r>
          <a:endParaRPr lang="en-US"/>
        </a:p>
      </dgm:t>
    </dgm:pt>
    <dgm:pt modelId="{2CA263EF-37FA-492B-AA26-C02FF0FC0845}" type="parTrans" cxnId="{82523FF2-28AB-4EBC-962E-4649E25AC428}">
      <dgm:prSet/>
      <dgm:spPr/>
      <dgm:t>
        <a:bodyPr/>
        <a:lstStyle/>
        <a:p>
          <a:endParaRPr lang="en-US"/>
        </a:p>
      </dgm:t>
    </dgm:pt>
    <dgm:pt modelId="{B4682297-555E-48F3-AE89-DB0E3792F6CD}" type="sibTrans" cxnId="{82523FF2-28AB-4EBC-962E-4649E25AC428}">
      <dgm:prSet/>
      <dgm:spPr/>
      <dgm:t>
        <a:bodyPr/>
        <a:lstStyle/>
        <a:p>
          <a:endParaRPr lang="en-US"/>
        </a:p>
      </dgm:t>
    </dgm:pt>
    <dgm:pt modelId="{6DF447B4-B355-4FCC-AD69-B4B6495DFFE9}">
      <dgm:prSet/>
      <dgm:spPr/>
      <dgm:t>
        <a:bodyPr/>
        <a:lstStyle/>
        <a:p>
          <a:r>
            <a:rPr lang="el-GR" b="1"/>
            <a:t>ΧΡΟΝΟΣ</a:t>
          </a:r>
          <a:r>
            <a:rPr lang="en-US" b="1"/>
            <a:t> </a:t>
          </a:r>
          <a:r>
            <a:rPr lang="en-US"/>
            <a:t>:</a:t>
          </a:r>
          <a:r>
            <a:rPr lang="el-GR"/>
            <a:t> Ο χρόνος της ιστορίας είναι ο Δεκέμβρης του 1989. </a:t>
          </a:r>
          <a:endParaRPr lang="en-US"/>
        </a:p>
      </dgm:t>
    </dgm:pt>
    <dgm:pt modelId="{D27B2918-2881-4D37-AE42-397CD9FF6C59}" type="parTrans" cxnId="{5B9EDAF5-5A91-4B1B-8C97-555AF73016CA}">
      <dgm:prSet/>
      <dgm:spPr/>
      <dgm:t>
        <a:bodyPr/>
        <a:lstStyle/>
        <a:p>
          <a:endParaRPr lang="en-US"/>
        </a:p>
      </dgm:t>
    </dgm:pt>
    <dgm:pt modelId="{09E94504-D870-438F-8248-EBF231730930}" type="sibTrans" cxnId="{5B9EDAF5-5A91-4B1B-8C97-555AF73016CA}">
      <dgm:prSet/>
      <dgm:spPr/>
      <dgm:t>
        <a:bodyPr/>
        <a:lstStyle/>
        <a:p>
          <a:endParaRPr lang="en-US"/>
        </a:p>
      </dgm:t>
    </dgm:pt>
    <dgm:pt modelId="{B2AC92AF-E37C-445B-9F56-9553C66F952A}" type="pres">
      <dgm:prSet presAssocID="{927D3B35-8188-476A-90C0-6FD0B40E886A}" presName="hierChild1" presStyleCnt="0">
        <dgm:presLayoutVars>
          <dgm:chPref val="1"/>
          <dgm:dir/>
          <dgm:animOne val="branch"/>
          <dgm:animLvl val="lvl"/>
          <dgm:resizeHandles/>
        </dgm:presLayoutVars>
      </dgm:prSet>
      <dgm:spPr/>
    </dgm:pt>
    <dgm:pt modelId="{EF27A5E2-92C7-4D7E-88FB-103F07D56F8A}" type="pres">
      <dgm:prSet presAssocID="{F432BC1D-7537-4B01-B2F0-99A66B8B307D}" presName="hierRoot1" presStyleCnt="0"/>
      <dgm:spPr/>
    </dgm:pt>
    <dgm:pt modelId="{BB6F78CC-FFDC-4CDF-933A-BB982EC9625B}" type="pres">
      <dgm:prSet presAssocID="{F432BC1D-7537-4B01-B2F0-99A66B8B307D}" presName="composite" presStyleCnt="0"/>
      <dgm:spPr/>
    </dgm:pt>
    <dgm:pt modelId="{EA809150-078D-4F7A-8AA0-2C4B462CA6DA}" type="pres">
      <dgm:prSet presAssocID="{F432BC1D-7537-4B01-B2F0-99A66B8B307D}" presName="background" presStyleLbl="node0" presStyleIdx="0" presStyleCnt="2"/>
      <dgm:spPr/>
    </dgm:pt>
    <dgm:pt modelId="{CBDC268E-566B-4279-A4E0-FA9C51C1106A}" type="pres">
      <dgm:prSet presAssocID="{F432BC1D-7537-4B01-B2F0-99A66B8B307D}" presName="text" presStyleLbl="fgAcc0" presStyleIdx="0" presStyleCnt="2">
        <dgm:presLayoutVars>
          <dgm:chPref val="3"/>
        </dgm:presLayoutVars>
      </dgm:prSet>
      <dgm:spPr/>
    </dgm:pt>
    <dgm:pt modelId="{1BC673CC-6845-4474-A5D9-01C4A819120E}" type="pres">
      <dgm:prSet presAssocID="{F432BC1D-7537-4B01-B2F0-99A66B8B307D}" presName="hierChild2" presStyleCnt="0"/>
      <dgm:spPr/>
    </dgm:pt>
    <dgm:pt modelId="{60D402E9-A466-47E0-8F37-4A35389D9E85}" type="pres">
      <dgm:prSet presAssocID="{6DF447B4-B355-4FCC-AD69-B4B6495DFFE9}" presName="hierRoot1" presStyleCnt="0"/>
      <dgm:spPr/>
    </dgm:pt>
    <dgm:pt modelId="{7845BE5F-A416-4235-AD98-FA1F059A8C05}" type="pres">
      <dgm:prSet presAssocID="{6DF447B4-B355-4FCC-AD69-B4B6495DFFE9}" presName="composite" presStyleCnt="0"/>
      <dgm:spPr/>
    </dgm:pt>
    <dgm:pt modelId="{A734294D-ACAD-4072-ADA0-C659EE4BFFAA}" type="pres">
      <dgm:prSet presAssocID="{6DF447B4-B355-4FCC-AD69-B4B6495DFFE9}" presName="background" presStyleLbl="node0" presStyleIdx="1" presStyleCnt="2"/>
      <dgm:spPr/>
    </dgm:pt>
    <dgm:pt modelId="{556F2F17-766C-4F0D-9A15-CB39DA362FE3}" type="pres">
      <dgm:prSet presAssocID="{6DF447B4-B355-4FCC-AD69-B4B6495DFFE9}" presName="text" presStyleLbl="fgAcc0" presStyleIdx="1" presStyleCnt="2">
        <dgm:presLayoutVars>
          <dgm:chPref val="3"/>
        </dgm:presLayoutVars>
      </dgm:prSet>
      <dgm:spPr/>
    </dgm:pt>
    <dgm:pt modelId="{F8A71602-6167-4A33-A6E7-F736256F0CEC}" type="pres">
      <dgm:prSet presAssocID="{6DF447B4-B355-4FCC-AD69-B4B6495DFFE9}" presName="hierChild2" presStyleCnt="0"/>
      <dgm:spPr/>
    </dgm:pt>
  </dgm:ptLst>
  <dgm:cxnLst>
    <dgm:cxn modelId="{2720B658-DE67-4E67-A19C-3D7D232771AC}" type="presOf" srcId="{6DF447B4-B355-4FCC-AD69-B4B6495DFFE9}" destId="{556F2F17-766C-4F0D-9A15-CB39DA362FE3}" srcOrd="0" destOrd="0" presId="urn:microsoft.com/office/officeart/2005/8/layout/hierarchy1"/>
    <dgm:cxn modelId="{90B1C38C-A9DF-4132-97A2-6BD69D9FFB2A}" type="presOf" srcId="{F432BC1D-7537-4B01-B2F0-99A66B8B307D}" destId="{CBDC268E-566B-4279-A4E0-FA9C51C1106A}" srcOrd="0" destOrd="0" presId="urn:microsoft.com/office/officeart/2005/8/layout/hierarchy1"/>
    <dgm:cxn modelId="{59672AB0-3AB1-44B1-A2D7-76100113AE5A}" type="presOf" srcId="{927D3B35-8188-476A-90C0-6FD0B40E886A}" destId="{B2AC92AF-E37C-445B-9F56-9553C66F952A}" srcOrd="0" destOrd="0" presId="urn:microsoft.com/office/officeart/2005/8/layout/hierarchy1"/>
    <dgm:cxn modelId="{82523FF2-28AB-4EBC-962E-4649E25AC428}" srcId="{927D3B35-8188-476A-90C0-6FD0B40E886A}" destId="{F432BC1D-7537-4B01-B2F0-99A66B8B307D}" srcOrd="0" destOrd="0" parTransId="{2CA263EF-37FA-492B-AA26-C02FF0FC0845}" sibTransId="{B4682297-555E-48F3-AE89-DB0E3792F6CD}"/>
    <dgm:cxn modelId="{5B9EDAF5-5A91-4B1B-8C97-555AF73016CA}" srcId="{927D3B35-8188-476A-90C0-6FD0B40E886A}" destId="{6DF447B4-B355-4FCC-AD69-B4B6495DFFE9}" srcOrd="1" destOrd="0" parTransId="{D27B2918-2881-4D37-AE42-397CD9FF6C59}" sibTransId="{09E94504-D870-438F-8248-EBF231730930}"/>
    <dgm:cxn modelId="{33286947-161A-4FC6-9101-1EEB09A3548F}" type="presParOf" srcId="{B2AC92AF-E37C-445B-9F56-9553C66F952A}" destId="{EF27A5E2-92C7-4D7E-88FB-103F07D56F8A}" srcOrd="0" destOrd="0" presId="urn:microsoft.com/office/officeart/2005/8/layout/hierarchy1"/>
    <dgm:cxn modelId="{FF92CA8A-7E88-4208-B852-5D263DE43738}" type="presParOf" srcId="{EF27A5E2-92C7-4D7E-88FB-103F07D56F8A}" destId="{BB6F78CC-FFDC-4CDF-933A-BB982EC9625B}" srcOrd="0" destOrd="0" presId="urn:microsoft.com/office/officeart/2005/8/layout/hierarchy1"/>
    <dgm:cxn modelId="{05444E2D-ED9D-45E4-B7B0-E261A4BD03DF}" type="presParOf" srcId="{BB6F78CC-FFDC-4CDF-933A-BB982EC9625B}" destId="{EA809150-078D-4F7A-8AA0-2C4B462CA6DA}" srcOrd="0" destOrd="0" presId="urn:microsoft.com/office/officeart/2005/8/layout/hierarchy1"/>
    <dgm:cxn modelId="{CB1A78F8-C679-4F20-B11B-81E5D6233E6E}" type="presParOf" srcId="{BB6F78CC-FFDC-4CDF-933A-BB982EC9625B}" destId="{CBDC268E-566B-4279-A4E0-FA9C51C1106A}" srcOrd="1" destOrd="0" presId="urn:microsoft.com/office/officeart/2005/8/layout/hierarchy1"/>
    <dgm:cxn modelId="{87EDF85C-798E-4135-9EDA-708F0E50A29E}" type="presParOf" srcId="{EF27A5E2-92C7-4D7E-88FB-103F07D56F8A}" destId="{1BC673CC-6845-4474-A5D9-01C4A819120E}" srcOrd="1" destOrd="0" presId="urn:microsoft.com/office/officeart/2005/8/layout/hierarchy1"/>
    <dgm:cxn modelId="{91399773-D4EB-4D30-88AB-90DAC90B81C0}" type="presParOf" srcId="{B2AC92AF-E37C-445B-9F56-9553C66F952A}" destId="{60D402E9-A466-47E0-8F37-4A35389D9E85}" srcOrd="1" destOrd="0" presId="urn:microsoft.com/office/officeart/2005/8/layout/hierarchy1"/>
    <dgm:cxn modelId="{2A123CA8-417F-44C8-B6CF-4EA710980D1B}" type="presParOf" srcId="{60D402E9-A466-47E0-8F37-4A35389D9E85}" destId="{7845BE5F-A416-4235-AD98-FA1F059A8C05}" srcOrd="0" destOrd="0" presId="urn:microsoft.com/office/officeart/2005/8/layout/hierarchy1"/>
    <dgm:cxn modelId="{C0576DA5-E2EA-45B3-9AD0-300606E14744}" type="presParOf" srcId="{7845BE5F-A416-4235-AD98-FA1F059A8C05}" destId="{A734294D-ACAD-4072-ADA0-C659EE4BFFAA}" srcOrd="0" destOrd="0" presId="urn:microsoft.com/office/officeart/2005/8/layout/hierarchy1"/>
    <dgm:cxn modelId="{7FFCEBF0-3069-45AA-A4F4-B2A33C11C433}" type="presParOf" srcId="{7845BE5F-A416-4235-AD98-FA1F059A8C05}" destId="{556F2F17-766C-4F0D-9A15-CB39DA362FE3}" srcOrd="1" destOrd="0" presId="urn:microsoft.com/office/officeart/2005/8/layout/hierarchy1"/>
    <dgm:cxn modelId="{E8C44229-AF20-4FEC-8FBF-72C17157426B}" type="presParOf" srcId="{60D402E9-A466-47E0-8F37-4A35389D9E85}" destId="{F8A71602-6167-4A33-A6E7-F736256F0CE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07C56-1210-4807-BCDC-60033034C3CC}">
      <dsp:nvSpPr>
        <dsp:cNvPr id="0" name=""/>
        <dsp:cNvSpPr/>
      </dsp:nvSpPr>
      <dsp:spPr>
        <a:xfrm>
          <a:off x="0" y="2342252"/>
          <a:ext cx="6347714" cy="153677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a:t>Ακόμα παρατηρούμε τον Φιλοκτήτη</a:t>
          </a:r>
          <a:endParaRPr lang="en-US" sz="2200" kern="1200"/>
        </a:p>
      </dsp:txBody>
      <dsp:txXfrm>
        <a:off x="0" y="2342252"/>
        <a:ext cx="6347714" cy="1536770"/>
      </dsp:txXfrm>
    </dsp:sp>
    <dsp:sp modelId="{FD59C0A4-6DFB-497A-AC90-ACD84E18CAD6}">
      <dsp:nvSpPr>
        <dsp:cNvPr id="0" name=""/>
        <dsp:cNvSpPr/>
      </dsp:nvSpPr>
      <dsp:spPr>
        <a:xfrm rot="10800000">
          <a:off x="0" y="1749"/>
          <a:ext cx="6347714" cy="2363553"/>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a:t>Στο εξώφυλλο παρουσιάζεται η κεντρική οικογένεια που έχει διαμορφωθεί στο βιβλίο με κεντρικό σκίτσο τον Φίλιππο και τον ετεροθαλή αδελφό του Άρη μαζί με τους γονείς τους.</a:t>
          </a:r>
          <a:endParaRPr lang="en-US" sz="2200" kern="1200"/>
        </a:p>
      </dsp:txBody>
      <dsp:txXfrm rot="10800000">
        <a:off x="0" y="1749"/>
        <a:ext cx="6347714" cy="1535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492C5-E8F6-4F4D-BC5B-E7F873A3A85B}">
      <dsp:nvSpPr>
        <dsp:cNvPr id="0" name=""/>
        <dsp:cNvSpPr/>
      </dsp:nvSpPr>
      <dsp:spPr>
        <a:xfrm>
          <a:off x="0" y="5070"/>
          <a:ext cx="4971603" cy="244296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l-GR" sz="2900" kern="1200" dirty="0"/>
            <a:t>Ο Φίλιππος είναι ο κεντρικός χαρακτήρας στο </a:t>
          </a:r>
          <a:r>
            <a:rPr lang="el-GR" sz="2900" kern="1200" dirty="0" err="1"/>
            <a:t>βιβλίο.Πηγαίνει</a:t>
          </a:r>
          <a:r>
            <a:rPr lang="el-GR" sz="2900" kern="1200" dirty="0"/>
            <a:t> στην </a:t>
          </a:r>
          <a:r>
            <a:rPr lang="el-GR" sz="2900" kern="1200" dirty="0" err="1"/>
            <a:t>Α’Γυμνασίου</a:t>
          </a:r>
          <a:r>
            <a:rPr lang="el-GR" sz="2900" kern="1200" dirty="0"/>
            <a:t> και είναι γιος της Άννας.</a:t>
          </a:r>
          <a:endParaRPr lang="en-US" sz="2900" kern="1200" dirty="0"/>
        </a:p>
      </dsp:txBody>
      <dsp:txXfrm>
        <a:off x="119255" y="124325"/>
        <a:ext cx="4733093" cy="2204450"/>
      </dsp:txXfrm>
    </dsp:sp>
    <dsp:sp modelId="{0122C394-0402-445B-9867-4596F6787CBC}">
      <dsp:nvSpPr>
        <dsp:cNvPr id="0" name=""/>
        <dsp:cNvSpPr/>
      </dsp:nvSpPr>
      <dsp:spPr>
        <a:xfrm>
          <a:off x="0" y="2531550"/>
          <a:ext cx="4971603" cy="244296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l-GR" sz="2900" kern="1200"/>
            <a:t>Ο Φίλιππος είναι ένα μελετηρό παιδί και έχει επιμονή.</a:t>
          </a:r>
          <a:endParaRPr lang="en-US" sz="2900" kern="1200"/>
        </a:p>
      </dsp:txBody>
      <dsp:txXfrm>
        <a:off x="119255" y="2650805"/>
        <a:ext cx="4733093" cy="22044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0E369-53AC-459E-A8DF-98A5F754DA01}">
      <dsp:nvSpPr>
        <dsp:cNvPr id="0" name=""/>
        <dsp:cNvSpPr/>
      </dsp:nvSpPr>
      <dsp:spPr>
        <a:xfrm>
          <a:off x="0" y="206670"/>
          <a:ext cx="4971603" cy="108108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Ο Άρης είναι ο ετεροθαλής αδελφός του Φίλιππου.</a:t>
          </a:r>
          <a:endParaRPr lang="en-US" sz="2800" kern="1200"/>
        </a:p>
      </dsp:txBody>
      <dsp:txXfrm>
        <a:off x="52774" y="259444"/>
        <a:ext cx="4866055" cy="975532"/>
      </dsp:txXfrm>
    </dsp:sp>
    <dsp:sp modelId="{3ADF076F-75D4-4E55-879D-9F32818703D7}">
      <dsp:nvSpPr>
        <dsp:cNvPr id="0" name=""/>
        <dsp:cNvSpPr/>
      </dsp:nvSpPr>
      <dsp:spPr>
        <a:xfrm>
          <a:off x="0" y="1368390"/>
          <a:ext cx="4971603" cy="1081080"/>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dirty="0"/>
            <a:t>Είναι γιος του Ορέστη και έχει έναν πολύ ζωηρό </a:t>
          </a:r>
          <a:endParaRPr lang="en-US" sz="2800" kern="1200" dirty="0"/>
        </a:p>
      </dsp:txBody>
      <dsp:txXfrm>
        <a:off x="52774" y="1421164"/>
        <a:ext cx="4866055" cy="975532"/>
      </dsp:txXfrm>
    </dsp:sp>
    <dsp:sp modelId="{7487FA24-0DC9-4CEA-90D3-24136327E3B0}">
      <dsp:nvSpPr>
        <dsp:cNvPr id="0" name=""/>
        <dsp:cNvSpPr/>
      </dsp:nvSpPr>
      <dsp:spPr>
        <a:xfrm>
          <a:off x="0" y="2530110"/>
          <a:ext cx="4971603" cy="1081080"/>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χαρακτήρα, ιδιαίτερα σκανταλιάρης αλλά και πολύ </a:t>
          </a:r>
          <a:endParaRPr lang="en-US" sz="2800" kern="1200"/>
        </a:p>
      </dsp:txBody>
      <dsp:txXfrm>
        <a:off x="52774" y="2582884"/>
        <a:ext cx="4866055" cy="975532"/>
      </dsp:txXfrm>
    </dsp:sp>
    <dsp:sp modelId="{25C7460E-92CD-40AD-97A8-F76D80B87FC2}">
      <dsp:nvSpPr>
        <dsp:cNvPr id="0" name=""/>
        <dsp:cNvSpPr/>
      </dsp:nvSpPr>
      <dsp:spPr>
        <a:xfrm>
          <a:off x="0" y="3691830"/>
          <a:ext cx="4971603" cy="108108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τρυφερός </a:t>
          </a:r>
          <a:endParaRPr lang="en-US" sz="2800" kern="1200"/>
        </a:p>
      </dsp:txBody>
      <dsp:txXfrm>
        <a:off x="52774" y="3744604"/>
        <a:ext cx="4866055" cy="9755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9C9A7-D635-4A6F-AEE7-2DD4EA5D291F}">
      <dsp:nvSpPr>
        <dsp:cNvPr id="0" name=""/>
        <dsp:cNvSpPr/>
      </dsp:nvSpPr>
      <dsp:spPr>
        <a:xfrm>
          <a:off x="0" y="181093"/>
          <a:ext cx="4971603" cy="2275576"/>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 Ορέστης είναι ο πατέρας του Άρη .</a:t>
          </a:r>
          <a:endParaRPr lang="en-US" sz="2300" kern="1200"/>
        </a:p>
      </dsp:txBody>
      <dsp:txXfrm>
        <a:off x="111084" y="292177"/>
        <a:ext cx="4749435" cy="2053408"/>
      </dsp:txXfrm>
    </dsp:sp>
    <dsp:sp modelId="{A23B3E9C-3427-44AC-87D6-B8CF736B07BD}">
      <dsp:nvSpPr>
        <dsp:cNvPr id="0" name=""/>
        <dsp:cNvSpPr/>
      </dsp:nvSpPr>
      <dsp:spPr>
        <a:xfrm>
          <a:off x="0" y="2522910"/>
          <a:ext cx="4971603" cy="2275576"/>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l-GR" sz="2300" kern="1200" dirty="0"/>
            <a:t>Ο χαρακτήρας του </a:t>
          </a:r>
          <a:r>
            <a:rPr lang="el-GR" sz="2300" kern="1200" dirty="0" err="1"/>
            <a:t>ειναι</a:t>
          </a:r>
          <a:r>
            <a:rPr lang="el-GR" sz="2300" kern="1200" dirty="0"/>
            <a:t> ήρεμος και αισιόδοξος ,ακόμα </a:t>
          </a:r>
          <a:r>
            <a:rPr lang="el-GR" sz="2300" kern="1200" dirty="0" err="1"/>
            <a:t>ειναι</a:t>
          </a:r>
          <a:r>
            <a:rPr lang="el-GR" sz="2300" kern="1200" dirty="0"/>
            <a:t> αρκετά υπομονετικός και όταν τα πράγματα έβγαιναν εκτός ορίων, ο Ορέστης ήταν ευρηματικός με τις ιδιαίτερες λύσεις που έδινε. </a:t>
          </a:r>
          <a:endParaRPr lang="en-US" sz="2300" kern="1200" dirty="0"/>
        </a:p>
      </dsp:txBody>
      <dsp:txXfrm>
        <a:off x="111084" y="2633994"/>
        <a:ext cx="4749435" cy="20534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809150-078D-4F7A-8AA0-2C4B462CA6DA}">
      <dsp:nvSpPr>
        <dsp:cNvPr id="0" name=""/>
        <dsp:cNvSpPr/>
      </dsp:nvSpPr>
      <dsp:spPr>
        <a:xfrm>
          <a:off x="787" y="917479"/>
          <a:ext cx="2762540" cy="17542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DC268E-566B-4279-A4E0-FA9C51C1106A}">
      <dsp:nvSpPr>
        <dsp:cNvPr id="0" name=""/>
        <dsp:cNvSpPr/>
      </dsp:nvSpPr>
      <dsp:spPr>
        <a:xfrm>
          <a:off x="307735" y="1209080"/>
          <a:ext cx="2762540" cy="175421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b="1" kern="1200"/>
            <a:t>ΤΟΠΟΣ</a:t>
          </a:r>
          <a:r>
            <a:rPr lang="el-GR" sz="2000" kern="1200"/>
            <a:t> </a:t>
          </a:r>
          <a:r>
            <a:rPr lang="en-US" sz="2000" kern="1200"/>
            <a:t>: </a:t>
          </a:r>
          <a:r>
            <a:rPr lang="el-GR" sz="2000" kern="1200"/>
            <a:t>Η Υπόθεση αυτού του λογοτεχνικού βιβλίου διαδραματίζεται στην Αθήνα.</a:t>
          </a:r>
          <a:endParaRPr lang="en-US" sz="2000" kern="1200"/>
        </a:p>
      </dsp:txBody>
      <dsp:txXfrm>
        <a:off x="359114" y="1260459"/>
        <a:ext cx="2659782" cy="1651454"/>
      </dsp:txXfrm>
    </dsp:sp>
    <dsp:sp modelId="{A734294D-ACAD-4072-ADA0-C659EE4BFFAA}">
      <dsp:nvSpPr>
        <dsp:cNvPr id="0" name=""/>
        <dsp:cNvSpPr/>
      </dsp:nvSpPr>
      <dsp:spPr>
        <a:xfrm>
          <a:off x="3377224" y="917479"/>
          <a:ext cx="2762540" cy="17542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6F2F17-766C-4F0D-9A15-CB39DA362FE3}">
      <dsp:nvSpPr>
        <dsp:cNvPr id="0" name=""/>
        <dsp:cNvSpPr/>
      </dsp:nvSpPr>
      <dsp:spPr>
        <a:xfrm>
          <a:off x="3684173" y="1209080"/>
          <a:ext cx="2762540" cy="175421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b="1" kern="1200"/>
            <a:t>ΧΡΟΝΟΣ</a:t>
          </a:r>
          <a:r>
            <a:rPr lang="en-US" sz="2000" b="1" kern="1200"/>
            <a:t> </a:t>
          </a:r>
          <a:r>
            <a:rPr lang="en-US" sz="2000" kern="1200"/>
            <a:t>:</a:t>
          </a:r>
          <a:r>
            <a:rPr lang="el-GR" sz="2000" kern="1200"/>
            <a:t> Ο χρόνος της ιστορίας είναι ο Δεκέμβρης του 1989. </a:t>
          </a:r>
          <a:endParaRPr lang="en-US" sz="2000" kern="1200"/>
        </a:p>
      </dsp:txBody>
      <dsp:txXfrm>
        <a:off x="3735552" y="1260459"/>
        <a:ext cx="2659782" cy="16514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CC17AF-7C71-4088-B594-D3B6B7AAFBA2}" type="datetimeFigureOut">
              <a:rPr lang="el-GR" smtClean="0"/>
              <a:pPr/>
              <a:t>27/6/2024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71CBF-1FD4-441E-B1FE-284E0EB3508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74275866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29620373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54377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1550168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15634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46167525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68688062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27493052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35904166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76125F6-31D5-4B37-BCBF-14CBB4CE4A85}" type="datetime1">
              <a:rPr lang="el-GR" smtClean="0"/>
              <a:pPr/>
              <a:t>27/6/2024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7695832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76125F6-31D5-4B37-BCBF-14CBB4CE4A85}" type="datetime1">
              <a:rPr lang="el-GR" smtClean="0"/>
              <a:pPr/>
              <a:t>27/6/2024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10260129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76125F6-31D5-4B37-BCBF-14CBB4CE4A85}" type="datetime1">
              <a:rPr lang="el-GR" smtClean="0"/>
              <a:pPr/>
              <a:t>27/6/2024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394981567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76125F6-31D5-4B37-BCBF-14CBB4CE4A85}" type="datetime1">
              <a:rPr lang="el-GR" smtClean="0"/>
              <a:pPr/>
              <a:t>27/6/2024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288962448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125F6-31D5-4B37-BCBF-14CBB4CE4A85}" type="datetime1">
              <a:rPr lang="el-GR" smtClean="0"/>
              <a:pPr/>
              <a:t>27/6/2024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150035578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76125F6-31D5-4B37-BCBF-14CBB4CE4A85}" type="datetime1">
              <a:rPr lang="el-GR" smtClean="0"/>
              <a:pPr/>
              <a:t>27/6/2024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258468085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76125F6-31D5-4B37-BCBF-14CBB4CE4A85}" type="datetime1">
              <a:rPr lang="el-GR" smtClean="0"/>
              <a:pPr/>
              <a:t>27/6/2024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931816-7FAE-4DD2-8E7D-8CE2BDC3A2E6}" type="slidenum">
              <a:rPr lang="el-GR" smtClean="0"/>
              <a:pPr/>
              <a:t>‹#›</a:t>
            </a:fld>
            <a:endParaRPr lang="el-GR"/>
          </a:p>
        </p:txBody>
      </p:sp>
    </p:spTree>
    <p:extLst>
      <p:ext uri="{BB962C8B-B14F-4D97-AF65-F5344CB8AC3E}">
        <p14:creationId xmlns:p14="http://schemas.microsoft.com/office/powerpoint/2010/main" val="311547030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6125F6-31D5-4B37-BCBF-14CBB4CE4A85}" type="datetime1">
              <a:rPr lang="el-GR" smtClean="0"/>
              <a:pPr/>
              <a:t>27/6/2024</a:t>
            </a:fld>
            <a:endParaRPr lang="el-G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E931816-7FAE-4DD2-8E7D-8CE2BDC3A2E6}" type="slidenum">
              <a:rPr lang="el-GR" smtClean="0"/>
              <a:pPr/>
              <a:t>‹#›</a:t>
            </a:fld>
            <a:endParaRPr lang="el-GR"/>
          </a:p>
        </p:txBody>
      </p:sp>
    </p:spTree>
    <p:extLst>
      <p:ext uri="{BB962C8B-B14F-4D97-AF65-F5344CB8AC3E}">
        <p14:creationId xmlns:p14="http://schemas.microsoft.com/office/powerpoint/2010/main" val="42627658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9476" y="3789040"/>
            <a:ext cx="6216024" cy="1096647"/>
          </a:xfrm>
        </p:spPr>
        <p:txBody>
          <a:bodyPr>
            <a:normAutofit/>
          </a:bodyPr>
          <a:lstStyle/>
          <a:p>
            <a:pPr algn="l">
              <a:lnSpc>
                <a:spcPct val="90000"/>
              </a:lnSpc>
            </a:pPr>
            <a:r>
              <a:rPr lang="el-GR" sz="2900" dirty="0"/>
              <a:t>ΣΠΙΤΙ ΓΙΑ ΠΕΝΤΕ	</a:t>
            </a:r>
            <a:br>
              <a:rPr lang="el-GR" sz="2900" dirty="0"/>
            </a:br>
            <a:r>
              <a:rPr lang="el-GR" sz="2900" dirty="0" err="1"/>
              <a:t>Λότη</a:t>
            </a:r>
            <a:r>
              <a:rPr lang="el-GR" sz="2900" dirty="0"/>
              <a:t> </a:t>
            </a:r>
            <a:r>
              <a:rPr lang="el-GR" sz="2900" dirty="0" err="1"/>
              <a:t>Πέτροβιτς</a:t>
            </a:r>
            <a:r>
              <a:rPr lang="el-GR" sz="2900" dirty="0"/>
              <a:t>-Ανδρουτσοπούλου	</a:t>
            </a:r>
          </a:p>
        </p:txBody>
      </p:sp>
      <p:sp>
        <p:nvSpPr>
          <p:cNvPr id="3" name="Subtitle 2"/>
          <p:cNvSpPr>
            <a:spLocks noGrp="1"/>
          </p:cNvSpPr>
          <p:nvPr>
            <p:ph type="subTitle" idx="1"/>
          </p:nvPr>
        </p:nvSpPr>
        <p:spPr>
          <a:xfrm>
            <a:off x="1115616" y="5085184"/>
            <a:ext cx="6216024" cy="1611884"/>
          </a:xfrm>
        </p:spPr>
        <p:txBody>
          <a:bodyPr>
            <a:noAutofit/>
          </a:bodyPr>
          <a:lstStyle/>
          <a:p>
            <a:pPr algn="l">
              <a:lnSpc>
                <a:spcPct val="90000"/>
              </a:lnSpc>
            </a:pP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Εργασία</a:t>
            </a:r>
          </a:p>
          <a:p>
            <a:pPr algn="l">
              <a:lnSpc>
                <a:spcPct val="90000"/>
              </a:lnSpc>
            </a:pP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Κουβαρά Αναστασία</a:t>
            </a:r>
          </a:p>
          <a:p>
            <a:pPr algn="l">
              <a:lnSpc>
                <a:spcPct val="90000"/>
              </a:lnSpc>
            </a:pP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Α1,2</a:t>
            </a:r>
            <a:r>
              <a:rPr lang="el-GR" sz="2000" baseline="30000" dirty="0">
                <a:solidFill>
                  <a:schemeClr val="tx1"/>
                </a:solidFill>
                <a:latin typeface="Calibri" panose="020F0502020204030204" pitchFamily="34" charset="0"/>
                <a:ea typeface="Calibri" panose="020F0502020204030204" pitchFamily="34" charset="0"/>
                <a:cs typeface="Calibri" panose="020F0502020204030204" pitchFamily="34" charset="0"/>
              </a:rPr>
              <a:t>ο</a:t>
            </a: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  Γυμνάσιο Νάξου</a:t>
            </a:r>
          </a:p>
        </p:txBody>
      </p:sp>
      <p:pic>
        <p:nvPicPr>
          <p:cNvPr id="7" name="Picture 4">
            <a:extLst>
              <a:ext uri="{FF2B5EF4-FFF2-40B4-BE49-F238E27FC236}">
                <a16:creationId xmlns:a16="http://schemas.microsoft.com/office/drawing/2014/main" id="{0504F19D-DAAE-1E9A-E6E4-3C8F9C01AFBF}"/>
              </a:ext>
            </a:extLst>
          </p:cNvPr>
          <p:cNvPicPr>
            <a:picLocks noChangeAspect="1"/>
          </p:cNvPicPr>
          <p:nvPr/>
        </p:nvPicPr>
        <p:blipFill rotWithShape="1">
          <a:blip r:embed="rId2"/>
          <a:srcRect b="12251"/>
          <a:stretch/>
        </p:blipFill>
        <p:spPr>
          <a:xfrm>
            <a:off x="508000" y="468621"/>
            <a:ext cx="6206002" cy="3635025"/>
          </a:xfrm>
          <a:custGeom>
            <a:avLst/>
            <a:gdLst/>
            <a:ahLst/>
            <a:cxnLst/>
            <a:rect l="l" t="t" r="r" b="b"/>
            <a:pathLst>
              <a:path w="8274669" h="3635025">
                <a:moveTo>
                  <a:pt x="540554" y="0"/>
                </a:moveTo>
                <a:lnTo>
                  <a:pt x="8274669" y="0"/>
                </a:lnTo>
                <a:lnTo>
                  <a:pt x="8274669" y="3635025"/>
                </a:lnTo>
                <a:lnTo>
                  <a:pt x="0" y="3635025"/>
                </a:lnTo>
                <a:close/>
              </a:path>
            </a:pathLst>
          </a:custGeom>
        </p:spPr>
      </p:pic>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Κοντινό πλάνο κλασικού κίτρινου αυτοκινήτου">
            <a:extLst>
              <a:ext uri="{FF2B5EF4-FFF2-40B4-BE49-F238E27FC236}">
                <a16:creationId xmlns:a16="http://schemas.microsoft.com/office/drawing/2014/main" id="{CACBBC3B-17F1-BE4F-B048-A9F64906326C}"/>
              </a:ext>
            </a:extLst>
          </p:cNvPr>
          <p:cNvPicPr>
            <a:picLocks noChangeAspect="1"/>
          </p:cNvPicPr>
          <p:nvPr/>
        </p:nvPicPr>
        <p:blipFill rotWithShape="1">
          <a:blip r:embed="rId2">
            <a:duotone>
              <a:schemeClr val="bg2">
                <a:shade val="45000"/>
                <a:satMod val="135000"/>
              </a:schemeClr>
              <a:prstClr val="white"/>
            </a:duotone>
            <a:alphaModFix amt="25000"/>
          </a:blip>
          <a:srcRect l="11000" r="-1" b="-1"/>
          <a:stretch/>
        </p:blipFill>
        <p:spPr>
          <a:xfrm>
            <a:off x="20" y="10"/>
            <a:ext cx="9143980" cy="6857990"/>
          </a:xfrm>
          <a:prstGeom prst="rect">
            <a:avLst/>
          </a:prstGeom>
        </p:spPr>
      </p:pic>
      <p:grpSp>
        <p:nvGrpSpPr>
          <p:cNvPr id="11" name="Group 10">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2" name="Straight Connector 11">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5"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Isosceles Triangle 15">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7"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9"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0" name="Isosceles Triangle 19">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1" name="Isosceles Triangle 20">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2" name="Title 1"/>
          <p:cNvSpPr>
            <a:spLocks noGrp="1"/>
          </p:cNvSpPr>
          <p:nvPr>
            <p:ph type="title"/>
          </p:nvPr>
        </p:nvSpPr>
        <p:spPr>
          <a:xfrm>
            <a:off x="508000" y="609600"/>
            <a:ext cx="6447501" cy="1320800"/>
          </a:xfrm>
        </p:spPr>
        <p:txBody>
          <a:bodyPr>
            <a:normAutofit/>
          </a:bodyPr>
          <a:lstStyle/>
          <a:p>
            <a:r>
              <a:rPr lang="el-GR"/>
              <a:t>ΤΟΠΟΣ ΚΑΙ ΧΡΟΝΟΣ ΤΗΣ ΙΣΤΟΡΙΑΣ</a:t>
            </a:r>
          </a:p>
        </p:txBody>
      </p:sp>
      <p:graphicFrame>
        <p:nvGraphicFramePr>
          <p:cNvPr id="23" name="Content Placeholder 2">
            <a:extLst>
              <a:ext uri="{FF2B5EF4-FFF2-40B4-BE49-F238E27FC236}">
                <a16:creationId xmlns:a16="http://schemas.microsoft.com/office/drawing/2014/main" id="{6C335202-4ECB-B0B4-8D46-37C12AD331B9}"/>
              </a:ext>
            </a:extLst>
          </p:cNvPr>
          <p:cNvGraphicFramePr>
            <a:graphicFrameLocks noGrp="1"/>
          </p:cNvGraphicFramePr>
          <p:nvPr>
            <p:ph idx="1"/>
          </p:nvPr>
        </p:nvGraphicFramePr>
        <p:xfrm>
          <a:off x="508000" y="2160589"/>
          <a:ext cx="6447501"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el-GR"/>
              <a:t>ΘΕΜΑ ΤΟΥ ΕΡΓΟΥ</a:t>
            </a:r>
          </a:p>
        </p:txBody>
      </p:sp>
      <p:sp>
        <p:nvSpPr>
          <p:cNvPr id="3" name="Content Placeholder 2"/>
          <p:cNvSpPr>
            <a:spLocks noGrp="1"/>
          </p:cNvSpPr>
          <p:nvPr>
            <p:ph idx="1"/>
          </p:nvPr>
        </p:nvSpPr>
        <p:spPr>
          <a:xfrm>
            <a:off x="3490721" y="816638"/>
            <a:ext cx="3464779" cy="5224724"/>
          </a:xfrm>
        </p:spPr>
        <p:txBody>
          <a:bodyPr anchor="ctr">
            <a:normAutofit/>
          </a:bodyPr>
          <a:lstStyle/>
          <a:p>
            <a:pPr>
              <a:buNone/>
            </a:pPr>
            <a:r>
              <a:rPr lang="el-GR" dirty="0"/>
              <a:t>     Το θέμα του έργου αυτού είνει το πόσο εύκολα μπορούν να αλλάξουν οι σχέσεις των ανθρώπων όταν σμίγουν δύο οικογένειες.</a:t>
            </a:r>
          </a:p>
        </p:txBody>
      </p:sp>
    </p:spTree>
  </p:cSld>
  <p:clrMapOvr>
    <a:masterClrMapping/>
  </p:clrMapOvr>
  <p:transition>
    <p:cove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l-GR" dirty="0"/>
              <a:t>ΠΕΡΙΛΗΨΗ</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Content Placeholder 2"/>
          <p:cNvSpPr>
            <a:spLocks noGrp="1"/>
          </p:cNvSpPr>
          <p:nvPr>
            <p:ph idx="1"/>
          </p:nvPr>
        </p:nvSpPr>
        <p:spPr>
          <a:xfrm>
            <a:off x="827584" y="1052736"/>
            <a:ext cx="7416824" cy="5472608"/>
          </a:xfrm>
        </p:spPr>
        <p:txBody>
          <a:bodyPr>
            <a:normAutofit/>
          </a:bodyPr>
          <a:lstStyle/>
          <a:p>
            <a:pPr>
              <a:lnSpc>
                <a:spcPct val="90000"/>
              </a:lnSpc>
              <a:buNone/>
            </a:pPr>
            <a:r>
              <a:rPr lang="el-GR" sz="1200" dirty="0"/>
              <a:t>  </a:t>
            </a:r>
          </a:p>
          <a:p>
            <a:pPr algn="just">
              <a:lnSpc>
                <a:spcPct val="90000"/>
              </a:lnSpc>
              <a:buNone/>
            </a:pPr>
            <a:r>
              <a:rPr lang="el-GR" sz="1200" dirty="0"/>
              <a:t>         </a:t>
            </a:r>
            <a:r>
              <a:rPr lang="el-GR" sz="1400" dirty="0">
                <a:latin typeface="Calibri" panose="020F0502020204030204" pitchFamily="34" charset="0"/>
                <a:ea typeface="Calibri" panose="020F0502020204030204" pitchFamily="34" charset="0"/>
                <a:cs typeface="Calibri" panose="020F0502020204030204" pitchFamily="34" charset="0"/>
              </a:rPr>
              <a:t>Μια ασυνήθιστη οικογένεια μετακομίζει σε σπίτι κάπως μεγαλύτερο απ’ ό,τι χρειάζεται, αλλά με νοίκι χαμηλό. Είναι ένα σπίτι για πέντε, όχι για τέσσερα που είναι τα μέλη της οικογένειας, δηλαδή ο δωδεκάχρονος Φίλιππος, η μητέρα του η Άννα, χωρισμένη με τον πατέρα του, ο Ορέστης, με τον οποίο η Άννα παντρεύτηκε πρόσφατα, και ο γιος του Ορέστη, ο δεκάχρονος Άρης, που η μητέρα του πέθανε όταν ήταν μωρό.</a:t>
            </a:r>
          </a:p>
          <a:p>
            <a:pPr algn="just">
              <a:lnSpc>
                <a:spcPct val="90000"/>
              </a:lnSpc>
              <a:buNone/>
            </a:pPr>
            <a:r>
              <a:rPr lang="el-GR" sz="1400" dirty="0">
                <a:latin typeface="Calibri" panose="020F0502020204030204" pitchFamily="34" charset="0"/>
                <a:ea typeface="Calibri" panose="020F0502020204030204" pitchFamily="34" charset="0"/>
                <a:cs typeface="Calibri" panose="020F0502020204030204" pitchFamily="34" charset="0"/>
              </a:rPr>
              <a:t>        Ο Φίλιππος είναι ευχαριστημένος με το νέο σπίτι, αλλά δυσαρεστημένος που θα πρέπει από δω κι εμπρός να ζει μαζί με τον Άρη, ένα σκέτο θηρίο. Προβλέπει δυσκολίες. Και πραγματικά οι μικροκαβγάδες δεν αργούν ν’ αρχίσουν. Ο μικρός θαυμάζει τον Φίλιππο, τον μιμείται, προσπαθεί να τραβήξει την προσοχή του, αλλά ό,τι κάνει έχει αντίθετο αποτέλεσμα και δημιουργούνται κωμικοτραγικές καταστάσεις. Μπερδεύεται στα πόδια του, σκαλίζει τα πράγματά του και τον εκνευρίζει, ιδίως με την επιμονή του να τον θεωρεί και να τον λέει «αδερφό του» στους φίλους τους. Η Άννα παίρνει το μέρος του μικρού κι αυτό εξαγριώνει ακόμα περισσότερο τον Φίλιππο. Τελικά περισσότερο τον υποστηρίζει ο Ορέστης. Τα πράγματα περιπλέκονται όταν τα δυο παιδιά μαθαίνουν ότι η Άννα σε λίγους μήνες περιμένει μωρό – το πέμπτο μέλος της οικογένειας.</a:t>
            </a:r>
          </a:p>
          <a:p>
            <a:pPr algn="just">
              <a:lnSpc>
                <a:spcPct val="90000"/>
              </a:lnSpc>
              <a:buNone/>
            </a:pPr>
            <a:r>
              <a:rPr lang="el-GR" sz="1400" dirty="0">
                <a:latin typeface="Calibri" panose="020F0502020204030204" pitchFamily="34" charset="0"/>
                <a:ea typeface="Calibri" panose="020F0502020204030204" pitchFamily="34" charset="0"/>
                <a:cs typeface="Calibri" panose="020F0502020204030204" pitchFamily="34" charset="0"/>
              </a:rPr>
              <a:t>        Για όλα όσα τον απασχολούν, ο Φίλιππος θέλει να μιλήσει σε κάποιον. Και αποφασίζει να «κρατήσει» ένα προφορικό ημερολόγιο. Εκμυστηρεύεται λοιπόν τα όσα συμβαίνουν, όσα σκέφτεται και όσα τραβάει με το «θηρίο» σ’ ένα μικρό μαγνητόφωνο, που τ’ ονομάζει Φιλοκτήτη. Σύντομα τον μιμείται ο μικρός κι αρχίζει κι αυτός ένα «προφορικό» ημερολόγιο μ’ ένα μαγνητοφωνάκι που το λέει </a:t>
            </a:r>
            <a:r>
              <a:rPr lang="el-GR" sz="1400" dirty="0" err="1">
                <a:latin typeface="Calibri" panose="020F0502020204030204" pitchFamily="34" charset="0"/>
                <a:ea typeface="Calibri" panose="020F0502020204030204" pitchFamily="34" charset="0"/>
                <a:cs typeface="Calibri" panose="020F0502020204030204" pitchFamily="34" charset="0"/>
              </a:rPr>
              <a:t>Φίφη</a:t>
            </a:r>
            <a:r>
              <a:rPr lang="el-GR" sz="1400" dirty="0">
                <a:latin typeface="Calibri" panose="020F0502020204030204" pitchFamily="34" charset="0"/>
                <a:ea typeface="Calibri" panose="020F0502020204030204" pitchFamily="34" charset="0"/>
                <a:cs typeface="Calibri" panose="020F0502020204030204" pitchFamily="34" charset="0"/>
              </a:rPr>
              <a:t>.</a:t>
            </a:r>
          </a:p>
          <a:p>
            <a:pPr algn="just">
              <a:lnSpc>
                <a:spcPct val="90000"/>
              </a:lnSpc>
              <a:buNone/>
            </a:pPr>
            <a:r>
              <a:rPr lang="el-GR" sz="1400" dirty="0">
                <a:latin typeface="Calibri" panose="020F0502020204030204" pitchFamily="34" charset="0"/>
                <a:ea typeface="Calibri" panose="020F0502020204030204" pitchFamily="34" charset="0"/>
                <a:cs typeface="Calibri" panose="020F0502020204030204" pitchFamily="34" charset="0"/>
              </a:rPr>
              <a:t>       Τα δυο αυτά μαγνητοφωνάκια θα γίνουν αφορμή για έναν μεγάλο καβγά. Η κρίση που θα ξεσπάσει θα έχει απρόβλεπτες και σοβαρές συνέπειες, όμως τελικά θα γίνει αιτία να ξεκαθαρίσει η ατμόσφαιρα…</a:t>
            </a:r>
          </a:p>
          <a:p>
            <a:pPr>
              <a:lnSpc>
                <a:spcPct val="90000"/>
              </a:lnSpc>
            </a:pPr>
            <a:endParaRPr lang="el-GR" sz="1200" b="1" dirty="0"/>
          </a:p>
          <a:p>
            <a:pPr>
              <a:lnSpc>
                <a:spcPct val="90000"/>
              </a:lnSpc>
            </a:pPr>
            <a:endParaRPr lang="el-GR" sz="10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cSld>
  <p:clrMapOvr>
    <a:masterClrMapping/>
  </p:clrMapOvr>
  <p:transition>
    <p:cove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l-GR"/>
              <a:t>Η ΚΡΙΤΙΚΗ ΜΑΣ</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Content Placeholder 2"/>
          <p:cNvSpPr>
            <a:spLocks noGrp="1"/>
          </p:cNvSpPr>
          <p:nvPr>
            <p:ph idx="1"/>
          </p:nvPr>
        </p:nvSpPr>
        <p:spPr>
          <a:xfrm>
            <a:off x="1000126" y="1124744"/>
            <a:ext cx="7143748" cy="4916618"/>
          </a:xfrm>
        </p:spPr>
        <p:txBody>
          <a:bodyPr>
            <a:normAutofit/>
          </a:bodyPr>
          <a:lstStyle/>
          <a:p>
            <a:pPr algn="just">
              <a:lnSpc>
                <a:spcPct val="90000"/>
              </a:lnSpc>
              <a:buNone/>
            </a:pPr>
            <a:r>
              <a:rPr lang="el-GR" dirty="0">
                <a:latin typeface="Calibri" panose="020F0502020204030204" pitchFamily="34" charset="0"/>
                <a:ea typeface="Calibri" panose="020F0502020204030204" pitchFamily="34" charset="0"/>
                <a:cs typeface="Calibri" panose="020F0502020204030204" pitchFamily="34" charset="0"/>
              </a:rPr>
              <a:t>      </a:t>
            </a:r>
          </a:p>
          <a:p>
            <a:pPr algn="just">
              <a:lnSpc>
                <a:spcPct val="90000"/>
              </a:lnSpc>
              <a:buNone/>
            </a:pPr>
            <a:r>
              <a:rPr lang="el-GR" dirty="0">
                <a:latin typeface="Calibri" panose="020F0502020204030204" pitchFamily="34" charset="0"/>
                <a:ea typeface="Calibri" panose="020F0502020204030204" pitchFamily="34" charset="0"/>
                <a:cs typeface="Calibri" panose="020F0502020204030204" pitchFamily="34" charset="0"/>
              </a:rPr>
              <a:t>       Το βιβλίο </a:t>
            </a:r>
            <a:r>
              <a:rPr lang="el-GR" b="1" dirty="0">
                <a:latin typeface="Calibri" panose="020F0502020204030204" pitchFamily="34" charset="0"/>
                <a:ea typeface="Calibri" panose="020F0502020204030204" pitchFamily="34" charset="0"/>
                <a:cs typeface="Calibri" panose="020F0502020204030204" pitchFamily="34" charset="0"/>
              </a:rPr>
              <a:t>‘Σπίτι για πέντε</a:t>
            </a:r>
            <a:r>
              <a:rPr lang="el-GR" dirty="0">
                <a:latin typeface="Calibri" panose="020F0502020204030204" pitchFamily="34" charset="0"/>
                <a:ea typeface="Calibri" panose="020F0502020204030204" pitchFamily="34" charset="0"/>
                <a:cs typeface="Calibri" panose="020F0502020204030204" pitchFamily="34" charset="0"/>
              </a:rPr>
              <a:t>’ μου φάνηκε πολύ ενδιαφέρον, γιατί μου άρεσε πολύ το θέμα του. Εκείνο που κάνει το βιβλίο πιο ενδιαφέρον όμως δεν ήταν μόνο το θέμα του , αλλά και η γραφή του. Ήταν γεμάτο κωμικά επεισόδια αλλά και κάποιες τραγικές στιγμές , που ζωντάνεψαν τους χαρακτήρες. Μου άρεσε πολύ επίσης , η γλώσσα που χρησιμοποιήθηκε. Ήταν απλή , κατανοητή για κάθε ηλικία και ευχάριστη γιατί είναι η γλώσσα που μιλάμε χωρίς υπερβολές και δύσκολες εκφράσεις . Μου έκανε το διάβασμα ευκολότερο . Θεωρώ ότι το συγκεκριμένο βιβλίο βοήθησε πολύ να αντλήσω περισσότερες πληροφορίες για την θεματολογία του. Υπάρχουν τρυφερότητα, προβληματισμός, αισιοδοξία ,ψυχολογική κάλυψη ,χιούμορ, συναισθηματική φόρτιση, επίσης υπάρχει σχετική πλοκή και η ανάλογη αγωνία. Υπάρχουν όλα , σε δόσεις. Το βιβλίο μπορεί να κερδίσει τον αναγνώστη , διότι η συγγραφέας γνωρίζει τα μέσα που επέλεξε , για να πετύχει αυτούς τους στόχους .</a:t>
            </a:r>
          </a:p>
          <a:p>
            <a:pPr>
              <a:lnSpc>
                <a:spcPct val="90000"/>
              </a:lnSpc>
              <a:buNone/>
            </a:pPr>
            <a:endParaRPr lang="el-GR" sz="1500"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cSld>
  <p:clrMapOvr>
    <a:masterClrMapping/>
  </p:clrMapOvr>
  <p:transition>
    <p:cove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useBgFill="1">
        <p:nvSpPr>
          <p:cNvPr id="20" name="Rectangle 19">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00422" y="-8468"/>
            <a:ext cx="3572669" cy="6866467"/>
            <a:chOff x="67175" y="-8467"/>
            <a:chExt cx="4763558" cy="6866467"/>
          </a:xfrm>
        </p:grpSpPr>
        <p:cxnSp>
          <p:nvCxnSpPr>
            <p:cNvPr id="23" name="Straight Connector 22">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6"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7" name="Isosceles Triangle 26">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8"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9" name="Isosceles Triangle 28">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2" name="Title 1"/>
          <p:cNvSpPr>
            <a:spLocks noGrp="1"/>
          </p:cNvSpPr>
          <p:nvPr>
            <p:ph type="title"/>
          </p:nvPr>
        </p:nvSpPr>
        <p:spPr>
          <a:xfrm>
            <a:off x="508001" y="1282701"/>
            <a:ext cx="3822045" cy="4307148"/>
          </a:xfrm>
        </p:spPr>
        <p:txBody>
          <a:bodyPr vert="horz" lIns="91440" tIns="45720" rIns="91440" bIns="45720" rtlCol="0" anchor="ctr">
            <a:normAutofit/>
          </a:bodyPr>
          <a:lstStyle/>
          <a:p>
            <a:pPr algn="r"/>
            <a:r>
              <a:rPr lang="en-US" sz="5400"/>
              <a:t>Εκδόσεις Πατάκη	</a:t>
            </a:r>
          </a:p>
        </p:txBody>
      </p:sp>
      <p:sp>
        <p:nvSpPr>
          <p:cNvPr id="31" name="Freeform: Shape 30">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52372" y="-8468"/>
            <a:ext cx="3806198"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865840" y="2510119"/>
            <a:ext cx="2701925" cy="1829292"/>
          </a:xfrm>
        </p:spPr>
        <p:txBody>
          <a:bodyPr vert="horz" lIns="91440" tIns="45720" rIns="91440" bIns="45720" rtlCol="0" anchor="ctr">
            <a:normAutofit/>
          </a:bodyPr>
          <a:lstStyle/>
          <a:p>
            <a:pPr marL="0" indent="0">
              <a:buNone/>
            </a:pPr>
            <a:r>
              <a:rPr lang="en-US" dirty="0">
                <a:solidFill>
                  <a:srgbClr val="FFFFFF"/>
                </a:solidFill>
              </a:rPr>
              <a:t>Η π</a:t>
            </a:r>
            <a:r>
              <a:rPr lang="en-US" dirty="0" err="1">
                <a:solidFill>
                  <a:srgbClr val="FFFFFF"/>
                </a:solidFill>
              </a:rPr>
              <a:t>ρώτη</a:t>
            </a:r>
            <a:r>
              <a:rPr lang="en-US" dirty="0">
                <a:solidFill>
                  <a:srgbClr val="FFFFFF"/>
                </a:solidFill>
              </a:rPr>
              <a:t> </a:t>
            </a:r>
            <a:r>
              <a:rPr lang="en-US" dirty="0" err="1">
                <a:solidFill>
                  <a:srgbClr val="FFFFFF"/>
                </a:solidFill>
              </a:rPr>
              <a:t>έκδοση</a:t>
            </a:r>
            <a:r>
              <a:rPr lang="en-US" dirty="0">
                <a:solidFill>
                  <a:srgbClr val="FFFFFF"/>
                </a:solidFill>
              </a:rPr>
              <a:t> </a:t>
            </a:r>
            <a:r>
              <a:rPr lang="en-US" dirty="0" err="1">
                <a:solidFill>
                  <a:srgbClr val="FFFFFF"/>
                </a:solidFill>
              </a:rPr>
              <a:t>έγινε</a:t>
            </a:r>
            <a:r>
              <a:rPr lang="en-US" dirty="0">
                <a:solidFill>
                  <a:srgbClr val="FFFFFF"/>
                </a:solidFill>
              </a:rPr>
              <a:t> </a:t>
            </a:r>
            <a:r>
              <a:rPr lang="en-US" dirty="0" err="1">
                <a:solidFill>
                  <a:srgbClr val="FFFFFF"/>
                </a:solidFill>
              </a:rPr>
              <a:t>στην</a:t>
            </a:r>
            <a:r>
              <a:rPr lang="en-US" dirty="0">
                <a:solidFill>
                  <a:srgbClr val="FFFFFF"/>
                </a:solidFill>
              </a:rPr>
              <a:t> </a:t>
            </a:r>
            <a:r>
              <a:rPr lang="en-US" dirty="0" err="1">
                <a:solidFill>
                  <a:srgbClr val="FFFFFF"/>
                </a:solidFill>
              </a:rPr>
              <a:t>Αθήν</a:t>
            </a:r>
            <a:r>
              <a:rPr lang="en-US" dirty="0">
                <a:solidFill>
                  <a:srgbClr val="FFFFFF"/>
                </a:solidFill>
              </a:rPr>
              <a:t>α το</a:t>
            </a:r>
            <a:r>
              <a:rPr lang="el-GR" dirty="0">
                <a:solidFill>
                  <a:srgbClr val="FFFFFF"/>
                </a:solidFill>
              </a:rPr>
              <a:t>ν</a:t>
            </a:r>
            <a:r>
              <a:rPr lang="en-US" dirty="0">
                <a:solidFill>
                  <a:srgbClr val="FFFFFF"/>
                </a:solidFill>
              </a:rPr>
              <a:t> Μ</a:t>
            </a:r>
            <a:r>
              <a:rPr lang="el-GR" dirty="0">
                <a:solidFill>
                  <a:srgbClr val="FFFFFF"/>
                </a:solidFill>
              </a:rPr>
              <a:t>ά</a:t>
            </a:r>
            <a:r>
              <a:rPr lang="en-US" dirty="0" err="1">
                <a:solidFill>
                  <a:srgbClr val="FFFFFF"/>
                </a:solidFill>
              </a:rPr>
              <a:t>ρτιο</a:t>
            </a:r>
            <a:r>
              <a:rPr lang="en-US" dirty="0">
                <a:solidFill>
                  <a:srgbClr val="FFFFFF"/>
                </a:solidFill>
              </a:rPr>
              <a:t> 1987 και  </a:t>
            </a:r>
            <a:r>
              <a:rPr lang="en-US" dirty="0" err="1">
                <a:solidFill>
                  <a:srgbClr val="FFFFFF"/>
                </a:solidFill>
              </a:rPr>
              <a:t>μετά</a:t>
            </a:r>
            <a:r>
              <a:rPr lang="en-US" dirty="0">
                <a:solidFill>
                  <a:srgbClr val="FFFFFF"/>
                </a:solidFill>
              </a:rPr>
              <a:t> ανα</a:t>
            </a:r>
            <a:r>
              <a:rPr lang="en-US" dirty="0" err="1">
                <a:solidFill>
                  <a:srgbClr val="FFFFFF"/>
                </a:solidFill>
              </a:rPr>
              <a:t>τυ</a:t>
            </a:r>
            <a:r>
              <a:rPr lang="en-US" dirty="0">
                <a:solidFill>
                  <a:srgbClr val="FFFFFF"/>
                </a:solidFill>
              </a:rPr>
              <a:t>πώθηκε αρκετ</a:t>
            </a:r>
            <a:r>
              <a:rPr lang="el-GR" dirty="0">
                <a:solidFill>
                  <a:srgbClr val="FFFFFF"/>
                </a:solidFill>
              </a:rPr>
              <a:t>έ</a:t>
            </a:r>
            <a:r>
              <a:rPr lang="en-US" dirty="0">
                <a:solidFill>
                  <a:srgbClr val="FFFFFF"/>
                </a:solidFill>
              </a:rPr>
              <a:t>ς </a:t>
            </a:r>
            <a:r>
              <a:rPr lang="en-US" dirty="0" err="1">
                <a:solidFill>
                  <a:srgbClr val="FFFFFF"/>
                </a:solidFill>
              </a:rPr>
              <a:t>φορ</a:t>
            </a:r>
            <a:r>
              <a:rPr lang="el-GR" dirty="0">
                <a:solidFill>
                  <a:srgbClr val="FFFFFF"/>
                </a:solidFill>
              </a:rPr>
              <a:t>έ</a:t>
            </a:r>
            <a:r>
              <a:rPr lang="en-US" dirty="0">
                <a:solidFill>
                  <a:srgbClr val="FFFFFF"/>
                </a:solidFill>
              </a:rPr>
              <a:t>ς.</a:t>
            </a:r>
          </a:p>
        </p:txBody>
      </p:sp>
    </p:spTree>
  </p:cSld>
  <p:clrMapOvr>
    <a:masterClrMapping/>
  </p:clrMapOvr>
  <p:transition>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1"/>
                </a:solidFill>
              </a:rPr>
              <a:t>Εξώφυλλο</a:t>
            </a:r>
          </a:p>
        </p:txBody>
      </p:sp>
      <p:graphicFrame>
        <p:nvGraphicFramePr>
          <p:cNvPr id="5" name="Content Placeholder 2">
            <a:extLst>
              <a:ext uri="{FF2B5EF4-FFF2-40B4-BE49-F238E27FC236}">
                <a16:creationId xmlns:a16="http://schemas.microsoft.com/office/drawing/2014/main" id="{5430BC55-27BD-620B-57D9-4408C83198CE}"/>
              </a:ext>
            </a:extLst>
          </p:cNvPr>
          <p:cNvGraphicFramePr>
            <a:graphicFrameLocks noGrp="1"/>
          </p:cNvGraphicFramePr>
          <p:nvPr>
            <p:ph idx="1"/>
          </p:nvPr>
        </p:nvGraphicFramePr>
        <p:xfrm>
          <a:off x="609599" y="2160590"/>
          <a:ext cx="6347714"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Rectangle 1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33484"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468234"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61926"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8400"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5" name="Isosceles Triangle 2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068"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6694"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9" name="Isosceles Triangle 2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4568"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1" name="Freeform: Shape 3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223" y="-8467"/>
            <a:ext cx="4495777"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386292" y="609600"/>
            <a:ext cx="3384742" cy="2227730"/>
          </a:xfrm>
        </p:spPr>
        <p:txBody>
          <a:bodyPr anchor="ctr">
            <a:normAutofit/>
          </a:bodyPr>
          <a:lstStyle/>
          <a:p>
            <a:r>
              <a:rPr lang="el-GR">
                <a:solidFill>
                  <a:srgbClr val="FFFFFF"/>
                </a:solidFill>
              </a:rPr>
              <a:t>Ηρωες</a:t>
            </a:r>
          </a:p>
        </p:txBody>
      </p:sp>
      <p:pic>
        <p:nvPicPr>
          <p:cNvPr id="6" name="Content Placeholder 5" descr="00259.jpg"/>
          <p:cNvPicPr>
            <a:picLocks noChangeAspect="1"/>
          </p:cNvPicPr>
          <p:nvPr/>
        </p:nvPicPr>
        <p:blipFill>
          <a:blip r:embed="rId2"/>
          <a:stretch>
            <a:fillRect/>
          </a:stretch>
        </p:blipFill>
        <p:spPr>
          <a:xfrm>
            <a:off x="567938" y="1298577"/>
            <a:ext cx="2892580" cy="4349744"/>
          </a:xfrm>
          <a:prstGeom prst="rect">
            <a:avLst/>
          </a:prstGeom>
        </p:spPr>
      </p:pic>
      <p:sp>
        <p:nvSpPr>
          <p:cNvPr id="10" name="Content Placeholder 9">
            <a:extLst>
              <a:ext uri="{FF2B5EF4-FFF2-40B4-BE49-F238E27FC236}">
                <a16:creationId xmlns:a16="http://schemas.microsoft.com/office/drawing/2014/main" id="{6283C224-57DD-3956-DFBE-8E5F3846E83D}"/>
              </a:ext>
            </a:extLst>
          </p:cNvPr>
          <p:cNvSpPr>
            <a:spLocks noGrp="1"/>
          </p:cNvSpPr>
          <p:nvPr>
            <p:ph idx="1"/>
          </p:nvPr>
        </p:nvSpPr>
        <p:spPr>
          <a:xfrm flipH="1">
            <a:off x="10068103" y="2837329"/>
            <a:ext cx="45719" cy="3317938"/>
          </a:xfrm>
        </p:spPr>
        <p:txBody>
          <a:bodyPr anchor="t">
            <a:normAutofit/>
          </a:bodyPr>
          <a:lstStyle/>
          <a:p>
            <a:endParaRPr lang="en-US" dirty="0">
              <a:solidFill>
                <a:srgbClr val="FFFFFF"/>
              </a:solidFill>
            </a:endParaRPr>
          </a:p>
        </p:txBody>
      </p:sp>
    </p:spTree>
  </p:cSld>
  <p:clrMapOvr>
    <a:masterClrMapping/>
  </p:clrMapOvr>
  <p:transition>
    <p:cove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360" y="1382486"/>
            <a:ext cx="2660686" cy="4093028"/>
          </a:xfrm>
        </p:spPr>
        <p:txBody>
          <a:bodyPr anchor="ctr">
            <a:normAutofit/>
          </a:bodyPr>
          <a:lstStyle/>
          <a:p>
            <a:r>
              <a:rPr lang="el-GR" sz="3800"/>
              <a:t>Φίλιππος</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5FBF4493-2E35-4826-CF87-FB4FEBD28F4A}"/>
              </a:ext>
            </a:extLst>
          </p:cNvPr>
          <p:cNvGraphicFramePr>
            <a:graphicFrameLocks noGrp="1"/>
          </p:cNvGraphicFramePr>
          <p:nvPr>
            <p:ph idx="1"/>
            <p:extLst>
              <p:ext uri="{D42A27DB-BD31-4B8C-83A1-F6EECF244321}">
                <p14:modId xmlns:p14="http://schemas.microsoft.com/office/powerpoint/2010/main" val="1741095377"/>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360" y="1382486"/>
            <a:ext cx="2660686" cy="4093028"/>
          </a:xfrm>
        </p:spPr>
        <p:txBody>
          <a:bodyPr anchor="ctr">
            <a:normAutofit/>
          </a:bodyPr>
          <a:lstStyle/>
          <a:p>
            <a:r>
              <a:rPr lang="el-GR" sz="3800"/>
              <a:t>Άρης</a:t>
            </a:r>
          </a:p>
        </p:txBody>
      </p:sp>
      <p:grpSp>
        <p:nvGrpSpPr>
          <p:cNvPr id="36" name="Group 35">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37" name="Straight Connector 36">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9"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1" name="Isosceles Triangle 40">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3"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4"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5" name="Isosceles Triangle 44">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47" name="Rectangle 46">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Content Placeholder 2">
            <a:extLst>
              <a:ext uri="{FF2B5EF4-FFF2-40B4-BE49-F238E27FC236}">
                <a16:creationId xmlns:a16="http://schemas.microsoft.com/office/drawing/2014/main" id="{F12DD704-A520-83A1-C45C-81DD6D46C697}"/>
              </a:ext>
            </a:extLst>
          </p:cNvPr>
          <p:cNvGraphicFramePr>
            <a:graphicFrameLocks noGrp="1"/>
          </p:cNvGraphicFramePr>
          <p:nvPr>
            <p:ph idx="1"/>
            <p:extLst>
              <p:ext uri="{D42A27DB-BD31-4B8C-83A1-F6EECF244321}">
                <p14:modId xmlns:p14="http://schemas.microsoft.com/office/powerpoint/2010/main" val="537722752"/>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el-GR" dirty="0"/>
              <a:t>    </a:t>
            </a:r>
            <a:r>
              <a:rPr lang="el-GR"/>
              <a:t>Άννα</a:t>
            </a:r>
            <a:r>
              <a:rPr lang="el-GR" dirty="0"/>
              <a:t>	</a:t>
            </a:r>
          </a:p>
        </p:txBody>
      </p:sp>
      <p:sp>
        <p:nvSpPr>
          <p:cNvPr id="3" name="Content Placeholder 2"/>
          <p:cNvSpPr>
            <a:spLocks noGrp="1"/>
          </p:cNvSpPr>
          <p:nvPr>
            <p:ph idx="1"/>
          </p:nvPr>
        </p:nvSpPr>
        <p:spPr>
          <a:xfrm>
            <a:off x="3490721" y="816638"/>
            <a:ext cx="3464779" cy="5224724"/>
          </a:xfrm>
        </p:spPr>
        <p:txBody>
          <a:bodyPr anchor="ctr">
            <a:normAutofit/>
          </a:bodyPr>
          <a:lstStyle/>
          <a:p>
            <a:pPr>
              <a:buNone/>
            </a:pPr>
            <a:r>
              <a:rPr lang="el-GR" dirty="0"/>
              <a:t>     Η γλυκιά μαμά του Φίλιππου  προσπαθεί με την υπομονή της να κρατήσει τις ισορροπίες στην καινούρια οικογένεια που δημιουργήθηκε.</a:t>
            </a:r>
          </a:p>
          <a:p>
            <a:pPr>
              <a:buNone/>
            </a:pPr>
            <a:r>
              <a:rPr lang="el-GR" dirty="0"/>
              <a:t>	Αγαπάει και τα δυο παιδιά το ίδιο και προσπαθεί να λύσει τις διαφορές τους .</a:t>
            </a:r>
          </a:p>
        </p:txBody>
      </p:sp>
    </p:spTree>
  </p:cSld>
  <p:clrMapOvr>
    <a:masterClrMapping/>
  </p:clrMapOvr>
  <p:transition>
    <p:cove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360" y="1382486"/>
            <a:ext cx="2660686" cy="4093028"/>
          </a:xfrm>
        </p:spPr>
        <p:txBody>
          <a:bodyPr anchor="ctr">
            <a:normAutofit/>
          </a:bodyPr>
          <a:lstStyle/>
          <a:p>
            <a:r>
              <a:rPr lang="el-GR" sz="3800"/>
              <a:t>Ορέστης</a:t>
            </a:r>
          </a:p>
        </p:txBody>
      </p:sp>
      <p:grpSp>
        <p:nvGrpSpPr>
          <p:cNvPr id="16" name="Group 15">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7" name="Straight Connector 16">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1" name="Isosceles Triangle 20">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3"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4"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5" name="Isosceles Triangle 24">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27" name="Rectangle 26">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2">
            <a:extLst>
              <a:ext uri="{FF2B5EF4-FFF2-40B4-BE49-F238E27FC236}">
                <a16:creationId xmlns:a16="http://schemas.microsoft.com/office/drawing/2014/main" id="{F1801629-62FB-6001-5347-511A9831E745}"/>
              </a:ext>
            </a:extLst>
          </p:cNvPr>
          <p:cNvGraphicFramePr>
            <a:graphicFrameLocks noGrp="1"/>
          </p:cNvGraphicFramePr>
          <p:nvPr>
            <p:ph idx="1"/>
            <p:extLst>
              <p:ext uri="{D42A27DB-BD31-4B8C-83A1-F6EECF244321}">
                <p14:modId xmlns:p14="http://schemas.microsoft.com/office/powerpoint/2010/main" val="1206785709"/>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000" y="1253067"/>
            <a:ext cx="4616450" cy="4351866"/>
          </a:xfrm>
        </p:spPr>
        <p:txBody>
          <a:bodyPr anchor="ctr">
            <a:normAutofit/>
          </a:bodyPr>
          <a:lstStyle/>
          <a:p>
            <a:pPr algn="just">
              <a:buNone/>
            </a:pPr>
            <a:r>
              <a:rPr lang="el-GR" dirty="0"/>
              <a:t>      </a:t>
            </a:r>
            <a:r>
              <a:rPr lang="el-GR" sz="2000" dirty="0">
                <a:latin typeface="Calibri" panose="020F0502020204030204" pitchFamily="34" charset="0"/>
                <a:ea typeface="Calibri" panose="020F0502020204030204" pitchFamily="34" charset="0"/>
                <a:cs typeface="Calibri" panose="020F0502020204030204" pitchFamily="34" charset="0"/>
              </a:rPr>
              <a:t>Αρχικά , ο αφηγητής ήταν ο Φίλιππος. Έπειτα, πήρε και ο Άρης έναν </a:t>
            </a:r>
            <a:r>
              <a:rPr lang="el-GR" sz="2000" dirty="0" err="1">
                <a:latin typeface="Calibri" panose="020F0502020204030204" pitchFamily="34" charset="0"/>
                <a:ea typeface="Calibri" panose="020F0502020204030204" pitchFamily="34" charset="0"/>
                <a:cs typeface="Calibri" panose="020F0502020204030204" pitchFamily="34" charset="0"/>
              </a:rPr>
              <a:t>φιλομετρητή</a:t>
            </a:r>
            <a:r>
              <a:rPr lang="el-GR" sz="2000" dirty="0">
                <a:latin typeface="Calibri" panose="020F0502020204030204" pitchFamily="34" charset="0"/>
                <a:ea typeface="Calibri" panose="020F0502020204030204" pitchFamily="34" charset="0"/>
                <a:cs typeface="Calibri" panose="020F0502020204030204" pitchFamily="34" charset="0"/>
              </a:rPr>
              <a:t> και άρχισε και αυτός να αφηγείται την ιστορία του.</a:t>
            </a: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Title 1"/>
          <p:cNvSpPr>
            <a:spLocks noGrp="1"/>
          </p:cNvSpPr>
          <p:nvPr>
            <p:ph type="title"/>
          </p:nvPr>
        </p:nvSpPr>
        <p:spPr>
          <a:xfrm>
            <a:off x="5872243" y="1253067"/>
            <a:ext cx="2528807" cy="4351866"/>
          </a:xfrm>
        </p:spPr>
        <p:txBody>
          <a:bodyPr anchor="ctr">
            <a:normAutofit/>
          </a:bodyPr>
          <a:lstStyle/>
          <a:p>
            <a:r>
              <a:rPr lang="el-GR">
                <a:solidFill>
                  <a:schemeClr val="bg1"/>
                </a:solidFill>
              </a:rPr>
              <a:t>ΑΦΗΓΗΤΗΣ</a:t>
            </a:r>
          </a:p>
        </p:txBody>
      </p:sp>
    </p:spTree>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750</TotalTime>
  <Words>806</Words>
  <Application>Microsoft Office PowerPoint</Application>
  <PresentationFormat>Προβολή στην οθόνη (4:3)</PresentationFormat>
  <Paragraphs>40</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Trebuchet MS</vt:lpstr>
      <vt:lpstr>Wingdings 3</vt:lpstr>
      <vt:lpstr>Όψη</vt:lpstr>
      <vt:lpstr>ΣΠΙΤΙ ΓΙΑ ΠΕΝΤΕ  Λότη Πέτροβιτς-Ανδρουτσοπούλου </vt:lpstr>
      <vt:lpstr>Εκδόσεις Πατάκη </vt:lpstr>
      <vt:lpstr>Εξώφυλλο</vt:lpstr>
      <vt:lpstr>Ηρωες</vt:lpstr>
      <vt:lpstr>Φίλιππος</vt:lpstr>
      <vt:lpstr>Άρης</vt:lpstr>
      <vt:lpstr>    Άννα </vt:lpstr>
      <vt:lpstr>Ορέστης</vt:lpstr>
      <vt:lpstr>ΑΦΗΓΗΤΗΣ</vt:lpstr>
      <vt:lpstr>ΤΟΠΟΣ ΚΑΙ ΧΡΟΝΟΣ ΤΗΣ ΙΣΤΟΡΙΑΣ</vt:lpstr>
      <vt:lpstr>ΘΕΜΑ ΤΟΥ ΕΡΓΟΥ</vt:lpstr>
      <vt:lpstr>ΠΕΡΙΛΗΨΗ</vt:lpstr>
      <vt:lpstr>Η ΚΡΙΤΙΚΗ ΜΑΣ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ΣΠΙΤΙ ΓΙΑ ΠΕΝΤΕ  Λότη Πέτροβιτς-Ανδρουτσοπούλου</dc:title>
  <dc:creator>Anastasios Kouvaras</dc:creator>
  <cp:lastModifiedBy>Maria Koulampa</cp:lastModifiedBy>
  <cp:revision>88</cp:revision>
  <dcterms:created xsi:type="dcterms:W3CDTF">2024-01-28T12:50:57Z</dcterms:created>
  <dcterms:modified xsi:type="dcterms:W3CDTF">2024-06-27T16:10:53Z</dcterms:modified>
</cp:coreProperties>
</file>