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Ενότητα χωρίς τίτλο" id="{E184589C-6FD1-4598-9008-1108C76C8760}">
          <p14:sldIdLst>
            <p14:sldId id="256"/>
            <p14:sldId id="257"/>
            <p14:sldId id="258"/>
            <p14:sldId id="259"/>
            <p14:sldId id="260"/>
            <p14:sldId id="261"/>
            <p14:sldId id="262"/>
            <p14:sldId id="26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2" d="100"/>
          <a:sy n="82" d="100"/>
        </p:scale>
        <p:origin x="67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1391F850-23CB-4687-B2CD-459A8FCB2CC6}" type="datetimeFigureOut">
              <a:rPr lang="el-GR" smtClean="0"/>
              <a:t>27/6/2024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6A35D9B-0EDB-4731-8993-A5D04CDEF755}" type="slidenum">
              <a:rPr lang="el-GR" smtClean="0"/>
              <a:t>‹#›</a:t>
            </a:fld>
            <a:endParaRPr lang="el-GR"/>
          </a:p>
        </p:txBody>
      </p:sp>
    </p:spTree>
    <p:extLst>
      <p:ext uri="{BB962C8B-B14F-4D97-AF65-F5344CB8AC3E}">
        <p14:creationId xmlns:p14="http://schemas.microsoft.com/office/powerpoint/2010/main" val="2862578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1391F850-23CB-4687-B2CD-459A8FCB2CC6}" type="datetimeFigureOut">
              <a:rPr lang="el-GR" smtClean="0"/>
              <a:t>27/6/2024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6A35D9B-0EDB-4731-8993-A5D04CDEF755}" type="slidenum">
              <a:rPr lang="el-GR" smtClean="0"/>
              <a:t>‹#›</a:t>
            </a:fld>
            <a:endParaRPr lang="el-GR"/>
          </a:p>
        </p:txBody>
      </p:sp>
    </p:spTree>
    <p:extLst>
      <p:ext uri="{BB962C8B-B14F-4D97-AF65-F5344CB8AC3E}">
        <p14:creationId xmlns:p14="http://schemas.microsoft.com/office/powerpoint/2010/main" val="325793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1391F850-23CB-4687-B2CD-459A8FCB2CC6}" type="datetimeFigureOut">
              <a:rPr lang="el-GR" smtClean="0"/>
              <a:t>27/6/2024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6A35D9B-0EDB-4731-8993-A5D04CDEF755}" type="slidenum">
              <a:rPr lang="el-GR" smtClean="0"/>
              <a:t>‹#›</a:t>
            </a:fld>
            <a:endParaRPr lang="el-G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0805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1391F850-23CB-4687-B2CD-459A8FCB2CC6}" type="datetimeFigureOut">
              <a:rPr lang="el-GR" smtClean="0"/>
              <a:t>27/6/2024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6A35D9B-0EDB-4731-8993-A5D04CDEF755}" type="slidenum">
              <a:rPr lang="el-GR" smtClean="0"/>
              <a:t>‹#›</a:t>
            </a:fld>
            <a:endParaRPr lang="el-GR"/>
          </a:p>
        </p:txBody>
      </p:sp>
    </p:spTree>
    <p:extLst>
      <p:ext uri="{BB962C8B-B14F-4D97-AF65-F5344CB8AC3E}">
        <p14:creationId xmlns:p14="http://schemas.microsoft.com/office/powerpoint/2010/main" val="4243246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1391F850-23CB-4687-B2CD-459A8FCB2CC6}" type="datetimeFigureOut">
              <a:rPr lang="el-GR" smtClean="0"/>
              <a:t>27/6/2024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6A35D9B-0EDB-4731-8993-A5D04CDEF755}" type="slidenum">
              <a:rPr lang="el-GR" smtClean="0"/>
              <a:t>‹#›</a:t>
            </a:fld>
            <a:endParaRPr lang="el-G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191653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1391F850-23CB-4687-B2CD-459A8FCB2CC6}" type="datetimeFigureOut">
              <a:rPr lang="el-GR" smtClean="0"/>
              <a:t>27/6/2024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6A35D9B-0EDB-4731-8993-A5D04CDEF755}" type="slidenum">
              <a:rPr lang="el-GR" smtClean="0"/>
              <a:t>‹#›</a:t>
            </a:fld>
            <a:endParaRPr lang="el-GR"/>
          </a:p>
        </p:txBody>
      </p:sp>
    </p:spTree>
    <p:extLst>
      <p:ext uri="{BB962C8B-B14F-4D97-AF65-F5344CB8AC3E}">
        <p14:creationId xmlns:p14="http://schemas.microsoft.com/office/powerpoint/2010/main" val="4215408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1391F850-23CB-4687-B2CD-459A8FCB2CC6}" type="datetimeFigureOut">
              <a:rPr lang="el-GR" smtClean="0"/>
              <a:t>27/6/2024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6A35D9B-0EDB-4731-8993-A5D04CDEF755}" type="slidenum">
              <a:rPr lang="el-GR" smtClean="0"/>
              <a:t>‹#›</a:t>
            </a:fld>
            <a:endParaRPr lang="el-GR"/>
          </a:p>
        </p:txBody>
      </p:sp>
    </p:spTree>
    <p:extLst>
      <p:ext uri="{BB962C8B-B14F-4D97-AF65-F5344CB8AC3E}">
        <p14:creationId xmlns:p14="http://schemas.microsoft.com/office/powerpoint/2010/main" val="2995201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1391F850-23CB-4687-B2CD-459A8FCB2CC6}" type="datetimeFigureOut">
              <a:rPr lang="el-GR" smtClean="0"/>
              <a:t>27/6/2024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6A35D9B-0EDB-4731-8993-A5D04CDEF755}" type="slidenum">
              <a:rPr lang="el-GR" smtClean="0"/>
              <a:t>‹#›</a:t>
            </a:fld>
            <a:endParaRPr lang="el-GR"/>
          </a:p>
        </p:txBody>
      </p:sp>
    </p:spTree>
    <p:extLst>
      <p:ext uri="{BB962C8B-B14F-4D97-AF65-F5344CB8AC3E}">
        <p14:creationId xmlns:p14="http://schemas.microsoft.com/office/powerpoint/2010/main" val="1039884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1391F850-23CB-4687-B2CD-459A8FCB2CC6}" type="datetimeFigureOut">
              <a:rPr lang="el-GR" smtClean="0"/>
              <a:t>27/6/2024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6A35D9B-0EDB-4731-8993-A5D04CDEF755}" type="slidenum">
              <a:rPr lang="el-GR" smtClean="0"/>
              <a:t>‹#›</a:t>
            </a:fld>
            <a:endParaRPr lang="el-GR"/>
          </a:p>
        </p:txBody>
      </p:sp>
    </p:spTree>
    <p:extLst>
      <p:ext uri="{BB962C8B-B14F-4D97-AF65-F5344CB8AC3E}">
        <p14:creationId xmlns:p14="http://schemas.microsoft.com/office/powerpoint/2010/main" val="2909220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1391F850-23CB-4687-B2CD-459A8FCB2CC6}" type="datetimeFigureOut">
              <a:rPr lang="el-GR" smtClean="0"/>
              <a:t>27/6/2024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6A35D9B-0EDB-4731-8993-A5D04CDEF755}" type="slidenum">
              <a:rPr lang="el-GR" smtClean="0"/>
              <a:t>‹#›</a:t>
            </a:fld>
            <a:endParaRPr lang="el-GR"/>
          </a:p>
        </p:txBody>
      </p:sp>
    </p:spTree>
    <p:extLst>
      <p:ext uri="{BB962C8B-B14F-4D97-AF65-F5344CB8AC3E}">
        <p14:creationId xmlns:p14="http://schemas.microsoft.com/office/powerpoint/2010/main" val="3141428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1391F850-23CB-4687-B2CD-459A8FCB2CC6}" type="datetimeFigureOut">
              <a:rPr lang="el-GR" smtClean="0"/>
              <a:t>27/6/2024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6A35D9B-0EDB-4731-8993-A5D04CDEF755}" type="slidenum">
              <a:rPr lang="el-GR" smtClean="0"/>
              <a:t>‹#›</a:t>
            </a:fld>
            <a:endParaRPr lang="el-GR"/>
          </a:p>
        </p:txBody>
      </p:sp>
    </p:spTree>
    <p:extLst>
      <p:ext uri="{BB962C8B-B14F-4D97-AF65-F5344CB8AC3E}">
        <p14:creationId xmlns:p14="http://schemas.microsoft.com/office/powerpoint/2010/main" val="2735297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1391F850-23CB-4687-B2CD-459A8FCB2CC6}" type="datetimeFigureOut">
              <a:rPr lang="el-GR" smtClean="0"/>
              <a:t>27/6/2024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96A35D9B-0EDB-4731-8993-A5D04CDEF755}" type="slidenum">
              <a:rPr lang="el-GR" smtClean="0"/>
              <a:t>‹#›</a:t>
            </a:fld>
            <a:endParaRPr lang="el-GR"/>
          </a:p>
        </p:txBody>
      </p:sp>
    </p:spTree>
    <p:extLst>
      <p:ext uri="{BB962C8B-B14F-4D97-AF65-F5344CB8AC3E}">
        <p14:creationId xmlns:p14="http://schemas.microsoft.com/office/powerpoint/2010/main" val="1762892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1391F850-23CB-4687-B2CD-459A8FCB2CC6}" type="datetimeFigureOut">
              <a:rPr lang="el-GR" smtClean="0"/>
              <a:t>27/6/2024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96A35D9B-0EDB-4731-8993-A5D04CDEF755}" type="slidenum">
              <a:rPr lang="el-GR" smtClean="0"/>
              <a:t>‹#›</a:t>
            </a:fld>
            <a:endParaRPr lang="el-GR"/>
          </a:p>
        </p:txBody>
      </p:sp>
    </p:spTree>
    <p:extLst>
      <p:ext uri="{BB962C8B-B14F-4D97-AF65-F5344CB8AC3E}">
        <p14:creationId xmlns:p14="http://schemas.microsoft.com/office/powerpoint/2010/main" val="1435993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91F850-23CB-4687-B2CD-459A8FCB2CC6}" type="datetimeFigureOut">
              <a:rPr lang="el-GR" smtClean="0"/>
              <a:t>27/6/2024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96A35D9B-0EDB-4731-8993-A5D04CDEF755}" type="slidenum">
              <a:rPr lang="el-GR" smtClean="0"/>
              <a:t>‹#›</a:t>
            </a:fld>
            <a:endParaRPr lang="el-GR"/>
          </a:p>
        </p:txBody>
      </p:sp>
    </p:spTree>
    <p:extLst>
      <p:ext uri="{BB962C8B-B14F-4D97-AF65-F5344CB8AC3E}">
        <p14:creationId xmlns:p14="http://schemas.microsoft.com/office/powerpoint/2010/main" val="4024702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1391F850-23CB-4687-B2CD-459A8FCB2CC6}" type="datetimeFigureOut">
              <a:rPr lang="el-GR" smtClean="0"/>
              <a:t>27/6/2024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6A35D9B-0EDB-4731-8993-A5D04CDEF755}" type="slidenum">
              <a:rPr lang="el-GR" smtClean="0"/>
              <a:t>‹#›</a:t>
            </a:fld>
            <a:endParaRPr lang="el-GR"/>
          </a:p>
        </p:txBody>
      </p:sp>
    </p:spTree>
    <p:extLst>
      <p:ext uri="{BB962C8B-B14F-4D97-AF65-F5344CB8AC3E}">
        <p14:creationId xmlns:p14="http://schemas.microsoft.com/office/powerpoint/2010/main" val="1645590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1391F850-23CB-4687-B2CD-459A8FCB2CC6}" type="datetimeFigureOut">
              <a:rPr lang="el-GR" smtClean="0"/>
              <a:t>27/6/2024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6A35D9B-0EDB-4731-8993-A5D04CDEF755}" type="slidenum">
              <a:rPr lang="el-GR" smtClean="0"/>
              <a:t>‹#›</a:t>
            </a:fld>
            <a:endParaRPr lang="el-GR"/>
          </a:p>
        </p:txBody>
      </p:sp>
    </p:spTree>
    <p:extLst>
      <p:ext uri="{BB962C8B-B14F-4D97-AF65-F5344CB8AC3E}">
        <p14:creationId xmlns:p14="http://schemas.microsoft.com/office/powerpoint/2010/main" val="4194304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391F850-23CB-4687-B2CD-459A8FCB2CC6}" type="datetimeFigureOut">
              <a:rPr lang="el-GR" smtClean="0"/>
              <a:t>27/6/2024</a:t>
            </a:fld>
            <a:endParaRPr lang="el-G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6A35D9B-0EDB-4731-8993-A5D04CDEF755}" type="slidenum">
              <a:rPr lang="el-GR" smtClean="0"/>
              <a:t>‹#›</a:t>
            </a:fld>
            <a:endParaRPr lang="el-GR"/>
          </a:p>
        </p:txBody>
      </p:sp>
    </p:spTree>
    <p:extLst>
      <p:ext uri="{BB962C8B-B14F-4D97-AF65-F5344CB8AC3E}">
        <p14:creationId xmlns:p14="http://schemas.microsoft.com/office/powerpoint/2010/main" val="2814958123"/>
      </p:ext>
    </p:extLst>
  </p:cSld>
  <p:clrMap bg1="dk1" tx1="lt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00E55E-98E1-ECDF-BD99-48F36D02BEC3}"/>
              </a:ext>
            </a:extLst>
          </p:cNvPr>
          <p:cNvSpPr>
            <a:spLocks noGrp="1"/>
          </p:cNvSpPr>
          <p:nvPr>
            <p:ph type="ctrTitle"/>
          </p:nvPr>
        </p:nvSpPr>
        <p:spPr>
          <a:xfrm>
            <a:off x="1524000" y="318782"/>
            <a:ext cx="9144000" cy="889234"/>
          </a:xfrm>
        </p:spPr>
        <p:txBody>
          <a:bodyPr>
            <a:normAutofit fontScale="90000"/>
          </a:bodyPr>
          <a:lstStyle/>
          <a:p>
            <a:r>
              <a:rPr lang="el-GR" sz="1800" b="1" kern="100" dirty="0">
                <a:solidFill>
                  <a:schemeClr val="accent6">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rPr>
              <a:t>ΟΔΗΓΟΣ ΒΙΒΛΙΟΠΑΡΟΥΣΙΑΣΗΣ</a:t>
            </a:r>
            <a:br>
              <a:rPr lang="el-GR"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l-GR" dirty="0"/>
          </a:p>
        </p:txBody>
      </p:sp>
      <p:sp>
        <p:nvSpPr>
          <p:cNvPr id="3" name="Υπότιτλος 2">
            <a:extLst>
              <a:ext uri="{FF2B5EF4-FFF2-40B4-BE49-F238E27FC236}">
                <a16:creationId xmlns:a16="http://schemas.microsoft.com/office/drawing/2014/main" id="{FA67E0C0-A011-A952-577C-866287F4464A}"/>
              </a:ext>
            </a:extLst>
          </p:cNvPr>
          <p:cNvSpPr>
            <a:spLocks noGrp="1"/>
          </p:cNvSpPr>
          <p:nvPr>
            <p:ph type="subTitle" idx="1"/>
          </p:nvPr>
        </p:nvSpPr>
        <p:spPr>
          <a:xfrm>
            <a:off x="668322" y="676995"/>
            <a:ext cx="10983985" cy="11117926"/>
          </a:xfrm>
          <a:noFill/>
        </p:spPr>
        <p:txBody>
          <a:bodyPr>
            <a:normAutofit/>
          </a:bodyPr>
          <a:lstStyle/>
          <a:p>
            <a:pPr algn="just">
              <a:lnSpc>
                <a:spcPct val="107000"/>
              </a:lnSpc>
              <a:spcAft>
                <a:spcPts val="800"/>
              </a:spcAft>
            </a:pPr>
            <a:r>
              <a:rPr lang="el-GR" sz="1600" b="1" u="sng" kern="100" dirty="0">
                <a:effectLst/>
                <a:latin typeface="Calibri" panose="020F0502020204030204" pitchFamily="34" charset="0"/>
                <a:ea typeface="Calibri" panose="020F0502020204030204" pitchFamily="34" charset="0"/>
                <a:cs typeface="Times New Roman" panose="02020603050405020304" pitchFamily="18" charset="0"/>
              </a:rPr>
              <a:t>ΟΝΟΜΑΤΕΠΩΝΥΜΟ :</a:t>
            </a:r>
            <a:r>
              <a:rPr lang="el-GR" sz="1600" u="sng"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000" b="1" u="sng" kern="100" dirty="0">
                <a:solidFill>
                  <a:schemeClr val="accent6">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rPr>
              <a:t>ΑΝΝΑ ΚΑΤΡΑΚΑΖΑ</a:t>
            </a:r>
          </a:p>
          <a:p>
            <a:pPr algn="just">
              <a:lnSpc>
                <a:spcPct val="107000"/>
              </a:lnSpc>
              <a:spcAft>
                <a:spcPts val="800"/>
              </a:spcAft>
            </a:pPr>
            <a:r>
              <a:rPr lang="el-GR" sz="1600" b="1" u="sng" kern="100" dirty="0">
                <a:effectLst/>
                <a:latin typeface="Calibri" panose="020F0502020204030204" pitchFamily="34" charset="0"/>
                <a:ea typeface="Calibri" panose="020F0502020204030204" pitchFamily="34" charset="0"/>
                <a:cs typeface="Times New Roman" panose="02020603050405020304" pitchFamily="18" charset="0"/>
              </a:rPr>
              <a:t>Τμήμα :</a:t>
            </a:r>
            <a:r>
              <a:rPr lang="el-GR" sz="1600" u="sng"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u="sng" kern="100" dirty="0">
                <a:effectLst/>
                <a:latin typeface="Calibri" panose="020F0502020204030204" pitchFamily="34" charset="0"/>
                <a:ea typeface="Calibri" panose="020F0502020204030204" pitchFamily="34" charset="0"/>
                <a:cs typeface="Times New Roman" panose="02020603050405020304" pitchFamily="18" charset="0"/>
              </a:rPr>
              <a:t>A</a:t>
            </a:r>
            <a:r>
              <a:rPr lang="el-GR" sz="1600" u="sng" kern="100" dirty="0">
                <a:effectLst/>
                <a:latin typeface="Calibri" panose="020F0502020204030204" pitchFamily="34" charset="0"/>
                <a:ea typeface="Calibri" panose="020F0502020204030204" pitchFamily="34" charset="0"/>
                <a:cs typeface="Times New Roman" panose="02020603050405020304" pitchFamily="18" charset="0"/>
              </a:rPr>
              <a:t>1</a:t>
            </a:r>
          </a:p>
          <a:p>
            <a:pPr algn="just">
              <a:lnSpc>
                <a:spcPct val="107000"/>
              </a:lnSpc>
              <a:spcAft>
                <a:spcPts val="800"/>
              </a:spcAft>
            </a:pPr>
            <a:r>
              <a:rPr lang="el-GR" sz="1600" b="1" u="sng" kern="100" dirty="0">
                <a:effectLst/>
                <a:latin typeface="Calibri" panose="020F0502020204030204" pitchFamily="34" charset="0"/>
                <a:ea typeface="Calibri" panose="020F0502020204030204" pitchFamily="34" charset="0"/>
                <a:cs typeface="Times New Roman" panose="02020603050405020304" pitchFamily="18" charset="0"/>
              </a:rPr>
              <a:t>Τίτλος / είδος του βιβλίου</a:t>
            </a:r>
            <a:r>
              <a:rPr lang="el-GR" sz="1600" u="sng"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600" kern="100" dirty="0">
                <a:effectLst/>
                <a:latin typeface="Calibri" panose="020F0502020204030204" pitchFamily="34" charset="0"/>
                <a:ea typeface="Calibri" panose="020F0502020204030204" pitchFamily="34" charset="0"/>
                <a:cs typeface="Times New Roman" panose="02020603050405020304" pitchFamily="18" charset="0"/>
              </a:rPr>
              <a:t>: &lt;&lt; Ο πόλεμος , η Μαρία και το αδέσποτο &gt;&gt;μυθιστόρημα</a:t>
            </a:r>
          </a:p>
          <a:p>
            <a:pPr algn="just">
              <a:lnSpc>
                <a:spcPct val="107000"/>
              </a:lnSpc>
              <a:spcAft>
                <a:spcPts val="800"/>
              </a:spcAft>
            </a:pPr>
            <a:r>
              <a:rPr lang="el-GR" sz="1600" b="1" u="sng" kern="100" dirty="0">
                <a:effectLst/>
                <a:latin typeface="Calibri" panose="020F0502020204030204" pitchFamily="34" charset="0"/>
                <a:ea typeface="Calibri" panose="020F0502020204030204" pitchFamily="34" charset="0"/>
                <a:cs typeface="Times New Roman" panose="02020603050405020304" pitchFamily="18" charset="0"/>
              </a:rPr>
              <a:t>Συγγραφέας :</a:t>
            </a:r>
            <a:r>
              <a:rPr lang="el-GR" sz="1600" kern="100" dirty="0">
                <a:effectLst/>
                <a:latin typeface="Calibri" panose="020F0502020204030204" pitchFamily="34" charset="0"/>
                <a:ea typeface="Calibri" panose="020F0502020204030204" pitchFamily="34" charset="0"/>
                <a:cs typeface="Times New Roman" panose="02020603050405020304" pitchFamily="18" charset="0"/>
              </a:rPr>
              <a:t> Ζωρζ </a:t>
            </a:r>
            <a:r>
              <a:rPr lang="el-GR" sz="1600" kern="100" dirty="0" err="1">
                <a:effectLst/>
                <a:latin typeface="Calibri" panose="020F0502020204030204" pitchFamily="34" charset="0"/>
                <a:ea typeface="Calibri" panose="020F0502020204030204" pitchFamily="34" charset="0"/>
                <a:cs typeface="Times New Roman" panose="02020603050405020304" pitchFamily="18" charset="0"/>
              </a:rPr>
              <a:t>Σαρή</a:t>
            </a:r>
            <a:endParaRPr lang="el-GR"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1600" b="1" u="sng" kern="100" dirty="0">
                <a:effectLst/>
                <a:latin typeface="Calibri" panose="020F0502020204030204" pitchFamily="34" charset="0"/>
                <a:ea typeface="Calibri" panose="020F0502020204030204" pitchFamily="34" charset="0"/>
                <a:cs typeface="Times New Roman" panose="02020603050405020304" pitchFamily="18" charset="0"/>
              </a:rPr>
              <a:t>Εκδοτικός οίκος , ημερομηνία πρώτης έκδοσης </a:t>
            </a:r>
            <a:r>
              <a:rPr lang="el-GR" sz="1600" b="1" kern="100" dirty="0">
                <a:effectLst/>
                <a:latin typeface="Calibri" panose="020F0502020204030204" pitchFamily="34" charset="0"/>
                <a:ea typeface="Calibri" panose="020F0502020204030204" pitchFamily="34" charset="0"/>
                <a:cs typeface="Times New Roman" panose="02020603050405020304" pitchFamily="18" charset="0"/>
              </a:rPr>
              <a:t>:</a:t>
            </a:r>
            <a:r>
              <a:rPr lang="el-GR" sz="1600" kern="100" dirty="0">
                <a:effectLst/>
                <a:latin typeface="Calibri" panose="020F0502020204030204" pitchFamily="34" charset="0"/>
                <a:ea typeface="Calibri" panose="020F0502020204030204" pitchFamily="34" charset="0"/>
                <a:cs typeface="Times New Roman" panose="02020603050405020304" pitchFamily="18" charset="0"/>
              </a:rPr>
              <a:t> Εκδόσεις Πατάκη / Νοέμβρης 2003</a:t>
            </a:r>
          </a:p>
          <a:p>
            <a:pPr algn="just">
              <a:lnSpc>
                <a:spcPct val="107000"/>
              </a:lnSpc>
              <a:spcAft>
                <a:spcPts val="800"/>
              </a:spcAft>
            </a:pPr>
            <a:r>
              <a:rPr lang="el-GR" sz="1600" b="1" u="sng" kern="100" dirty="0">
                <a:effectLst/>
                <a:latin typeface="Calibri" panose="020F0502020204030204" pitchFamily="34" charset="0"/>
                <a:ea typeface="Calibri" panose="020F0502020204030204" pitchFamily="34" charset="0"/>
                <a:cs typeface="Times New Roman" panose="02020603050405020304" pitchFamily="18" charset="0"/>
              </a:rPr>
              <a:t>Εξώφυλλο</a:t>
            </a:r>
            <a:r>
              <a:rPr lang="el-GR" sz="16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600" kern="100" dirty="0">
                <a:effectLst/>
                <a:latin typeface="Calibri" panose="020F0502020204030204" pitchFamily="34" charset="0"/>
                <a:ea typeface="Calibri" panose="020F0502020204030204" pitchFamily="34" charset="0"/>
                <a:cs typeface="Times New Roman" panose="02020603050405020304" pitchFamily="18" charset="0"/>
              </a:rPr>
              <a:t> Η ζωγραφιά ενός κοριτσιού που κάθεται πίσω από αγκυλωτά σύρματα .</a:t>
            </a:r>
          </a:p>
          <a:p>
            <a:pPr algn="just">
              <a:lnSpc>
                <a:spcPct val="107000"/>
              </a:lnSpc>
              <a:spcAft>
                <a:spcPts val="800"/>
              </a:spcAft>
            </a:pPr>
            <a:r>
              <a:rPr lang="el-GR" sz="1600" b="1" u="sng" kern="100" dirty="0">
                <a:effectLst/>
                <a:latin typeface="Calibri" panose="020F0502020204030204" pitchFamily="34" charset="0"/>
                <a:ea typeface="Calibri" panose="020F0502020204030204" pitchFamily="34" charset="0"/>
                <a:cs typeface="Times New Roman" panose="02020603050405020304" pitchFamily="18" charset="0"/>
              </a:rPr>
              <a:t>Ποιοι είναι οι ήρωες του βιβλίου </a:t>
            </a:r>
            <a:r>
              <a:rPr lang="el-GR" sz="1600" b="1" kern="100" dirty="0">
                <a:effectLst/>
                <a:latin typeface="Calibri" panose="020F0502020204030204" pitchFamily="34" charset="0"/>
                <a:ea typeface="Calibri" panose="020F0502020204030204" pitchFamily="34" charset="0"/>
                <a:cs typeface="Times New Roman" panose="02020603050405020304" pitchFamily="18" charset="0"/>
              </a:rPr>
              <a:t>;</a:t>
            </a:r>
            <a:r>
              <a:rPr lang="el-GR" sz="1600" kern="100" dirty="0">
                <a:effectLst/>
                <a:latin typeface="Calibri" panose="020F0502020204030204" pitchFamily="34" charset="0"/>
                <a:ea typeface="Calibri" panose="020F0502020204030204" pitchFamily="34" charset="0"/>
                <a:cs typeface="Times New Roman" panose="02020603050405020304" pitchFamily="18" charset="0"/>
              </a:rPr>
              <a:t> η </a:t>
            </a:r>
            <a:r>
              <a:rPr lang="el-GR" sz="1600" kern="100" dirty="0" err="1">
                <a:effectLst/>
                <a:latin typeface="Calibri" panose="020F0502020204030204" pitchFamily="34" charset="0"/>
                <a:ea typeface="Calibri" panose="020F0502020204030204" pitchFamily="34" charset="0"/>
                <a:cs typeface="Times New Roman" panose="02020603050405020304" pitchFamily="18" charset="0"/>
              </a:rPr>
              <a:t>Ναταλί</a:t>
            </a:r>
            <a:r>
              <a:rPr lang="el-GR" sz="1600" kern="100" dirty="0">
                <a:effectLst/>
                <a:latin typeface="Calibri" panose="020F0502020204030204" pitchFamily="34" charset="0"/>
                <a:ea typeface="Calibri" panose="020F0502020204030204" pitchFamily="34" charset="0"/>
                <a:cs typeface="Times New Roman" panose="02020603050405020304" pitchFamily="18" charset="0"/>
              </a:rPr>
              <a:t> ,η Ειρήνη ,ο Περικλής ,ο Πέτρος , η </a:t>
            </a:r>
            <a:r>
              <a:rPr lang="el-GR" sz="1600" kern="100" dirty="0" err="1">
                <a:effectLst/>
                <a:latin typeface="Calibri" panose="020F0502020204030204" pitchFamily="34" charset="0"/>
                <a:ea typeface="Calibri" panose="020F0502020204030204" pitchFamily="34" charset="0"/>
                <a:cs typeface="Times New Roman" panose="02020603050405020304" pitchFamily="18" charset="0"/>
              </a:rPr>
              <a:t>Φρύνη</a:t>
            </a:r>
            <a:r>
              <a:rPr lang="el-GR" sz="1600" kern="100" dirty="0">
                <a:effectLst/>
                <a:latin typeface="Calibri" panose="020F0502020204030204" pitchFamily="34" charset="0"/>
                <a:ea typeface="Calibri" panose="020F0502020204030204" pitchFamily="34" charset="0"/>
                <a:cs typeface="Times New Roman" panose="02020603050405020304" pitchFamily="18" charset="0"/>
              </a:rPr>
              <a:t> , ο Στάθης , η Μαρία , το σκυλάκι και ο Τομ.</a:t>
            </a:r>
          </a:p>
          <a:p>
            <a:pPr algn="just">
              <a:lnSpc>
                <a:spcPct val="107000"/>
              </a:lnSpc>
              <a:spcAft>
                <a:spcPts val="800"/>
              </a:spcAft>
            </a:pPr>
            <a:r>
              <a:rPr lang="el-GR" sz="1600" b="1" u="sng" kern="100" dirty="0">
                <a:effectLst/>
                <a:latin typeface="Calibri" panose="020F0502020204030204" pitchFamily="34" charset="0"/>
                <a:ea typeface="Calibri" panose="020F0502020204030204" pitchFamily="34" charset="0"/>
                <a:cs typeface="Times New Roman" panose="02020603050405020304" pitchFamily="18" charset="0"/>
              </a:rPr>
              <a:t>Ποιος είναι αφηγητής </a:t>
            </a:r>
            <a:r>
              <a:rPr lang="el-GR" sz="1600" b="1" kern="100" dirty="0">
                <a:effectLst/>
                <a:latin typeface="Calibri" panose="020F0502020204030204" pitchFamily="34" charset="0"/>
                <a:ea typeface="Calibri" panose="020F0502020204030204" pitchFamily="34" charset="0"/>
                <a:cs typeface="Times New Roman" panose="02020603050405020304" pitchFamily="18" charset="0"/>
              </a:rPr>
              <a:t>:</a:t>
            </a:r>
            <a:r>
              <a:rPr lang="el-GR" sz="1600" kern="100" dirty="0">
                <a:effectLst/>
                <a:latin typeface="Calibri" panose="020F0502020204030204" pitchFamily="34" charset="0"/>
                <a:ea typeface="Calibri" panose="020F0502020204030204" pitchFamily="34" charset="0"/>
                <a:cs typeface="Times New Roman" panose="02020603050405020304" pitchFamily="18" charset="0"/>
              </a:rPr>
              <a:t> Η Ζωρζ </a:t>
            </a:r>
            <a:r>
              <a:rPr lang="el-GR" sz="1600" kern="100" dirty="0" err="1">
                <a:effectLst/>
                <a:latin typeface="Calibri" panose="020F0502020204030204" pitchFamily="34" charset="0"/>
                <a:ea typeface="Calibri" panose="020F0502020204030204" pitchFamily="34" charset="0"/>
                <a:cs typeface="Times New Roman" panose="02020603050405020304" pitchFamily="18" charset="0"/>
              </a:rPr>
              <a:t>Σαρή</a:t>
            </a:r>
            <a:r>
              <a:rPr lang="el-GR" sz="1600" kern="100" dirty="0">
                <a:effectLst/>
                <a:latin typeface="Calibri" panose="020F0502020204030204" pitchFamily="34" charset="0"/>
                <a:ea typeface="Calibri" panose="020F0502020204030204" pitchFamily="34" charset="0"/>
                <a:cs typeface="Times New Roman" panose="02020603050405020304" pitchFamily="18" charset="0"/>
              </a:rPr>
              <a:t> , η συγγραφέας . </a:t>
            </a:r>
            <a:r>
              <a:rPr lang="el-GR" sz="1600" kern="100" dirty="0" err="1">
                <a:effectLst/>
                <a:latin typeface="Calibri" panose="020F0502020204030204" pitchFamily="34" charset="0"/>
                <a:ea typeface="Calibri" panose="020F0502020204030204" pitchFamily="34" charset="0"/>
                <a:cs typeface="Times New Roman" panose="02020603050405020304" pitchFamily="18" charset="0"/>
              </a:rPr>
              <a:t>Ετεροδιηγητικός</a:t>
            </a:r>
            <a:r>
              <a:rPr lang="el-GR" sz="1600" kern="100" dirty="0">
                <a:effectLst/>
                <a:latin typeface="Calibri" panose="020F0502020204030204" pitchFamily="34" charset="0"/>
                <a:ea typeface="Calibri" panose="020F0502020204030204" pitchFamily="34" charset="0"/>
                <a:cs typeface="Times New Roman" panose="02020603050405020304" pitchFamily="18" charset="0"/>
              </a:rPr>
              <a:t> αφηγητής , δεν είναι ένα από τα πρόσωπα της Ιστορίας , δε συμμετέχει </a:t>
            </a:r>
            <a:r>
              <a:rPr lang="el-GR" sz="1600" kern="100" dirty="0" err="1">
                <a:effectLst/>
                <a:latin typeface="Calibri" panose="020F0502020204030204" pitchFamily="34" charset="0"/>
                <a:ea typeface="Calibri" panose="020F0502020204030204" pitchFamily="34" charset="0"/>
                <a:cs typeface="Times New Roman" panose="02020603050405020304" pitchFamily="18" charset="0"/>
              </a:rPr>
              <a:t>σ΄αυτήν</a:t>
            </a:r>
            <a:r>
              <a:rPr lang="el-GR" sz="1600" kern="1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el-GR" sz="1600" b="1" u="sng" kern="100" dirty="0">
                <a:effectLst/>
                <a:latin typeface="Calibri" panose="020F0502020204030204" pitchFamily="34" charset="0"/>
                <a:ea typeface="Calibri" panose="020F0502020204030204" pitchFamily="34" charset="0"/>
                <a:cs typeface="Times New Roman" panose="02020603050405020304" pitchFamily="18" charset="0"/>
              </a:rPr>
              <a:t>Ποιος είναι ο τόπος και ο χρόνος της ιστορίας ;</a:t>
            </a:r>
            <a:r>
              <a:rPr lang="el-GR" sz="1600" u="sng" kern="100" dirty="0">
                <a:effectLst/>
                <a:latin typeface="Calibri" panose="020F0502020204030204" pitchFamily="34" charset="0"/>
                <a:ea typeface="Calibri" panose="020F0502020204030204" pitchFamily="34" charset="0"/>
                <a:cs typeface="Times New Roman" panose="02020603050405020304" pitchFamily="18" charset="0"/>
              </a:rPr>
              <a:t>  Τόπος :</a:t>
            </a:r>
            <a:r>
              <a:rPr lang="el-GR" sz="1600" kern="100" dirty="0">
                <a:effectLst/>
                <a:latin typeface="Calibri" panose="020F0502020204030204" pitchFamily="34" charset="0"/>
                <a:ea typeface="Calibri" panose="020F0502020204030204" pitchFamily="34" charset="0"/>
                <a:cs typeface="Times New Roman" panose="02020603050405020304" pitchFamily="18" charset="0"/>
              </a:rPr>
              <a:t> Αθήνα , Ιράκ  </a:t>
            </a:r>
            <a:r>
              <a:rPr lang="el-GR" sz="1600" u="sng" kern="100" dirty="0">
                <a:effectLst/>
                <a:latin typeface="Calibri" panose="020F0502020204030204" pitchFamily="34" charset="0"/>
                <a:ea typeface="Calibri" panose="020F0502020204030204" pitchFamily="34" charset="0"/>
                <a:cs typeface="Times New Roman" panose="02020603050405020304" pitchFamily="18" charset="0"/>
              </a:rPr>
              <a:t>Χρόνος  :</a:t>
            </a:r>
            <a:r>
              <a:rPr lang="el-GR" sz="1600" kern="100" dirty="0">
                <a:effectLst/>
                <a:latin typeface="Calibri" panose="020F0502020204030204" pitchFamily="34" charset="0"/>
                <a:ea typeface="Calibri" panose="020F0502020204030204" pitchFamily="34" charset="0"/>
                <a:cs typeface="Times New Roman" panose="02020603050405020304" pitchFamily="18" charset="0"/>
              </a:rPr>
              <a:t> Μάρτης 2003 , όταν ο Αμερικανός πρόεδρος Μπους κήρυξε τον πόλεμο στο Ιράκ και στον </a:t>
            </a:r>
            <a:r>
              <a:rPr lang="el-GR" sz="1600" kern="100" dirty="0" err="1">
                <a:effectLst/>
                <a:latin typeface="Calibri" panose="020F0502020204030204" pitchFamily="34" charset="0"/>
                <a:ea typeface="Calibri" panose="020F0502020204030204" pitchFamily="34" charset="0"/>
                <a:cs typeface="Times New Roman" panose="02020603050405020304" pitchFamily="18" charset="0"/>
              </a:rPr>
              <a:t>Σαντάμ</a:t>
            </a:r>
            <a:r>
              <a:rPr lang="el-GR" sz="1600" kern="100" dirty="0">
                <a:effectLst/>
                <a:latin typeface="Calibri" panose="020F0502020204030204" pitchFamily="34" charset="0"/>
                <a:ea typeface="Calibri" panose="020F0502020204030204" pitchFamily="34" charset="0"/>
                <a:cs typeface="Times New Roman" panose="02020603050405020304" pitchFamily="18" charset="0"/>
              </a:rPr>
              <a:t> Χουσεΐν .</a:t>
            </a:r>
          </a:p>
          <a:p>
            <a:pPr algn="just">
              <a:lnSpc>
                <a:spcPct val="107000"/>
              </a:lnSpc>
              <a:spcAft>
                <a:spcPts val="800"/>
              </a:spcAft>
            </a:pPr>
            <a:r>
              <a:rPr lang="el-GR" sz="1600" b="1" u="sng" kern="100" dirty="0">
                <a:effectLst/>
                <a:latin typeface="Calibri" panose="020F0502020204030204" pitchFamily="34" charset="0"/>
                <a:ea typeface="Calibri" panose="020F0502020204030204" pitchFamily="34" charset="0"/>
                <a:cs typeface="Times New Roman" panose="02020603050405020304" pitchFamily="18" charset="0"/>
              </a:rPr>
              <a:t>Ποιο είναι το θέμα του έργου </a:t>
            </a:r>
            <a:r>
              <a:rPr lang="el-GR" sz="1600" b="1" kern="100" dirty="0">
                <a:effectLst/>
                <a:latin typeface="Calibri" panose="020F0502020204030204" pitchFamily="34" charset="0"/>
                <a:ea typeface="Calibri" panose="020F0502020204030204" pitchFamily="34" charset="0"/>
                <a:cs typeface="Times New Roman" panose="02020603050405020304" pitchFamily="18" charset="0"/>
              </a:rPr>
              <a:t>;</a:t>
            </a:r>
            <a:r>
              <a:rPr lang="el-GR" sz="1600" kern="100" dirty="0">
                <a:effectLst/>
                <a:latin typeface="Calibri" panose="020F0502020204030204" pitchFamily="34" charset="0"/>
                <a:ea typeface="Calibri" panose="020F0502020204030204" pitchFamily="34" charset="0"/>
                <a:cs typeface="Times New Roman" panose="02020603050405020304" pitchFamily="18" charset="0"/>
              </a:rPr>
              <a:t> Η σωτηρία ενός μικρού κοριτσιού , της Μαρίας , </a:t>
            </a:r>
            <a:r>
              <a:rPr lang="el-GR" sz="1600" kern="100" dirty="0" err="1">
                <a:effectLst/>
                <a:latin typeface="Calibri" panose="020F0502020204030204" pitchFamily="34" charset="0"/>
                <a:ea typeface="Calibri" panose="020F0502020204030204" pitchFamily="34" charset="0"/>
                <a:cs typeface="Times New Roman" panose="02020603050405020304" pitchFamily="18" charset="0"/>
              </a:rPr>
              <a:t>απ</a:t>
            </a:r>
            <a:r>
              <a:rPr lang="el-GR" sz="1600" kern="100" dirty="0">
                <a:effectLst/>
                <a:latin typeface="Calibri" panose="020F0502020204030204" pitchFamily="34" charset="0"/>
                <a:ea typeface="Calibri" panose="020F0502020204030204" pitchFamily="34" charset="0"/>
                <a:cs typeface="Times New Roman" panose="02020603050405020304" pitchFamily="18" charset="0"/>
              </a:rPr>
              <a:t>΄ τον πόλεμο στο Ιράκ και η υιοθεσία του από μία οικογένεια στην Αθήνα.</a:t>
            </a:r>
          </a:p>
          <a:p>
            <a:pPr>
              <a:lnSpc>
                <a:spcPct val="107000"/>
              </a:lnSpc>
              <a:spcAft>
                <a:spcPts val="800"/>
              </a:spcAft>
            </a:pPr>
            <a:r>
              <a:rPr lang="el-GR" sz="16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l-GR" sz="16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l-GR" sz="16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tabLst>
                <a:tab pos="4505325" algn="l"/>
              </a:tabLst>
            </a:pPr>
            <a:r>
              <a:rPr lang="el-GR" sz="16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l-GR" sz="1600" dirty="0"/>
          </a:p>
          <a:p>
            <a:endParaRPr lang="el-GR" sz="1600" dirty="0"/>
          </a:p>
          <a:p>
            <a:endParaRPr lang="el-GR" sz="1600" dirty="0"/>
          </a:p>
          <a:p>
            <a:endParaRPr lang="el-GR" sz="1600" dirty="0"/>
          </a:p>
          <a:p>
            <a:endParaRPr lang="el-GR" sz="1600" dirty="0"/>
          </a:p>
        </p:txBody>
      </p:sp>
      <p:pic>
        <p:nvPicPr>
          <p:cNvPr id="5" name="Εικόνα 4">
            <a:extLst>
              <a:ext uri="{FF2B5EF4-FFF2-40B4-BE49-F238E27FC236}">
                <a16:creationId xmlns:a16="http://schemas.microsoft.com/office/drawing/2014/main" id="{871456E6-5731-D6E7-46A2-4BAD590FA8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7106" y="539860"/>
            <a:ext cx="1941973" cy="2749179"/>
          </a:xfrm>
          <a:prstGeom prst="rect">
            <a:avLst/>
          </a:prstGeom>
        </p:spPr>
      </p:pic>
    </p:spTree>
    <p:custDataLst>
      <p:tags r:id="rId1"/>
    </p:custDataLst>
    <p:extLst>
      <p:ext uri="{BB962C8B-B14F-4D97-AF65-F5344CB8AC3E}">
        <p14:creationId xmlns:p14="http://schemas.microsoft.com/office/powerpoint/2010/main" val="2500026061"/>
      </p:ext>
    </p:extLst>
  </p:cSld>
  <p:clrMapOvr>
    <a:masterClrMapping/>
  </p:clrMapOvr>
  <mc:AlternateContent xmlns:mc="http://schemas.openxmlformats.org/markup-compatibility/2006" xmlns:p14="http://schemas.microsoft.com/office/powerpoint/2010/main">
    <mc:Choice Requires="p14">
      <p:transition spd="slow" p14:dur="800" advTm="52345">
        <p:circle/>
      </p:transition>
    </mc:Choice>
    <mc:Fallback xmlns="">
      <p:transition spd="slow" advTm="52345">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3">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 calcmode="lin" valueType="num">
                                      <p:cBhvr>
                                        <p:cTn id="70"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1"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72" dur="500"/>
                                        <p:tgtEl>
                                          <p:spTgt spid="3">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 calcmode="lin" valueType="num">
                                      <p:cBhvr>
                                        <p:cTn id="77"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78"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79" dur="500"/>
                                        <p:tgtEl>
                                          <p:spTgt spid="3">
                                            <p:txEl>
                                              <p:pRg st="10" end="1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 calcmode="lin" valueType="num">
                                      <p:cBhvr>
                                        <p:cTn id="84"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85"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86" dur="500"/>
                                        <p:tgtEl>
                                          <p:spTgt spid="3">
                                            <p:txEl>
                                              <p:pRg st="11" end="11"/>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3">
                                            <p:txEl>
                                              <p:pRg st="12" end="12"/>
                                            </p:txEl>
                                          </p:spTgt>
                                        </p:tgtEl>
                                        <p:attrNameLst>
                                          <p:attrName>style.visibility</p:attrName>
                                        </p:attrNameLst>
                                      </p:cBhvr>
                                      <p:to>
                                        <p:strVal val="visible"/>
                                      </p:to>
                                    </p:set>
                                    <p:anim calcmode="lin" valueType="num">
                                      <p:cBhvr>
                                        <p:cTn id="91" dur="5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92" dur="500" fill="hold"/>
                                        <p:tgtEl>
                                          <p:spTgt spid="3">
                                            <p:txEl>
                                              <p:pRg st="12" end="12"/>
                                            </p:txEl>
                                          </p:spTgt>
                                        </p:tgtEl>
                                        <p:attrNameLst>
                                          <p:attrName>ppt_h</p:attrName>
                                        </p:attrNameLst>
                                      </p:cBhvr>
                                      <p:tavLst>
                                        <p:tav tm="0">
                                          <p:val>
                                            <p:fltVal val="0"/>
                                          </p:val>
                                        </p:tav>
                                        <p:tav tm="100000">
                                          <p:val>
                                            <p:strVal val="#ppt_h"/>
                                          </p:val>
                                        </p:tav>
                                      </p:tavLst>
                                    </p:anim>
                                    <p:animEffect transition="in" filter="fade">
                                      <p:cBhvr>
                                        <p:cTn id="93" dur="500"/>
                                        <p:tgtEl>
                                          <p:spTgt spid="3">
                                            <p:txEl>
                                              <p:pRg st="12" end="12"/>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3">
                                            <p:txEl>
                                              <p:pRg st="13" end="13"/>
                                            </p:txEl>
                                          </p:spTgt>
                                        </p:tgtEl>
                                        <p:attrNameLst>
                                          <p:attrName>style.visibility</p:attrName>
                                        </p:attrNameLst>
                                      </p:cBhvr>
                                      <p:to>
                                        <p:strVal val="visible"/>
                                      </p:to>
                                    </p:set>
                                    <p:anim calcmode="lin" valueType="num">
                                      <p:cBhvr>
                                        <p:cTn id="98" dur="5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99" dur="500" fill="hold"/>
                                        <p:tgtEl>
                                          <p:spTgt spid="3">
                                            <p:txEl>
                                              <p:pRg st="13" end="13"/>
                                            </p:txEl>
                                          </p:spTgt>
                                        </p:tgtEl>
                                        <p:attrNameLst>
                                          <p:attrName>ppt_h</p:attrName>
                                        </p:attrNameLst>
                                      </p:cBhvr>
                                      <p:tavLst>
                                        <p:tav tm="0">
                                          <p:val>
                                            <p:fltVal val="0"/>
                                          </p:val>
                                        </p:tav>
                                        <p:tav tm="100000">
                                          <p:val>
                                            <p:strVal val="#ppt_h"/>
                                          </p:val>
                                        </p:tav>
                                      </p:tavLst>
                                    </p:anim>
                                    <p:animEffect transition="in" filter="fade">
                                      <p:cBhvr>
                                        <p:cTn id="100"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E84EA1-C38C-B527-5A6E-F9D5425C2BEC}"/>
              </a:ext>
            </a:extLst>
          </p:cNvPr>
          <p:cNvSpPr txBox="1"/>
          <p:nvPr/>
        </p:nvSpPr>
        <p:spPr>
          <a:xfrm>
            <a:off x="625151" y="688009"/>
            <a:ext cx="5470849" cy="4638642"/>
          </a:xfrm>
          <a:prstGeom prst="rect">
            <a:avLst/>
          </a:prstGeom>
          <a:noFill/>
        </p:spPr>
        <p:txBody>
          <a:bodyPr wrap="square">
            <a:spAutoFit/>
          </a:bodyPr>
          <a:lstStyle/>
          <a:p>
            <a:pPr algn="just">
              <a:lnSpc>
                <a:spcPct val="107000"/>
              </a:lnSpc>
              <a:spcAft>
                <a:spcPts val="800"/>
              </a:spcAft>
            </a:pPr>
            <a:r>
              <a:rPr lang="el-GR" sz="1800" b="1" u="sng" kern="100" dirty="0">
                <a:effectLst/>
                <a:latin typeface="Calibri" panose="020F0502020204030204" pitchFamily="34" charset="0"/>
                <a:ea typeface="Calibri" panose="020F0502020204030204" pitchFamily="34" charset="0"/>
                <a:cs typeface="Times New Roman" panose="02020603050405020304" pitchFamily="18" charset="0"/>
              </a:rPr>
              <a:t>Περίληψη :</a:t>
            </a:r>
            <a:endParaRPr lang="el-GR" sz="1400" kern="100" dirty="0">
              <a:effectLst/>
              <a:latin typeface="Calibri" panose="020F0502020204030204" pitchFamily="34" charset="0"/>
              <a:ea typeface="Calibri" panose="020F0502020204030204" pitchFamily="34" charset="0"/>
              <a:cs typeface="Times New Roman" panose="02020603050405020304" pitchFamily="18" charset="0"/>
            </a:endParaRPr>
          </a:p>
          <a:p>
            <a:pPr indent="252095" algn="just">
              <a:lnSpc>
                <a:spcPct val="107000"/>
              </a:lnSpc>
              <a:spcAft>
                <a:spcPts val="800"/>
              </a:spcAft>
            </a:pPr>
            <a:endParaRPr lang="el-GR" kern="100" dirty="0">
              <a:latin typeface="Calibri" panose="020F0502020204030204" pitchFamily="34" charset="0"/>
              <a:ea typeface="Calibri" panose="020F0502020204030204" pitchFamily="34" charset="0"/>
              <a:cs typeface="Times New Roman" panose="02020603050405020304" pitchFamily="18" charset="0"/>
            </a:endParaRPr>
          </a:p>
          <a:p>
            <a:pPr indent="252095" algn="just">
              <a:lnSpc>
                <a:spcPct val="107000"/>
              </a:lnSpc>
              <a:spcAft>
                <a:spcPts val="800"/>
              </a:spcAft>
            </a:pP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252095" algn="just">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Το μυθιστόρημα αυτό της Ζωρζ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Σαρή</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έχει ως κεντρικό θέμα τη σωτηρία ενός κοριτσιού , της Μαρίας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απ΄τον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πόλεμο στο Ιράκ το 2003.</a:t>
            </a:r>
            <a:endParaRPr lang="el-GR" sz="1400" kern="100" dirty="0">
              <a:effectLst/>
              <a:latin typeface="Calibri" panose="020F0502020204030204" pitchFamily="34" charset="0"/>
              <a:ea typeface="Calibri" panose="020F0502020204030204" pitchFamily="34" charset="0"/>
              <a:cs typeface="Times New Roman" panose="02020603050405020304" pitchFamily="18" charset="0"/>
            </a:endParaRPr>
          </a:p>
          <a:p>
            <a:pPr indent="252095" algn="just">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Η αφήγηση ξεκινάει με την παρουσίαση των ηρώων . Η Νάταλι είναι ένα 11χρόνο κορίτσι που ζει με τους γονείς της , τον Περικλή και την Ειρήνη στην Αθήνα. Γείτονες και φίλοι τους είναι ο Πέτρος , δάσκαλος μουσικής και η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Φρύνη</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Αυτοί οι δύο είναι ζευγάρι και πρόκειται να παντρευτούν . Ξεχωριστό όμως πρόσωπο στην ιστορία είναι ο Στάθης , φίλος κι αυτός των γονιών της Νάταλι ,ο οποίος είναι δημοσιογράφος.</a:t>
            </a:r>
            <a:endParaRPr lang="el-GR"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undefined">
            <a:extLst>
              <a:ext uri="{FF2B5EF4-FFF2-40B4-BE49-F238E27FC236}">
                <a16:creationId xmlns:a16="http://schemas.microsoft.com/office/drawing/2014/main" id="{58CEAA40-64E6-8360-532B-16C38B8AC1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1462" y="4049486"/>
            <a:ext cx="3055436" cy="21553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defined">
            <a:extLst>
              <a:ext uri="{FF2B5EF4-FFF2-40B4-BE49-F238E27FC236}">
                <a16:creationId xmlns:a16="http://schemas.microsoft.com/office/drawing/2014/main" id="{21334A72-4AAC-1BB4-C960-FB324802F3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0588" y="762000"/>
            <a:ext cx="3006310" cy="3006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79212"/>
      </p:ext>
    </p:extLst>
  </p:cSld>
  <p:clrMapOvr>
    <a:masterClrMapping/>
  </p:clrMapOvr>
  <p:transition spd="med" advTm="24894">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AFDE62-FA86-68C4-20A0-6C877995A14D}"/>
              </a:ext>
            </a:extLst>
          </p:cNvPr>
          <p:cNvSpPr txBox="1"/>
          <p:nvPr/>
        </p:nvSpPr>
        <p:spPr>
          <a:xfrm>
            <a:off x="569166" y="1158692"/>
            <a:ext cx="6102220" cy="3635547"/>
          </a:xfrm>
          <a:prstGeom prst="rect">
            <a:avLst/>
          </a:prstGeom>
          <a:noFill/>
        </p:spPr>
        <p:txBody>
          <a:bodyPr wrap="square">
            <a:spAutoFit/>
          </a:bodyPr>
          <a:lstStyle/>
          <a:p>
            <a:pPr indent="252095" algn="just">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Τον Μάρτη του 2003 ο Αμερικάνος πρόεδρος Μπους κηρύσσει τον πόλεμο στο Ιράκ και στον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Σαντάμ</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Χουσεΐν. Αυτό το γεγονός τους ανησυχεί όλους και περισσότερο τον Στάθη ο οποίος πηγαίνει πολεμικός ανταποκριτής στο Ιράκ . Τη μέρα που θα επέστρεφε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απ΄το</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Ιράκ στην Αθήνα και ενώ περνούσε μέσα από τα ερείπια των βομβαρδισμένων σπιτιών είδε ένα κορίτσι να έχει αγκαλιά ένα σκυλάκι και να κλαίει. Ένας γείτονας στα αγγλικά του είπε πως το κορίτσι ήταν Ελληνίδα , την έλεγαν Μαρία και η μητέρα της ήταν παντρεμένη με Ιρακινό , ζούσε στην Βαγδάτη και ήταν Ελληνίδα αρχαιολόγος . Δυστυχώς αυτή κι ο άνδρας της σκοτώθηκαν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απ΄τις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βόμβες των Αμερικάνων. </a:t>
            </a:r>
            <a:endParaRPr lang="el-GR"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Ιράκ (2003 - 2015): Δώδεκα χρόνια «Σοκ και Δέος». - Το Περιοδικό">
            <a:extLst>
              <a:ext uri="{FF2B5EF4-FFF2-40B4-BE49-F238E27FC236}">
                <a16:creationId xmlns:a16="http://schemas.microsoft.com/office/drawing/2014/main" id="{48706EF5-D3A5-CF7B-70D6-C0D5D96133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7795" y="1158692"/>
            <a:ext cx="3544077" cy="22691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ΙΡΑΚ (Σελίδα 16) - Newsbomb">
            <a:extLst>
              <a:ext uri="{FF2B5EF4-FFF2-40B4-BE49-F238E27FC236}">
                <a16:creationId xmlns:a16="http://schemas.microsoft.com/office/drawing/2014/main" id="{CF456CEB-D443-70AC-B543-39CE78E93B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6185" y="3716553"/>
            <a:ext cx="3566824" cy="2143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454244"/>
      </p:ext>
    </p:extLst>
  </p:cSld>
  <p:clrMapOvr>
    <a:masterClrMapping/>
  </p:clrMapOvr>
  <p:transition spd="med" advTm="38543">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294C7E-CDC2-F232-95A6-147F2DA14E67}"/>
              </a:ext>
            </a:extLst>
          </p:cNvPr>
          <p:cNvSpPr txBox="1"/>
          <p:nvPr/>
        </p:nvSpPr>
        <p:spPr>
          <a:xfrm>
            <a:off x="671804" y="793059"/>
            <a:ext cx="6102220" cy="4627229"/>
          </a:xfrm>
          <a:prstGeom prst="rect">
            <a:avLst/>
          </a:prstGeom>
          <a:noFill/>
        </p:spPr>
        <p:txBody>
          <a:bodyPr wrap="square">
            <a:spAutoFit/>
          </a:bodyPr>
          <a:lstStyle/>
          <a:p>
            <a:pPr indent="252095" algn="just">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Ο Στάθης πήρε το κορίτσι και την έφερε με κίνδυνο στην Αθήνα . Δέθηκε μαζί της , την αγάπησε , τη φρόντισε και ζήτησε και την βοήθεια της Ειρήνης για το πώς θα διαχειριστεί την κατάσταση . Το κορίτσι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απ΄το</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σοκ που είχε περάσει δε μιλούσε , οπότε γνώριζαν λίγα πράγματα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γι΄αυτήν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.Τελικά αποφάσισε η Ειρήνη και ο Περικλής να την υιοθετήσουν και να ζήσουν όλοι μαζί σαν μια οικογένεια , αφού ο Στάθης ζούσε μόνος και με την δουλειά του δε θα μπορούσε να τη φροντίσει όπως έπρεπε. </a:t>
            </a:r>
            <a:endParaRPr lang="el-GR" sz="1400" kern="100" dirty="0">
              <a:effectLst/>
              <a:latin typeface="Calibri" panose="020F0502020204030204" pitchFamily="34" charset="0"/>
              <a:ea typeface="Calibri" panose="020F0502020204030204" pitchFamily="34" charset="0"/>
              <a:cs typeface="Times New Roman" panose="02020603050405020304" pitchFamily="18" charset="0"/>
            </a:endParaRPr>
          </a:p>
          <a:p>
            <a:pPr indent="252095" algn="just">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Η συμβίωση τους δεν ήταν στην αρχή τόσο εύκολη . Η Μαρία συνέχιζε να μη μιλάει ( αν και ήξερε να μιλάει και να γράφει Ελληνικά ) και η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Ναταλί</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ζήλευε υπερβολικά τη Μαρία , αφού συγκέντρωσε ξαφνικά το ενδιαφέρον όλων . Ο Στάθης μάλιστα έκανε δώρο στα κορίτσια ένα αδέσποτο σκυλάκι  , τον Τομ. </a:t>
            </a:r>
            <a:endParaRPr lang="el-GR"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Αδέσποτος Σκύλος Περπατάει Στο Ιράκ Πάνω Από 100 χλμ. Για Να Συναντήσει  Στρατιώτη Φίλο Του! - Fanpage">
            <a:extLst>
              <a:ext uri="{FF2B5EF4-FFF2-40B4-BE49-F238E27FC236}">
                <a16:creationId xmlns:a16="http://schemas.microsoft.com/office/drawing/2014/main" id="{E146B558-D059-2948-7E1B-28AE3C54CF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7786" y="914399"/>
            <a:ext cx="2270450" cy="17028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Ισραήλ: «Αποκεφάλισαν βρέφη στο Κφαρ Αζά» - Εικόνες κτηνώδους βίας από τον  πόλεμο | in.gr">
            <a:extLst>
              <a:ext uri="{FF2B5EF4-FFF2-40B4-BE49-F238E27FC236}">
                <a16:creationId xmlns:a16="http://schemas.microsoft.com/office/drawing/2014/main" id="{0D70AE18-BB43-2D8B-188E-19CAE24EE3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7786" y="2978417"/>
            <a:ext cx="2270450" cy="151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735558"/>
      </p:ext>
    </p:extLst>
  </p:cSld>
  <p:clrMapOvr>
    <a:masterClrMapping/>
  </p:clrMapOvr>
  <p:transition spd="med" advTm="44936">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D762DA-1B20-2683-7019-3F989AE32B56}"/>
              </a:ext>
            </a:extLst>
          </p:cNvPr>
          <p:cNvSpPr txBox="1"/>
          <p:nvPr/>
        </p:nvSpPr>
        <p:spPr>
          <a:xfrm>
            <a:off x="671804" y="767061"/>
            <a:ext cx="6102220" cy="2552686"/>
          </a:xfrm>
          <a:prstGeom prst="rect">
            <a:avLst/>
          </a:prstGeom>
          <a:noFill/>
        </p:spPr>
        <p:txBody>
          <a:bodyPr wrap="square">
            <a:spAutoFit/>
          </a:bodyPr>
          <a:lstStyle/>
          <a:p>
            <a:pPr indent="252095" algn="just">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Ένα γεγονός όμως έφερε τα κορίτσια πιο κοντά και διέλυσε τη ζήλια της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Ναταλί</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 Η Μαρία είδε έναν εφιάλτη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απ΄τους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βομβαρδισμούς στο Ιράκ και πήγε στη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Ναταλί</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 Για πρώτη φορά μετά τον ερχομό της στην Αθήνα μίλησε ,  της είπε για τη μητέρα της που την έλεγαν και αυτή Ειρήνη , το χαμό των γονιών της και του σκύλου της , του Ροκ. </a:t>
            </a:r>
            <a:endParaRPr lang="el-GR" sz="1400" kern="100" dirty="0">
              <a:effectLst/>
              <a:latin typeface="Calibri" panose="020F0502020204030204" pitchFamily="34" charset="0"/>
              <a:ea typeface="Calibri" panose="020F0502020204030204" pitchFamily="34" charset="0"/>
              <a:cs typeface="Times New Roman" panose="02020603050405020304" pitchFamily="18" charset="0"/>
            </a:endParaRPr>
          </a:p>
          <a:p>
            <a:pPr indent="252095" algn="just">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Έτσι , τελειώνει το έργο . Τα δύο κορίτσια κοιμούνται αγκαλιά και μια νέα ζωή ξεκινάει για τις δύο. </a:t>
            </a:r>
            <a:endParaRPr lang="el-GR"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104" name="Picture 8" descr="Pin on web pictures etc.">
            <a:extLst>
              <a:ext uri="{FF2B5EF4-FFF2-40B4-BE49-F238E27FC236}">
                <a16:creationId xmlns:a16="http://schemas.microsoft.com/office/drawing/2014/main" id="{0E656343-E741-2966-8DAC-3D5738CD9D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2058" y="767061"/>
            <a:ext cx="4333875" cy="286254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Ευθύγραμμο βέλος σύνδεσης 4">
            <a:extLst>
              <a:ext uri="{FF2B5EF4-FFF2-40B4-BE49-F238E27FC236}">
                <a16:creationId xmlns:a16="http://schemas.microsoft.com/office/drawing/2014/main" id="{D0929A12-4228-97AE-9CF8-11D37C6FCAC1}"/>
              </a:ext>
            </a:extLst>
          </p:cNvPr>
          <p:cNvCxnSpPr>
            <a:cxnSpLocks/>
          </p:cNvCxnSpPr>
          <p:nvPr/>
        </p:nvCxnSpPr>
        <p:spPr>
          <a:xfrm flipH="1" flipV="1">
            <a:off x="8752114" y="1922106"/>
            <a:ext cx="1707502" cy="550506"/>
          </a:xfrm>
          <a:prstGeom prst="straightConnector1">
            <a:avLst/>
          </a:prstGeom>
          <a:ln>
            <a:solidFill>
              <a:srgbClr val="C00000"/>
            </a:solidFill>
            <a:tailEnd type="triangle"/>
          </a:ln>
          <a:effectLst>
            <a:innerShdw blurRad="114300">
              <a:prstClr val="black"/>
            </a:innerShdw>
          </a:effectLst>
        </p:spPr>
        <p:style>
          <a:lnRef idx="1">
            <a:schemeClr val="accent6"/>
          </a:lnRef>
          <a:fillRef idx="0">
            <a:schemeClr val="accent6"/>
          </a:fillRef>
          <a:effectRef idx="0">
            <a:schemeClr val="accent6"/>
          </a:effectRef>
          <a:fontRef idx="minor">
            <a:schemeClr val="tx1"/>
          </a:fontRef>
        </p:style>
      </p:cxnSp>
      <p:pic>
        <p:nvPicPr>
          <p:cNvPr id="4106" name="Picture 10" descr="2 νέα κορίτσια που δίνουν σε μεταξύ τους το αγκάλιασμα Στοκ Εικόνα - εικόνα  από lifestyle: 54933297">
            <a:extLst>
              <a:ext uri="{FF2B5EF4-FFF2-40B4-BE49-F238E27FC236}">
                <a16:creationId xmlns:a16="http://schemas.microsoft.com/office/drawing/2014/main" id="{10E3BF69-F084-9A20-2B3F-7E9A6B250D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2482" y="4021592"/>
            <a:ext cx="2527722" cy="1828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469172"/>
      </p:ext>
    </p:extLst>
  </p:cSld>
  <p:clrMapOvr>
    <a:masterClrMapping/>
  </p:clrMapOvr>
  <p:transition spd="med" advTm="25555">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26D789-0A80-C485-9374-90FC7842D5A9}"/>
              </a:ext>
            </a:extLst>
          </p:cNvPr>
          <p:cNvSpPr txBox="1"/>
          <p:nvPr/>
        </p:nvSpPr>
        <p:spPr>
          <a:xfrm>
            <a:off x="802433" y="442285"/>
            <a:ext cx="6372808" cy="5128776"/>
          </a:xfrm>
          <a:prstGeom prst="rect">
            <a:avLst/>
          </a:prstGeom>
          <a:noFill/>
        </p:spPr>
        <p:txBody>
          <a:bodyPr wrap="square">
            <a:spAutoFit/>
          </a:bodyPr>
          <a:lstStyle/>
          <a:p>
            <a:pPr algn="just">
              <a:lnSpc>
                <a:spcPct val="107000"/>
              </a:lnSpc>
              <a:spcAft>
                <a:spcPts val="800"/>
              </a:spcAft>
            </a:pPr>
            <a:r>
              <a:rPr lang="el-GR" sz="1800" b="1" u="sng" kern="100" dirty="0">
                <a:effectLst/>
                <a:latin typeface="Calibri" panose="020F0502020204030204" pitchFamily="34" charset="0"/>
                <a:ea typeface="Calibri" panose="020F0502020204030204" pitchFamily="34" charset="0"/>
                <a:cs typeface="Times New Roman" panose="02020603050405020304" pitchFamily="18" charset="0"/>
              </a:rPr>
              <a:t>Η κριτική σας :</a:t>
            </a:r>
            <a:endParaRPr lang="el-GR"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1800" b="1" u="sng" kern="100" dirty="0">
                <a:effectLst/>
                <a:latin typeface="Calibri" panose="020F0502020204030204" pitchFamily="34" charset="0"/>
                <a:ea typeface="Calibri" panose="020F0502020204030204" pitchFamily="34" charset="0"/>
                <a:cs typeface="Times New Roman" panose="02020603050405020304" pitchFamily="18" charset="0"/>
              </a:rPr>
              <a:t>Α) Ποιες σκέψεις και ποια συναισθήματα σας δημιουργήθηκαν , καθώς διαβάζατε το βιβλίο ;</a:t>
            </a:r>
            <a:endParaRPr lang="el-GR" sz="1400" kern="100" dirty="0">
              <a:effectLst/>
              <a:latin typeface="Calibri" panose="020F0502020204030204" pitchFamily="34" charset="0"/>
              <a:ea typeface="Calibri" panose="020F0502020204030204" pitchFamily="34" charset="0"/>
              <a:cs typeface="Times New Roman" panose="02020603050405020304" pitchFamily="18" charset="0"/>
            </a:endParaRPr>
          </a:p>
          <a:p>
            <a:pPr indent="252095" algn="just">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Το μυθιστόρημα αυτό της Ζωρζ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Σαρή</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ήταν πολύ συγκινητικό . Αυτό που έζησε η Μαρία και όλα τα παιδιά που βιώνουν τον πόλεμο με κάνει να προβληματίζομαι για το πόσο άδικος και φρικιαστικός είναι . Είναι πράγματι θλιβερό να ζουν όλη αυτή την καταστροφή , να χάνουν τους γονείς τους , τα σπίτια τους  και τη ζωή τους .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Απ΄την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άλλη πλευρά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γι΄αυτούς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τους δυνατούς της γης , τους Αμερικανούς , μόνο οργή και αγανάκτηση μπορούμε να νιώσουμε , αφού μόνο για το συμφέρον τους και το κέρδος ενδιαφέρονται και αδιαφορούν για την ανθρώπινη ζωή . </a:t>
            </a:r>
            <a:endParaRPr lang="el-GR" sz="1400" kern="100" dirty="0">
              <a:effectLst/>
              <a:latin typeface="Calibri" panose="020F0502020204030204" pitchFamily="34" charset="0"/>
              <a:ea typeface="Calibri" panose="020F0502020204030204" pitchFamily="34" charset="0"/>
              <a:cs typeface="Times New Roman" panose="02020603050405020304" pitchFamily="18" charset="0"/>
            </a:endParaRPr>
          </a:p>
          <a:p>
            <a:pPr indent="252095" algn="just">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Ευτυχώς  όμως υπάρχουν άνθρωποι , όπως ο Στάθης , η Ειρήνη και ο Περικλής που νοιάζονται για τους άλλους και είναι η ελπίδα ότι δε χάθηκαν όλα. Όσο υπάρχουν τέτοιοι άνθρωποι , υπάρχει και ελπίδα να γλιτώσουμε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απ</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τη φρίκη του πολέμου.</a:t>
            </a:r>
            <a:endParaRPr lang="el-GR"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122" name="Picture 2" descr="Save the Children: 415 εκατομμύρια παιδιά επηρεάζονται από τον πόλεμο και...">
            <a:extLst>
              <a:ext uri="{FF2B5EF4-FFF2-40B4-BE49-F238E27FC236}">
                <a16:creationId xmlns:a16="http://schemas.microsoft.com/office/drawing/2014/main" id="{14419C53-E5FF-633C-B6DC-FE57F1B896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6870" y="1175657"/>
            <a:ext cx="2973881" cy="233537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20 χρόνια από τον πόλεμο στο Ιράκ – Η αρχή του τέλους - slpress.gr">
            <a:extLst>
              <a:ext uri="{FF2B5EF4-FFF2-40B4-BE49-F238E27FC236}">
                <a16:creationId xmlns:a16="http://schemas.microsoft.com/office/drawing/2014/main" id="{DDDF98E7-1486-9A10-878D-8715B4AF05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3499" y="3969238"/>
            <a:ext cx="2973881" cy="1983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391604"/>
      </p:ext>
    </p:extLst>
  </p:cSld>
  <p:clrMapOvr>
    <a:masterClrMapping/>
  </p:clrMapOvr>
  <p:transition spd="med" advTm="47152">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2E45F2-EAE8-83FE-5F26-DBE032713065}"/>
              </a:ext>
            </a:extLst>
          </p:cNvPr>
          <p:cNvSpPr txBox="1"/>
          <p:nvPr/>
        </p:nvSpPr>
        <p:spPr>
          <a:xfrm>
            <a:off x="802433" y="761054"/>
            <a:ext cx="4973217" cy="4034502"/>
          </a:xfrm>
          <a:prstGeom prst="rect">
            <a:avLst/>
          </a:prstGeom>
          <a:noFill/>
        </p:spPr>
        <p:txBody>
          <a:bodyPr wrap="square">
            <a:spAutoFit/>
          </a:bodyPr>
          <a:lstStyle/>
          <a:p>
            <a:pPr algn="just">
              <a:lnSpc>
                <a:spcPct val="107000"/>
              </a:lnSpc>
              <a:spcAft>
                <a:spcPts val="800"/>
              </a:spcAft>
            </a:pPr>
            <a:r>
              <a:rPr lang="el-GR" sz="1800" b="1" u="sng" kern="100" dirty="0">
                <a:effectLst/>
                <a:latin typeface="Calibri" panose="020F0502020204030204" pitchFamily="34" charset="0"/>
                <a:ea typeface="Calibri" panose="020F0502020204030204" pitchFamily="34" charset="0"/>
                <a:cs typeface="Times New Roman" panose="02020603050405020304" pitchFamily="18" charset="0"/>
              </a:rPr>
              <a:t>Β) Αξιολογήστε αν το βιβλίο σας βοήθησε να αντλήσετε περισσότερες πληροφορίες γύρω από  τη θεματολογία με την οποία καταπιάνεται.</a:t>
            </a:r>
            <a:endParaRPr lang="el-GR" sz="1400" kern="100" dirty="0">
              <a:effectLst/>
              <a:latin typeface="Calibri" panose="020F0502020204030204" pitchFamily="34" charset="0"/>
              <a:ea typeface="Calibri" panose="020F0502020204030204" pitchFamily="34" charset="0"/>
              <a:cs typeface="Times New Roman" panose="02020603050405020304" pitchFamily="18" charset="0"/>
            </a:endParaRPr>
          </a:p>
          <a:p>
            <a:pPr indent="252095" algn="just">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Το μυθιστόρημα αυτό πέρα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απ΄την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συγκινητική ιστορία της Μαρίας μου έδωσε και άλλες σημαντικές γνώσεις . Έμαθα για τον πόλεμο στο Ιράκ , τους βομβαρδισμούς των Αμερικανών με εντολή του Μπους και τον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Σαντάμ</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Χουσεΐν  που ήταν δικτάτορας στο Ιράκ . Κυρίως όμως κατάλαβα πως λειτουργούν οι ισχυροί της γης , που δε διστάζουν να σκοτώσουν αθώους ανθρώπους και παιδιά προκειμένου να εξυπηρετήσουν τα συμφέροντα τους . </a:t>
            </a:r>
            <a:endParaRPr lang="el-GR"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146" name="Picture 2" descr="Πόλεμος Ιράν - Ιράκ: Ο μεγαλύτερος σε διάρκεια συμβατικός πόλεμος του 20ου  αιώνα!">
            <a:extLst>
              <a:ext uri="{FF2B5EF4-FFF2-40B4-BE49-F238E27FC236}">
                <a16:creationId xmlns:a16="http://schemas.microsoft.com/office/drawing/2014/main" id="{9779BF4E-3D88-BEEC-B83C-FF3E6F1308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7694" y="1847083"/>
            <a:ext cx="4271873" cy="2948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283513"/>
      </p:ext>
    </p:extLst>
  </p:cSld>
  <p:clrMapOvr>
    <a:masterClrMapping/>
  </p:clrMapOvr>
  <p:transition spd="med" advTm="32955">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84D524-74B3-C996-E164-1E853E74BB5F}"/>
              </a:ext>
            </a:extLst>
          </p:cNvPr>
          <p:cNvSpPr txBox="1"/>
          <p:nvPr/>
        </p:nvSpPr>
        <p:spPr>
          <a:xfrm>
            <a:off x="783769" y="408754"/>
            <a:ext cx="8406883" cy="3762030"/>
          </a:xfrm>
          <a:prstGeom prst="rect">
            <a:avLst/>
          </a:prstGeom>
          <a:noFill/>
        </p:spPr>
        <p:txBody>
          <a:bodyPr wrap="square">
            <a:spAutoFit/>
          </a:bodyPr>
          <a:lstStyle/>
          <a:p>
            <a:pPr algn="just">
              <a:lnSpc>
                <a:spcPct val="107000"/>
              </a:lnSpc>
              <a:spcAft>
                <a:spcPts val="800"/>
              </a:spcAft>
            </a:pPr>
            <a:r>
              <a:rPr lang="el-GR" sz="1800" b="1" u="sng" kern="100" dirty="0">
                <a:effectLst/>
                <a:latin typeface="Calibri" panose="020F0502020204030204" pitchFamily="34" charset="0"/>
                <a:ea typeface="Calibri" panose="020F0502020204030204" pitchFamily="34" charset="0"/>
                <a:cs typeface="Times New Roman" panose="02020603050405020304" pitchFamily="18" charset="0"/>
              </a:rPr>
              <a:t>Γ) Δώστε στοιχεία για τη γλώσσα , τις αφηγηματικές τεχνικές σε συνδυασμό με τα μηνύματα του έργου .</a:t>
            </a:r>
            <a:endParaRPr lang="el-GR" sz="1400" kern="100" dirty="0">
              <a:effectLst/>
              <a:latin typeface="Calibri" panose="020F0502020204030204" pitchFamily="34" charset="0"/>
              <a:ea typeface="Calibri" panose="020F0502020204030204" pitchFamily="34" charset="0"/>
              <a:cs typeface="Times New Roman" panose="02020603050405020304" pitchFamily="18" charset="0"/>
            </a:endParaRPr>
          </a:p>
          <a:p>
            <a:pPr indent="252095">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Η γλώσσα του έργου είναι απλή , δημοτική , σύγχρονη . Έτσι , το ύφος είναι απλό , αλλά ιδιαίτερα ζωντανό και άμεσο. Αυτό το πετυχαίνει με τη χρήση των διαλόγων , οι οποίοι προσδίδουν θεατρικότητα και παρουσιάζουν τους ήρωες πιο αληθινούς στον αναγνώστη.</a:t>
            </a:r>
            <a:endParaRPr lang="el-GR" sz="1400" kern="100" dirty="0">
              <a:effectLst/>
              <a:latin typeface="Calibri" panose="020F0502020204030204" pitchFamily="34" charset="0"/>
              <a:ea typeface="Calibri" panose="020F0502020204030204" pitchFamily="34" charset="0"/>
              <a:cs typeface="Times New Roman" panose="02020603050405020304" pitchFamily="18" charset="0"/>
            </a:endParaRPr>
          </a:p>
          <a:p>
            <a:pPr indent="252095">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Η αφήγηση γίνεται σε γ΄ πρόσωπο , ο αφηγητής είναι παντογνώστης και δε συμμετέχει στην ιστορία. Συχνά οι αφηγήσεις πηγαίνουν στο παρελθόν ( αναδρομικές αφηγήσεις ) όπως εκεί που η Μαρία θυμάται τους βομβαρδισμούς στο Ιράκ και τη μητέρα της. </a:t>
            </a:r>
            <a:endParaRPr lang="el-GR"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l-GR"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1467EBA-5433-E441-5702-0FD25A353D94}"/>
              </a:ext>
            </a:extLst>
          </p:cNvPr>
          <p:cNvSpPr txBox="1"/>
          <p:nvPr/>
        </p:nvSpPr>
        <p:spPr>
          <a:xfrm>
            <a:off x="951722" y="4708641"/>
            <a:ext cx="6102220" cy="1064650"/>
          </a:xfrm>
          <a:prstGeom prst="rect">
            <a:avLst/>
          </a:prstGeom>
          <a:noFill/>
        </p:spPr>
        <p:txBody>
          <a:bodyPr wrap="square">
            <a:spAutoFit/>
          </a:bodyPr>
          <a:lstStyle/>
          <a:p>
            <a:pPr>
              <a:lnSpc>
                <a:spcPct val="107000"/>
              </a:lnSpc>
              <a:spcAft>
                <a:spcPts val="800"/>
              </a:spcAft>
              <a:tabLst>
                <a:tab pos="4505325" algn="l"/>
              </a:tabLst>
            </a:pPr>
            <a:r>
              <a:rPr lang="el-GR" sz="1800" b="1" kern="100" dirty="0" err="1">
                <a:effectLst/>
                <a:latin typeface="Calibri" panose="020F0502020204030204" pitchFamily="34" charset="0"/>
                <a:ea typeface="Calibri" panose="020F0502020204030204" pitchFamily="34" charset="0"/>
                <a:cs typeface="Times New Roman" panose="02020603050405020304" pitchFamily="18" charset="0"/>
              </a:rPr>
              <a:t>Κατρακάζα</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 Άννα                                                                                                                Τμήμα Α1 / 18-01-2024</a:t>
            </a:r>
          </a:p>
          <a:p>
            <a:r>
              <a:rPr lang="el-GR" sz="1800" b="1" dirty="0">
                <a:effectLst/>
                <a:latin typeface="Calibri" panose="020F0502020204030204" pitchFamily="34" charset="0"/>
                <a:ea typeface="Calibri" panose="020F0502020204030204" pitchFamily="34" charset="0"/>
                <a:cs typeface="Times New Roman" panose="02020603050405020304" pitchFamily="18" charset="0"/>
              </a:rPr>
              <a:t>2</a:t>
            </a:r>
            <a:r>
              <a:rPr lang="el-GR" sz="1800" b="1" baseline="30000" dirty="0">
                <a:effectLst/>
                <a:latin typeface="Calibri" panose="020F0502020204030204" pitchFamily="34" charset="0"/>
                <a:ea typeface="Calibri" panose="020F0502020204030204" pitchFamily="34" charset="0"/>
                <a:cs typeface="Times New Roman" panose="02020603050405020304" pitchFamily="18" charset="0"/>
              </a:rPr>
              <a:t>ο</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Γυμνάσιο  Νάξου </a:t>
            </a:r>
            <a:endParaRPr lang="el-GR" dirty="0"/>
          </a:p>
        </p:txBody>
      </p:sp>
    </p:spTree>
    <p:extLst>
      <p:ext uri="{BB962C8B-B14F-4D97-AF65-F5344CB8AC3E}">
        <p14:creationId xmlns:p14="http://schemas.microsoft.com/office/powerpoint/2010/main" val="3472806647"/>
      </p:ext>
    </p:extLst>
  </p:cSld>
  <p:clrMapOvr>
    <a:masterClrMapping/>
  </p:clrMapOvr>
  <p:transition spd="med" advTm="40102">
    <p:pull/>
  </p:transition>
</p:sld>
</file>

<file path=ppt/tags/tag1.xml><?xml version="1.0" encoding="utf-8"?>
<p:tagLst xmlns:a="http://schemas.openxmlformats.org/drawingml/2006/main" xmlns:r="http://schemas.openxmlformats.org/officeDocument/2006/relationships" xmlns:p="http://schemas.openxmlformats.org/presentationml/2006/main">
  <p:tag name="TIMING" val="|1.9|1.4|1.3|1.8|3.2|4.1|3.5|6.1|6.5|7.5|6.6|2.8|1.9|1.3"/>
</p:tagLst>
</file>

<file path=ppt/theme/theme1.xml><?xml version="1.0" encoding="utf-8"?>
<a:theme xmlns:a="http://schemas.openxmlformats.org/drawingml/2006/main" name="Όψη">
  <a:themeElements>
    <a:clrScheme name="Πνοή">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Όψη">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Όψη">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58</TotalTime>
  <Words>1021</Words>
  <Application>Microsoft Office PowerPoint</Application>
  <PresentationFormat>Ευρεία οθόνη</PresentationFormat>
  <Paragraphs>39</Paragraphs>
  <Slides>8</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8</vt:i4>
      </vt:variant>
    </vt:vector>
  </HeadingPairs>
  <TitlesOfParts>
    <vt:vector size="13" baseType="lpstr">
      <vt:lpstr>Arial</vt:lpstr>
      <vt:lpstr>Calibri</vt:lpstr>
      <vt:lpstr>Trebuchet MS</vt:lpstr>
      <vt:lpstr>Wingdings 3</vt:lpstr>
      <vt:lpstr>Όψη</vt:lpstr>
      <vt:lpstr>ΟΔΗΓΟΣ ΒΙΒΛΙΟΠΑΡΟΥΣΙΑΣΗΣ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ΟΔΗΓΟΣ ΒΙΒΛΙΟΠΑΡΟΥΣΙΑΣΗΣ </dc:title>
  <dc:creator>[D] Έκθεση</dc:creator>
  <cp:lastModifiedBy>Maria Koulampa</cp:lastModifiedBy>
  <cp:revision>6</cp:revision>
  <dcterms:created xsi:type="dcterms:W3CDTF">2024-04-16T12:39:54Z</dcterms:created>
  <dcterms:modified xsi:type="dcterms:W3CDTF">2024-06-27T16:22:31Z</dcterms:modified>
</cp:coreProperties>
</file>