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64" r:id="rId2"/>
    <p:sldId id="261" r:id="rId3"/>
    <p:sldId id="256" r:id="rId4"/>
    <p:sldId id="257" r:id="rId5"/>
    <p:sldId id="258" r:id="rId6"/>
    <p:sldId id="260" r:id="rId7"/>
    <p:sldId id="259"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Μεσαίο στυλ 1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Μεσαίο στυλ 1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99" autoAdjust="0"/>
    <p:restoredTop sz="94624" autoAdjust="0"/>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6DF47-9FD7-44E1-ABD7-E3C761769F75}" type="datetimeFigureOut">
              <a:rPr lang="el-GR" smtClean="0"/>
              <a:pPr/>
              <a:t>28/6/2024</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92EC1-F404-4085-8D51-9D63D09BC480}"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AC92EC1-F404-4085-8D51-9D63D09BC480}" type="slidenum">
              <a:rPr lang="el-GR" smtClean="0"/>
              <a:pPr/>
              <a:t>3</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DAC92EC1-F404-4085-8D51-9D63D09BC480}" type="slidenum">
              <a:rPr lang="el-GR" smtClean="0"/>
              <a:pPr/>
              <a:t>6</a:t>
            </a:fld>
            <a:endParaRPr lang="el-GR" dirty="0"/>
          </a:p>
        </p:txBody>
      </p:sp>
    </p:spTree>
    <p:extLst>
      <p:ext uri="{BB962C8B-B14F-4D97-AF65-F5344CB8AC3E}">
        <p14:creationId xmlns:p14="http://schemas.microsoft.com/office/powerpoint/2010/main" xmlns="" val="11555707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A33687CF-F52B-448F-828C-ACFB992D54AD}" type="datetimeFigureOut">
              <a:rPr lang="el-GR" smtClean="0"/>
              <a:pPr/>
              <a:t>28/6/2024</a:t>
            </a:fld>
            <a:endParaRPr lang="el-GR" dirty="0"/>
          </a:p>
        </p:txBody>
      </p:sp>
      <p:sp>
        <p:nvSpPr>
          <p:cNvPr id="5" name="Footer Placeholder 4"/>
          <p:cNvSpPr>
            <a:spLocks noGrp="1"/>
          </p:cNvSpPr>
          <p:nvPr>
            <p:ph type="ftr" sz="quarter" idx="11"/>
          </p:nvPr>
        </p:nvSpPr>
        <p:spPr>
          <a:xfrm>
            <a:off x="533401" y="5936189"/>
            <a:ext cx="4021666" cy="365125"/>
          </a:xfrm>
        </p:spPr>
        <p:txBody>
          <a:bodyPr/>
          <a:lstStyle/>
          <a:p>
            <a:endParaRPr lang="el-GR" dirty="0"/>
          </a:p>
        </p:txBody>
      </p:sp>
      <p:sp>
        <p:nvSpPr>
          <p:cNvPr id="6" name="Slide Number Placeholder 5"/>
          <p:cNvSpPr>
            <a:spLocks noGrp="1"/>
          </p:cNvSpPr>
          <p:nvPr>
            <p:ph type="sldNum" sz="quarter" idx="12"/>
          </p:nvPr>
        </p:nvSpPr>
        <p:spPr>
          <a:xfrm>
            <a:off x="7010399" y="2750337"/>
            <a:ext cx="1370293" cy="1356442"/>
          </a:xfrm>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3719187928"/>
      </p:ext>
    </p:extLst>
  </p:cSld>
  <p:clrMapOvr>
    <a:masterClrMapping/>
  </p:clrMapOvr>
  <p:transition>
    <p:strips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a:xfrm>
            <a:off x="7856438" y="4711310"/>
            <a:ext cx="1149836" cy="1090789"/>
          </a:xfrm>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244282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a:xfrm>
            <a:off x="7856438" y="4711616"/>
            <a:ext cx="1149836" cy="1090789"/>
          </a:xfrm>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1958782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a:xfrm>
            <a:off x="7856438" y="4709926"/>
            <a:ext cx="1149836" cy="1090789"/>
          </a:xfrm>
        </p:spPr>
        <p:txBody>
          <a:bodyPr/>
          <a:lstStyle/>
          <a:p>
            <a:fld id="{9643652F-4E6E-48FE-8518-E37B7D15D4B1}" type="slidenum">
              <a:rPr lang="el-GR" smtClean="0"/>
              <a:pPr/>
              <a:t>‹#›</a:t>
            </a:fld>
            <a:endParaRPr lang="el-GR" dirty="0"/>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xmlns="" val="4207037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a:xfrm>
            <a:off x="7856438" y="4709926"/>
            <a:ext cx="1149836" cy="1090789"/>
          </a:xfrm>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2195215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694942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1972926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1761583594"/>
      </p:ext>
    </p:extLst>
  </p:cSld>
  <p:clrMapOvr>
    <a:masterClrMapping/>
  </p:clrMapOvr>
  <p:transition>
    <p:strips dir="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A33687CF-F52B-448F-828C-ACFB992D54AD}" type="datetimeFigureOut">
              <a:rPr lang="el-GR" smtClean="0"/>
              <a:pPr/>
              <a:t>28/6/2024</a:t>
            </a:fld>
            <a:endParaRPr lang="el-GR" dirty="0"/>
          </a:p>
        </p:txBody>
      </p:sp>
      <p:sp>
        <p:nvSpPr>
          <p:cNvPr id="5" name="Footer Placeholder 4"/>
          <p:cNvSpPr>
            <a:spLocks noGrp="1"/>
          </p:cNvSpPr>
          <p:nvPr>
            <p:ph type="ftr" sz="quarter" idx="11"/>
          </p:nvPr>
        </p:nvSpPr>
        <p:spPr>
          <a:xfrm>
            <a:off x="510241" y="5936189"/>
            <a:ext cx="4518959" cy="365125"/>
          </a:xfrm>
        </p:spPr>
        <p:txBody>
          <a:bodyPr/>
          <a:lstStyle/>
          <a:p>
            <a:endParaRPr lang="el-GR" dirty="0"/>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1760417911"/>
      </p:ext>
    </p:extLst>
  </p:cSld>
  <p:clrMapOvr>
    <a:masterClrMapping/>
  </p:clrMapOvr>
  <p:transition>
    <p:strips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255585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65810" y="5936188"/>
            <a:ext cx="2057400" cy="365125"/>
          </a:xfrm>
        </p:spPr>
        <p:txBody>
          <a:bodyPr/>
          <a:lstStyle/>
          <a:p>
            <a:fld id="{A33687CF-F52B-448F-828C-ACFB992D54AD}" type="datetimeFigureOut">
              <a:rPr lang="el-GR" smtClean="0"/>
              <a:pPr/>
              <a:t>28/6/2024</a:t>
            </a:fld>
            <a:endParaRPr lang="el-GR" dirty="0"/>
          </a:p>
        </p:txBody>
      </p:sp>
      <p:sp>
        <p:nvSpPr>
          <p:cNvPr id="5" name="Footer Placeholder 4"/>
          <p:cNvSpPr>
            <a:spLocks noGrp="1"/>
          </p:cNvSpPr>
          <p:nvPr>
            <p:ph type="ftr" sz="quarter" idx="11"/>
          </p:nvPr>
        </p:nvSpPr>
        <p:spPr>
          <a:xfrm>
            <a:off x="533400" y="5936189"/>
            <a:ext cx="4834673" cy="365125"/>
          </a:xfrm>
        </p:spPr>
        <p:txBody>
          <a:bodyPr/>
          <a:lstStyle/>
          <a:p>
            <a:endParaRPr lang="el-GR" dirty="0"/>
          </a:p>
        </p:txBody>
      </p:sp>
      <p:sp>
        <p:nvSpPr>
          <p:cNvPr id="6" name="Slide Number Placeholder 5"/>
          <p:cNvSpPr>
            <a:spLocks noGrp="1"/>
          </p:cNvSpPr>
          <p:nvPr>
            <p:ph type="sldNum" sz="quarter" idx="12"/>
          </p:nvPr>
        </p:nvSpPr>
        <p:spPr>
          <a:xfrm>
            <a:off x="7856438" y="2869896"/>
            <a:ext cx="1149836" cy="1090789"/>
          </a:xfrm>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1499147579"/>
      </p:ext>
    </p:extLst>
  </p:cSld>
  <p:clrMapOvr>
    <a:masterClrMapping/>
  </p:clrMapOvr>
  <p:transition>
    <p:strips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3458306871"/>
      </p:ext>
    </p:extLst>
  </p:cSld>
  <p:clrMapOvr>
    <a:masterClrMapping/>
  </p:clrMapOvr>
  <p:transition>
    <p:strips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31638" y="3030009"/>
            <a:ext cx="3367045"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061129" y="3030009"/>
            <a:ext cx="3367044" cy="290617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2639758884"/>
      </p:ext>
    </p:extLst>
  </p:cSld>
  <p:clrMapOvr>
    <a:masterClrMapping/>
  </p:clrMapOvr>
  <p:transition>
    <p:strips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2702147588"/>
      </p:ext>
    </p:extLst>
  </p:cSld>
  <p:clrMapOvr>
    <a:masterClrMapping/>
  </p:clrMapOvr>
  <p:transition>
    <p:strips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xmlns=""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930530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1007817294"/>
      </p:ext>
    </p:extLst>
  </p:cSld>
  <p:clrMapOvr>
    <a:masterClrMapping/>
  </p:clrMapOvr>
  <p:transition>
    <p:strips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xmlns=""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xmlns=""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33687CF-F52B-448F-828C-ACFB992D54AD}" type="datetimeFigureOut">
              <a:rPr lang="el-GR" smtClean="0"/>
              <a:pPr/>
              <a:t>28/6/2024</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2107896266"/>
      </p:ext>
    </p:extLst>
  </p:cSld>
  <p:clrMapOvr>
    <a:masterClrMapping/>
  </p:clrMapOvr>
  <p:transition>
    <p:strips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xmlns=""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3687CF-F52B-448F-828C-ACFB992D54AD}" type="datetimeFigureOut">
              <a:rPr lang="el-GR" smtClean="0"/>
              <a:pPr/>
              <a:t>28/6/2024</a:t>
            </a:fld>
            <a:endParaRPr lang="el-GR" dirty="0"/>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643652F-4E6E-48FE-8518-E37B7D15D4B1}" type="slidenum">
              <a:rPr lang="el-GR" smtClean="0"/>
              <a:pPr/>
              <a:t>‹#›</a:t>
            </a:fld>
            <a:endParaRPr lang="el-GR" dirty="0"/>
          </a:p>
        </p:txBody>
      </p:sp>
    </p:spTree>
    <p:extLst>
      <p:ext uri="{BB962C8B-B14F-4D97-AF65-F5344CB8AC3E}">
        <p14:creationId xmlns:p14="http://schemas.microsoft.com/office/powerpoint/2010/main" xmlns="" val="353698953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ransition>
    <p:strips dir="ru"/>
  </p:transition>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96752"/>
            <a:ext cx="8229600" cy="648072"/>
          </a:xfrm>
        </p:spPr>
        <p:txBody>
          <a:bodyPr>
            <a:normAutofit fontScale="90000"/>
          </a:bodyPr>
          <a:lstStyle/>
          <a:p>
            <a:pPr algn="ctr"/>
            <a:r>
              <a:rPr lang="el-GR" dirty="0"/>
              <a:t>ΒΙΒΛΙΟΠΑΡΟΥΣΙΑΣΗ</a:t>
            </a:r>
            <a:br>
              <a:rPr lang="el-GR" dirty="0"/>
            </a:br>
            <a:endParaRPr lang="el-GR" dirty="0"/>
          </a:p>
        </p:txBody>
      </p:sp>
      <p:sp>
        <p:nvSpPr>
          <p:cNvPr id="3" name="2 - Θέση περιεχομένου"/>
          <p:cNvSpPr>
            <a:spLocks noGrp="1"/>
          </p:cNvSpPr>
          <p:nvPr>
            <p:ph idx="1"/>
          </p:nvPr>
        </p:nvSpPr>
        <p:spPr/>
        <p:txBody>
          <a:bodyPr/>
          <a:lstStyle/>
          <a:p>
            <a:pPr marL="0" indent="0">
              <a:buNone/>
            </a:pPr>
            <a:endParaRPr lang="el-GR" dirty="0"/>
          </a:p>
          <a:p>
            <a:pPr marL="0" indent="0" algn="ctr">
              <a:buNone/>
            </a:pPr>
            <a:r>
              <a:rPr lang="el-GR" dirty="0">
                <a:latin typeface="Calibri" panose="020F0502020204030204" pitchFamily="34" charset="0"/>
                <a:ea typeface="Calibri" panose="020F0502020204030204" pitchFamily="34" charset="0"/>
                <a:cs typeface="Calibri" panose="020F0502020204030204" pitchFamily="34" charset="0"/>
              </a:rPr>
              <a:t>2</a:t>
            </a:r>
            <a:r>
              <a:rPr lang="el-GR" baseline="30000" dirty="0">
                <a:latin typeface="Calibri" panose="020F0502020204030204" pitchFamily="34" charset="0"/>
                <a:ea typeface="Calibri" panose="020F0502020204030204" pitchFamily="34" charset="0"/>
                <a:cs typeface="Calibri" panose="020F0502020204030204" pitchFamily="34" charset="0"/>
              </a:rPr>
              <a:t>Ο</a:t>
            </a:r>
            <a:r>
              <a:rPr lang="el-GR" dirty="0">
                <a:latin typeface="Calibri" panose="020F0502020204030204" pitchFamily="34" charset="0"/>
                <a:ea typeface="Calibri" panose="020F0502020204030204" pitchFamily="34" charset="0"/>
                <a:cs typeface="Calibri" panose="020F0502020204030204" pitchFamily="34" charset="0"/>
              </a:rPr>
              <a:t> Γυμνάσιο Νάξου</a:t>
            </a:r>
          </a:p>
          <a:p>
            <a:pPr marL="0" indent="0" algn="ctr">
              <a:buNone/>
            </a:pPr>
            <a:r>
              <a:rPr lang="el-GR" dirty="0">
                <a:latin typeface="Calibri" panose="020F0502020204030204" pitchFamily="34" charset="0"/>
                <a:ea typeface="Calibri" panose="020F0502020204030204" pitchFamily="34" charset="0"/>
                <a:cs typeface="Calibri" panose="020F0502020204030204" pitchFamily="34" charset="0"/>
              </a:rPr>
              <a:t>Σχολικό έτος: 2023- 2024 </a:t>
            </a:r>
          </a:p>
          <a:p>
            <a:pPr marL="0" indent="0" algn="ctr">
              <a:buNone/>
            </a:pPr>
            <a:r>
              <a:rPr lang="el-GR" dirty="0">
                <a:latin typeface="Calibri" panose="020F0502020204030204" pitchFamily="34" charset="0"/>
                <a:ea typeface="Calibri" panose="020F0502020204030204" pitchFamily="34" charset="0"/>
                <a:cs typeface="Calibri" panose="020F0502020204030204" pitchFamily="34" charset="0"/>
              </a:rPr>
              <a:t>Ονοματεπώνυμο : Γιώργος </a:t>
            </a:r>
            <a:r>
              <a:rPr lang="el-GR" dirty="0" err="1">
                <a:latin typeface="Calibri" panose="020F0502020204030204" pitchFamily="34" charset="0"/>
                <a:ea typeface="Calibri" panose="020F0502020204030204" pitchFamily="34" charset="0"/>
                <a:cs typeface="Calibri" panose="020F0502020204030204" pitchFamily="34" charset="0"/>
              </a:rPr>
              <a:t>Βερύκοκκος</a:t>
            </a:r>
            <a:r>
              <a:rPr lang="el-GR" dirty="0">
                <a:latin typeface="Calibri" panose="020F0502020204030204" pitchFamily="34" charset="0"/>
                <a:ea typeface="Calibri" panose="020F0502020204030204" pitchFamily="34" charset="0"/>
                <a:cs typeface="Calibri" panose="020F0502020204030204" pitchFamily="34" charset="0"/>
              </a:rPr>
              <a:t> </a:t>
            </a:r>
          </a:p>
          <a:p>
            <a:pPr marL="0" indent="0" algn="ctr">
              <a:buNone/>
            </a:pPr>
            <a:r>
              <a:rPr lang="el-GR" dirty="0">
                <a:latin typeface="Calibri" panose="020F0502020204030204" pitchFamily="34" charset="0"/>
                <a:ea typeface="Calibri" panose="020F0502020204030204" pitchFamily="34" charset="0"/>
                <a:cs typeface="Calibri" panose="020F0502020204030204" pitchFamily="34" charset="0"/>
              </a:rPr>
              <a:t>Τμήμα :Α1</a:t>
            </a:r>
          </a:p>
          <a:p>
            <a:endParaRPr lang="el-GR" dirty="0">
              <a:latin typeface="Calibri" panose="020F0502020204030204" pitchFamily="34" charset="0"/>
              <a:ea typeface="Calibri" panose="020F0502020204030204" pitchFamily="34" charset="0"/>
              <a:cs typeface="Calibri" panose="020F0502020204030204" pitchFamily="34" charset="0"/>
            </a:endParaRPr>
          </a:p>
          <a:p>
            <a:endParaRPr lang="el-GR" dirty="0"/>
          </a:p>
        </p:txBody>
      </p:sp>
    </p:spTree>
  </p:cSld>
  <p:clrMapOvr>
    <a:masterClrMapping/>
  </p:clrMapOvr>
  <p:transition>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05407.jpg"/>
          <p:cNvPicPr>
            <a:picLocks noChangeAspect="1"/>
          </p:cNvPicPr>
          <p:nvPr/>
        </p:nvPicPr>
        <p:blipFill>
          <a:blip r:embed="rId3" cstate="print"/>
          <a:stretch>
            <a:fillRect/>
          </a:stretch>
        </p:blipFill>
        <p:spPr>
          <a:xfrm>
            <a:off x="-357222" y="0"/>
            <a:ext cx="9929882" cy="7786718"/>
          </a:xfrm>
          <a:prstGeom prst="rect">
            <a:avLst/>
          </a:prstGeom>
        </p:spPr>
        <p:style>
          <a:lnRef idx="0">
            <a:schemeClr val="accent6"/>
          </a:lnRef>
          <a:fillRef idx="3">
            <a:schemeClr val="accent6"/>
          </a:fillRef>
          <a:effectRef idx="3">
            <a:schemeClr val="accent6"/>
          </a:effectRef>
          <a:fontRef idx="minor">
            <a:schemeClr val="lt1"/>
          </a:fontRef>
        </p:style>
      </p:pic>
      <p:sp>
        <p:nvSpPr>
          <p:cNvPr id="2" name="1 - Τίτλος"/>
          <p:cNvSpPr>
            <a:spLocks noGrp="1"/>
          </p:cNvSpPr>
          <p:nvPr>
            <p:ph type="title"/>
          </p:nvPr>
        </p:nvSpPr>
        <p:spPr/>
        <p:txBody>
          <a:bodyPr/>
          <a:lstStyle/>
          <a:p>
            <a:r>
              <a:rPr lang="el-GR" dirty="0">
                <a:solidFill>
                  <a:schemeClr val="accent6"/>
                </a:solidFill>
              </a:rPr>
              <a:t> </a:t>
            </a:r>
          </a:p>
        </p:txBody>
      </p:sp>
      <p:sp>
        <p:nvSpPr>
          <p:cNvPr id="3" name="2 - Θέση περιεχομένου"/>
          <p:cNvSpPr>
            <a:spLocks noGrp="1"/>
          </p:cNvSpPr>
          <p:nvPr>
            <p:ph idx="1"/>
          </p:nvPr>
        </p:nvSpPr>
        <p:spPr>
          <a:xfrm>
            <a:off x="10908704" y="1600200"/>
            <a:ext cx="360040" cy="4525963"/>
          </a:xfrm>
        </p:spPr>
        <p:txBody>
          <a:bodyPr/>
          <a:lstStyle/>
          <a:p>
            <a:endParaRPr lang="el-GR" dirty="0">
              <a:solidFill>
                <a:schemeClr val="accent6"/>
              </a:solidFill>
            </a:endParaRPr>
          </a:p>
        </p:txBody>
      </p:sp>
    </p:spTree>
  </p:cSld>
  <p:clrMapOvr>
    <a:masterClrMapping/>
  </p:clrMapOvr>
  <p:transition advTm="0">
    <p:strips dir="ru"/>
    <p:sndAc>
      <p:stSnd>
        <p:snd r:embed="rId2" name="wind.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9000" r="-9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rot="10800000" flipV="1">
            <a:off x="685800" y="1268760"/>
            <a:ext cx="1869976" cy="861665"/>
          </a:xfrm>
        </p:spPr>
        <p:txBody>
          <a:bodyPr>
            <a:normAutofit/>
          </a:bodyPr>
          <a:lstStyle/>
          <a:p>
            <a:r>
              <a:rPr lang="el-GR" sz="2800" b="1">
                <a:solidFill>
                  <a:schemeClr val="bg1"/>
                </a:solidFill>
              </a:rPr>
              <a:t>ΙΚΜΠΑΛ</a:t>
            </a:r>
            <a:endParaRPr lang="el-GR" sz="2800" b="1" dirty="0">
              <a:solidFill>
                <a:schemeClr val="bg1"/>
              </a:solidFill>
            </a:endParaRPr>
          </a:p>
        </p:txBody>
      </p:sp>
      <p:sp>
        <p:nvSpPr>
          <p:cNvPr id="3" name="2 - Υπότιτλος"/>
          <p:cNvSpPr>
            <a:spLocks noGrp="1"/>
          </p:cNvSpPr>
          <p:nvPr>
            <p:ph type="subTitle" idx="1"/>
          </p:nvPr>
        </p:nvSpPr>
        <p:spPr>
          <a:xfrm>
            <a:off x="6012160" y="978296"/>
            <a:ext cx="3016424" cy="1658615"/>
          </a:xfrm>
          <a:ln>
            <a:solidFill>
              <a:schemeClr val="tx1"/>
            </a:solidFill>
          </a:ln>
        </p:spPr>
        <p:txBody>
          <a:bodyPr>
            <a:normAutofit/>
          </a:bodyPr>
          <a:lstStyle/>
          <a:p>
            <a:r>
              <a:rPr lang="el-GR" b="1" i="1">
                <a:solidFill>
                  <a:schemeClr val="bg1"/>
                </a:solidFill>
              </a:rPr>
              <a:t>ΕΝΑ ΠΑΙΔΙ ΕΝΑΝΤΙΑ ΣΤΗΝ ΠΑΙΔΙΚΗ ΕΡΓΑΣΙΑ</a:t>
            </a:r>
            <a:endParaRPr lang="el-GR" b="1" i="1" dirty="0">
              <a:solidFill>
                <a:schemeClr val="bg1"/>
              </a:solidFill>
            </a:endParaRPr>
          </a:p>
        </p:txBody>
      </p:sp>
    </p:spTree>
  </p:cSld>
  <p:clrMapOvr>
    <a:masterClrMapping/>
  </p:clrMapOvr>
  <p:transition advClick="0" advTm="10000">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extLst>
              <p:ext uri="{D42A27DB-BD31-4B8C-83A1-F6EECF244321}">
                <p14:modId xmlns:p14="http://schemas.microsoft.com/office/powerpoint/2010/main" xmlns="" val="2355185294"/>
              </p:ext>
            </p:extLst>
          </p:nvPr>
        </p:nvGraphicFramePr>
        <p:xfrm>
          <a:off x="683568" y="692696"/>
          <a:ext cx="7632848" cy="5760640"/>
        </p:xfrm>
        <a:graphic>
          <a:graphicData uri="http://schemas.openxmlformats.org/drawingml/2006/table">
            <a:tbl>
              <a:tblPr bandCol="1"/>
              <a:tblGrid>
                <a:gridCol w="7632848">
                  <a:extLst>
                    <a:ext uri="{9D8B030D-6E8A-4147-A177-3AD203B41FA5}">
                      <a16:colId xmlns:a16="http://schemas.microsoft.com/office/drawing/2014/main" xmlns="" val="20000"/>
                    </a:ext>
                  </a:extLst>
                </a:gridCol>
              </a:tblGrid>
              <a:tr h="5760640">
                <a:tc>
                  <a:txBody>
                    <a:bodyPr/>
                    <a:lstStyle/>
                    <a:p>
                      <a:r>
                        <a:rPr lang="el-GR" sz="2400" b="1" dirty="0">
                          <a:latin typeface="Calibri" panose="020F0502020204030204" pitchFamily="34" charset="0"/>
                          <a:ea typeface="Calibri" panose="020F0502020204030204" pitchFamily="34" charset="0"/>
                          <a:cs typeface="Calibri" panose="020F0502020204030204" pitchFamily="34" charset="0"/>
                        </a:rPr>
                        <a:t>Τίτλος</a:t>
                      </a:r>
                      <a:r>
                        <a:rPr lang="el-GR" sz="2400" dirty="0">
                          <a:latin typeface="Calibri" panose="020F0502020204030204" pitchFamily="34" charset="0"/>
                          <a:ea typeface="Calibri" panose="020F0502020204030204" pitchFamily="34" charset="0"/>
                          <a:cs typeface="Calibri" panose="020F0502020204030204" pitchFamily="34" charset="0"/>
                        </a:rPr>
                        <a:t>: </a:t>
                      </a:r>
                      <a:r>
                        <a:rPr lang="el-GR" sz="2400" dirty="0" err="1">
                          <a:latin typeface="Calibri" panose="020F0502020204030204" pitchFamily="34" charset="0"/>
                          <a:ea typeface="Calibri" panose="020F0502020204030204" pitchFamily="34" charset="0"/>
                          <a:cs typeface="Calibri" panose="020F0502020204030204" pitchFamily="34" charset="0"/>
                        </a:rPr>
                        <a:t>Ικμπάλ</a:t>
                      </a:r>
                      <a:endParaRPr lang="el-GR" sz="2400" dirty="0">
                        <a:latin typeface="Calibri" panose="020F0502020204030204" pitchFamily="34" charset="0"/>
                        <a:ea typeface="Calibri" panose="020F0502020204030204" pitchFamily="34" charset="0"/>
                        <a:cs typeface="Calibri" panose="020F0502020204030204" pitchFamily="34" charset="0"/>
                      </a:endParaRPr>
                    </a:p>
                    <a:p>
                      <a:r>
                        <a:rPr lang="el-GR" sz="2400" b="1" dirty="0">
                          <a:latin typeface="Calibri" panose="020F0502020204030204" pitchFamily="34" charset="0"/>
                          <a:ea typeface="Calibri" panose="020F0502020204030204" pitchFamily="34" charset="0"/>
                          <a:cs typeface="Calibri" panose="020F0502020204030204" pitchFamily="34" charset="0"/>
                        </a:rPr>
                        <a:t>Είδος βιβλίου</a:t>
                      </a:r>
                      <a:r>
                        <a:rPr lang="el-GR" sz="2400" dirty="0">
                          <a:latin typeface="Calibri" panose="020F0502020204030204" pitchFamily="34" charset="0"/>
                          <a:ea typeface="Calibri" panose="020F0502020204030204" pitchFamily="34" charset="0"/>
                          <a:cs typeface="Calibri" panose="020F0502020204030204" pitchFamily="34" charset="0"/>
                        </a:rPr>
                        <a:t>: Ντοκουμέντο, λογοτεχνικό </a:t>
                      </a:r>
                    </a:p>
                    <a:p>
                      <a:r>
                        <a:rPr lang="el-GR" sz="2400" b="1" dirty="0">
                          <a:latin typeface="Calibri" panose="020F0502020204030204" pitchFamily="34" charset="0"/>
                          <a:ea typeface="Calibri" panose="020F0502020204030204" pitchFamily="34" charset="0"/>
                          <a:cs typeface="Calibri" panose="020F0502020204030204" pitchFamily="34" charset="0"/>
                        </a:rPr>
                        <a:t>Συγγραφέας</a:t>
                      </a:r>
                      <a:r>
                        <a:rPr lang="el-GR" sz="2400" baseline="0" dirty="0">
                          <a:latin typeface="Calibri" panose="020F0502020204030204" pitchFamily="34" charset="0"/>
                          <a:ea typeface="Calibri" panose="020F0502020204030204" pitchFamily="34" charset="0"/>
                          <a:cs typeface="Calibri" panose="020F0502020204030204" pitchFamily="34" charset="0"/>
                        </a:rPr>
                        <a:t>: </a:t>
                      </a:r>
                      <a:r>
                        <a:rPr lang="el-GR" sz="2400" baseline="0" dirty="0" err="1">
                          <a:latin typeface="Calibri" panose="020F0502020204030204" pitchFamily="34" charset="0"/>
                          <a:ea typeface="Calibri" panose="020F0502020204030204" pitchFamily="34" charset="0"/>
                          <a:cs typeface="Calibri" panose="020F0502020204030204" pitchFamily="34" charset="0"/>
                        </a:rPr>
                        <a:t>Φραντσέσκο</a:t>
                      </a:r>
                      <a:r>
                        <a:rPr lang="el-GR" sz="2400" baseline="0" dirty="0">
                          <a:latin typeface="Calibri" panose="020F0502020204030204" pitchFamily="34" charset="0"/>
                          <a:ea typeface="Calibri" panose="020F0502020204030204" pitchFamily="34" charset="0"/>
                          <a:cs typeface="Calibri" panose="020F0502020204030204" pitchFamily="34" charset="0"/>
                        </a:rPr>
                        <a:t> </a:t>
                      </a:r>
                      <a:r>
                        <a:rPr lang="el-GR" sz="2400" baseline="0" dirty="0" err="1">
                          <a:latin typeface="Calibri" panose="020F0502020204030204" pitchFamily="34" charset="0"/>
                          <a:ea typeface="Calibri" panose="020F0502020204030204" pitchFamily="34" charset="0"/>
                          <a:cs typeface="Calibri" panose="020F0502020204030204" pitchFamily="34" charset="0"/>
                        </a:rPr>
                        <a:t>ντ</a:t>
                      </a:r>
                      <a:r>
                        <a:rPr lang="el-GR" sz="2400" baseline="0" dirty="0">
                          <a:latin typeface="Calibri" panose="020F0502020204030204" pitchFamily="34" charset="0"/>
                          <a:ea typeface="Calibri" panose="020F0502020204030204" pitchFamily="34" charset="0"/>
                          <a:cs typeface="Calibri" panose="020F0502020204030204" pitchFamily="34" charset="0"/>
                        </a:rPr>
                        <a:t>΄ </a:t>
                      </a:r>
                      <a:r>
                        <a:rPr lang="el-GR" sz="2400" baseline="0" dirty="0" err="1">
                          <a:latin typeface="Calibri" panose="020F0502020204030204" pitchFamily="34" charset="0"/>
                          <a:ea typeface="Calibri" panose="020F0502020204030204" pitchFamily="34" charset="0"/>
                          <a:cs typeface="Calibri" panose="020F0502020204030204" pitchFamily="34" charset="0"/>
                        </a:rPr>
                        <a:t>Αντάμο</a:t>
                      </a:r>
                      <a:endParaRPr lang="el-GR" sz="2400" baseline="0" dirty="0">
                        <a:latin typeface="Calibri" panose="020F0502020204030204" pitchFamily="34" charset="0"/>
                        <a:ea typeface="Calibri" panose="020F0502020204030204" pitchFamily="34" charset="0"/>
                        <a:cs typeface="Calibri" panose="020F0502020204030204" pitchFamily="34" charset="0"/>
                      </a:endParaRPr>
                    </a:p>
                    <a:p>
                      <a:pPr algn="just"/>
                      <a:r>
                        <a:rPr lang="el-GR" sz="2400" b="1" baseline="0" dirty="0">
                          <a:latin typeface="Calibri" panose="020F0502020204030204" pitchFamily="34" charset="0"/>
                          <a:ea typeface="Calibri" panose="020F0502020204030204" pitchFamily="34" charset="0"/>
                          <a:cs typeface="Calibri" panose="020F0502020204030204" pitchFamily="34" charset="0"/>
                        </a:rPr>
                        <a:t>Ήρωες του </a:t>
                      </a:r>
                      <a:r>
                        <a:rPr lang="el-GR" sz="2400" b="1" baseline="0" dirty="0" err="1">
                          <a:latin typeface="Calibri" panose="020F0502020204030204" pitchFamily="34" charset="0"/>
                          <a:ea typeface="Calibri" panose="020F0502020204030204" pitchFamily="34" charset="0"/>
                          <a:cs typeface="Calibri" panose="020F0502020204030204" pitchFamily="34" charset="0"/>
                        </a:rPr>
                        <a:t>βιβλίου:</a:t>
                      </a:r>
                      <a:r>
                        <a:rPr lang="el-GR" sz="2400" b="0" baseline="0" dirty="0" err="1">
                          <a:latin typeface="Calibri" panose="020F0502020204030204" pitchFamily="34" charset="0"/>
                          <a:ea typeface="Calibri" panose="020F0502020204030204" pitchFamily="34" charset="0"/>
                          <a:cs typeface="Calibri" panose="020F0502020204030204" pitchFamily="34" charset="0"/>
                        </a:rPr>
                        <a:t>Ικμπάλ</a:t>
                      </a:r>
                      <a:r>
                        <a:rPr lang="el-GR" sz="2400" baseline="0" dirty="0">
                          <a:latin typeface="Calibri" panose="020F0502020204030204" pitchFamily="34" charset="0"/>
                          <a:ea typeface="Calibri" panose="020F0502020204030204" pitchFamily="34" charset="0"/>
                          <a:cs typeface="Calibri" panose="020F0502020204030204" pitchFamily="34" charset="0"/>
                        </a:rPr>
                        <a:t> ,</a:t>
                      </a:r>
                      <a:r>
                        <a:rPr lang="el-GR" sz="2400" baseline="0" dirty="0" err="1">
                          <a:latin typeface="Calibri" panose="020F0502020204030204" pitchFamily="34" charset="0"/>
                          <a:ea typeface="Calibri" panose="020F0502020204030204" pitchFamily="34" charset="0"/>
                          <a:cs typeface="Calibri" panose="020F0502020204030204" pitchFamily="34" charset="0"/>
                        </a:rPr>
                        <a:t>φατίμα</a:t>
                      </a:r>
                      <a:r>
                        <a:rPr lang="el-GR" sz="2400" baseline="0" dirty="0">
                          <a:latin typeface="Calibri" panose="020F0502020204030204" pitchFamily="34" charset="0"/>
                          <a:ea typeface="Calibri" panose="020F0502020204030204" pitchFamily="34" charset="0"/>
                          <a:cs typeface="Calibri" panose="020F0502020204030204" pitchFamily="34" charset="0"/>
                        </a:rPr>
                        <a:t>. ,</a:t>
                      </a:r>
                      <a:r>
                        <a:rPr lang="el-GR" sz="2400" baseline="0" dirty="0" err="1">
                          <a:latin typeface="Calibri" panose="020F0502020204030204" pitchFamily="34" charset="0"/>
                          <a:ea typeface="Calibri" panose="020F0502020204030204" pitchFamily="34" charset="0"/>
                          <a:cs typeface="Calibri" panose="020F0502020204030204" pitchFamily="34" charset="0"/>
                        </a:rPr>
                        <a:t>Χουσείν</a:t>
                      </a:r>
                      <a:r>
                        <a:rPr lang="el-GR" sz="2400" baseline="0" dirty="0">
                          <a:latin typeface="Calibri" panose="020F0502020204030204" pitchFamily="34" charset="0"/>
                          <a:ea typeface="Calibri" panose="020F0502020204030204" pitchFamily="34" charset="0"/>
                          <a:cs typeface="Calibri" panose="020F0502020204030204" pitchFamily="34" charset="0"/>
                        </a:rPr>
                        <a:t>, Αχμέτ, Αλί, </a:t>
                      </a:r>
                      <a:r>
                        <a:rPr lang="el-GR" sz="2400" baseline="0" dirty="0" err="1">
                          <a:latin typeface="Calibri" panose="020F0502020204030204" pitchFamily="34" charset="0"/>
                          <a:ea typeface="Calibri" panose="020F0502020204030204" pitchFamily="34" charset="0"/>
                          <a:cs typeface="Calibri" panose="020F0502020204030204" pitchFamily="34" charset="0"/>
                        </a:rPr>
                        <a:t>Καρίμ</a:t>
                      </a:r>
                      <a:r>
                        <a:rPr lang="el-GR" sz="2400" baseline="0" dirty="0">
                          <a:latin typeface="Calibri" panose="020F0502020204030204" pitchFamily="34" charset="0"/>
                          <a:ea typeface="Calibri" panose="020F0502020204030204" pitchFamily="34" charset="0"/>
                          <a:cs typeface="Calibri" panose="020F0502020204030204" pitchFamily="34" charset="0"/>
                        </a:rPr>
                        <a:t>, </a:t>
                      </a:r>
                      <a:r>
                        <a:rPr lang="el-GR" sz="2400" baseline="0" dirty="0" err="1">
                          <a:latin typeface="Calibri" panose="020F0502020204030204" pitchFamily="34" charset="0"/>
                          <a:ea typeface="Calibri" panose="020F0502020204030204" pitchFamily="34" charset="0"/>
                          <a:cs typeface="Calibri" panose="020F0502020204030204" pitchFamily="34" charset="0"/>
                        </a:rPr>
                        <a:t>Σαλμάν</a:t>
                      </a:r>
                      <a:r>
                        <a:rPr lang="el-GR" sz="2400" baseline="0" dirty="0">
                          <a:latin typeface="Calibri" panose="020F0502020204030204" pitchFamily="34" charset="0"/>
                          <a:ea typeface="Calibri" panose="020F0502020204030204" pitchFamily="34" charset="0"/>
                          <a:cs typeface="Calibri" panose="020F0502020204030204" pitchFamily="34" charset="0"/>
                        </a:rPr>
                        <a:t>, Μοχάμεντ, Μαρία ,</a:t>
                      </a:r>
                      <a:r>
                        <a:rPr lang="el-GR" sz="2400" baseline="0" dirty="0" err="1">
                          <a:latin typeface="Calibri" panose="020F0502020204030204" pitchFamily="34" charset="0"/>
                          <a:ea typeface="Calibri" panose="020F0502020204030204" pitchFamily="34" charset="0"/>
                          <a:cs typeface="Calibri" panose="020F0502020204030204" pitchFamily="34" charset="0"/>
                        </a:rPr>
                        <a:t>Ισάν</a:t>
                      </a:r>
                      <a:r>
                        <a:rPr lang="el-GR" sz="2400" baseline="0" dirty="0">
                          <a:latin typeface="Calibri" panose="020F0502020204030204" pitchFamily="34" charset="0"/>
                          <a:ea typeface="Calibri" panose="020F0502020204030204" pitchFamily="34" charset="0"/>
                          <a:cs typeface="Calibri" panose="020F0502020204030204" pitchFamily="34" charset="0"/>
                        </a:rPr>
                        <a:t> Χαν.</a:t>
                      </a:r>
                    </a:p>
                    <a:p>
                      <a:r>
                        <a:rPr lang="el-GR" sz="2400" b="1" baseline="0" dirty="0">
                          <a:latin typeface="Calibri" panose="020F0502020204030204" pitchFamily="34" charset="0"/>
                          <a:ea typeface="Calibri" panose="020F0502020204030204" pitchFamily="34" charset="0"/>
                          <a:cs typeface="Calibri" panose="020F0502020204030204" pitchFamily="34" charset="0"/>
                        </a:rPr>
                        <a:t>Αφηγητής: </a:t>
                      </a:r>
                      <a:r>
                        <a:rPr lang="el-GR" sz="2400" b="1" baseline="0" dirty="0" err="1">
                          <a:latin typeface="Calibri" panose="020F0502020204030204" pitchFamily="34" charset="0"/>
                          <a:ea typeface="Calibri" panose="020F0502020204030204" pitchFamily="34" charset="0"/>
                          <a:cs typeface="Calibri" panose="020F0502020204030204" pitchFamily="34" charset="0"/>
                        </a:rPr>
                        <a:t>Φατίμα</a:t>
                      </a:r>
                      <a:endParaRPr lang="el-GR" sz="2400" baseline="0" dirty="0">
                        <a:latin typeface="Calibri" panose="020F0502020204030204" pitchFamily="34" charset="0"/>
                        <a:ea typeface="Calibri" panose="020F0502020204030204" pitchFamily="34" charset="0"/>
                        <a:cs typeface="Calibri" panose="020F0502020204030204" pitchFamily="34" charset="0"/>
                      </a:endParaRPr>
                    </a:p>
                    <a:p>
                      <a:pPr algn="just"/>
                      <a:r>
                        <a:rPr lang="el-GR" sz="2400" b="1" baseline="0" dirty="0">
                          <a:latin typeface="Calibri" panose="020F0502020204030204" pitchFamily="34" charset="0"/>
                          <a:ea typeface="Calibri" panose="020F0502020204030204" pitchFamily="34" charset="0"/>
                          <a:cs typeface="Calibri" panose="020F0502020204030204" pitchFamily="34" charset="0"/>
                        </a:rPr>
                        <a:t>Μήνυμα του </a:t>
                      </a:r>
                      <a:r>
                        <a:rPr lang="el-GR" sz="2400" b="1" baseline="0" dirty="0" err="1">
                          <a:latin typeface="Calibri" panose="020F0502020204030204" pitchFamily="34" charset="0"/>
                          <a:ea typeface="Calibri" panose="020F0502020204030204" pitchFamily="34" charset="0"/>
                          <a:cs typeface="Calibri" panose="020F0502020204030204" pitchFamily="34" charset="0"/>
                        </a:rPr>
                        <a:t>βιβλίου:</a:t>
                      </a:r>
                      <a:r>
                        <a:rPr lang="el-GR" sz="2400" baseline="0" dirty="0" err="1">
                          <a:latin typeface="Calibri" panose="020F0502020204030204" pitchFamily="34" charset="0"/>
                          <a:ea typeface="Calibri" panose="020F0502020204030204" pitchFamily="34" charset="0"/>
                          <a:cs typeface="Calibri" panose="020F0502020204030204" pitchFamily="34" charset="0"/>
                        </a:rPr>
                        <a:t>η</a:t>
                      </a:r>
                      <a:r>
                        <a:rPr lang="el-GR" sz="2400" baseline="0" dirty="0">
                          <a:latin typeface="Calibri" panose="020F0502020204030204" pitchFamily="34" charset="0"/>
                          <a:ea typeface="Calibri" panose="020F0502020204030204" pitchFamily="34" charset="0"/>
                          <a:cs typeface="Calibri" panose="020F0502020204030204" pitchFamily="34" charset="0"/>
                        </a:rPr>
                        <a:t> αξία της ελευθερίας και της μνήμης, οι αρνητικές συνέπειες της παιδικής εργασίας - σκλαβιάς</a:t>
                      </a:r>
                    </a:p>
                    <a:p>
                      <a:r>
                        <a:rPr lang="el-GR" sz="2400" b="1" baseline="0" dirty="0">
                          <a:latin typeface="Calibri" panose="020F0502020204030204" pitchFamily="34" charset="0"/>
                          <a:ea typeface="Calibri" panose="020F0502020204030204" pitchFamily="34" charset="0"/>
                          <a:cs typeface="Calibri" panose="020F0502020204030204" pitchFamily="34" charset="0"/>
                        </a:rPr>
                        <a:t>Τόπος της ιστορίας :</a:t>
                      </a:r>
                      <a:r>
                        <a:rPr lang="el-GR" sz="2400" baseline="0" dirty="0">
                          <a:latin typeface="Calibri" panose="020F0502020204030204" pitchFamily="34" charset="0"/>
                          <a:ea typeface="Calibri" panose="020F0502020204030204" pitchFamily="34" charset="0"/>
                          <a:cs typeface="Calibri" panose="020F0502020204030204" pitchFamily="34" charset="0"/>
                        </a:rPr>
                        <a:t>Λαχόρη ,Πακιστάν</a:t>
                      </a:r>
                    </a:p>
                    <a:p>
                      <a:r>
                        <a:rPr lang="el-GR" sz="2400" b="1" dirty="0">
                          <a:latin typeface="Calibri" panose="020F0502020204030204" pitchFamily="34" charset="0"/>
                          <a:ea typeface="Calibri" panose="020F0502020204030204" pitchFamily="34" charset="0"/>
                          <a:cs typeface="Calibri" panose="020F0502020204030204" pitchFamily="34" charset="0"/>
                        </a:rPr>
                        <a:t>Χρόνος της ιστορίας:</a:t>
                      </a:r>
                      <a:r>
                        <a:rPr lang="el-GR" sz="2400" dirty="0">
                          <a:latin typeface="Calibri" panose="020F0502020204030204" pitchFamily="34" charset="0"/>
                          <a:ea typeface="Calibri" panose="020F0502020204030204" pitchFamily="34" charset="0"/>
                          <a:cs typeface="Calibri" panose="020F0502020204030204" pitchFamily="34" charset="0"/>
                        </a:rPr>
                        <a:t>1983 με</a:t>
                      </a:r>
                      <a:r>
                        <a:rPr lang="el-GR" sz="2400" baseline="0" dirty="0">
                          <a:latin typeface="Calibri" panose="020F0502020204030204" pitchFamily="34" charset="0"/>
                          <a:ea typeface="Calibri" panose="020F0502020204030204" pitchFamily="34" charset="0"/>
                          <a:cs typeface="Calibri" panose="020F0502020204030204" pitchFamily="34" charset="0"/>
                        </a:rPr>
                        <a:t> 1995</a:t>
                      </a:r>
                    </a:p>
                    <a:p>
                      <a:r>
                        <a:rPr lang="el-GR" sz="2400" b="1" baseline="0" dirty="0">
                          <a:latin typeface="Calibri" panose="020F0502020204030204" pitchFamily="34" charset="0"/>
                          <a:ea typeface="Calibri" panose="020F0502020204030204" pitchFamily="34" charset="0"/>
                          <a:cs typeface="Calibri" panose="020F0502020204030204" pitchFamily="34" charset="0"/>
                        </a:rPr>
                        <a:t>Εκδοτικός Οίκος :</a:t>
                      </a:r>
                      <a:r>
                        <a:rPr lang="el-GR" sz="2400" baseline="0" dirty="0">
                          <a:latin typeface="Calibri" panose="020F0502020204030204" pitchFamily="34" charset="0"/>
                          <a:ea typeface="Calibri" panose="020F0502020204030204" pitchFamily="34" charset="0"/>
                          <a:cs typeface="Calibri" panose="020F0502020204030204" pitchFamily="34" charset="0"/>
                        </a:rPr>
                        <a:t>Πατάκη</a:t>
                      </a:r>
                    </a:p>
                    <a:p>
                      <a:r>
                        <a:rPr lang="el-GR" sz="2400" b="1" baseline="0" dirty="0">
                          <a:latin typeface="Calibri" panose="020F0502020204030204" pitchFamily="34" charset="0"/>
                          <a:ea typeface="Calibri" panose="020F0502020204030204" pitchFamily="34" charset="0"/>
                          <a:cs typeface="Calibri" panose="020F0502020204030204" pitchFamily="34" charset="0"/>
                        </a:rPr>
                        <a:t>Ημερομηνία πρώτης έκδοσης :</a:t>
                      </a:r>
                      <a:r>
                        <a:rPr lang="el-GR" sz="2400" baseline="0" dirty="0">
                          <a:latin typeface="Calibri" panose="020F0502020204030204" pitchFamily="34" charset="0"/>
                          <a:ea typeface="Calibri" panose="020F0502020204030204" pitchFamily="34" charset="0"/>
                          <a:cs typeface="Calibri" panose="020F0502020204030204" pitchFamily="34" charset="0"/>
                        </a:rPr>
                        <a:t>10 -3- 05</a:t>
                      </a:r>
                    </a:p>
                    <a:p>
                      <a:r>
                        <a:rPr lang="el-GR" sz="2400" b="1" dirty="0">
                          <a:latin typeface="Calibri" panose="020F0502020204030204" pitchFamily="34" charset="0"/>
                          <a:ea typeface="Calibri" panose="020F0502020204030204" pitchFamily="34" charset="0"/>
                          <a:cs typeface="Calibri" panose="020F0502020204030204" pitchFamily="34" charset="0"/>
                        </a:rPr>
                        <a:t>Εξώφυλλο: ένα</a:t>
                      </a:r>
                      <a:r>
                        <a:rPr lang="el-GR" sz="2400" baseline="0" dirty="0">
                          <a:latin typeface="Calibri" panose="020F0502020204030204" pitchFamily="34" charset="0"/>
                          <a:ea typeface="Calibri" panose="020F0502020204030204" pitchFamily="34" charset="0"/>
                          <a:cs typeface="Calibri" panose="020F0502020204030204" pitchFamily="34" charset="0"/>
                        </a:rPr>
                        <a:t> παιδί σε ένα υπόγειο </a:t>
                      </a:r>
                    </a:p>
                    <a:p>
                      <a:endParaRPr lang="el-GR" sz="2800" dirty="0"/>
                    </a:p>
                  </a:txBody>
                  <a:tcPr/>
                </a:tc>
                <a:extLst>
                  <a:ext uri="{0D108BD9-81ED-4DB2-BD59-A6C34878D82A}">
                    <a16:rowId xmlns:a16="http://schemas.microsoft.com/office/drawing/2014/main" xmlns="" val="10000"/>
                  </a:ext>
                </a:extLst>
              </a:tr>
            </a:tbl>
          </a:graphicData>
        </a:graphic>
      </p:graphicFrame>
    </p:spTree>
  </p:cSld>
  <p:clrMapOvr>
    <a:masterClrMapping/>
  </p:clrMapOvr>
  <p:transition advTm="10000">
    <p:strips dir="ru"/>
    <p:sndAc>
      <p:stSnd>
        <p:snd r:embed="rId2" name="coin.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627785" y="753228"/>
            <a:ext cx="2160239" cy="1080938"/>
          </a:xfrm>
        </p:spPr>
        <p:txBody>
          <a:bodyPr>
            <a:normAutofit/>
          </a:bodyPr>
          <a:lstStyle/>
          <a:p>
            <a:r>
              <a:rPr lang="el-GR" sz="2800" b="1" dirty="0"/>
              <a:t>ΠΕΡΙΛΗΨΗ </a:t>
            </a:r>
          </a:p>
        </p:txBody>
      </p:sp>
      <p:sp>
        <p:nvSpPr>
          <p:cNvPr id="3" name="2 - Θέση περιεχομένου"/>
          <p:cNvSpPr>
            <a:spLocks noGrp="1"/>
          </p:cNvSpPr>
          <p:nvPr>
            <p:ph idx="1"/>
          </p:nvPr>
        </p:nvSpPr>
        <p:spPr>
          <a:xfrm>
            <a:off x="683568" y="2420889"/>
            <a:ext cx="7848872" cy="2880319"/>
          </a:xfrm>
        </p:spPr>
        <p:txBody>
          <a:bodyPr>
            <a:normAutofit fontScale="92500" lnSpcReduction="10000"/>
          </a:bodyPr>
          <a:lstStyle/>
          <a:p>
            <a:pPr marL="0" indent="0" algn="just">
              <a:buNone/>
            </a:pPr>
            <a:r>
              <a:rPr lang="el-GR" dirty="0">
                <a:latin typeface="Calibri" panose="020F0502020204030204" pitchFamily="34" charset="0"/>
                <a:ea typeface="Calibri" panose="020F0502020204030204" pitchFamily="34" charset="0"/>
                <a:cs typeface="Calibri" panose="020F0502020204030204" pitchFamily="34" charset="0"/>
              </a:rPr>
              <a:t>Η αληθινή ιστορία του </a:t>
            </a:r>
            <a:r>
              <a:rPr lang="el-GR" dirty="0" err="1">
                <a:latin typeface="Calibri" panose="020F0502020204030204" pitchFamily="34" charset="0"/>
                <a:ea typeface="Calibri" panose="020F0502020204030204" pitchFamily="34" charset="0"/>
                <a:cs typeface="Calibri" panose="020F0502020204030204" pitchFamily="34" charset="0"/>
              </a:rPr>
              <a:t>Ικμπάλ</a:t>
            </a:r>
            <a:r>
              <a:rPr lang="el-GR" dirty="0">
                <a:latin typeface="Calibri" panose="020F0502020204030204" pitchFamily="34" charset="0"/>
                <a:ea typeface="Calibri" panose="020F0502020204030204" pitchFamily="34" charset="0"/>
                <a:cs typeface="Calibri" panose="020F0502020204030204" pitchFamily="34" charset="0"/>
              </a:rPr>
              <a:t> ,παιδί από  το Πακιστάν που έγινε σύμβολο ενάντια στην παιδική εργασία.  Ήταν υποχρεωμένος να δουλεύει μέρα και νύχτα υφαίνοντας χαλιά, μέχρι που βρήκε το θάρρος να δραπετεύσει, να καταγγείλει την</a:t>
            </a:r>
            <a:r>
              <a:rPr lang="el-GR" b="1" dirty="0">
                <a:latin typeface="Calibri" panose="020F0502020204030204" pitchFamily="34" charset="0"/>
                <a:ea typeface="Calibri" panose="020F0502020204030204" pitchFamily="34" charset="0"/>
                <a:cs typeface="Calibri" panose="020F0502020204030204" pitchFamily="34" charset="0"/>
              </a:rPr>
              <a:t>&lt;&lt; μαφία των χαλιών&gt;&gt; </a:t>
            </a:r>
            <a:r>
              <a:rPr lang="el-GR" dirty="0">
                <a:latin typeface="Calibri" panose="020F0502020204030204" pitchFamily="34" charset="0"/>
                <a:ea typeface="Calibri" panose="020F0502020204030204" pitchFamily="34" charset="0"/>
                <a:cs typeface="Calibri" panose="020F0502020204030204" pitchFamily="34" charset="0"/>
              </a:rPr>
              <a:t>και να συμβάλλει στην απελευθέρωση εκατοντάδων άλλων παιδιών σκλάβων</a:t>
            </a:r>
            <a:r>
              <a:rPr lang="el-GR" sz="2600" dirty="0"/>
              <a:t>. </a:t>
            </a:r>
            <a:r>
              <a:rPr lang="el-GR" sz="2600" dirty="0">
                <a:latin typeface="Calibri" panose="020F0502020204030204" pitchFamily="34" charset="0"/>
                <a:ea typeface="Calibri" panose="020F0502020204030204" pitchFamily="34" charset="0"/>
                <a:cs typeface="Calibri" panose="020F0502020204030204" pitchFamily="34" charset="0"/>
              </a:rPr>
              <a:t>Ένα μυθιστόρημα καταγγελίας, συγκινητικό το οποίο κάνει λόγο για την αξία της ελευθερίας και της μνήμης, γιατί χωρίς μνήμη δεν υπάρχει </a:t>
            </a:r>
            <a:r>
              <a:rPr lang="el-GR" sz="2600" b="1" dirty="0">
                <a:latin typeface="Calibri" panose="020F0502020204030204" pitchFamily="34" charset="0"/>
                <a:ea typeface="Calibri" panose="020F0502020204030204" pitchFamily="34" charset="0"/>
                <a:cs typeface="Calibri" panose="020F0502020204030204" pitchFamily="34" charset="0"/>
              </a:rPr>
              <a:t>ΕΛΠΙΔΑ ΓΙΑ ΤΟ ΜΕΛΛΟΝ</a:t>
            </a:r>
          </a:p>
          <a:p>
            <a:pPr marL="0" indent="0">
              <a:buNone/>
            </a:pPr>
            <a:endParaRPr lang="el-GR" dirty="0"/>
          </a:p>
        </p:txBody>
      </p:sp>
    </p:spTree>
  </p:cSld>
  <p:clrMapOvr>
    <a:masterClrMapping/>
  </p:clrMapOvr>
  <p:transition advTm="10000">
    <p:strips dir="ru"/>
    <p:sndAc>
      <p:stSnd>
        <p:snd r:embed="rId2" name="hammer.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t>ΓΛΩΣΣΑ-ΑΦΗΓΗΜΑΤΙΚΕΣ ΤΕΧΝΙΚΕΣ </a:t>
            </a:r>
          </a:p>
        </p:txBody>
      </p:sp>
      <p:sp>
        <p:nvSpPr>
          <p:cNvPr id="3" name="2 - Θέση περιεχομένου"/>
          <p:cNvSpPr>
            <a:spLocks noGrp="1"/>
          </p:cNvSpPr>
          <p:nvPr>
            <p:ph idx="1"/>
          </p:nvPr>
        </p:nvSpPr>
        <p:spPr>
          <a:xfrm>
            <a:off x="611560" y="2348880"/>
            <a:ext cx="7704856" cy="2304256"/>
          </a:xfrm>
        </p:spPr>
        <p:txBody>
          <a:bodyPr>
            <a:normAutofit/>
          </a:bodyPr>
          <a:lstStyle/>
          <a:p>
            <a:pPr marL="0" indent="0" algn="just">
              <a:buNone/>
            </a:pPr>
            <a:r>
              <a:rPr lang="en-US" dirty="0">
                <a:latin typeface="Calibri" panose="020F0502020204030204" pitchFamily="34" charset="0"/>
                <a:ea typeface="Calibri" panose="020F0502020204030204" pitchFamily="34" charset="0"/>
                <a:cs typeface="Calibri" panose="020F0502020204030204" pitchFamily="34" charset="0"/>
              </a:rPr>
              <a:t>H </a:t>
            </a:r>
            <a:r>
              <a:rPr lang="el-GR" dirty="0">
                <a:latin typeface="Calibri" panose="020F0502020204030204" pitchFamily="34" charset="0"/>
                <a:ea typeface="Calibri" panose="020F0502020204030204" pitchFamily="34" charset="0"/>
                <a:cs typeface="Calibri" panose="020F0502020204030204" pitchFamily="34" charset="0"/>
              </a:rPr>
              <a:t>γλώσσα του κειμένου είναι απλή, λαϊκή. Χρησιμοποιείται συχνά ο διάλογος ,μέσα από τον οποίο μαθαίνουμε στοιχεία του χαρακτήρα των ηρώων. Αφηγητής είναι η </a:t>
            </a:r>
            <a:r>
              <a:rPr lang="el-GR" dirty="0" err="1">
                <a:latin typeface="Calibri" panose="020F0502020204030204" pitchFamily="34" charset="0"/>
                <a:ea typeface="Calibri" panose="020F0502020204030204" pitchFamily="34" charset="0"/>
                <a:cs typeface="Calibri" panose="020F0502020204030204" pitchFamily="34" charset="0"/>
              </a:rPr>
              <a:t>Φάτιμα</a:t>
            </a:r>
            <a:r>
              <a:rPr lang="el-GR" dirty="0">
                <a:latin typeface="Calibri" panose="020F0502020204030204" pitchFamily="34" charset="0"/>
                <a:ea typeface="Calibri" panose="020F0502020204030204" pitchFamily="34" charset="0"/>
                <a:cs typeface="Calibri" panose="020F0502020204030204" pitchFamily="34" charset="0"/>
              </a:rPr>
              <a:t> και είναι </a:t>
            </a:r>
            <a:r>
              <a:rPr lang="el-GR" dirty="0" err="1">
                <a:latin typeface="Calibri" panose="020F0502020204030204" pitchFamily="34" charset="0"/>
                <a:ea typeface="Calibri" panose="020F0502020204030204" pitchFamily="34" charset="0"/>
                <a:cs typeface="Calibri" panose="020F0502020204030204" pitchFamily="34" charset="0"/>
              </a:rPr>
              <a:t>μεταδιηγητικός</a:t>
            </a:r>
            <a:r>
              <a:rPr lang="el-GR" dirty="0">
                <a:latin typeface="Calibri" panose="020F0502020204030204" pitchFamily="34" charset="0"/>
                <a:ea typeface="Calibri" panose="020F0502020204030204" pitchFamily="34" charset="0"/>
                <a:cs typeface="Calibri" panose="020F0502020204030204" pitchFamily="34" charset="0"/>
              </a:rPr>
              <a:t> αφηγητής. Η αφήγηση είναι χρονολογική και μερικές φορές γίνεται αναδρομική. Έχουμε μηδενική εστίαση και γοργό ρυθμό αφήγησης.</a:t>
            </a:r>
          </a:p>
        </p:txBody>
      </p:sp>
    </p:spTree>
  </p:cSld>
  <p:clrMapOvr>
    <a:masterClrMapping/>
  </p:clrMapOvr>
  <p:transition advClick="0" advTm="10000">
    <p:strips dir="ru"/>
    <p:sndAc>
      <p:stSnd>
        <p:snd r:embed="rId3" name="drumroll.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t>ΠΑΡΟΜΟΙΑ ΜΥΘΙΣΤΟΡΗΜΑΤΑ</a:t>
            </a:r>
          </a:p>
        </p:txBody>
      </p:sp>
      <p:sp>
        <p:nvSpPr>
          <p:cNvPr id="3" name="2 - Θέση περιεχομένου"/>
          <p:cNvSpPr>
            <a:spLocks noGrp="1"/>
          </p:cNvSpPr>
          <p:nvPr>
            <p:ph idx="1"/>
          </p:nvPr>
        </p:nvSpPr>
        <p:spPr/>
        <p:txBody>
          <a:bodyPr>
            <a:normAutofit lnSpcReduction="10000"/>
          </a:bodyPr>
          <a:lstStyle/>
          <a:p>
            <a:pPr marL="0" indent="0" algn="just">
              <a:buNone/>
            </a:pPr>
            <a:r>
              <a:rPr lang="el-GR" b="1" dirty="0">
                <a:latin typeface="Calibri" panose="020F0502020204030204" pitchFamily="34" charset="0"/>
                <a:ea typeface="Calibri" panose="020F0502020204030204" pitchFamily="34" charset="0"/>
                <a:cs typeface="Calibri" panose="020F0502020204030204" pitchFamily="34" charset="0"/>
              </a:rPr>
              <a:t>«Η καλύβα του μπάρμπα Θωμά», </a:t>
            </a:r>
            <a:r>
              <a:rPr lang="el-GR" dirty="0">
                <a:latin typeface="Calibri" panose="020F0502020204030204" pitchFamily="34" charset="0"/>
                <a:ea typeface="Calibri" panose="020F0502020204030204" pitchFamily="34" charset="0"/>
                <a:cs typeface="Calibri" panose="020F0502020204030204" pitchFamily="34" charset="0"/>
              </a:rPr>
              <a:t>μυθιστόρημα το οποίο περιγράφει την δύσκολη ζωή των δούλων στην Αμερική</a:t>
            </a:r>
          </a:p>
          <a:p>
            <a:pPr marL="0" indent="0" algn="just">
              <a:buNone/>
            </a:pPr>
            <a:r>
              <a:rPr lang="el-GR" b="1" dirty="0">
                <a:latin typeface="Calibri" panose="020F0502020204030204" pitchFamily="34" charset="0"/>
                <a:ea typeface="Calibri" panose="020F0502020204030204" pitchFamily="34" charset="0"/>
                <a:cs typeface="Calibri" panose="020F0502020204030204" pitchFamily="34" charset="0"/>
              </a:rPr>
              <a:t>«Ο </a:t>
            </a:r>
            <a:r>
              <a:rPr lang="el-GR" b="1" dirty="0" err="1">
                <a:latin typeface="Calibri" panose="020F0502020204030204" pitchFamily="34" charset="0"/>
                <a:ea typeface="Calibri" panose="020F0502020204030204" pitchFamily="34" charset="0"/>
                <a:cs typeface="Calibri" panose="020F0502020204030204" pitchFamily="34" charset="0"/>
              </a:rPr>
              <a:t>Ασπροδόντης</a:t>
            </a:r>
            <a:r>
              <a:rPr lang="el-GR" b="1" dirty="0">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βιβλίο που δείχνει πόσο κακό κάνει η επέμβαση του ανθρώπινου είδους στα ζώα και στον τρόπο ζωής τους.</a:t>
            </a:r>
          </a:p>
          <a:p>
            <a:pPr marL="0" indent="0" algn="just">
              <a:buNone/>
            </a:pPr>
            <a:r>
              <a:rPr lang="el-GR" dirty="0">
                <a:latin typeface="Calibri" panose="020F0502020204030204" pitchFamily="34" charset="0"/>
                <a:ea typeface="Calibri" panose="020F0502020204030204" pitchFamily="34" charset="0"/>
                <a:cs typeface="Calibri" panose="020F0502020204030204" pitchFamily="34" charset="0"/>
              </a:rPr>
              <a:t>Και τα δύο μυθιστορήματα έχουν στόχο να διδάξουν στα παιδιά πόσο κακό κάνει ο άνθρωπος, όταν σκλαβώνει το είδος του ή άλλα ζώα, γιατί  αφαιρεί την ελευθερία τους .</a:t>
            </a:r>
          </a:p>
        </p:txBody>
      </p:sp>
    </p:spTree>
  </p:cSld>
  <p:clrMapOvr>
    <a:masterClrMapping/>
  </p:clrMapOvr>
  <p:transition advTm="10000">
    <p:strips dir="ru"/>
    <p:sndAc>
      <p:stSnd>
        <p:snd r:embed="rId2" name="hammer.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987823" y="753228"/>
            <a:ext cx="1728193" cy="1080938"/>
          </a:xfrm>
        </p:spPr>
        <p:txBody>
          <a:bodyPr>
            <a:normAutofit/>
          </a:bodyPr>
          <a:lstStyle/>
          <a:p>
            <a:r>
              <a:rPr lang="el-GR" sz="1800" b="1" dirty="0"/>
              <a:t>ΑΞΙΟΛΟΓΗΣΗ</a:t>
            </a:r>
          </a:p>
        </p:txBody>
      </p:sp>
      <p:sp>
        <p:nvSpPr>
          <p:cNvPr id="3" name="2 - Θέση περιεχομένου"/>
          <p:cNvSpPr>
            <a:spLocks noGrp="1"/>
          </p:cNvSpPr>
          <p:nvPr>
            <p:ph idx="1"/>
          </p:nvPr>
        </p:nvSpPr>
        <p:spPr/>
        <p:txBody>
          <a:bodyPr>
            <a:normAutofit/>
          </a:bodyPr>
          <a:lstStyle/>
          <a:p>
            <a:pPr marL="0" indent="0" algn="just">
              <a:buNone/>
            </a:pPr>
            <a:r>
              <a:rPr lang="el-GR" sz="2400" dirty="0"/>
              <a:t>Αυτό το βιβλίο με βοήθησε να καταλάβω πως είμαι τυχερός που δεν ζω σε μια υποανάπτυκτη χώρα, γιατί δεν υπάρχουν νόμοι που να υπερασπίζονται τα παιδιά και κατανόησα την ζωή των παιδιών σκλάβων. Επίσης με βοήθησε να αναγνωρίσω πόσο σημαντική είναι η προσωπική ελευθερία .</a:t>
            </a:r>
          </a:p>
          <a:p>
            <a:pPr marL="0" indent="0">
              <a:buNone/>
            </a:pPr>
            <a:endParaRPr lang="el-GR" sz="2400" dirty="0"/>
          </a:p>
        </p:txBody>
      </p:sp>
    </p:spTree>
  </p:cSld>
  <p:clrMapOvr>
    <a:masterClrMapping/>
  </p:clrMapOvr>
  <p:transition advTm="10000">
    <p:diamond/>
    <p:sndAc>
      <p:stSnd>
        <p:snd r:embed="rId2" name="click.wav"/>
      </p:stSnd>
    </p:sndAc>
  </p:transition>
</p:sld>
</file>

<file path=ppt/theme/theme1.xml><?xml version="1.0" encoding="utf-8"?>
<a:theme xmlns:a="http://schemas.openxmlformats.org/drawingml/2006/main" name="Βερολίνο">
  <a:themeElements>
    <a:clrScheme name="Βερολίνο">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Βερολίνο">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ερολίνο">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Βερολίνο</Template>
  <TotalTime>237</TotalTime>
  <Words>375</Words>
  <Application>Microsoft Office PowerPoint</Application>
  <PresentationFormat>Προβολή στην οθόνη (4:3)</PresentationFormat>
  <Paragraphs>32</Paragraphs>
  <Slides>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Βερολίνο</vt:lpstr>
      <vt:lpstr>ΒΙΒΛΙΟΠΑΡΟΥΣΙΑΣΗ </vt:lpstr>
      <vt:lpstr> </vt:lpstr>
      <vt:lpstr>ΙΚΜΠΑΛ</vt:lpstr>
      <vt:lpstr>Διαφάνεια 4</vt:lpstr>
      <vt:lpstr>ΠΕΡΙΛΗΨΗ </vt:lpstr>
      <vt:lpstr>ΓΛΩΣΣΑ-ΑΦΗΓΗΜΑΤΙΚΕΣ ΤΕΧΝΙΚΕΣ </vt:lpstr>
      <vt:lpstr>ΠΑΡΟΜΟΙΑ ΜΥΘΙΣΤΟΡΗΜΑΤΑ</vt:lpstr>
      <vt:lpstr>ΑΞΙΟΛΟΓΗΣΗ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ΙΚΜΠΑΛ</dc:title>
  <dc:creator>user</dc:creator>
  <cp:lastModifiedBy>Χρήστης των Windows</cp:lastModifiedBy>
  <cp:revision>28</cp:revision>
  <dcterms:created xsi:type="dcterms:W3CDTF">2024-03-24T11:29:01Z</dcterms:created>
  <dcterms:modified xsi:type="dcterms:W3CDTF">2024-06-28T05:58:46Z</dcterms:modified>
</cp:coreProperties>
</file>