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81" r:id="rId2"/>
    <p:sldId id="282" r:id="rId3"/>
    <p:sldId id="260" r:id="rId4"/>
    <p:sldId id="283" r:id="rId5"/>
    <p:sldId id="291" r:id="rId6"/>
    <p:sldId id="284" r:id="rId7"/>
    <p:sldId id="287" r:id="rId8"/>
    <p:sldId id="292" r:id="rId9"/>
    <p:sldId id="286" r:id="rId10"/>
    <p:sldId id="285" r:id="rId11"/>
    <p:sldId id="289" r:id="rId12"/>
    <p:sldId id="265" r:id="rId13"/>
    <p:sldId id="288" r:id="rId14"/>
    <p:sldId id="266" r:id="rId15"/>
    <p:sldId id="293" r:id="rId16"/>
    <p:sldId id="290" r:id="rId17"/>
    <p:sldId id="267" r:id="rId18"/>
    <p:sldId id="269" r:id="rId19"/>
    <p:sldId id="271" r:id="rId20"/>
    <p:sldId id="270" r:id="rId21"/>
    <p:sldId id="272" r:id="rId22"/>
    <p:sldId id="295" r:id="rId23"/>
    <p:sldId id="273" r:id="rId24"/>
    <p:sldId id="274" r:id="rId25"/>
    <p:sldId id="275" r:id="rId26"/>
    <p:sldId id="276" r:id="rId27"/>
    <p:sldId id="299" r:id="rId28"/>
    <p:sldId id="277" r:id="rId29"/>
    <p:sldId id="298" r:id="rId30"/>
    <p:sldId id="300" r:id="rId31"/>
    <p:sldId id="278" r:id="rId32"/>
    <p:sldId id="279" r:id="rId33"/>
    <p:sldId id="301" r:id="rId34"/>
    <p:sldId id="280" r:id="rId35"/>
    <p:sldId id="297" r:id="rId36"/>
    <p:sldId id="302" r:id="rId37"/>
    <p:sldId id="305" r:id="rId38"/>
    <p:sldId id="303" r:id="rId39"/>
    <p:sldId id="304" r:id="rId40"/>
    <p:sldId id="306" r:id="rId41"/>
    <p:sldId id="308" r:id="rId42"/>
    <p:sldId id="309" r:id="rId43"/>
    <p:sldId id="307" r:id="rId4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CC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446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18/3/2013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18/3/2013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18/3/2013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18/3/2013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18/3/2013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18/3/2013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18/3/2013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18/3/2013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18/3/2013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18/3/2013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18/3/2013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18/3/2013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6857999"/>
          </a:xfrm>
        </p:spPr>
        <p:txBody>
          <a:bodyPr>
            <a:normAutofit/>
          </a:bodyPr>
          <a:lstStyle/>
          <a:p>
            <a:r>
              <a:rPr lang="el-GR" sz="6000" b="1" u="sng" dirty="0" smtClean="0">
                <a:solidFill>
                  <a:schemeClr val="tx2"/>
                </a:solidFill>
              </a:rPr>
              <a:t>Το ποδήλατο στην Καρδίτσα</a:t>
            </a:r>
            <a:endParaRPr lang="el-GR" sz="6000" b="1" u="sng"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858000"/>
          </a:xfrm>
        </p:spPr>
        <p:txBody>
          <a:bodyPr/>
          <a:lstStyle/>
          <a:p>
            <a:pPr algn="l"/>
            <a:r>
              <a:rPr lang="el-GR" sz="3400" dirty="0" smtClean="0">
                <a:latin typeface="+mn-lt"/>
              </a:rPr>
              <a:t>Από τότε μέχρι σήμερα, έχουν κατασκευαστεί πολλοί τύποι ποδηλάτων</a:t>
            </a:r>
            <a:r>
              <a:rPr lang="en-US" sz="3400" dirty="0" smtClean="0">
                <a:latin typeface="+mn-lt"/>
              </a:rPr>
              <a:t>:</a:t>
            </a:r>
            <a:br>
              <a:rPr lang="en-US" sz="3400" dirty="0" smtClean="0">
                <a:latin typeface="+mn-lt"/>
              </a:rPr>
            </a:br>
            <a:r>
              <a:rPr lang="el-GR" sz="3400" dirty="0" smtClean="0">
                <a:latin typeface="+mn-lt"/>
              </a:rPr>
              <a:t>Γυναικεία</a:t>
            </a:r>
            <a:br>
              <a:rPr lang="el-GR" sz="3400" dirty="0" smtClean="0">
                <a:latin typeface="+mn-lt"/>
              </a:rPr>
            </a:br>
            <a:r>
              <a:rPr lang="el-GR" sz="3400" dirty="0" smtClean="0">
                <a:latin typeface="+mn-lt"/>
              </a:rPr>
              <a:t>Ανδρικά</a:t>
            </a:r>
            <a:br>
              <a:rPr lang="el-GR" sz="3400" dirty="0" smtClean="0">
                <a:latin typeface="+mn-lt"/>
              </a:rPr>
            </a:br>
            <a:r>
              <a:rPr lang="el-GR" sz="3400" dirty="0" smtClean="0">
                <a:latin typeface="+mn-lt"/>
              </a:rPr>
              <a:t>Παιδικά</a:t>
            </a:r>
            <a:br>
              <a:rPr lang="el-GR" sz="3400" dirty="0" smtClean="0">
                <a:latin typeface="+mn-lt"/>
              </a:rPr>
            </a:br>
            <a:r>
              <a:rPr lang="el-GR" sz="3400" dirty="0" smtClean="0">
                <a:latin typeface="+mn-lt"/>
              </a:rPr>
              <a:t>Αγωνιστικά και άλλα…</a:t>
            </a:r>
            <a:br>
              <a:rPr lang="el-GR" sz="3400" dirty="0" smtClean="0">
                <a:latin typeface="+mn-lt"/>
              </a:rPr>
            </a:br>
            <a:r>
              <a:rPr lang="el-GR" sz="3400" dirty="0" smtClean="0">
                <a:latin typeface="+mn-lt"/>
              </a:rPr>
              <a:t>Ωστόσο, το βασικό σχέδιο δεν έχει αλλάξει.</a:t>
            </a:r>
            <a:r>
              <a:rPr lang="el-GR" dirty="0" smtClean="0"/>
              <a:t/>
            </a:r>
            <a:br>
              <a:rPr lang="el-GR" dirty="0" smtClean="0"/>
            </a:br>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858000"/>
          </a:xfrm>
        </p:spPr>
        <p:txBody>
          <a:bodyPr/>
          <a:lstStyle/>
          <a:p>
            <a:endParaRPr lang="el-GR" dirty="0"/>
          </a:p>
        </p:txBody>
      </p:sp>
      <p:pic>
        <p:nvPicPr>
          <p:cNvPr id="4098" name="Picture 2" descr="E:\γύρος της Γαλλίας\podhlt 5.jpg"/>
          <p:cNvPicPr>
            <a:picLocks noChangeAspect="1" noChangeArrowheads="1"/>
          </p:cNvPicPr>
          <p:nvPr/>
        </p:nvPicPr>
        <p:blipFill>
          <a:blip r:embed="rId2" cstate="print"/>
          <a:srcRect/>
          <a:stretch>
            <a:fillRect/>
          </a:stretch>
        </p:blipFill>
        <p:spPr bwMode="auto">
          <a:xfrm>
            <a:off x="730250" y="1177735"/>
            <a:ext cx="7683500" cy="450253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6858001"/>
          </a:xfrm>
        </p:spPr>
        <p:txBody>
          <a:bodyPr>
            <a:normAutofit/>
          </a:bodyPr>
          <a:lstStyle/>
          <a:p>
            <a:r>
              <a:rPr lang="el-GR" sz="4800" dirty="0" smtClean="0">
                <a:solidFill>
                  <a:schemeClr val="tx2"/>
                </a:solidFill>
              </a:rPr>
              <a:t>Το ποδήλατο ως άθλημα</a:t>
            </a:r>
            <a:r>
              <a:rPr lang="el-GR" sz="3400" dirty="0" smtClean="0">
                <a:latin typeface="+mn-lt"/>
              </a:rPr>
              <a:t/>
            </a:r>
            <a:br>
              <a:rPr lang="el-GR" sz="3400" dirty="0" smtClean="0">
                <a:latin typeface="+mn-lt"/>
              </a:rPr>
            </a:br>
            <a:r>
              <a:rPr lang="el-GR" sz="3400" dirty="0" smtClean="0">
                <a:latin typeface="+mn-lt"/>
              </a:rPr>
              <a:t>Το 1903, έγινε, για πρώτη φορά, ο ποδηλατικός Γύρος της Γαλλίας. Ο αγώνας αυτός διεξάγεται κάθε χρόνο εκτός από τα χρόνια του πολέμου. Ακολουθούν σε σημασία ο Γύρος της Ιταλίας και ο Γύρος της Ισπανίας.</a:t>
            </a:r>
            <a:br>
              <a:rPr lang="el-GR" sz="3400" dirty="0" smtClean="0">
                <a:latin typeface="+mn-lt"/>
              </a:rPr>
            </a:br>
            <a:endParaRPr lang="el-GR" sz="3400" dirty="0">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858000"/>
          </a:xfrm>
        </p:spPr>
        <p:txBody>
          <a:bodyPr/>
          <a:lstStyle/>
          <a:p>
            <a:endParaRPr lang="el-GR" dirty="0"/>
          </a:p>
        </p:txBody>
      </p:sp>
      <p:pic>
        <p:nvPicPr>
          <p:cNvPr id="3074" name="Picture 2" descr="E:\γύρος της Γαλλίας\podhlataaaaaaa5.jpg"/>
          <p:cNvPicPr>
            <a:picLocks noChangeAspect="1" noChangeArrowheads="1"/>
          </p:cNvPicPr>
          <p:nvPr/>
        </p:nvPicPr>
        <p:blipFill>
          <a:blip r:embed="rId2" cstate="print"/>
          <a:srcRect/>
          <a:stretch>
            <a:fillRect/>
          </a:stretch>
        </p:blipFill>
        <p:spPr bwMode="auto">
          <a:xfrm>
            <a:off x="825500" y="1083691"/>
            <a:ext cx="7493000" cy="469061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1"/>
            <a:ext cx="9144000" cy="6858000"/>
          </a:xfrm>
        </p:spPr>
        <p:txBody>
          <a:bodyPr>
            <a:normAutofit/>
          </a:bodyPr>
          <a:lstStyle/>
          <a:p>
            <a:r>
              <a:rPr lang="el-GR" sz="3400" dirty="0" smtClean="0">
                <a:latin typeface="+mn-lt"/>
              </a:rPr>
              <a:t>Η ερασιτεχνική ποδηλασία (μόνο για άντρες) υπήρξε Ολυμπιακό Άθλημα από το 1896. Το 1984 εισήχθη στο πρόγραμμα των Ολυμπιακών Αγώνων και η γυναικεία ποδηλασία δρόμου για να ακολουθήσει η ποδηλασία πίστας το 1988. Η ορεινή ποδηλασία </a:t>
            </a:r>
            <a:r>
              <a:rPr lang="en-US" sz="3400" dirty="0" smtClean="0">
                <a:latin typeface="+mn-lt"/>
              </a:rPr>
              <a:t>(mountain biking) </a:t>
            </a:r>
            <a:r>
              <a:rPr lang="el-GR" sz="3400" dirty="0" smtClean="0">
                <a:latin typeface="+mn-lt"/>
              </a:rPr>
              <a:t>ανδρών και γυναικών, έγινε Ολυμπιακό Άθλημα το 1996 στην Ατλάντα.</a:t>
            </a:r>
            <a:endParaRPr lang="el-GR" sz="3400" dirty="0">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E:\mountain bike\24.jpg"/>
          <p:cNvPicPr>
            <a:picLocks noChangeAspect="1" noChangeArrowheads="1"/>
          </p:cNvPicPr>
          <p:nvPr/>
        </p:nvPicPr>
        <p:blipFill>
          <a:blip r:embed="rId2" cstate="print"/>
          <a:srcRect l="448" b="5704"/>
          <a:stretch>
            <a:fillRect/>
          </a:stretch>
        </p:blipFill>
        <p:spPr bwMode="auto">
          <a:xfrm>
            <a:off x="2184988" y="363240"/>
            <a:ext cx="4774024" cy="613152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γύρος της Γαλλίας\podhlataaa 5.jpg"/>
          <p:cNvPicPr>
            <a:picLocks noChangeAspect="1" noChangeArrowheads="1"/>
          </p:cNvPicPr>
          <p:nvPr/>
        </p:nvPicPr>
        <p:blipFill>
          <a:blip r:embed="rId2" cstate="print"/>
          <a:srcRect/>
          <a:stretch>
            <a:fillRect/>
          </a:stretch>
        </p:blipFill>
        <p:spPr bwMode="auto">
          <a:xfrm>
            <a:off x="762000" y="746760"/>
            <a:ext cx="7620000" cy="536448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1"/>
            <a:ext cx="9144000" cy="6858000"/>
          </a:xfrm>
        </p:spPr>
        <p:txBody>
          <a:bodyPr>
            <a:normAutofit/>
          </a:bodyPr>
          <a:lstStyle/>
          <a:p>
            <a:r>
              <a:rPr lang="el-GR" sz="4800" dirty="0" smtClean="0">
                <a:solidFill>
                  <a:schemeClr val="tx2"/>
                </a:solidFill>
              </a:rPr>
              <a:t>Το ποδήλατο στην Ευρώπη</a:t>
            </a:r>
            <a:r>
              <a:rPr lang="el-GR" sz="3400" dirty="0" smtClean="0">
                <a:latin typeface="+mn-lt"/>
              </a:rPr>
              <a:t/>
            </a:r>
            <a:br>
              <a:rPr lang="el-GR" sz="3400" dirty="0" smtClean="0">
                <a:latin typeface="+mn-lt"/>
              </a:rPr>
            </a:br>
            <a:r>
              <a:rPr lang="el-GR" sz="3400" dirty="0" smtClean="0">
                <a:latin typeface="+mn-lt"/>
              </a:rPr>
              <a:t>Το ποδήλατο αποτελεί, ιδίως στις χώρες της Κεντρικής και Βόρειας Ευρώπης, βασικό μέσο μετακίνησης για μικρούς και μεγάλους. Σε χώρες όπως η Ολλανδία, η Γερμανία, η Γαλλία κλπ το ποδήλατο αποτελεί αναπόσπαστο κομμάτι της καθημερινότητας των ανθρώπων καθώς οι περισσότεροι το χρησιμοποιούν για τις διαδρομές τους.</a:t>
            </a:r>
            <a:endParaRPr lang="el-GR" sz="3400" dirty="0">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Θέση περιεχομένου" descr="3.jpg"/>
          <p:cNvPicPr>
            <a:picLocks noGrp="1" noChangeAspect="1"/>
          </p:cNvPicPr>
          <p:nvPr>
            <p:ph idx="1"/>
          </p:nvPr>
        </p:nvPicPr>
        <p:blipFill>
          <a:blip r:embed="rId2" cstate="print"/>
          <a:stretch>
            <a:fillRect/>
          </a:stretch>
        </p:blipFill>
        <p:spPr>
          <a:xfrm>
            <a:off x="2784495" y="1166019"/>
            <a:ext cx="3575010" cy="4525963"/>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858000"/>
          </a:xfrm>
        </p:spPr>
        <p:txBody>
          <a:bodyPr>
            <a:normAutofit/>
          </a:bodyPr>
          <a:lstStyle/>
          <a:p>
            <a:r>
              <a:rPr lang="el-GR" sz="3400" dirty="0" smtClean="0">
                <a:latin typeface="+mn-lt"/>
              </a:rPr>
              <a:t>Οι νέοι, σε πόλεις όπως το Άμστερνταμ το Βερολίνο, το </a:t>
            </a:r>
            <a:r>
              <a:rPr lang="el-GR" sz="3400" dirty="0">
                <a:latin typeface="+mn-lt"/>
              </a:rPr>
              <a:t>Λ</a:t>
            </a:r>
            <a:r>
              <a:rPr lang="el-GR" sz="3400" dirty="0" smtClean="0">
                <a:latin typeface="+mn-lt"/>
              </a:rPr>
              <a:t>ονδίνο αλλά και σε πανεπιστημιουπόλεις όπως το Κέιμπριτζ</a:t>
            </a:r>
            <a:r>
              <a:rPr lang="en-US" sz="3400" dirty="0" smtClean="0">
                <a:latin typeface="+mn-lt"/>
              </a:rPr>
              <a:t>, </a:t>
            </a:r>
            <a:r>
              <a:rPr lang="el-GR" sz="3400" dirty="0" smtClean="0">
                <a:latin typeface="+mn-lt"/>
              </a:rPr>
              <a:t>η Οξφόρδη</a:t>
            </a:r>
            <a:r>
              <a:rPr lang="en-US" sz="3400" dirty="0" smtClean="0">
                <a:latin typeface="+mn-lt"/>
              </a:rPr>
              <a:t>, </a:t>
            </a:r>
            <a:r>
              <a:rPr lang="el-GR" sz="3400" dirty="0" smtClean="0">
                <a:latin typeface="+mn-lt"/>
              </a:rPr>
              <a:t>το Ντελφτ</a:t>
            </a:r>
            <a:r>
              <a:rPr lang="en-US" sz="3400" dirty="0" smtClean="0">
                <a:latin typeface="+mn-lt"/>
              </a:rPr>
              <a:t>, </a:t>
            </a:r>
            <a:r>
              <a:rPr lang="el-GR" sz="3400" dirty="0" smtClean="0">
                <a:latin typeface="+mn-lt"/>
              </a:rPr>
              <a:t>το Ρόττερνταμ</a:t>
            </a:r>
            <a:r>
              <a:rPr lang="en-US" sz="3400" dirty="0" smtClean="0">
                <a:latin typeface="+mn-lt"/>
              </a:rPr>
              <a:t> </a:t>
            </a:r>
            <a:r>
              <a:rPr lang="el-GR" sz="3400" dirty="0" smtClean="0">
                <a:latin typeface="+mn-lt"/>
              </a:rPr>
              <a:t>συνδυάζουν αρμονικά την μεταφορά τους, την προστασία του περιβάλλοντος αλλά και την οικονομία έχοντας το ποδήλατο ως βασικό άξονα.</a:t>
            </a:r>
            <a:endParaRPr lang="el-GR" sz="3400" dirty="0">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858000"/>
          </a:xfrm>
        </p:spPr>
        <p:txBody>
          <a:bodyPr/>
          <a:lstStyle/>
          <a:p>
            <a:r>
              <a:rPr lang="el-GR" sz="4800" dirty="0" smtClean="0">
                <a:solidFill>
                  <a:schemeClr val="tx2"/>
                </a:solidFill>
              </a:rPr>
              <a:t>Ορισμός Ποδηλάτου</a:t>
            </a:r>
            <a:r>
              <a:rPr lang="el-GR" dirty="0" smtClean="0"/>
              <a:t/>
            </a:r>
            <a:br>
              <a:rPr lang="el-GR" dirty="0" smtClean="0"/>
            </a:br>
            <a:r>
              <a:rPr lang="el-GR" sz="3400" dirty="0" smtClean="0">
                <a:latin typeface="+mn-lt"/>
              </a:rPr>
              <a:t>Το ποδήλατο είναι ένα δίτροχο ποδοκίνητο μεταφορικό μέσο.</a:t>
            </a:r>
            <a:endParaRPr lang="el-GR" sz="3400" dirty="0">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 Θέση περιεχομένου" descr="1.jpg"/>
          <p:cNvPicPr>
            <a:picLocks noGrp="1" noChangeAspect="1"/>
          </p:cNvPicPr>
          <p:nvPr>
            <p:ph sz="half" idx="2"/>
          </p:nvPr>
        </p:nvPicPr>
        <p:blipFill>
          <a:blip r:embed="rId2" cstate="print"/>
          <a:stretch>
            <a:fillRect/>
          </a:stretch>
        </p:blipFill>
        <p:spPr>
          <a:xfrm>
            <a:off x="251520" y="169081"/>
            <a:ext cx="4104456" cy="6519839"/>
          </a:xfrm>
        </p:spPr>
      </p:pic>
      <p:pic>
        <p:nvPicPr>
          <p:cNvPr id="8" name="7 - Θέση περιεχομένου" descr="2.jpg"/>
          <p:cNvPicPr>
            <a:picLocks noGrp="1" noChangeAspect="1"/>
          </p:cNvPicPr>
          <p:nvPr>
            <p:ph sz="quarter" idx="4"/>
          </p:nvPr>
        </p:nvPicPr>
        <p:blipFill>
          <a:blip r:embed="rId3" cstate="print"/>
          <a:stretch>
            <a:fillRect/>
          </a:stretch>
        </p:blipFill>
        <p:spPr>
          <a:xfrm>
            <a:off x="4616667" y="188640"/>
            <a:ext cx="4275812" cy="6480719"/>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6857999"/>
          </a:xfrm>
        </p:spPr>
        <p:txBody>
          <a:bodyPr>
            <a:noAutofit/>
          </a:bodyPr>
          <a:lstStyle/>
          <a:p>
            <a:r>
              <a:rPr lang="el-GR" sz="4800" dirty="0" smtClean="0">
                <a:solidFill>
                  <a:schemeClr val="tx2"/>
                </a:solidFill>
              </a:rPr>
              <a:t>Το ποδήλατο στην πόλη μας</a:t>
            </a:r>
            <a:r>
              <a:rPr lang="el-GR" sz="3400" dirty="0" smtClean="0">
                <a:latin typeface="+mn-lt"/>
              </a:rPr>
              <a:t/>
            </a:r>
            <a:br>
              <a:rPr lang="el-GR" sz="3400" dirty="0" smtClean="0">
                <a:latin typeface="+mn-lt"/>
              </a:rPr>
            </a:br>
            <a:r>
              <a:rPr lang="el-GR" sz="3400" dirty="0" smtClean="0">
                <a:latin typeface="+mn-lt"/>
              </a:rPr>
              <a:t>Είναι </a:t>
            </a:r>
            <a:r>
              <a:rPr lang="el-GR" sz="3400" dirty="0">
                <a:latin typeface="+mn-lt"/>
              </a:rPr>
              <a:t>γεγονός </a:t>
            </a:r>
            <a:r>
              <a:rPr lang="el-GR" sz="3400" dirty="0" smtClean="0">
                <a:latin typeface="+mn-lt"/>
              </a:rPr>
              <a:t>αδιαμφισβήτητο </a:t>
            </a:r>
            <a:r>
              <a:rPr lang="el-GR" sz="3400" dirty="0">
                <a:latin typeface="+mn-lt"/>
              </a:rPr>
              <a:t>ότι το ποδήλατο αντιπροσωπεύει τον πιο "φιλικό" τρόπο μετακίνησης. Είναι αθόρυβο, δεν ρυπαίνει, δεν καταλαμβάνει χώρο και δεν καταναλώνει καύσιμα. Επιπλέον, είναι απόλυτα συμβατό με τις πολιτικές των αστικών αναπλάσεων και αποτελεί ένα από τα πιο σημαντικά όπλα της στρατηγικής προς τη βιώσιμη πόλη.</a:t>
            </a:r>
            <a:r>
              <a:rPr lang="el-GR" sz="3400" dirty="0"/>
              <a:t/>
            </a:r>
            <a:br>
              <a:rPr lang="el-GR" sz="3400" dirty="0"/>
            </a:br>
            <a:endParaRPr lang="el-GR" sz="3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φωτογραφιες 'ποδηλατο'\6.jpg"/>
          <p:cNvPicPr>
            <a:picLocks noChangeAspect="1" noChangeArrowheads="1"/>
          </p:cNvPicPr>
          <p:nvPr/>
        </p:nvPicPr>
        <p:blipFill>
          <a:blip r:embed="rId2" cstate="print"/>
          <a:srcRect l="15375"/>
          <a:stretch>
            <a:fillRect/>
          </a:stretch>
        </p:blipFill>
        <p:spPr bwMode="auto">
          <a:xfrm>
            <a:off x="251520" y="166328"/>
            <a:ext cx="4176464" cy="6525344"/>
          </a:xfrm>
          <a:prstGeom prst="rect">
            <a:avLst/>
          </a:prstGeom>
          <a:noFill/>
        </p:spPr>
      </p:pic>
      <p:pic>
        <p:nvPicPr>
          <p:cNvPr id="10243" name="Picture 3" descr="E:\φωτογραφιες 'ποδηλατο'\9.jpg"/>
          <p:cNvPicPr>
            <a:picLocks noChangeAspect="1" noChangeArrowheads="1"/>
          </p:cNvPicPr>
          <p:nvPr/>
        </p:nvPicPr>
        <p:blipFill>
          <a:blip r:embed="rId3" cstate="print"/>
          <a:srcRect/>
          <a:stretch>
            <a:fillRect/>
          </a:stretch>
        </p:blipFill>
        <p:spPr bwMode="auto">
          <a:xfrm>
            <a:off x="4644008" y="188640"/>
            <a:ext cx="4284091" cy="648072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6857999"/>
          </a:xfrm>
        </p:spPr>
        <p:txBody>
          <a:bodyPr>
            <a:normAutofit/>
          </a:bodyPr>
          <a:lstStyle/>
          <a:p>
            <a:r>
              <a:rPr lang="el-GR" sz="3400" dirty="0" smtClean="0">
                <a:latin typeface="+mn-lt"/>
              </a:rPr>
              <a:t>Η πόλη της Καρδίτσας, σύμφωνα με στοιχεία της Αναπτυξιακής Καρδίτσας, αποτελεί χαρακτηριστική περίπτωση πόλης μικρού μεγέθους, στην οποία το ποδήλατο αποτελεί καθημερινό μέσο μετακίνησης και χρησιμοποιείται από όλες τις ηλικίες και κοινωνικές ομάδες. </a:t>
            </a:r>
            <a:endParaRPr lang="el-GR" sz="3400" dirty="0">
              <a:latin typeface="+mn-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6857999"/>
          </a:xfrm>
        </p:spPr>
        <p:txBody>
          <a:bodyPr>
            <a:normAutofit/>
          </a:bodyPr>
          <a:lstStyle/>
          <a:p>
            <a:r>
              <a:rPr lang="el-GR" sz="3400" dirty="0">
                <a:latin typeface="+mn-lt"/>
              </a:rPr>
              <a:t>Ιστορικά, η Καρδίτσα, λόγω της εδαφολογικής της μορφολογίας (είναι πεδινή), είναι η πλέον ενδεδειγμένη πόλη για τη χρήση του ποδηλάτου. Κάθε οικογένεια διαθέτει περισσότερα από ένα ποδήλατα, ενώ πολλές οικογένειες έχουν για κάθε μέλος τους και ένα ποδήλατο. Οι μεγάλες ηλικίες μετακινούνται στην πόλη και στα χωριά της Καρδίτσας, εξυπηρετώντας τις ανάγκες τους χωρίς καμιά ένδειξη περιφρόνησης του ποδηλάτου, αποφεύγοντας ταυτόχρονα τη ρύπανση του περιβάλλοντος. </a:t>
            </a:r>
            <a:r>
              <a:rPr lang="el-GR" sz="3400" u="sng" dirty="0">
                <a:latin typeface="+mn-lt"/>
              </a:rPr>
              <a:t/>
            </a:r>
            <a:br>
              <a:rPr lang="el-GR" sz="3400" u="sng" dirty="0">
                <a:latin typeface="+mn-lt"/>
              </a:rPr>
            </a:br>
            <a:endParaRPr lang="el-GR" sz="3400" dirty="0">
              <a:latin typeface="+mn-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6857999"/>
          </a:xfrm>
        </p:spPr>
        <p:txBody>
          <a:bodyPr/>
          <a:lstStyle/>
          <a:p>
            <a:r>
              <a:rPr lang="el-GR" sz="3400" dirty="0" smtClean="0">
                <a:latin typeface="+mn-lt"/>
              </a:rPr>
              <a:t>Παρά την επικράτηση της τεχνολογίας το ποδήλατο σταδιακά ξαναπαίρνει τη θέση που του αρμόζει. Το ποδήλατο στην Καρδίτσα χρησιμοποιούνταν ανέκαθεν και καταλαμβάνει σήμερα ένα υψηλό ποσοστό των καθημερινών μετακινήσεων. </a:t>
            </a:r>
            <a:r>
              <a:rPr lang="el-GR" u="sng" dirty="0" smtClean="0"/>
              <a:t/>
            </a:r>
            <a:br>
              <a:rPr lang="el-GR" u="sng" dirty="0" smtClean="0"/>
            </a:br>
            <a:endParaRPr lang="el-G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6857999"/>
          </a:xfrm>
        </p:spPr>
        <p:txBody>
          <a:bodyPr>
            <a:noAutofit/>
          </a:bodyPr>
          <a:lstStyle/>
          <a:p>
            <a:r>
              <a:rPr lang="el-GR" sz="3400" dirty="0"/>
              <a:t/>
            </a:r>
            <a:br>
              <a:rPr lang="el-GR" sz="3400" dirty="0"/>
            </a:br>
            <a:r>
              <a:rPr lang="el-GR" sz="3400" dirty="0">
                <a:latin typeface="+mn-lt"/>
              </a:rPr>
              <a:t>Η χρήση του ποδηλάτου στην Καρδίτσα αποτελεί αναπόσπαστο στοιχείο της ίδιας </a:t>
            </a:r>
            <a:r>
              <a:rPr lang="el-GR" sz="3400" dirty="0" smtClean="0">
                <a:latin typeface="+mn-lt"/>
              </a:rPr>
              <a:t>της ταυτότητας  </a:t>
            </a:r>
            <a:r>
              <a:rPr lang="el-GR" sz="3400" dirty="0">
                <a:latin typeface="+mn-lt"/>
              </a:rPr>
              <a:t>της πόλης. Χαρακτηριστικό είναι το γεγονός ότι ακόμα και σήμερα κυκλοφορούν </a:t>
            </a:r>
            <a:r>
              <a:rPr lang="el-GR" sz="3400" dirty="0" smtClean="0">
                <a:latin typeface="+mn-lt"/>
              </a:rPr>
              <a:t>παλιά </a:t>
            </a:r>
            <a:r>
              <a:rPr lang="el-GR" sz="3400" dirty="0">
                <a:latin typeface="+mn-lt"/>
              </a:rPr>
              <a:t>ποδήλατα, τα οποία συνήθως κληρονομήθηκαν από τον πατέρα ή τον παππού. Πρόκειται για ποδήλατα μεγάλα και </a:t>
            </a:r>
            <a:r>
              <a:rPr lang="el-GR" sz="3400" dirty="0" smtClean="0">
                <a:latin typeface="+mn-lt"/>
              </a:rPr>
              <a:t>βαριά. </a:t>
            </a:r>
            <a:endParaRPr lang="el-GR" sz="3400" dirty="0">
              <a:latin typeface="+mn-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E:\φωτογραφίες\bismark 1.jpg"/>
          <p:cNvPicPr>
            <a:picLocks noChangeAspect="1" noChangeArrowheads="1"/>
          </p:cNvPicPr>
          <p:nvPr/>
        </p:nvPicPr>
        <p:blipFill>
          <a:blip r:embed="rId2" cstate="print"/>
          <a:srcRect/>
          <a:stretch>
            <a:fillRect/>
          </a:stretch>
        </p:blipFill>
        <p:spPr bwMode="auto">
          <a:xfrm>
            <a:off x="665988" y="822198"/>
            <a:ext cx="7812024" cy="5213604"/>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6857999"/>
          </a:xfrm>
        </p:spPr>
        <p:txBody>
          <a:bodyPr>
            <a:normAutofit/>
          </a:bodyPr>
          <a:lstStyle/>
          <a:p>
            <a:r>
              <a:rPr lang="el-GR" sz="3400" dirty="0" smtClean="0">
                <a:latin typeface="+mn-lt"/>
              </a:rPr>
              <a:t>Πολλά από αυτά βρίσκονται σε άριστη κατάσταση, έχουν χειρόφρενο και κόντρα και μερικά από αυτά διαθέτουν καρεκλάκι στο πάνω μέρος του σκελετού για να μπορούν να μεταφέρουν μικρά παιδιά. Οι πιο γνωστές μάρκες, τις οποίες βλέπουμε ακόμη και σήμερα, είναι τα </a:t>
            </a:r>
            <a:r>
              <a:rPr lang="en-US" sz="3400" dirty="0" smtClean="0">
                <a:latin typeface="+mn-lt"/>
              </a:rPr>
              <a:t>Bismarck</a:t>
            </a:r>
            <a:r>
              <a:rPr lang="el-GR" sz="3400" dirty="0" smtClean="0">
                <a:latin typeface="+mn-lt"/>
              </a:rPr>
              <a:t>, τα </a:t>
            </a:r>
            <a:r>
              <a:rPr lang="en-US" sz="3400" dirty="0" smtClean="0">
                <a:latin typeface="+mn-lt"/>
              </a:rPr>
              <a:t>Royal</a:t>
            </a:r>
            <a:r>
              <a:rPr lang="el-GR" sz="3400" dirty="0" smtClean="0">
                <a:latin typeface="+mn-lt"/>
              </a:rPr>
              <a:t> και τα </a:t>
            </a:r>
            <a:r>
              <a:rPr lang="el-GR" sz="3400" dirty="0" err="1" smtClean="0">
                <a:latin typeface="+mn-lt"/>
              </a:rPr>
              <a:t>Γκόρεγκ</a:t>
            </a:r>
            <a:r>
              <a:rPr lang="el-GR" sz="3400" dirty="0" smtClean="0">
                <a:latin typeface="+mn-lt"/>
              </a:rPr>
              <a:t>.</a:t>
            </a:r>
            <a:endParaRPr lang="el-GR" sz="3400" dirty="0">
              <a:latin typeface="+mn-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E:\φωτογραφίες\royalle bike.jpg"/>
          <p:cNvPicPr>
            <a:picLocks noChangeAspect="1" noChangeArrowheads="1"/>
          </p:cNvPicPr>
          <p:nvPr/>
        </p:nvPicPr>
        <p:blipFill>
          <a:blip r:embed="rId2" cstate="print"/>
          <a:srcRect/>
          <a:stretch>
            <a:fillRect/>
          </a:stretch>
        </p:blipFill>
        <p:spPr bwMode="auto">
          <a:xfrm>
            <a:off x="957882" y="721900"/>
            <a:ext cx="7228237" cy="541420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858000"/>
          </a:xfrm>
        </p:spPr>
        <p:txBody>
          <a:bodyPr>
            <a:noAutofit/>
          </a:bodyPr>
          <a:lstStyle/>
          <a:p>
            <a:r>
              <a:rPr lang="el-GR" sz="4800" dirty="0" smtClean="0">
                <a:solidFill>
                  <a:schemeClr val="tx2"/>
                </a:solidFill>
              </a:rPr>
              <a:t>Ιστορία και εξέλιξη του ποδηλάτου</a:t>
            </a:r>
            <a:br>
              <a:rPr lang="el-GR" sz="4800" dirty="0" smtClean="0">
                <a:solidFill>
                  <a:schemeClr val="tx2"/>
                </a:solidFill>
              </a:rPr>
            </a:br>
            <a:r>
              <a:rPr lang="el-GR" sz="3400" dirty="0" smtClean="0">
                <a:latin typeface="+mn-lt"/>
              </a:rPr>
              <a:t>Πρόγονος του ποδηλάτου θεωρείται το «</a:t>
            </a:r>
            <a:r>
              <a:rPr lang="en-US" sz="3400" dirty="0" err="1" smtClean="0">
                <a:latin typeface="+mn-lt"/>
              </a:rPr>
              <a:t>draisienne</a:t>
            </a:r>
            <a:r>
              <a:rPr lang="el-GR" sz="3400" dirty="0" smtClean="0">
                <a:latin typeface="+mn-lt"/>
              </a:rPr>
              <a:t>», μία κατασκευή φτιαγμένη από ξύλο, δημιουργός της οποίας ήταν ο Καρλ Φον </a:t>
            </a:r>
            <a:r>
              <a:rPr lang="el-GR" sz="3400" dirty="0" err="1" smtClean="0">
                <a:latin typeface="+mn-lt"/>
              </a:rPr>
              <a:t>Ντράις</a:t>
            </a:r>
            <a:r>
              <a:rPr lang="el-GR" sz="3400" dirty="0" smtClean="0">
                <a:latin typeface="+mn-lt"/>
              </a:rPr>
              <a:t>.</a:t>
            </a:r>
            <a:r>
              <a:rPr lang="el-GR" sz="4800" dirty="0" smtClean="0"/>
              <a:t/>
            </a:r>
            <a:br>
              <a:rPr lang="el-GR" sz="4800" dirty="0" smtClean="0"/>
            </a:br>
            <a:endParaRPr lang="el-GR" sz="4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E:\φωτογραφίες\royal.jpg"/>
          <p:cNvPicPr>
            <a:picLocks noChangeAspect="1" noChangeArrowheads="1"/>
          </p:cNvPicPr>
          <p:nvPr/>
        </p:nvPicPr>
        <p:blipFill>
          <a:blip r:embed="rId2" cstate="print"/>
          <a:srcRect/>
          <a:stretch>
            <a:fillRect/>
          </a:stretch>
        </p:blipFill>
        <p:spPr bwMode="auto">
          <a:xfrm>
            <a:off x="611560" y="372057"/>
            <a:ext cx="2664296" cy="6113887"/>
          </a:xfrm>
          <a:prstGeom prst="rect">
            <a:avLst/>
          </a:prstGeom>
          <a:ln>
            <a:noFill/>
          </a:ln>
          <a:effectLst>
            <a:outerShdw blurRad="292100" dist="139700" dir="2700000" algn="tl" rotWithShape="0">
              <a:srgbClr val="333333">
                <a:alpha val="65000"/>
              </a:srgbClr>
            </a:outerShdw>
          </a:effectLst>
        </p:spPr>
      </p:pic>
      <p:pic>
        <p:nvPicPr>
          <p:cNvPr id="15363" name="Picture 3" descr="E:\φωτογραφίες\bismarck 3.jpg"/>
          <p:cNvPicPr>
            <a:picLocks noChangeAspect="1" noChangeArrowheads="1"/>
          </p:cNvPicPr>
          <p:nvPr/>
        </p:nvPicPr>
        <p:blipFill>
          <a:blip r:embed="rId3" cstate="print"/>
          <a:srcRect b="4412"/>
          <a:stretch>
            <a:fillRect/>
          </a:stretch>
        </p:blipFill>
        <p:spPr bwMode="auto">
          <a:xfrm>
            <a:off x="4139952" y="1088740"/>
            <a:ext cx="4208599" cy="468052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6857999"/>
          </a:xfrm>
        </p:spPr>
        <p:txBody>
          <a:bodyPr>
            <a:normAutofit fontScale="90000"/>
          </a:bodyPr>
          <a:lstStyle/>
          <a:p>
            <a:r>
              <a:rPr lang="el-GR" sz="3400" dirty="0"/>
              <a:t/>
            </a:r>
            <a:br>
              <a:rPr lang="el-GR" sz="3400" dirty="0"/>
            </a:br>
            <a:r>
              <a:rPr lang="el-GR" sz="3800" dirty="0">
                <a:latin typeface="+mn-lt"/>
              </a:rPr>
              <a:t>Σήμερα, το ποδήλατο για την Καρδίτσα είναι </a:t>
            </a:r>
            <a:r>
              <a:rPr lang="el-GR" sz="3800" dirty="0" smtClean="0">
                <a:latin typeface="+mn-lt"/>
              </a:rPr>
              <a:t>η </a:t>
            </a:r>
            <a:r>
              <a:rPr lang="el-GR" sz="3800" dirty="0">
                <a:latin typeface="+mn-lt"/>
              </a:rPr>
              <a:t>παράδοσή της, η φυσιογνωμία της, η εγγύηση ότι θα μπορέσει να αναβαθμίσει το </a:t>
            </a:r>
            <a:r>
              <a:rPr lang="el-GR" sz="3800" dirty="0" smtClean="0">
                <a:latin typeface="+mn-lt"/>
              </a:rPr>
              <a:t>περιβάλλον. </a:t>
            </a:r>
            <a:r>
              <a:rPr lang="el-GR" sz="3800" dirty="0">
                <a:latin typeface="+mn-lt"/>
              </a:rPr>
              <a:t>Αξιοσημείωτο είναι ότι στην πόλη της Καρδίτσας εφαρμόζεται και ένα πρωτοποριακό πρόγραμμα για εναλλακτικές μορφές μετακίνησης. Κύριο μέσο αυτών των μετακινήσεων αποτελεί το ποδήλατο, το οποίο είναι άρρηκτα συνδεδεμένο με την ιστορία της </a:t>
            </a:r>
            <a:r>
              <a:rPr lang="el-GR" sz="3800" dirty="0" smtClean="0">
                <a:latin typeface="+mn-lt"/>
              </a:rPr>
              <a:t>πόλης. </a:t>
            </a:r>
            <a:r>
              <a:rPr lang="el-GR" sz="3600" u="sng" dirty="0"/>
              <a:t/>
            </a:r>
            <a:br>
              <a:rPr lang="el-GR" sz="3600" u="sng" dirty="0"/>
            </a:br>
            <a:endParaRPr lang="el-GR" sz="3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6857999"/>
          </a:xfrm>
        </p:spPr>
        <p:txBody>
          <a:bodyPr>
            <a:normAutofit/>
          </a:bodyPr>
          <a:lstStyle/>
          <a:p>
            <a:r>
              <a:rPr lang="el-GR" sz="3400" dirty="0" smtClean="0">
                <a:latin typeface="+mn-lt"/>
              </a:rPr>
              <a:t>Τα τελευταία χρόνια  κατασκευάστηκαν στους κεντρικούς δρόμους της πόλης ποδηλατοδρόμοι. Το δίκτυο απαρτίζεται από λωρίδες κυκλοφορίας ποδηλάτου στους βασικότερους αστικούς οδικούς άξονες. </a:t>
            </a:r>
            <a:endParaRPr lang="el-GR" sz="3400" dirty="0">
              <a:latin typeface="+mn-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E:\φωτογραφίες\pod.4.jpg"/>
          <p:cNvPicPr>
            <a:picLocks noChangeAspect="1" noChangeArrowheads="1"/>
          </p:cNvPicPr>
          <p:nvPr/>
        </p:nvPicPr>
        <p:blipFill>
          <a:blip r:embed="rId2" cstate="print"/>
          <a:srcRect/>
          <a:stretch>
            <a:fillRect/>
          </a:stretch>
        </p:blipFill>
        <p:spPr bwMode="auto">
          <a:xfrm>
            <a:off x="2311718" y="418624"/>
            <a:ext cx="4520565" cy="6020753"/>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858000"/>
          </a:xfrm>
        </p:spPr>
        <p:txBody>
          <a:bodyPr>
            <a:normAutofit/>
          </a:bodyPr>
          <a:lstStyle/>
          <a:p>
            <a:r>
              <a:rPr lang="el-GR" sz="3400" dirty="0">
                <a:latin typeface="+mn-lt"/>
              </a:rPr>
              <a:t>Το υφιστάμενο δίκτυο ποδηλατοδρόμων της πόλης της Καρδίτσας ξεκίνησε να κατασκευάζεται σε πρώτη φάση το διάστημα Άνοιξη 2003 - Άνοιξη 2004. Αξιοσημείωτη είναι και η ύπαρξη του περιαστικού ποδηλατοδρόμου προς την περιοχή του "Άλσους Παπαράντζας" και του </a:t>
            </a:r>
            <a:r>
              <a:rPr lang="el-GR" sz="3400" dirty="0" smtClean="0">
                <a:latin typeface="+mn-lt"/>
              </a:rPr>
              <a:t>ποδηλατοδρόμου </a:t>
            </a:r>
            <a:r>
              <a:rPr lang="el-GR" sz="3400" dirty="0">
                <a:latin typeface="+mn-lt"/>
              </a:rPr>
              <a:t>που συνδέει το Τοπικό Διαμέρισμα Καρδίτσας με αυτό του Παλαιοκκλησίου.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φωτογραφίες\pod.2.jpg"/>
          <p:cNvPicPr>
            <a:picLocks noChangeAspect="1" noChangeArrowheads="1"/>
          </p:cNvPicPr>
          <p:nvPr/>
        </p:nvPicPr>
        <p:blipFill>
          <a:blip r:embed="rId2" cstate="print"/>
          <a:srcRect/>
          <a:stretch>
            <a:fillRect/>
          </a:stretch>
        </p:blipFill>
        <p:spPr bwMode="auto">
          <a:xfrm>
            <a:off x="487680" y="365760"/>
            <a:ext cx="8168640" cy="612648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858000"/>
          </a:xfrm>
        </p:spPr>
        <p:txBody>
          <a:bodyPr>
            <a:normAutofit/>
          </a:bodyPr>
          <a:lstStyle/>
          <a:p>
            <a:pPr marL="914400" indent="-914400"/>
            <a:r>
              <a:rPr lang="el-GR" sz="4800" dirty="0" smtClean="0">
                <a:solidFill>
                  <a:schemeClr val="tx2"/>
                </a:solidFill>
              </a:rPr>
              <a:t>Ποδήλατο, κοινωνική ζωή και υγεία</a:t>
            </a:r>
            <a:br>
              <a:rPr lang="el-GR" sz="4800" dirty="0" smtClean="0">
                <a:solidFill>
                  <a:schemeClr val="tx2"/>
                </a:solidFill>
              </a:rPr>
            </a:br>
            <a:r>
              <a:rPr lang="el-GR" sz="3400" dirty="0" smtClean="0">
                <a:latin typeface="+mn-lt"/>
              </a:rPr>
              <a:t>1) Η μετακίνηση με ποδήλατο μας προσφέρει την ευκαιρία για μια θαυμάσια αεροβική άσκηση. Η ποδηλασία βελτιώνει την ψυχική και σωματική μας υγεία.</a:t>
            </a:r>
            <a:br>
              <a:rPr lang="el-GR" sz="3400" dirty="0" smtClean="0">
                <a:latin typeface="+mn-lt"/>
              </a:rPr>
            </a:br>
            <a:r>
              <a:rPr lang="el-GR" sz="3400" dirty="0" smtClean="0">
                <a:latin typeface="+mn-lt"/>
              </a:rPr>
              <a:t>2) Το ποδήλατο προσφέρει μια ήπια, προσιτή και οικονομική μορφή άσκησης κατάλληλη για όλες τις ηλικίες.</a:t>
            </a:r>
            <a:endParaRPr lang="el-GR" sz="4800" dirty="0">
              <a:solidFill>
                <a:schemeClr val="tx2"/>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mountain bike\13.jpg"/>
          <p:cNvPicPr>
            <a:picLocks noChangeAspect="1" noChangeArrowheads="1"/>
          </p:cNvPicPr>
          <p:nvPr/>
        </p:nvPicPr>
        <p:blipFill>
          <a:blip r:embed="rId2" cstate="print"/>
          <a:srcRect/>
          <a:stretch>
            <a:fillRect/>
          </a:stretch>
        </p:blipFill>
        <p:spPr bwMode="auto">
          <a:xfrm>
            <a:off x="2680764" y="586978"/>
            <a:ext cx="3782473" cy="5684044"/>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858000"/>
          </a:xfrm>
        </p:spPr>
        <p:txBody>
          <a:bodyPr>
            <a:normAutofit/>
          </a:bodyPr>
          <a:lstStyle/>
          <a:p>
            <a:r>
              <a:rPr lang="el-GR" sz="3400" dirty="0" smtClean="0">
                <a:latin typeface="+mn-lt"/>
              </a:rPr>
              <a:t>3) Μας κρατάει σε επαφή με την φύση και τις αλλαγές των εποχών.</a:t>
            </a:r>
            <a:br>
              <a:rPr lang="el-GR" sz="3400" dirty="0" smtClean="0">
                <a:latin typeface="+mn-lt"/>
              </a:rPr>
            </a:br>
            <a:r>
              <a:rPr lang="el-GR" sz="3400" dirty="0" smtClean="0">
                <a:latin typeface="+mn-lt"/>
              </a:rPr>
              <a:t>4) Το ποδήλατο μας προσφέρει ψυχική ισορροπία και ευφορία.</a:t>
            </a:r>
            <a:br>
              <a:rPr lang="el-GR" sz="3400" dirty="0" smtClean="0">
                <a:latin typeface="+mn-lt"/>
              </a:rPr>
            </a:br>
            <a:r>
              <a:rPr lang="el-GR" sz="3400" dirty="0" smtClean="0">
                <a:latin typeface="+mn-lt"/>
              </a:rPr>
              <a:t>5) Είναι ένα μεταφορικό μέσο που ενθαρρύνει την ανάπτυξη και διατήρηση της κοινωνικής ζωής.</a:t>
            </a:r>
            <a:br>
              <a:rPr lang="el-GR" sz="3400" dirty="0" smtClean="0">
                <a:latin typeface="+mn-lt"/>
              </a:rPr>
            </a:br>
            <a:r>
              <a:rPr lang="el-GR" sz="3400" dirty="0" smtClean="0">
                <a:latin typeface="+mn-lt"/>
              </a:rPr>
              <a:t>6) Οι χαμηλές ταχύτητες επιτρέπουν στους πολίτες να συναντιούνται μεταξύ τους και να επικοινωνούν.</a:t>
            </a:r>
            <a:endParaRPr lang="el-GR" sz="3400" dirty="0">
              <a:latin typeface="+mn-l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858000"/>
          </a:xfrm>
        </p:spPr>
        <p:txBody>
          <a:bodyPr>
            <a:normAutofit/>
          </a:bodyPr>
          <a:lstStyle/>
          <a:p>
            <a:r>
              <a:rPr lang="el-GR" sz="3400" dirty="0" smtClean="0">
                <a:latin typeface="+mn-lt"/>
              </a:rPr>
              <a:t>7) Είναι ένα μέσο που βοηθάει στην κοινωνική ισότητα και συνοχή.</a:t>
            </a:r>
            <a:br>
              <a:rPr lang="el-GR" sz="3400" dirty="0" smtClean="0">
                <a:latin typeface="+mn-lt"/>
              </a:rPr>
            </a:br>
            <a:r>
              <a:rPr lang="el-GR" sz="3400" dirty="0" smtClean="0">
                <a:latin typeface="+mn-lt"/>
              </a:rPr>
              <a:t>8) Οι οδικές μας μετακινήσεις με ποδήλατο δεν επιβαρύνουν τη ζωή των υπόλοιπων συμπολιτών μας με θόρυβο και ρύπους.</a:t>
            </a:r>
            <a:endParaRPr lang="el-GR" sz="3400" dirty="0">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858000"/>
          </a:xfrm>
        </p:spPr>
        <p:txBody>
          <a:bodyPr>
            <a:normAutofit/>
          </a:bodyPr>
          <a:lstStyle/>
          <a:p>
            <a:r>
              <a:rPr lang="el-GR" sz="3400" dirty="0" smtClean="0">
                <a:latin typeface="+mn-lt"/>
              </a:rPr>
              <a:t>Τα πρώτα ποδήλατα κυκλοφόρησαν τον 18</a:t>
            </a:r>
            <a:r>
              <a:rPr lang="el-GR" sz="3400" baseline="30000" dirty="0" smtClean="0">
                <a:latin typeface="+mn-lt"/>
              </a:rPr>
              <a:t>ο</a:t>
            </a:r>
            <a:r>
              <a:rPr lang="el-GR" sz="3400" dirty="0" smtClean="0">
                <a:latin typeface="+mn-lt"/>
              </a:rPr>
              <a:t> αιώνα. Η κατασκευή τους ήταν πολύ απλή</a:t>
            </a:r>
            <a:r>
              <a:rPr lang="en-US" sz="3400" dirty="0" smtClean="0">
                <a:latin typeface="+mn-lt"/>
              </a:rPr>
              <a:t>:</a:t>
            </a:r>
            <a:r>
              <a:rPr lang="el-GR" sz="3400" dirty="0" smtClean="0">
                <a:latin typeface="+mn-lt"/>
              </a:rPr>
              <a:t> Δύο ρόδες προσαρμόστηκαν σε έναν ξύλινο σκελετό πάνω στον οποίο υπήρχε κάθισμα. Δεν είχαν πετάλια και οι ποδηλάτες τα κινούσαν με τα πόδια τους που ακουμπούσαν στο έδαφος.</a:t>
            </a:r>
            <a:endParaRPr lang="el-GR" sz="3400" dirty="0">
              <a:latin typeface="+mn-l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858000"/>
          </a:xfrm>
        </p:spPr>
        <p:txBody>
          <a:bodyPr/>
          <a:lstStyle/>
          <a:p>
            <a:endParaRPr lang="el-GR" dirty="0"/>
          </a:p>
        </p:txBody>
      </p:sp>
      <p:pic>
        <p:nvPicPr>
          <p:cNvPr id="16386" name="Picture 2" descr="E:\φωτογραφίες\netherlands.jpg 11.jpg"/>
          <p:cNvPicPr>
            <a:picLocks noChangeAspect="1" noChangeArrowheads="1"/>
          </p:cNvPicPr>
          <p:nvPr/>
        </p:nvPicPr>
        <p:blipFill>
          <a:blip r:embed="rId2" cstate="print"/>
          <a:srcRect l="321" b="5361"/>
          <a:stretch>
            <a:fillRect/>
          </a:stretch>
        </p:blipFill>
        <p:spPr bwMode="auto">
          <a:xfrm>
            <a:off x="774231" y="724691"/>
            <a:ext cx="7595539" cy="5408619"/>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858000"/>
          </a:xfrm>
        </p:spPr>
        <p:txBody>
          <a:bodyPr/>
          <a:lstStyle/>
          <a:p>
            <a:r>
              <a:rPr lang="el-GR" sz="3400" dirty="0" smtClean="0">
                <a:latin typeface="+mn-lt"/>
              </a:rPr>
              <a:t>Συμμετείχαν οι μαθητές του 2</a:t>
            </a:r>
            <a:r>
              <a:rPr lang="el-GR" sz="3400" baseline="30000" dirty="0" smtClean="0">
                <a:latin typeface="+mn-lt"/>
              </a:rPr>
              <a:t>ου</a:t>
            </a:r>
            <a:r>
              <a:rPr lang="el-GR" sz="3400" dirty="0" smtClean="0">
                <a:latin typeface="+mn-lt"/>
              </a:rPr>
              <a:t> ΕΠΑ.Λ. Καρδίτσας</a:t>
            </a:r>
            <a:r>
              <a:rPr lang="en-US" sz="3400" dirty="0" smtClean="0">
                <a:latin typeface="+mn-lt"/>
              </a:rPr>
              <a:t>:</a:t>
            </a:r>
            <a:r>
              <a:rPr lang="en-US" dirty="0" smtClean="0"/>
              <a:t/>
            </a:r>
            <a:br>
              <a:rPr lang="en-US" dirty="0" smtClean="0"/>
            </a:br>
            <a:endParaRPr lang="el-G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858000"/>
          </a:xfrm>
        </p:spPr>
        <p:txBody>
          <a:bodyPr>
            <a:normAutofit/>
          </a:bodyPr>
          <a:lstStyle/>
          <a:p>
            <a:r>
              <a:rPr lang="el-GR" sz="4800" dirty="0" smtClean="0">
                <a:solidFill>
                  <a:schemeClr val="tx2"/>
                </a:solidFill>
              </a:rPr>
              <a:t>Βιβλιογραφία</a:t>
            </a:r>
            <a:br>
              <a:rPr lang="el-GR" sz="4800" dirty="0" smtClean="0">
                <a:solidFill>
                  <a:schemeClr val="tx2"/>
                </a:solidFill>
              </a:rPr>
            </a:br>
            <a:endParaRPr lang="el-GR" sz="4800" dirty="0">
              <a:solidFill>
                <a:schemeClr val="tx2"/>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858000"/>
          </a:xfrm>
        </p:spPr>
        <p:txBody>
          <a:bodyPr>
            <a:normAutofit/>
          </a:bodyPr>
          <a:lstStyle/>
          <a:p>
            <a:r>
              <a:rPr lang="el-GR" sz="4800" dirty="0" smtClean="0">
                <a:solidFill>
                  <a:schemeClr val="tx2"/>
                </a:solidFill>
              </a:rPr>
              <a:t>Τέλος</a:t>
            </a:r>
            <a:br>
              <a:rPr lang="el-GR" sz="4800" dirty="0" smtClean="0">
                <a:solidFill>
                  <a:schemeClr val="tx2"/>
                </a:solidFill>
              </a:rPr>
            </a:br>
            <a:r>
              <a:rPr lang="el-GR" sz="3400" dirty="0" smtClean="0">
                <a:latin typeface="+mn-lt"/>
              </a:rPr>
              <a:t>Σας ευχαριστούμε για την προσοχή σας!</a:t>
            </a:r>
            <a:endParaRPr lang="el-GR" sz="4800" dirty="0">
              <a:solidFill>
                <a:schemeClr val="tx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dresienne\dresienne 1.jpg"/>
          <p:cNvPicPr>
            <a:picLocks noChangeAspect="1" noChangeArrowheads="1"/>
          </p:cNvPicPr>
          <p:nvPr/>
        </p:nvPicPr>
        <p:blipFill>
          <a:blip r:embed="rId2" cstate="print"/>
          <a:srcRect/>
          <a:stretch>
            <a:fillRect/>
          </a:stretch>
        </p:blipFill>
        <p:spPr bwMode="auto">
          <a:xfrm>
            <a:off x="1261830" y="1118501"/>
            <a:ext cx="6620340" cy="462099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858000"/>
          </a:xfrm>
        </p:spPr>
        <p:txBody>
          <a:bodyPr>
            <a:normAutofit/>
          </a:bodyPr>
          <a:lstStyle/>
          <a:p>
            <a:r>
              <a:rPr lang="el-GR" sz="3400" dirty="0" smtClean="0">
                <a:latin typeface="+mn-lt"/>
              </a:rPr>
              <a:t>Τα ποδήλατα με πετάλια εμφανίστηκαν για πρώτη φορά το 1865. Οι σούστες (ελατήρια) στη σέλα προστέθηκαν αργότερα.</a:t>
            </a:r>
            <a:endParaRPr lang="el-GR" sz="3400" dirty="0">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858000"/>
          </a:xfrm>
        </p:spPr>
        <p:txBody>
          <a:bodyPr>
            <a:normAutofit/>
          </a:bodyPr>
          <a:lstStyle/>
          <a:p>
            <a:r>
              <a:rPr lang="el-GR" sz="3400" dirty="0" smtClean="0">
                <a:latin typeface="+mn-lt"/>
              </a:rPr>
              <a:t>Ακολούθησε το ποδήλατο που είχε μεγάλο μπροστινό τροχό και μικρό πίσω.</a:t>
            </a:r>
            <a:endParaRPr lang="el-GR" sz="3400" dirty="0">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velocipede\velocipede 2.jpg"/>
          <p:cNvPicPr>
            <a:picLocks noChangeAspect="1" noChangeArrowheads="1"/>
          </p:cNvPicPr>
          <p:nvPr/>
        </p:nvPicPr>
        <p:blipFill>
          <a:blip r:embed="rId2" cstate="print"/>
          <a:srcRect/>
          <a:stretch>
            <a:fillRect/>
          </a:stretch>
        </p:blipFill>
        <p:spPr bwMode="auto">
          <a:xfrm>
            <a:off x="2089976" y="619316"/>
            <a:ext cx="4964049" cy="561936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858000"/>
          </a:xfrm>
        </p:spPr>
        <p:txBody>
          <a:bodyPr>
            <a:normAutofit/>
          </a:bodyPr>
          <a:lstStyle/>
          <a:p>
            <a:r>
              <a:rPr lang="el-GR" sz="3400" dirty="0" smtClean="0">
                <a:latin typeface="+mn-lt"/>
              </a:rPr>
              <a:t>Στη δεκαετία του 1880 προστέθηκε η αλυσίδα, για τη μετάδοση της κίνησης στην πίσω ρόδα και τα λάστιχα με αέρα.</a:t>
            </a:r>
            <a:endParaRPr lang="el-GR" sz="3400" dirty="0">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Τήξη">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449</TotalTime>
  <Words>537</Words>
  <Application>Microsoft Office PowerPoint</Application>
  <PresentationFormat>Προβολή στην οθόνη (4:3)</PresentationFormat>
  <Paragraphs>27</Paragraphs>
  <Slides>43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43</vt:i4>
      </vt:variant>
    </vt:vector>
  </HeadingPairs>
  <TitlesOfParts>
    <vt:vector size="44" baseType="lpstr">
      <vt:lpstr>Θέμα του Office</vt:lpstr>
      <vt:lpstr>Το ποδήλατο στην Καρδίτσα</vt:lpstr>
      <vt:lpstr>Ορισμός Ποδηλάτου Το ποδήλατο είναι ένα δίτροχο ποδοκίνητο μεταφορικό μέσο.</vt:lpstr>
      <vt:lpstr>Ιστορία και εξέλιξη του ποδηλάτου Πρόγονος του ποδηλάτου θεωρείται το «draisienne», μία κατασκευή φτιαγμένη από ξύλο, δημιουργός της οποίας ήταν ο Καρλ Φον Ντράις. </vt:lpstr>
      <vt:lpstr>Τα πρώτα ποδήλατα κυκλοφόρησαν τον 18ο αιώνα. Η κατασκευή τους ήταν πολύ απλή: Δύο ρόδες προσαρμόστηκαν σε έναν ξύλινο σκελετό πάνω στον οποίο υπήρχε κάθισμα. Δεν είχαν πετάλια και οι ποδηλάτες τα κινούσαν με τα πόδια τους που ακουμπούσαν στο έδαφος.</vt:lpstr>
      <vt:lpstr>Διαφάνεια 5</vt:lpstr>
      <vt:lpstr>Τα ποδήλατα με πετάλια εμφανίστηκαν για πρώτη φορά το 1865. Οι σούστες (ελατήρια) στη σέλα προστέθηκαν αργότερα.</vt:lpstr>
      <vt:lpstr>Ακολούθησε το ποδήλατο που είχε μεγάλο μπροστινό τροχό και μικρό πίσω.</vt:lpstr>
      <vt:lpstr>Διαφάνεια 8</vt:lpstr>
      <vt:lpstr>Στη δεκαετία του 1880 προστέθηκε η αλυσίδα, για τη μετάδοση της κίνησης στην πίσω ρόδα και τα λάστιχα με αέρα.</vt:lpstr>
      <vt:lpstr>Από τότε μέχρι σήμερα, έχουν κατασκευαστεί πολλοί τύποι ποδηλάτων: Γυναικεία Ανδρικά Παιδικά Αγωνιστικά και άλλα… Ωστόσο, το βασικό σχέδιο δεν έχει αλλάξει. </vt:lpstr>
      <vt:lpstr>Διαφάνεια 11</vt:lpstr>
      <vt:lpstr>Το ποδήλατο ως άθλημα Το 1903, έγινε, για πρώτη φορά, ο ποδηλατικός Γύρος της Γαλλίας. Ο αγώνας αυτός διεξάγεται κάθε χρόνο εκτός από τα χρόνια του πολέμου. Ακολουθούν σε σημασία ο Γύρος της Ιταλίας και ο Γύρος της Ισπανίας. </vt:lpstr>
      <vt:lpstr>Διαφάνεια 13</vt:lpstr>
      <vt:lpstr>Η ερασιτεχνική ποδηλασία (μόνο για άντρες) υπήρξε Ολυμπιακό Άθλημα από το 1896. Το 1984 εισήχθη στο πρόγραμμα των Ολυμπιακών Αγώνων και η γυναικεία ποδηλασία δρόμου για να ακολουθήσει η ποδηλασία πίστας το 1988. Η ορεινή ποδηλασία (mountain biking) ανδρών και γυναικών, έγινε Ολυμπιακό Άθλημα το 1996 στην Ατλάντα.</vt:lpstr>
      <vt:lpstr>Διαφάνεια 15</vt:lpstr>
      <vt:lpstr>Διαφάνεια 16</vt:lpstr>
      <vt:lpstr>Το ποδήλατο στην Ευρώπη Το ποδήλατο αποτελεί, ιδίως στις χώρες της Κεντρικής και Βόρειας Ευρώπης, βασικό μέσο μετακίνησης για μικρούς και μεγάλους. Σε χώρες όπως η Ολλανδία, η Γερμανία, η Γαλλία κλπ το ποδήλατο αποτελεί αναπόσπαστο κομμάτι της καθημερινότητας των ανθρώπων καθώς οι περισσότεροι το χρησιμοποιούν για τις διαδρομές τους.</vt:lpstr>
      <vt:lpstr>Διαφάνεια 18</vt:lpstr>
      <vt:lpstr>Οι νέοι, σε πόλεις όπως το Άμστερνταμ το Βερολίνο, το Λονδίνο αλλά και σε πανεπιστημιουπόλεις όπως το Κέιμπριτζ, η Οξφόρδη, το Ντελφτ, το Ρόττερνταμ συνδυάζουν αρμονικά την μεταφορά τους, την προστασία του περιβάλλοντος αλλά και την οικονομία έχοντας το ποδήλατο ως βασικό άξονα.</vt:lpstr>
      <vt:lpstr>Διαφάνεια 20</vt:lpstr>
      <vt:lpstr>Το ποδήλατο στην πόλη μας Είναι γεγονός αδιαμφισβήτητο ότι το ποδήλατο αντιπροσωπεύει τον πιο "φιλικό" τρόπο μετακίνησης. Είναι αθόρυβο, δεν ρυπαίνει, δεν καταλαμβάνει χώρο και δεν καταναλώνει καύσιμα. Επιπλέον, είναι απόλυτα συμβατό με τις πολιτικές των αστικών αναπλάσεων και αποτελεί ένα από τα πιο σημαντικά όπλα της στρατηγικής προς τη βιώσιμη πόλη. </vt:lpstr>
      <vt:lpstr>Διαφάνεια 22</vt:lpstr>
      <vt:lpstr>Η πόλη της Καρδίτσας, σύμφωνα με στοιχεία της Αναπτυξιακής Καρδίτσας, αποτελεί χαρακτηριστική περίπτωση πόλης μικρού μεγέθους, στην οποία το ποδήλατο αποτελεί καθημερινό μέσο μετακίνησης και χρησιμοποιείται από όλες τις ηλικίες και κοινωνικές ομάδες. </vt:lpstr>
      <vt:lpstr>Ιστορικά, η Καρδίτσα, λόγω της εδαφολογικής της μορφολογίας (είναι πεδινή), είναι η πλέον ενδεδειγμένη πόλη για τη χρήση του ποδηλάτου. Κάθε οικογένεια διαθέτει περισσότερα από ένα ποδήλατα, ενώ πολλές οικογένειες έχουν για κάθε μέλος τους και ένα ποδήλατο. Οι μεγάλες ηλικίες μετακινούνται στην πόλη και στα χωριά της Καρδίτσας, εξυπηρετώντας τις ανάγκες τους χωρίς καμιά ένδειξη περιφρόνησης του ποδηλάτου, αποφεύγοντας ταυτόχρονα τη ρύπανση του περιβάλλοντος.  </vt:lpstr>
      <vt:lpstr>Παρά την επικράτηση της τεχνολογίας το ποδήλατο σταδιακά ξαναπαίρνει τη θέση που του αρμόζει. Το ποδήλατο στην Καρδίτσα χρησιμοποιούνταν ανέκαθεν και καταλαμβάνει σήμερα ένα υψηλό ποσοστό των καθημερινών μετακινήσεων.  </vt:lpstr>
      <vt:lpstr> Η χρήση του ποδηλάτου στην Καρδίτσα αποτελεί αναπόσπαστο στοιχείο της ίδιας της ταυτότητας  της πόλης. Χαρακτηριστικό είναι το γεγονός ότι ακόμα και σήμερα κυκλοφορούν παλιά ποδήλατα, τα οποία συνήθως κληρονομήθηκαν από τον πατέρα ή τον παππού. Πρόκειται για ποδήλατα μεγάλα και βαριά. </vt:lpstr>
      <vt:lpstr>Διαφάνεια 27</vt:lpstr>
      <vt:lpstr>Πολλά από αυτά βρίσκονται σε άριστη κατάσταση, έχουν χειρόφρενο και κόντρα και μερικά από αυτά διαθέτουν καρεκλάκι στο πάνω μέρος του σκελετού για να μπορούν να μεταφέρουν μικρά παιδιά. Οι πιο γνωστές μάρκες, τις οποίες βλέπουμε ακόμη και σήμερα, είναι τα Bismarck, τα Royal και τα Γκόρεγκ.</vt:lpstr>
      <vt:lpstr>Διαφάνεια 29</vt:lpstr>
      <vt:lpstr>Διαφάνεια 30</vt:lpstr>
      <vt:lpstr> Σήμερα, το ποδήλατο για την Καρδίτσα είναι η παράδοσή της, η φυσιογνωμία της, η εγγύηση ότι θα μπορέσει να αναβαθμίσει το περιβάλλον. Αξιοσημείωτο είναι ότι στην πόλη της Καρδίτσας εφαρμόζεται και ένα πρωτοποριακό πρόγραμμα για εναλλακτικές μορφές μετακίνησης. Κύριο μέσο αυτών των μετακινήσεων αποτελεί το ποδήλατο, το οποίο είναι άρρηκτα συνδεδεμένο με την ιστορία της πόλης.  </vt:lpstr>
      <vt:lpstr>Τα τελευταία χρόνια  κατασκευάστηκαν στους κεντρικούς δρόμους της πόλης ποδηλατοδρόμοι. Το δίκτυο απαρτίζεται από λωρίδες κυκλοφορίας ποδηλάτου στους βασικότερους αστικούς οδικούς άξονες. </vt:lpstr>
      <vt:lpstr>Διαφάνεια 33</vt:lpstr>
      <vt:lpstr>Το υφιστάμενο δίκτυο ποδηλατοδρόμων της πόλης της Καρδίτσας ξεκίνησε να κατασκευάζεται σε πρώτη φάση το διάστημα Άνοιξη 2003 - Άνοιξη 2004. Αξιοσημείωτη είναι και η ύπαρξη του περιαστικού ποδηλατοδρόμου προς την περιοχή του "Άλσους Παπαράντζας" και του ποδηλατοδρόμου που συνδέει το Τοπικό Διαμέρισμα Καρδίτσας με αυτό του Παλαιοκκλησίου. </vt:lpstr>
      <vt:lpstr>Διαφάνεια 35</vt:lpstr>
      <vt:lpstr>Ποδήλατο, κοινωνική ζωή και υγεία 1) Η μετακίνηση με ποδήλατο μας προσφέρει την ευκαιρία για μια θαυμάσια αεροβική άσκηση. Η ποδηλασία βελτιώνει την ψυχική και σωματική μας υγεία. 2) Το ποδήλατο προσφέρει μια ήπια, προσιτή και οικονομική μορφή άσκησης κατάλληλη για όλες τις ηλικίες.</vt:lpstr>
      <vt:lpstr>Διαφάνεια 37</vt:lpstr>
      <vt:lpstr>3) Μας κρατάει σε επαφή με την φύση και τις αλλαγές των εποχών. 4) Το ποδήλατο μας προσφέρει ψυχική ισορροπία και ευφορία. 5) Είναι ένα μεταφορικό μέσο που ενθαρρύνει την ανάπτυξη και διατήρηση της κοινωνικής ζωής. 6) Οι χαμηλές ταχύτητες επιτρέπουν στους πολίτες να συναντιούνται μεταξύ τους και να επικοινωνούν.</vt:lpstr>
      <vt:lpstr>7) Είναι ένα μέσο που βοηθάει στην κοινωνική ισότητα και συνοχή. 8) Οι οδικές μας μετακινήσεις με ποδήλατο δεν επιβαρύνουν τη ζωή των υπόλοιπων συμπολιτών μας με θόρυβο και ρύπους.</vt:lpstr>
      <vt:lpstr>Διαφάνεια 40</vt:lpstr>
      <vt:lpstr>Συμμετείχαν οι μαθητές του 2ου ΕΠΑ.Λ. Καρδίτσας: </vt:lpstr>
      <vt:lpstr>Βιβλιογραφία </vt:lpstr>
      <vt:lpstr>Τέλος Σας ευχαριστούμε για την προσοχή σας!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ποδήλατο στην Καρδίτσα</dc:title>
  <dc:creator>user</dc:creator>
  <cp:lastModifiedBy>user</cp:lastModifiedBy>
  <cp:revision>46</cp:revision>
  <dcterms:created xsi:type="dcterms:W3CDTF">2013-03-16T10:38:10Z</dcterms:created>
  <dcterms:modified xsi:type="dcterms:W3CDTF">2013-03-18T19:58:59Z</dcterms:modified>
</cp:coreProperties>
</file>