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72" r:id="rId3"/>
    <p:sldId id="258" r:id="rId4"/>
    <p:sldId id="259" r:id="rId5"/>
    <p:sldId id="275" r:id="rId6"/>
    <p:sldId id="276" r:id="rId7"/>
    <p:sldId id="277" r:id="rId8"/>
    <p:sldId id="260" r:id="rId9"/>
    <p:sldId id="274" r:id="rId10"/>
    <p:sldId id="261" r:id="rId11"/>
    <p:sldId id="273" r:id="rId12"/>
    <p:sldId id="257" r:id="rId13"/>
    <p:sldId id="262" r:id="rId14"/>
    <p:sldId id="263" r:id="rId15"/>
    <p:sldId id="267" r:id="rId16"/>
    <p:sldId id="265" r:id="rId17"/>
    <p:sldId id="266" r:id="rId18"/>
    <p:sldId id="264" r:id="rId19"/>
    <p:sldId id="268" r:id="rId20"/>
    <p:sldId id="269" r:id="rId21"/>
    <p:sldId id="270" r:id="rId22"/>
    <p:sldId id="278" r:id="rId23"/>
    <p:sldId id="271"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CCAD0D-6D24-4AA2-AC38-BA08DA339063}" type="datetimeFigureOut">
              <a:rPr lang="en-US" smtClean="0"/>
              <a:pPr/>
              <a:t>4/12/2022</a:t>
            </a:fld>
            <a:endParaRPr lang="en-US"/>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0DDC10-B6BA-499C-AC92-0A7475E93C4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a:p>
        </p:txBody>
      </p:sp>
      <p:sp>
        <p:nvSpPr>
          <p:cNvPr id="4" name="3 - Θέση αριθμού διαφάνειας"/>
          <p:cNvSpPr>
            <a:spLocks noGrp="1"/>
          </p:cNvSpPr>
          <p:nvPr>
            <p:ph type="sldNum" sz="quarter" idx="10"/>
          </p:nvPr>
        </p:nvSpPr>
        <p:spPr/>
        <p:txBody>
          <a:bodyPr/>
          <a:lstStyle/>
          <a:p>
            <a:fld id="{4E0DDC10-B6BA-499C-AC92-0A7475E93C4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dirty="0"/>
          </a:p>
        </p:txBody>
      </p:sp>
      <p:sp>
        <p:nvSpPr>
          <p:cNvPr id="4" name="3 - Θέση αριθμού διαφάνειας"/>
          <p:cNvSpPr>
            <a:spLocks noGrp="1"/>
          </p:cNvSpPr>
          <p:nvPr>
            <p:ph type="sldNum" sz="quarter" idx="10"/>
          </p:nvPr>
        </p:nvSpPr>
        <p:spPr/>
        <p:txBody>
          <a:bodyPr/>
          <a:lstStyle/>
          <a:p>
            <a:fld id="{4E0DDC10-B6BA-499C-AC92-0A7475E93C41}"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2342CEA3-3058-4D43-AE35-B3DA76CB4003}" type="datetimeFigureOut">
              <a:rPr lang="el-GR" smtClean="0"/>
              <a:pPr/>
              <a:t>12/4/2022</a:t>
            </a:fld>
            <a:endParaRPr lang="el-GR"/>
          </a:p>
        </p:txBody>
      </p:sp>
      <p:sp>
        <p:nvSpPr>
          <p:cNvPr id="2" name="1 - Θέση υποσέλιδου"/>
          <p:cNvSpPr>
            <a:spLocks noGrp="1"/>
          </p:cNvSpPr>
          <p:nvPr>
            <p:ph type="ftr" sz="quarter" idx="11"/>
          </p:nvPr>
        </p:nvSpPr>
        <p:spPr/>
        <p:txBody>
          <a:bodyPr/>
          <a:lstStyle/>
          <a:p>
            <a:endParaRPr lang="el-GR"/>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12/4/2022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12/4/2022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2342CEA3-3058-4D43-AE35-B3DA76CB4003}" type="datetimeFigureOut">
              <a:rPr lang="el-GR" smtClean="0"/>
              <a:pPr/>
              <a:t>12/4/2022</a:t>
            </a:fld>
            <a:endParaRPr lang="el-GR"/>
          </a:p>
        </p:txBody>
      </p:sp>
      <p:sp>
        <p:nvSpPr>
          <p:cNvPr id="19" name="18 - Θέση υποσέλιδου"/>
          <p:cNvSpPr>
            <a:spLocks noGrp="1"/>
          </p:cNvSpPr>
          <p:nvPr>
            <p:ph type="ftr" sz="quarter" idx="11"/>
          </p:nvPr>
        </p:nvSpPr>
        <p:spPr>
          <a:xfrm>
            <a:off x="3581400" y="76200"/>
            <a:ext cx="2895600" cy="288925"/>
          </a:xfrm>
        </p:spPr>
        <p:txBody>
          <a:bodyPr/>
          <a:lstStyle/>
          <a:p>
            <a:endParaRPr lang="el-GR"/>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2342CEA3-3058-4D43-AE35-B3DA76CB4003}" type="datetimeFigureOut">
              <a:rPr lang="el-GR" smtClean="0"/>
              <a:pPr/>
              <a:t>12/4/2022</a:t>
            </a:fld>
            <a:endParaRPr lang="el-GR"/>
          </a:p>
        </p:txBody>
      </p:sp>
      <p:sp>
        <p:nvSpPr>
          <p:cNvPr id="11" name="10 - Θέση υποσέλιδου"/>
          <p:cNvSpPr>
            <a:spLocks noGrp="1"/>
          </p:cNvSpPr>
          <p:nvPr>
            <p:ph type="ftr" sz="quarter" idx="11"/>
          </p:nvPr>
        </p:nvSpPr>
        <p:spPr/>
        <p:txBody>
          <a:bodyPr/>
          <a:lstStyle/>
          <a:p>
            <a:endParaRPr lang="el-GR"/>
          </a:p>
        </p:txBody>
      </p:sp>
      <p:sp>
        <p:nvSpPr>
          <p:cNvPr id="16" name="1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2342CEA3-3058-4D43-AE35-B3DA76CB4003}" type="datetimeFigureOut">
              <a:rPr lang="el-GR" smtClean="0"/>
              <a:pPr/>
              <a:t>12/4/2022</a:t>
            </a:fld>
            <a:endParaRPr lang="el-GR"/>
          </a:p>
        </p:txBody>
      </p:sp>
      <p:sp>
        <p:nvSpPr>
          <p:cNvPr id="10" name="9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2342CEA3-3058-4D43-AE35-B3DA76CB4003}" type="datetimeFigureOut">
              <a:rPr lang="el-GR" smtClean="0"/>
              <a:pPr/>
              <a:t>12/4/2022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D3F1D1C4-C2D9-4231-9FB2-B2D9D97AA41D}" type="slidenum">
              <a:rPr lang="el-GR" smtClean="0"/>
              <a:pPr/>
              <a:t>‹#›</a:t>
            </a:fld>
            <a:endParaRPr lang="el-GR"/>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2342CEA3-3058-4D43-AE35-B3DA76CB4003}" type="datetimeFigureOut">
              <a:rPr lang="el-GR" smtClean="0"/>
              <a:pPr/>
              <a:t>12/4/2022</a:t>
            </a:fld>
            <a:endParaRPr lang="el-GR"/>
          </a:p>
        </p:txBody>
      </p:sp>
      <p:sp>
        <p:nvSpPr>
          <p:cNvPr id="21" name="20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2342CEA3-3058-4D43-AE35-B3DA76CB4003}" type="datetimeFigureOut">
              <a:rPr lang="el-GR" smtClean="0"/>
              <a:pPr/>
              <a:t>12/4/2022</a:t>
            </a:fld>
            <a:endParaRPr lang="el-GR"/>
          </a:p>
        </p:txBody>
      </p:sp>
      <p:sp>
        <p:nvSpPr>
          <p:cNvPr id="24" name="23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2342CEA3-3058-4D43-AE35-B3DA76CB4003}" type="datetimeFigureOut">
              <a:rPr lang="el-GR" smtClean="0"/>
              <a:pPr/>
              <a:t>12/4/2022</a:t>
            </a:fld>
            <a:endParaRPr lang="el-GR"/>
          </a:p>
        </p:txBody>
      </p:sp>
      <p:sp>
        <p:nvSpPr>
          <p:cNvPr id="29" name="28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12/4/2022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342CEA3-3058-4D43-AE35-B3DA76CB4003}" type="datetimeFigureOut">
              <a:rPr lang="el-GR" smtClean="0"/>
              <a:pPr/>
              <a:t>12/4/2022</a:t>
            </a:fld>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3F1D1C4-C2D9-4231-9FB2-B2D9D97AA41D}" type="slidenum">
              <a:rPr lang="el-GR" smtClean="0"/>
              <a:pPr/>
              <a:t>‹#›</a:t>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l.wikipedia.org/w/index.php?title=%CE%A7%CE%BF%CF%81%CE%B7%CE%B3%CE%AF%CE%B1&amp;action=edit&amp;redlink=1" TargetMode="External"/><Relationship Id="rId2" Type="http://schemas.openxmlformats.org/officeDocument/2006/relationships/hyperlink" Target="https://el.wikipedia.org/wiki/%CE%91%CF%81%CF%87%CE%B1%CE%AF%CE%B1_%CE%91%CE%B8%CE%AE%CE%BD%CE%B1"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el.wikipedia.org/wiki/%CE%9F%CE%BB%CF%8D%CE%BC%CF%80%CE%B9%CE%B1_(19%CE%BF%CF%82_%CE%B1%CE%B9%CF%8E%CE%BD%CE%B1%CF%82)" TargetMode="External"/><Relationship Id="rId3" Type="http://schemas.openxmlformats.org/officeDocument/2006/relationships/hyperlink" Target="https://el.wikipedia.org/wiki/%CE%A0%CF%8D%CE%B8%CE%B9%CE%B1" TargetMode="External"/><Relationship Id="rId7" Type="http://schemas.openxmlformats.org/officeDocument/2006/relationships/hyperlink" Target="https://el.wikipedia.org/wiki/%CE%98%CE%B5%CE%BF%CE%B4%CF%8C%CF%83%CE%B9%CE%BF%CF%82_%CE%91'" TargetMode="External"/><Relationship Id="rId2" Type="http://schemas.openxmlformats.org/officeDocument/2006/relationships/hyperlink" Target="https://el.wikipedia.org/wiki/%CE%91%CF%81%CF%87%CE%B1%CE%AF%CE%B1_%CE%95%CE%BB%CE%BB%CE%AC%CE%B4%CE%B1" TargetMode="External"/><Relationship Id="rId1" Type="http://schemas.openxmlformats.org/officeDocument/2006/relationships/slideLayout" Target="../slideLayouts/slideLayout2.xml"/><Relationship Id="rId6" Type="http://schemas.openxmlformats.org/officeDocument/2006/relationships/hyperlink" Target="https://el.wikipedia.org/wiki/%CE%91%CF%81%CF%87%CE%B1%CE%AF%CE%B1_%CE%9F%CE%BB%CF%85%CE%BC%CF%80%CE%AF%CE%B1" TargetMode="External"/><Relationship Id="rId5" Type="http://schemas.openxmlformats.org/officeDocument/2006/relationships/hyperlink" Target="https://el.wikipedia.org/wiki/%CE%8A%CF%83%CE%B8%CE%BC%CE%B9%CE%B1" TargetMode="External"/><Relationship Id="rId4" Type="http://schemas.openxmlformats.org/officeDocument/2006/relationships/hyperlink" Target="https://el.wikipedia.org/wiki/%CE%9D%CE%AD%CE%BC%CE%B5%CE%B1" TargetMode="External"/><Relationship Id="rId9" Type="http://schemas.openxmlformats.org/officeDocument/2006/relationships/hyperlink" Target="https://el.wikipedia.org/wiki/%CE%A7%CE%B5%CE%B9%CE%BC%CE%B5%CF%81%CE%B9%CE%BD%CE%BF%CE%AF_%CE%9F%CE%BB%CF%85%CE%BC%CF%80%CE%B9%CE%B1%CE%BA%CE%BF%CE%AF_%CE%91%CE%B3%CF%8E%CE%BD%CE%B5%CF%82"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el.wikipedia.org/wiki"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el.wikipedia.org/wiki"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el.wikipedia.org/wiki"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57158" y="5429264"/>
            <a:ext cx="8458200" cy="861605"/>
          </a:xfrm>
        </p:spPr>
        <p:txBody>
          <a:bodyPr>
            <a:normAutofit fontScale="90000"/>
          </a:bodyPr>
          <a:lstStyle/>
          <a:p>
            <a:pPr algn="ctr"/>
            <a:r>
              <a:rPr lang="el-GR" dirty="0" smtClean="0"/>
              <a:t>Το θεατρο στην αρχαια ελλαδα</a:t>
            </a:r>
            <a:r>
              <a:rPr lang="en-US" dirty="0" smtClean="0"/>
              <a:t>- theatre in ancient Greece</a:t>
            </a:r>
            <a:endParaRPr lang="en-US" dirty="0"/>
          </a:p>
        </p:txBody>
      </p:sp>
      <p:sp>
        <p:nvSpPr>
          <p:cNvPr id="3" name="2 - Υπότιτλος"/>
          <p:cNvSpPr>
            <a:spLocks noGrp="1"/>
          </p:cNvSpPr>
          <p:nvPr>
            <p:ph type="subTitle" idx="1"/>
          </p:nvPr>
        </p:nvSpPr>
        <p:spPr/>
        <p:txBody>
          <a:bodyPr/>
          <a:lstStyle/>
          <a:p>
            <a:endParaRPr lang="en-US" dirty="0"/>
          </a:p>
        </p:txBody>
      </p:sp>
      <p:pic>
        <p:nvPicPr>
          <p:cNvPr id="4" name="3 - Εικόνα" descr="R (1).jpg"/>
          <p:cNvPicPr>
            <a:picLocks noChangeAspect="1"/>
          </p:cNvPicPr>
          <p:nvPr/>
        </p:nvPicPr>
        <p:blipFill>
          <a:blip r:embed="rId3"/>
          <a:stretch>
            <a:fillRect/>
          </a:stretch>
        </p:blipFill>
        <p:spPr>
          <a:xfrm>
            <a:off x="0" y="0"/>
            <a:ext cx="9144000" cy="5500702"/>
          </a:xfrm>
          <a:prstGeom prst="rect">
            <a:avLst/>
          </a:prstGeom>
        </p:spPr>
      </p:pic>
      <p:sp>
        <p:nvSpPr>
          <p:cNvPr id="5" name="4 - Θέση υποσέλιδου"/>
          <p:cNvSpPr>
            <a:spLocks noGrp="1"/>
          </p:cNvSpPr>
          <p:nvPr>
            <p:ph type="ftr" sz="quarter" idx="11"/>
          </p:nvPr>
        </p:nvSpPr>
        <p:spPr>
          <a:xfrm>
            <a:off x="2786050" y="6215082"/>
            <a:ext cx="3352800" cy="642918"/>
          </a:xfrm>
        </p:spPr>
        <p:txBody>
          <a:bodyPr/>
          <a:lstStyle/>
          <a:p>
            <a:pPr algn="ctr"/>
            <a:endParaRPr lang="en-US" dirty="0" smtClean="0"/>
          </a:p>
          <a:p>
            <a:pPr algn="ctr"/>
            <a:r>
              <a:rPr lang="el-GR" dirty="0" smtClean="0"/>
              <a:t>Αρχαίο Θέατρο Επιδαύρου</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err="1" smtClean="0"/>
              <a:t>Θεατ</a:t>
            </a:r>
            <a:r>
              <a:rPr lang="en-US" dirty="0" smtClean="0"/>
              <a:t>e</a:t>
            </a:r>
            <a:r>
              <a:rPr lang="el-GR" dirty="0" smtClean="0"/>
              <a:t>Σ στην </a:t>
            </a:r>
            <a:r>
              <a:rPr lang="el-GR" dirty="0" err="1" smtClean="0"/>
              <a:t>Αρχα</a:t>
            </a:r>
            <a:r>
              <a:rPr lang="en-US" dirty="0" err="1" smtClean="0"/>
              <a:t>i</a:t>
            </a:r>
            <a:r>
              <a:rPr lang="el-GR" dirty="0" smtClean="0"/>
              <a:t>α </a:t>
            </a:r>
            <a:r>
              <a:rPr lang="el-GR" dirty="0" err="1" smtClean="0"/>
              <a:t>Ελλ</a:t>
            </a:r>
            <a:r>
              <a:rPr lang="en-US" dirty="0" smtClean="0"/>
              <a:t>a</a:t>
            </a:r>
            <a:r>
              <a:rPr lang="el-GR" dirty="0" smtClean="0"/>
              <a:t>δα</a:t>
            </a:r>
            <a:r>
              <a:rPr lang="en-US" dirty="0" smtClean="0"/>
              <a:t/>
            </a:r>
            <a:br>
              <a:rPr lang="en-US" dirty="0" smtClean="0"/>
            </a:br>
            <a:endParaRPr lang="en-US" dirty="0"/>
          </a:p>
        </p:txBody>
      </p:sp>
      <p:sp>
        <p:nvSpPr>
          <p:cNvPr id="3" name="2 - Θέση περιεχομένου"/>
          <p:cNvSpPr>
            <a:spLocks noGrp="1"/>
          </p:cNvSpPr>
          <p:nvPr>
            <p:ph idx="1"/>
          </p:nvPr>
        </p:nvSpPr>
        <p:spPr>
          <a:xfrm>
            <a:off x="304800" y="1071546"/>
            <a:ext cx="4410076" cy="5500726"/>
          </a:xfrm>
        </p:spPr>
        <p:txBody>
          <a:bodyPr>
            <a:normAutofit fontScale="55000" lnSpcReduction="20000"/>
          </a:bodyPr>
          <a:lstStyle/>
          <a:p>
            <a:pPr>
              <a:buNone/>
            </a:pPr>
            <a:r>
              <a:rPr lang="el-GR" dirty="0" smtClean="0"/>
              <a:t>Οι θεατές των κωμικών παραστάσεων της Τραγωδίας που συμμετείχαν ήταν: Αθηναίοι αξιωματούχοι και απλοί πολίτες, πλούσιοι και φτωχοί, αστοί και ξωμάχοι. Καλοδεχούμενοι στις παραστάσεις ήταν όχι μόνο οι μέτοικοι -ξένοι αλλά και πολλοί διάφοροι επισκέπτες από άλλες πολιτείες. Η είσοδος στο θέατρο επιτρεπόταν μόνο στους άντρες. Τα εισιτήρια δημιουργούσαν τεράστιο κοινωνικό πρόβλημα, που η πολιτεία προσπάθησε να το λύσει διανέμοντας στους φτωχούς πολίτες χρήματα και δωρεάν εισιτήρια.</a:t>
            </a:r>
            <a:endParaRPr lang="en-US" dirty="0" smtClean="0"/>
          </a:p>
          <a:p>
            <a:pPr>
              <a:buNone/>
            </a:pPr>
            <a:r>
              <a:rPr lang="el-GR" dirty="0" smtClean="0"/>
              <a:t>Ο </a:t>
            </a:r>
            <a:r>
              <a:rPr lang="el-GR" b="1" dirty="0" smtClean="0"/>
              <a:t>χορηγός </a:t>
            </a:r>
            <a:r>
              <a:rPr lang="el-GR" dirty="0" smtClean="0"/>
              <a:t>στην </a:t>
            </a:r>
            <a:r>
              <a:rPr lang="el-GR" dirty="0" smtClean="0">
                <a:hlinkClick r:id="rId2" tooltip="Αρχαία Αθήνα"/>
              </a:rPr>
              <a:t>Αρχαία Αθήνα</a:t>
            </a:r>
            <a:r>
              <a:rPr lang="el-GR" dirty="0" smtClean="0"/>
              <a:t> ονομάζονταν κυριολεκτικά ο αρχηγός του θεατρικού χορού, αλλά και ο κάθε πολίτης που έκανε δωρεές για την ανάπτυξη των πολιτισμικών θεσμών. Το επίσημο αξίωμα ονομάζονταν </a:t>
            </a:r>
            <a:r>
              <a:rPr lang="el-GR" dirty="0" smtClean="0">
                <a:hlinkClick r:id="rId3" tooltip="Χορηγία (δεν έχει γραφτεί ακόμα)"/>
              </a:rPr>
              <a:t>χορηγία</a:t>
            </a:r>
            <a:r>
              <a:rPr lang="el-GR" dirty="0" smtClean="0"/>
              <a:t>.</a:t>
            </a:r>
            <a:endParaRPr lang="en-US" dirty="0" smtClean="0"/>
          </a:p>
          <a:p>
            <a:pPr>
              <a:buNone/>
            </a:pPr>
            <a:endParaRPr lang="en-US" dirty="0"/>
          </a:p>
        </p:txBody>
      </p:sp>
      <p:sp>
        <p:nvSpPr>
          <p:cNvPr id="4" name="3 - TextBox"/>
          <p:cNvSpPr txBox="1"/>
          <p:nvPr/>
        </p:nvSpPr>
        <p:spPr>
          <a:xfrm>
            <a:off x="857224" y="5786454"/>
            <a:ext cx="2786082" cy="338554"/>
          </a:xfrm>
          <a:prstGeom prst="rect">
            <a:avLst/>
          </a:prstGeom>
          <a:noFill/>
        </p:spPr>
        <p:txBody>
          <a:bodyPr wrap="square" rtlCol="0">
            <a:spAutoFit/>
          </a:bodyPr>
          <a:lstStyle/>
          <a:p>
            <a:pPr algn="ctr"/>
            <a:r>
              <a:rPr lang="el-GR" sz="1600" dirty="0" smtClean="0">
                <a:solidFill>
                  <a:srgbClr val="0070C0"/>
                </a:solidFill>
              </a:rPr>
              <a:t>Πέτρος Τ.</a:t>
            </a:r>
            <a:endParaRPr lang="en-US" sz="1600" dirty="0">
              <a:solidFill>
                <a:srgbClr val="0070C0"/>
              </a:solidFill>
            </a:endParaRPr>
          </a:p>
        </p:txBody>
      </p:sp>
      <p:pic>
        <p:nvPicPr>
          <p:cNvPr id="5" name="4 - Εικόνα" descr="audience in ancient theatre.jpg"/>
          <p:cNvPicPr>
            <a:picLocks noChangeAspect="1"/>
          </p:cNvPicPr>
          <p:nvPr/>
        </p:nvPicPr>
        <p:blipFill>
          <a:blip r:embed="rId4"/>
          <a:stretch>
            <a:fillRect/>
          </a:stretch>
        </p:blipFill>
        <p:spPr>
          <a:xfrm>
            <a:off x="5000628" y="1142984"/>
            <a:ext cx="3790952" cy="2710707"/>
          </a:xfrm>
          <a:prstGeom prst="rect">
            <a:avLst/>
          </a:prstGeom>
        </p:spPr>
      </p:pic>
      <p:sp>
        <p:nvSpPr>
          <p:cNvPr id="6" name="5 - TextBox"/>
          <p:cNvSpPr txBox="1"/>
          <p:nvPr/>
        </p:nvSpPr>
        <p:spPr>
          <a:xfrm>
            <a:off x="6357950" y="1285860"/>
            <a:ext cx="1714512" cy="261610"/>
          </a:xfrm>
          <a:prstGeom prst="rect">
            <a:avLst/>
          </a:prstGeom>
          <a:noFill/>
        </p:spPr>
        <p:txBody>
          <a:bodyPr wrap="square" rtlCol="0">
            <a:spAutoFit/>
          </a:bodyPr>
          <a:lstStyle/>
          <a:p>
            <a:pPr algn="ctr"/>
            <a:r>
              <a:rPr lang="en-US" sz="1100" dirty="0" smtClean="0">
                <a:solidFill>
                  <a:srgbClr val="0070C0"/>
                </a:solidFill>
              </a:rPr>
              <a:t>Alamy.com</a:t>
            </a:r>
            <a:endParaRPr lang="en-US" sz="1100" dirty="0">
              <a:solidFill>
                <a:srgbClr val="0070C0"/>
              </a:solidFill>
            </a:endParaRPr>
          </a:p>
        </p:txBody>
      </p:sp>
      <p:pic>
        <p:nvPicPr>
          <p:cNvPr id="7" name="6 - Εικόνα" descr="greek-theatre-fin-v2.jpg"/>
          <p:cNvPicPr>
            <a:picLocks noChangeAspect="1"/>
          </p:cNvPicPr>
          <p:nvPr/>
        </p:nvPicPr>
        <p:blipFill>
          <a:blip r:embed="rId5"/>
          <a:stretch>
            <a:fillRect/>
          </a:stretch>
        </p:blipFill>
        <p:spPr>
          <a:xfrm>
            <a:off x="4857752" y="4000480"/>
            <a:ext cx="3929090" cy="2643230"/>
          </a:xfrm>
          <a:prstGeom prst="rect">
            <a:avLst/>
          </a:prstGeom>
        </p:spPr>
      </p:pic>
      <p:sp>
        <p:nvSpPr>
          <p:cNvPr id="8" name="7 - TextBox"/>
          <p:cNvSpPr txBox="1"/>
          <p:nvPr/>
        </p:nvSpPr>
        <p:spPr>
          <a:xfrm>
            <a:off x="6500826" y="4143380"/>
            <a:ext cx="2000264" cy="261610"/>
          </a:xfrm>
          <a:prstGeom prst="rect">
            <a:avLst/>
          </a:prstGeom>
          <a:noFill/>
        </p:spPr>
        <p:txBody>
          <a:bodyPr wrap="square" rtlCol="0">
            <a:spAutoFit/>
          </a:bodyPr>
          <a:lstStyle/>
          <a:p>
            <a:r>
              <a:rPr lang="en-US" sz="1100" dirty="0" smtClean="0"/>
              <a:t>www.curriculumvisions.com</a:t>
            </a:r>
            <a:endParaRPr lang="en-US" sz="11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perfume</a:t>
            </a:r>
            <a:endParaRPr lang="en-US" dirty="0"/>
          </a:p>
        </p:txBody>
      </p:sp>
      <p:sp>
        <p:nvSpPr>
          <p:cNvPr id="3" name="2 - Θέση περιεχομένου"/>
          <p:cNvSpPr>
            <a:spLocks noGrp="1"/>
          </p:cNvSpPr>
          <p:nvPr>
            <p:ph idx="1"/>
          </p:nvPr>
        </p:nvSpPr>
        <p:spPr>
          <a:xfrm>
            <a:off x="3500430" y="1554162"/>
            <a:ext cx="5491170" cy="4525963"/>
          </a:xfrm>
        </p:spPr>
        <p:txBody>
          <a:bodyPr>
            <a:normAutofit fontScale="92500" lnSpcReduction="20000"/>
          </a:bodyPr>
          <a:lstStyle/>
          <a:p>
            <a:pPr algn="r">
              <a:buNone/>
            </a:pPr>
            <a:r>
              <a:rPr lang="en-US" dirty="0" smtClean="0"/>
              <a:t>Women and men in Ancient Greece used to wear perfume in every official circumstance. They made perfume with local plants like thyme, poppy, fennel, rose or iris. They often put flower petals in fresh oil. Also, they usually used local flowers and herbs like marjoram, parsley, iris, violet, lilies and spices like cumin and sage to them.</a:t>
            </a:r>
            <a:endParaRPr lang="en-US" dirty="0"/>
          </a:p>
        </p:txBody>
      </p:sp>
      <p:pic>
        <p:nvPicPr>
          <p:cNvPr id="4" name="3 - Εικόνα" descr="The_Garden_of_Hesperides_by_Ricciardo_Meacci.jpg"/>
          <p:cNvPicPr>
            <a:picLocks noChangeAspect="1"/>
          </p:cNvPicPr>
          <p:nvPr/>
        </p:nvPicPr>
        <p:blipFill>
          <a:blip r:embed="rId2"/>
          <a:stretch>
            <a:fillRect/>
          </a:stretch>
        </p:blipFill>
        <p:spPr>
          <a:xfrm>
            <a:off x="0" y="1714488"/>
            <a:ext cx="3833818" cy="4572032"/>
          </a:xfrm>
          <a:prstGeom prst="rect">
            <a:avLst/>
          </a:prstGeom>
        </p:spPr>
      </p:pic>
      <p:sp>
        <p:nvSpPr>
          <p:cNvPr id="5" name="4 - TextBox"/>
          <p:cNvSpPr txBox="1"/>
          <p:nvPr/>
        </p:nvSpPr>
        <p:spPr>
          <a:xfrm>
            <a:off x="428596" y="6357958"/>
            <a:ext cx="2643206" cy="276999"/>
          </a:xfrm>
          <a:prstGeom prst="rect">
            <a:avLst/>
          </a:prstGeom>
          <a:noFill/>
        </p:spPr>
        <p:txBody>
          <a:bodyPr wrap="square" rtlCol="0">
            <a:spAutoFit/>
          </a:bodyPr>
          <a:lstStyle/>
          <a:p>
            <a:pPr algn="ctr"/>
            <a:r>
              <a:rPr lang="en-US" sz="1200" dirty="0" smtClean="0">
                <a:solidFill>
                  <a:srgbClr val="0070C0"/>
                </a:solidFill>
              </a:rPr>
              <a:t>classicalwisdom.com</a:t>
            </a:r>
            <a:endParaRPr lang="en-US" sz="1200" dirty="0">
              <a:solidFill>
                <a:srgbClr val="0070C0"/>
              </a:solidFill>
            </a:endParaRPr>
          </a:p>
        </p:txBody>
      </p:sp>
      <p:sp>
        <p:nvSpPr>
          <p:cNvPr id="6" name="5 - TextBox"/>
          <p:cNvSpPr txBox="1"/>
          <p:nvPr/>
        </p:nvSpPr>
        <p:spPr>
          <a:xfrm>
            <a:off x="6072198" y="6143644"/>
            <a:ext cx="2643206" cy="369332"/>
          </a:xfrm>
          <a:prstGeom prst="rect">
            <a:avLst/>
          </a:prstGeom>
          <a:noFill/>
        </p:spPr>
        <p:txBody>
          <a:bodyPr wrap="square" rtlCol="0">
            <a:spAutoFit/>
          </a:bodyPr>
          <a:lstStyle/>
          <a:p>
            <a:pPr algn="ctr"/>
            <a:r>
              <a:rPr lang="el-GR" sz="1400" dirty="0" smtClean="0">
                <a:solidFill>
                  <a:srgbClr val="0070C0"/>
                </a:solidFill>
              </a:rPr>
              <a:t>Ιωάννα Μ. και Αρχοντούλα Μ</a:t>
            </a:r>
            <a:r>
              <a:rPr lang="el-GR" dirty="0" smtClean="0"/>
              <a: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Ολυμπιακο</a:t>
            </a:r>
            <a:r>
              <a:rPr lang="en-US" dirty="0" err="1" smtClean="0"/>
              <a:t>i</a:t>
            </a:r>
            <a:r>
              <a:rPr lang="el-GR" dirty="0" smtClean="0"/>
              <a:t> </a:t>
            </a:r>
            <a:r>
              <a:rPr lang="el-GR" dirty="0" err="1" smtClean="0"/>
              <a:t>ΑγωνεΣ</a:t>
            </a:r>
            <a:r>
              <a:rPr lang="el-GR" dirty="0" smtClean="0"/>
              <a:t> </a:t>
            </a:r>
            <a:endParaRPr lang="en-US" dirty="0"/>
          </a:p>
        </p:txBody>
      </p:sp>
      <p:sp>
        <p:nvSpPr>
          <p:cNvPr id="3" name="2 - Θέση περιεχομένου"/>
          <p:cNvSpPr>
            <a:spLocks noGrp="1"/>
          </p:cNvSpPr>
          <p:nvPr>
            <p:ph idx="1"/>
          </p:nvPr>
        </p:nvSpPr>
        <p:spPr/>
        <p:txBody>
          <a:bodyPr>
            <a:normAutofit fontScale="77500" lnSpcReduction="20000"/>
          </a:bodyPr>
          <a:lstStyle/>
          <a:p>
            <a:pPr algn="just">
              <a:buNone/>
            </a:pPr>
            <a:r>
              <a:rPr lang="el-GR" dirty="0" smtClean="0"/>
              <a:t>Οι</a:t>
            </a:r>
            <a:r>
              <a:rPr lang="en-US" dirty="0" smtClean="0"/>
              <a:t> </a:t>
            </a:r>
            <a:r>
              <a:rPr lang="el-GR" dirty="0" smtClean="0"/>
              <a:t>αρχαίοι Ολυμπιακοί αγώνες, ήταν αθλητικοί αγώνες μεταξύ αγωνιζόμενων από τις ελληνικές πόλεις της αρχαιότητας και οι σημαντικότεροι από τους πανελλήνιους αγώνες της</a:t>
            </a:r>
            <a:r>
              <a:rPr lang="en-US" dirty="0" smtClean="0"/>
              <a:t> </a:t>
            </a:r>
            <a:r>
              <a:rPr lang="el-GR" dirty="0" smtClean="0">
                <a:hlinkClick r:id="rId2" tooltip="Αρχαία Ελλάδα"/>
              </a:rPr>
              <a:t>αρχαίας Ελλάδας</a:t>
            </a:r>
            <a:r>
              <a:rPr lang="en-US" dirty="0" smtClean="0"/>
              <a:t> </a:t>
            </a:r>
            <a:r>
              <a:rPr lang="el-GR" dirty="0" smtClean="0"/>
              <a:t>(οι άλλοι ήταν τα</a:t>
            </a:r>
            <a:r>
              <a:rPr lang="en-US" dirty="0" smtClean="0"/>
              <a:t> </a:t>
            </a:r>
            <a:r>
              <a:rPr lang="el-GR" dirty="0" smtClean="0">
                <a:hlinkClick r:id="rId3" tooltip="Πύθια"/>
              </a:rPr>
              <a:t>Πύθια</a:t>
            </a:r>
            <a:r>
              <a:rPr lang="el-GR" dirty="0" smtClean="0"/>
              <a:t>,</a:t>
            </a:r>
            <a:r>
              <a:rPr lang="en-US" dirty="0" smtClean="0"/>
              <a:t> </a:t>
            </a:r>
            <a:r>
              <a:rPr lang="el-GR" dirty="0" err="1" smtClean="0">
                <a:hlinkClick r:id="rId4" tooltip="Νέμεα"/>
              </a:rPr>
              <a:t>Νέμεα</a:t>
            </a:r>
            <a:r>
              <a:rPr lang="el-GR" dirty="0" smtClean="0"/>
              <a:t>, και</a:t>
            </a:r>
            <a:r>
              <a:rPr lang="en-US" dirty="0" smtClean="0"/>
              <a:t> </a:t>
            </a:r>
            <a:r>
              <a:rPr lang="el-GR" dirty="0" smtClean="0">
                <a:hlinkClick r:id="rId5" tooltip="Ίσθμια"/>
              </a:rPr>
              <a:t>Ίσθμια</a:t>
            </a:r>
            <a:r>
              <a:rPr lang="el-GR" dirty="0" smtClean="0"/>
              <a:t>). Διεξάγονταν στην</a:t>
            </a:r>
            <a:r>
              <a:rPr lang="en-US" dirty="0" smtClean="0"/>
              <a:t> </a:t>
            </a:r>
            <a:r>
              <a:rPr lang="el-GR" dirty="0" smtClean="0">
                <a:hlinkClick r:id="rId6" tooltip="Αρχαία Ολυμπία"/>
              </a:rPr>
              <a:t>αρχαία Ολυμπία</a:t>
            </a:r>
            <a:r>
              <a:rPr lang="en-US" dirty="0" smtClean="0"/>
              <a:t> </a:t>
            </a:r>
            <a:r>
              <a:rPr lang="el-GR" dirty="0" smtClean="0"/>
              <a:t>κάθε τέσσερα έτη από το 776 </a:t>
            </a:r>
            <a:r>
              <a:rPr lang="el-GR" dirty="0" err="1" smtClean="0"/>
              <a:t>π.Χ</a:t>
            </a:r>
            <a:r>
              <a:rPr lang="el-GR" dirty="0" smtClean="0"/>
              <a:t>, και διοργανώνονταν έως το 392 </a:t>
            </a:r>
            <a:r>
              <a:rPr lang="el-GR" dirty="0" err="1" smtClean="0"/>
              <a:t>μ.Χ</a:t>
            </a:r>
            <a:r>
              <a:rPr lang="el-GR" dirty="0" smtClean="0"/>
              <a:t>. όταν ο Βυζαντινός αυτοκράτορας</a:t>
            </a:r>
            <a:r>
              <a:rPr lang="en-US" dirty="0" smtClean="0"/>
              <a:t> </a:t>
            </a:r>
            <a:r>
              <a:rPr lang="el-GR" dirty="0" smtClean="0">
                <a:hlinkClick r:id="rId7" tooltip="Θεοδόσιος Α'"/>
              </a:rPr>
              <a:t>Θεοδόσιος Α΄</a:t>
            </a:r>
            <a:r>
              <a:rPr lang="en-US" dirty="0" smtClean="0"/>
              <a:t> </a:t>
            </a:r>
            <a:r>
              <a:rPr lang="el-GR" dirty="0" smtClean="0"/>
              <a:t>τους κατήργησε οριστικά. Κατά τον 19ο αιώνα πραγματοποιήθηκαν 4 διοργανώσεις των</a:t>
            </a:r>
            <a:r>
              <a:rPr lang="en-US" dirty="0" smtClean="0"/>
              <a:t> </a:t>
            </a:r>
            <a:r>
              <a:rPr lang="el-GR" dirty="0" smtClean="0">
                <a:hlinkClick r:id="rId8" tooltip="Ολύμπια (19ος αιώνας)"/>
              </a:rPr>
              <a:t>Ολυμπίων</a:t>
            </a:r>
            <a:r>
              <a:rPr lang="en-US" dirty="0" smtClean="0"/>
              <a:t> </a:t>
            </a:r>
            <a:r>
              <a:rPr lang="el-GR" dirty="0" smtClean="0"/>
              <a:t>στην Αθήνα, ως αναβίωση των αρχαίων Ολυμπιακών αγώνων. Από το 1896, οι σύγχρονοι αγώνες έγιναν διεθνείς και αναβίωσαν με την ονομασία Ολυμπιακοί Αγώνες, γνωστοί και ως θερινοί Ολυμπιακοί ενώ διεξάγονται και</a:t>
            </a:r>
            <a:r>
              <a:rPr lang="en-US" dirty="0" smtClean="0"/>
              <a:t> </a:t>
            </a:r>
            <a:r>
              <a:rPr lang="el-GR" dirty="0" smtClean="0">
                <a:hlinkClick r:id="rId9" tooltip="Χειμερινοί Ολυμπιακοί Αγώνες"/>
              </a:rPr>
              <a:t>χειμερινοί Ολυμπιακοί αγώνες</a:t>
            </a:r>
            <a:r>
              <a:rPr lang="en-US" dirty="0" smtClean="0"/>
              <a:t> </a:t>
            </a:r>
            <a:r>
              <a:rPr lang="el-GR" dirty="0" smtClean="0"/>
              <a:t>από το 1924.</a:t>
            </a:r>
            <a:endParaRPr lang="en-US" dirty="0" smtClean="0"/>
          </a:p>
          <a:p>
            <a:pPr>
              <a:buNone/>
            </a:pPr>
            <a:endParaRPr lang="en-US" dirty="0"/>
          </a:p>
        </p:txBody>
      </p:sp>
      <p:sp>
        <p:nvSpPr>
          <p:cNvPr id="4" name="3 - TextBox"/>
          <p:cNvSpPr txBox="1"/>
          <p:nvPr/>
        </p:nvSpPr>
        <p:spPr>
          <a:xfrm>
            <a:off x="3214678" y="5786454"/>
            <a:ext cx="3143272" cy="338554"/>
          </a:xfrm>
          <a:prstGeom prst="rect">
            <a:avLst/>
          </a:prstGeom>
          <a:noFill/>
        </p:spPr>
        <p:txBody>
          <a:bodyPr wrap="square" rtlCol="0">
            <a:spAutoFit/>
          </a:bodyPr>
          <a:lstStyle/>
          <a:p>
            <a:pPr algn="ctr"/>
            <a:r>
              <a:rPr lang="el-GR" sz="1600" dirty="0" smtClean="0">
                <a:solidFill>
                  <a:srgbClr val="0070C0"/>
                </a:solidFill>
              </a:rPr>
              <a:t>Νίκος Κ.</a:t>
            </a:r>
            <a:endParaRPr lang="en-US" sz="1600" dirty="0">
              <a:solidFill>
                <a:srgbClr val="0070C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Masks in ancient Greek theatre</a:t>
            </a:r>
            <a:endParaRPr lang="en-US" dirty="0"/>
          </a:p>
        </p:txBody>
      </p:sp>
      <p:sp>
        <p:nvSpPr>
          <p:cNvPr id="4" name="Subtitle 1">
            <a:extLst>
              <a:ext uri="{FF2B5EF4-FFF2-40B4-BE49-F238E27FC236}">
                <a16:creationId xmlns:a16="http://schemas.microsoft.com/office/drawing/2014/main" xmlns="" id="{D1564ABB-9B6A-AC4C-8C2C-652FE5FAEB4A}"/>
              </a:ext>
            </a:extLst>
          </p:cNvPr>
          <p:cNvSpPr txBox="1">
            <a:spLocks noGrp="1"/>
          </p:cNvSpPr>
          <p:nvPr>
            <p:ph idx="1"/>
          </p:nvPr>
        </p:nvSpPr>
        <p:spPr>
          <a:xfrm>
            <a:off x="285720" y="1164134"/>
            <a:ext cx="8686800" cy="5693866"/>
          </a:xfrm>
        </p:spPr>
        <p:txBody>
          <a:bodyPr vert="horz" wrap="square" anchor="ctr">
            <a:spAutoFit/>
          </a:bodyPr>
          <a:lstStyle/>
          <a:p>
            <a:pPr algn="ctr"/>
            <a:r>
              <a:rPr lang="en-US" sz="2800" dirty="0" smtClean="0">
                <a:cs typeface="Tahoma" pitchFamily="2"/>
              </a:rPr>
              <a:t>The actors in ancient theatre used to wear masks made of linen drapery soaked in plaster.</a:t>
            </a:r>
          </a:p>
          <a:p>
            <a:pPr algn="ctr"/>
            <a:r>
              <a:rPr lang="en-US" sz="2800" dirty="0" smtClean="0">
                <a:cs typeface="Tahoma" pitchFamily="2"/>
              </a:rPr>
              <a:t>Masks were designed to show a character’s feelings. When the character’s feelings changed, the actor used a different one.</a:t>
            </a:r>
          </a:p>
          <a:p>
            <a:pPr algn="ctr"/>
            <a:r>
              <a:rPr lang="en-US" sz="2800" dirty="0" smtClean="0">
                <a:cs typeface="Tahoma" pitchFamily="2"/>
              </a:rPr>
              <a:t>In tragedies, masks looked alike. Men’s were dark coloured and women’s light coloured.</a:t>
            </a:r>
          </a:p>
          <a:p>
            <a:pPr algn="ctr"/>
            <a:r>
              <a:rPr lang="en-US" sz="2800" dirty="0" smtClean="0">
                <a:cs typeface="Tahoma" pitchFamily="2"/>
              </a:rPr>
              <a:t>There was also a big variety of features.</a:t>
            </a:r>
          </a:p>
          <a:p>
            <a:pPr algn="ctr"/>
            <a:r>
              <a:rPr lang="en-US" sz="2800" dirty="0" smtClean="0">
                <a:cs typeface="Tahoma" pitchFamily="2"/>
              </a:rPr>
              <a:t>In comedies, the features of masks were deformed to make the audience laugh. The mouth was large, eyebrows and expression intense.</a:t>
            </a:r>
          </a:p>
          <a:p>
            <a:pPr lvl="0" algn="ctr">
              <a:buNone/>
            </a:pPr>
            <a:endParaRPr lang="el-GR" sz="2800" dirty="0">
              <a:highlight>
                <a:srgbClr val="FFFFFF"/>
              </a:highlight>
              <a:cs typeface="Tahoma" pitchFamily="2"/>
            </a:endParaRPr>
          </a:p>
        </p:txBody>
      </p:sp>
      <p:sp>
        <p:nvSpPr>
          <p:cNvPr id="6" name="5 - TextBox"/>
          <p:cNvSpPr txBox="1"/>
          <p:nvPr/>
        </p:nvSpPr>
        <p:spPr>
          <a:xfrm>
            <a:off x="3143240" y="6286520"/>
            <a:ext cx="3357586" cy="338554"/>
          </a:xfrm>
          <a:prstGeom prst="rect">
            <a:avLst/>
          </a:prstGeom>
          <a:noFill/>
        </p:spPr>
        <p:txBody>
          <a:bodyPr wrap="square" rtlCol="0">
            <a:spAutoFit/>
          </a:bodyPr>
          <a:lstStyle/>
          <a:p>
            <a:pPr algn="ctr"/>
            <a:r>
              <a:rPr lang="el-GR" sz="1600" dirty="0" smtClean="0">
                <a:solidFill>
                  <a:srgbClr val="0070C0"/>
                </a:solidFill>
              </a:rPr>
              <a:t>Ιωάννα Μ. και Αρχοντούλα Μ.</a:t>
            </a:r>
            <a:endParaRPr lang="en-US" sz="1600" dirty="0">
              <a:solidFill>
                <a:srgbClr val="0070C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Masks in ancient Greek theatre</a:t>
            </a:r>
            <a:endParaRPr lang="en-US" dirty="0"/>
          </a:p>
        </p:txBody>
      </p:sp>
      <p:pic>
        <p:nvPicPr>
          <p:cNvPr id="4" name="3 - Θέση περιεχομένου" descr="2.0150408.jpg"/>
          <p:cNvPicPr>
            <a:picLocks noGrp="1" noChangeAspect="1"/>
          </p:cNvPicPr>
          <p:nvPr>
            <p:ph idx="1"/>
          </p:nvPr>
        </p:nvPicPr>
        <p:blipFill>
          <a:blip r:embed="rId2"/>
          <a:stretch>
            <a:fillRect/>
          </a:stretch>
        </p:blipFill>
        <p:spPr>
          <a:xfrm>
            <a:off x="500034" y="1214422"/>
            <a:ext cx="3357586" cy="2714644"/>
          </a:xfrm>
        </p:spPr>
      </p:pic>
      <p:pic>
        <p:nvPicPr>
          <p:cNvPr id="5" name="4 - Εικόνα" descr="μασκες-θεατρου.jpg"/>
          <p:cNvPicPr>
            <a:picLocks noChangeAspect="1"/>
          </p:cNvPicPr>
          <p:nvPr/>
        </p:nvPicPr>
        <p:blipFill>
          <a:blip r:embed="rId3"/>
          <a:stretch>
            <a:fillRect/>
          </a:stretch>
        </p:blipFill>
        <p:spPr>
          <a:xfrm>
            <a:off x="4214810" y="1357298"/>
            <a:ext cx="4205292" cy="5038725"/>
          </a:xfrm>
          <a:prstGeom prst="rect">
            <a:avLst/>
          </a:prstGeom>
        </p:spPr>
      </p:pic>
      <p:pic>
        <p:nvPicPr>
          <p:cNvPr id="6" name="5 - Εικόνα" descr="Scan20220325194623_1.jpeg"/>
          <p:cNvPicPr>
            <a:picLocks noChangeAspect="1"/>
          </p:cNvPicPr>
          <p:nvPr/>
        </p:nvPicPr>
        <p:blipFill>
          <a:blip r:embed="rId4" cstate="print"/>
          <a:stretch>
            <a:fillRect/>
          </a:stretch>
        </p:blipFill>
        <p:spPr>
          <a:xfrm>
            <a:off x="428596" y="3857628"/>
            <a:ext cx="3643306" cy="2571768"/>
          </a:xfrm>
          <a:prstGeom prst="rect">
            <a:avLst/>
          </a:prstGeom>
        </p:spPr>
      </p:pic>
      <p:sp>
        <p:nvSpPr>
          <p:cNvPr id="7" name="6 - TextBox"/>
          <p:cNvSpPr txBox="1"/>
          <p:nvPr/>
        </p:nvSpPr>
        <p:spPr>
          <a:xfrm>
            <a:off x="4643438" y="6429396"/>
            <a:ext cx="4214842" cy="276999"/>
          </a:xfrm>
          <a:prstGeom prst="rect">
            <a:avLst/>
          </a:prstGeom>
          <a:noFill/>
        </p:spPr>
        <p:txBody>
          <a:bodyPr wrap="square" rtlCol="0">
            <a:spAutoFit/>
          </a:bodyPr>
          <a:lstStyle/>
          <a:p>
            <a:r>
              <a:rPr lang="en-US" sz="1200" dirty="0" smtClean="0">
                <a:solidFill>
                  <a:srgbClr val="0070C0"/>
                </a:solidFill>
              </a:rPr>
              <a:t>https://helleniculturaldiplomacy.com</a:t>
            </a:r>
            <a:endParaRPr lang="en-US" sz="1200" dirty="0">
              <a:solidFill>
                <a:srgbClr val="0070C0"/>
              </a:solidFill>
            </a:endParaRPr>
          </a:p>
        </p:txBody>
      </p:sp>
      <p:sp>
        <p:nvSpPr>
          <p:cNvPr id="8" name="7 - TextBox"/>
          <p:cNvSpPr txBox="1"/>
          <p:nvPr/>
        </p:nvSpPr>
        <p:spPr>
          <a:xfrm>
            <a:off x="642910" y="6429396"/>
            <a:ext cx="3357586" cy="338554"/>
          </a:xfrm>
          <a:prstGeom prst="rect">
            <a:avLst/>
          </a:prstGeom>
          <a:noFill/>
        </p:spPr>
        <p:txBody>
          <a:bodyPr wrap="square" rtlCol="0">
            <a:spAutoFit/>
          </a:bodyPr>
          <a:lstStyle/>
          <a:p>
            <a:pPr algn="ctr"/>
            <a:r>
              <a:rPr lang="el-GR" sz="1600" dirty="0" smtClean="0">
                <a:solidFill>
                  <a:srgbClr val="0070C0"/>
                </a:solidFill>
              </a:rPr>
              <a:t>Γεωργία Χ.</a:t>
            </a:r>
            <a:endParaRPr lang="en-US" sz="1600" dirty="0">
              <a:solidFill>
                <a:srgbClr val="0070C0"/>
              </a:solidFill>
            </a:endParaRPr>
          </a:p>
        </p:txBody>
      </p:sp>
      <p:sp>
        <p:nvSpPr>
          <p:cNvPr id="10" name="9 - TextBox"/>
          <p:cNvSpPr txBox="1"/>
          <p:nvPr/>
        </p:nvSpPr>
        <p:spPr>
          <a:xfrm>
            <a:off x="928662" y="3714752"/>
            <a:ext cx="2857520" cy="307777"/>
          </a:xfrm>
          <a:prstGeom prst="rect">
            <a:avLst/>
          </a:prstGeom>
          <a:noFill/>
        </p:spPr>
        <p:txBody>
          <a:bodyPr wrap="square" rtlCol="0">
            <a:spAutoFit/>
          </a:bodyPr>
          <a:lstStyle/>
          <a:p>
            <a:pPr algn="ctr"/>
            <a:r>
              <a:rPr lang="en-US" sz="1400" dirty="0" smtClean="0">
                <a:solidFill>
                  <a:srgbClr val="0070C0"/>
                </a:solidFill>
              </a:rPr>
              <a:t>http://eureka.teithe.gr</a:t>
            </a:r>
            <a:endParaRPr lang="en-US" sz="1400" dirty="0">
              <a:solidFill>
                <a:srgbClr val="0070C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The writers and their work</a:t>
            </a:r>
            <a:endParaRPr lang="en-US" dirty="0"/>
          </a:p>
        </p:txBody>
      </p:sp>
      <p:sp>
        <p:nvSpPr>
          <p:cNvPr id="3" name="2 - Θέση περιεχομένου"/>
          <p:cNvSpPr>
            <a:spLocks noGrp="1"/>
          </p:cNvSpPr>
          <p:nvPr>
            <p:ph idx="1"/>
          </p:nvPr>
        </p:nvSpPr>
        <p:spPr/>
        <p:txBody>
          <a:bodyPr/>
          <a:lstStyle/>
          <a:p>
            <a:pPr>
              <a:buNone/>
            </a:pPr>
            <a:r>
              <a:rPr lang="el-GR" dirty="0" smtClean="0">
                <a:cs typeface="Tahoma" pitchFamily="2"/>
              </a:rPr>
              <a:t>Aeschylus (525BC-456BC)</a:t>
            </a:r>
            <a:endParaRPr lang="en-US" dirty="0" smtClean="0">
              <a:cs typeface="Tahoma" pitchFamily="2"/>
            </a:endParaRPr>
          </a:p>
          <a:p>
            <a:pPr lvl="0" algn="just">
              <a:buNone/>
            </a:pPr>
            <a:r>
              <a:rPr lang="el-GR" sz="2400" dirty="0" smtClean="0">
                <a:cs typeface="Tahoma" pitchFamily="2"/>
              </a:rPr>
              <a:t>Aeschylus’ father was a landholder whose name was Euforionas. Aeschylus was a tragic poet and some of his works are: Agamemnon, Hoifori, Eumenides, Persians, Prometheus Bound, Seven on Thebes and Iketides</a:t>
            </a:r>
            <a:r>
              <a:rPr lang="el-GR" dirty="0" smtClean="0">
                <a:cs typeface="Tahoma" pitchFamily="2"/>
              </a:rPr>
              <a:t>.</a:t>
            </a:r>
          </a:p>
          <a:p>
            <a:pPr>
              <a:buNone/>
            </a:pPr>
            <a:endParaRPr lang="en-US" dirty="0"/>
          </a:p>
        </p:txBody>
      </p:sp>
      <p:pic>
        <p:nvPicPr>
          <p:cNvPr id="4" name="3 - Εικόνα">
            <a:extLst>
              <a:ext uri="{FF2B5EF4-FFF2-40B4-BE49-F238E27FC236}">
                <a16:creationId xmlns:a16="http://schemas.microsoft.com/office/drawing/2014/main" xmlns="" id="{BAB8A65D-4081-E54A-9136-CE90EC7EDFF6}"/>
              </a:ext>
            </a:extLst>
          </p:cNvPr>
          <p:cNvPicPr>
            <a:picLocks noChangeAspect="1"/>
          </p:cNvPicPr>
          <p:nvPr/>
        </p:nvPicPr>
        <p:blipFill>
          <a:blip r:embed="rId2">
            <a:lum/>
            <a:alphaModFix/>
          </a:blip>
          <a:srcRect r="38147" b="29"/>
          <a:stretch>
            <a:fillRect/>
          </a:stretch>
        </p:blipFill>
        <p:spPr>
          <a:xfrm>
            <a:off x="7072330" y="0"/>
            <a:ext cx="1714512" cy="2000264"/>
          </a:xfrm>
          <a:prstGeom prst="rect">
            <a:avLst/>
          </a:prstGeom>
          <a:noFill/>
          <a:ln>
            <a:noFill/>
          </a:ln>
        </p:spPr>
      </p:pic>
      <p:pic>
        <p:nvPicPr>
          <p:cNvPr id="5" name="4 - Εικόνα" descr="Scan20220325194757_1.jpeg"/>
          <p:cNvPicPr>
            <a:picLocks noChangeAspect="1"/>
          </p:cNvPicPr>
          <p:nvPr/>
        </p:nvPicPr>
        <p:blipFill>
          <a:blip r:embed="rId3" cstate="print"/>
          <a:stretch>
            <a:fillRect/>
          </a:stretch>
        </p:blipFill>
        <p:spPr>
          <a:xfrm rot="5400000">
            <a:off x="4143376" y="1857376"/>
            <a:ext cx="3143248" cy="6858000"/>
          </a:xfrm>
          <a:prstGeom prst="rect">
            <a:avLst/>
          </a:prstGeom>
        </p:spPr>
      </p:pic>
      <p:sp>
        <p:nvSpPr>
          <p:cNvPr id="6" name="5 - TextBox"/>
          <p:cNvSpPr txBox="1"/>
          <p:nvPr/>
        </p:nvSpPr>
        <p:spPr>
          <a:xfrm>
            <a:off x="4929190" y="3286124"/>
            <a:ext cx="3643338" cy="307777"/>
          </a:xfrm>
          <a:prstGeom prst="rect">
            <a:avLst/>
          </a:prstGeom>
          <a:noFill/>
        </p:spPr>
        <p:txBody>
          <a:bodyPr wrap="square" rtlCol="0">
            <a:spAutoFit/>
          </a:bodyPr>
          <a:lstStyle/>
          <a:p>
            <a:pPr algn="ctr"/>
            <a:r>
              <a:rPr lang="el-GR" sz="1400" dirty="0" smtClean="0">
                <a:solidFill>
                  <a:srgbClr val="0070C0"/>
                </a:solidFill>
              </a:rPr>
              <a:t>Αρχοντούλα Μ.</a:t>
            </a:r>
            <a:endParaRPr lang="en-US" sz="1400" dirty="0">
              <a:solidFill>
                <a:srgbClr val="0070C0"/>
              </a:solidFill>
            </a:endParaRPr>
          </a:p>
        </p:txBody>
      </p:sp>
      <p:sp>
        <p:nvSpPr>
          <p:cNvPr id="7" name="6 - TextBox"/>
          <p:cNvSpPr txBox="1"/>
          <p:nvPr/>
        </p:nvSpPr>
        <p:spPr>
          <a:xfrm>
            <a:off x="4286248" y="6500834"/>
            <a:ext cx="2000264" cy="276999"/>
          </a:xfrm>
          <a:prstGeom prst="rect">
            <a:avLst/>
          </a:prstGeom>
          <a:noFill/>
        </p:spPr>
        <p:txBody>
          <a:bodyPr wrap="square" rtlCol="0">
            <a:spAutoFit/>
          </a:bodyPr>
          <a:lstStyle/>
          <a:p>
            <a:pPr algn="ctr"/>
            <a:r>
              <a:rPr lang="el-GR" sz="1200" dirty="0" smtClean="0">
                <a:solidFill>
                  <a:srgbClr val="0070C0"/>
                </a:solidFill>
              </a:rPr>
              <a:t>Χρήστος Κ.</a:t>
            </a:r>
            <a:endParaRPr lang="en-US" sz="1200" dirty="0">
              <a:solidFill>
                <a:srgbClr val="0070C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The writers and their work</a:t>
            </a:r>
            <a:endParaRPr lang="en-US" dirty="0"/>
          </a:p>
        </p:txBody>
      </p:sp>
      <p:sp>
        <p:nvSpPr>
          <p:cNvPr id="3" name="2 - Θέση περιεχομένου"/>
          <p:cNvSpPr>
            <a:spLocks noGrp="1"/>
          </p:cNvSpPr>
          <p:nvPr>
            <p:ph idx="1"/>
          </p:nvPr>
        </p:nvSpPr>
        <p:spPr/>
        <p:txBody>
          <a:bodyPr/>
          <a:lstStyle/>
          <a:p>
            <a:r>
              <a:rPr lang="el-GR" dirty="0" smtClean="0">
                <a:cs typeface="Tahoma" pitchFamily="2"/>
              </a:rPr>
              <a:t>Sophocles (496BC-406B</a:t>
            </a:r>
            <a:r>
              <a:rPr lang="en-US" dirty="0" smtClean="0">
                <a:cs typeface="Tahoma" pitchFamily="2"/>
              </a:rPr>
              <a:t>C)</a:t>
            </a:r>
          </a:p>
          <a:p>
            <a:pPr>
              <a:buNone/>
            </a:pPr>
            <a:endParaRPr lang="en-US" dirty="0" smtClean="0">
              <a:cs typeface="Tahoma" pitchFamily="2"/>
            </a:endParaRPr>
          </a:p>
          <a:p>
            <a:pPr>
              <a:buNone/>
            </a:pPr>
            <a:endParaRPr lang="en-US" dirty="0" smtClean="0">
              <a:cs typeface="Tahoma" pitchFamily="2"/>
            </a:endParaRPr>
          </a:p>
          <a:p>
            <a:pPr algn="just">
              <a:buNone/>
            </a:pPr>
            <a:r>
              <a:rPr lang="en-US" dirty="0" smtClean="0">
                <a:cs typeface="Tahoma" pitchFamily="2"/>
              </a:rPr>
              <a:t>Sophocles, who was the son of wealthy Sophillos, was born in Ippios Kolonos, Athens. He was a tragic poet. Some of his most popular works are Oedipus Tyrannus, Oedipus at Colonus, Antigone, Philoktitis, Ajax and Electra.</a:t>
            </a:r>
            <a:endParaRPr lang="en-US" dirty="0"/>
          </a:p>
        </p:txBody>
      </p:sp>
      <p:pic>
        <p:nvPicPr>
          <p:cNvPr id="4" name="3 - Εικόνα">
            <a:extLst>
              <a:ext uri="{FF2B5EF4-FFF2-40B4-BE49-F238E27FC236}">
                <a16:creationId xmlns:a16="http://schemas.microsoft.com/office/drawing/2014/main" xmlns="" id="{814CCC4E-09DF-904F-BB99-BC27399AA7C3}"/>
              </a:ext>
            </a:extLst>
          </p:cNvPr>
          <p:cNvPicPr>
            <a:picLocks noChangeAspect="1"/>
          </p:cNvPicPr>
          <p:nvPr/>
        </p:nvPicPr>
        <p:blipFill>
          <a:blip r:embed="rId3">
            <a:lum/>
            <a:alphaModFix/>
          </a:blip>
          <a:srcRect r="29" b="19732"/>
          <a:stretch>
            <a:fillRect/>
          </a:stretch>
        </p:blipFill>
        <p:spPr>
          <a:xfrm>
            <a:off x="6072198" y="1142984"/>
            <a:ext cx="1714512" cy="2143140"/>
          </a:xfrm>
          <a:prstGeom prst="rect">
            <a:avLst/>
          </a:prstGeom>
          <a:noFill/>
          <a:ln>
            <a:noFill/>
          </a:ln>
        </p:spPr>
      </p:pic>
      <p:sp>
        <p:nvSpPr>
          <p:cNvPr id="5" name="4 - TextBox"/>
          <p:cNvSpPr txBox="1"/>
          <p:nvPr/>
        </p:nvSpPr>
        <p:spPr>
          <a:xfrm>
            <a:off x="2857488" y="5857892"/>
            <a:ext cx="2928958" cy="338554"/>
          </a:xfrm>
          <a:prstGeom prst="rect">
            <a:avLst/>
          </a:prstGeom>
          <a:noFill/>
        </p:spPr>
        <p:txBody>
          <a:bodyPr wrap="square" rtlCol="0">
            <a:spAutoFit/>
          </a:bodyPr>
          <a:lstStyle/>
          <a:p>
            <a:pPr algn="ctr"/>
            <a:r>
              <a:rPr lang="el-GR" sz="1600" dirty="0" smtClean="0">
                <a:solidFill>
                  <a:srgbClr val="0070C0"/>
                </a:solidFill>
              </a:rPr>
              <a:t>Αρχοντούλα Μ.</a:t>
            </a:r>
            <a:endParaRPr lang="en-US" sz="1600" dirty="0">
              <a:solidFill>
                <a:srgbClr val="0070C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The writers and their work</a:t>
            </a:r>
            <a:endParaRPr lang="en-US" dirty="0"/>
          </a:p>
        </p:txBody>
      </p:sp>
      <p:sp>
        <p:nvSpPr>
          <p:cNvPr id="3" name="2 - Θέση περιεχομένου"/>
          <p:cNvSpPr>
            <a:spLocks noGrp="1"/>
          </p:cNvSpPr>
          <p:nvPr>
            <p:ph idx="1"/>
          </p:nvPr>
        </p:nvSpPr>
        <p:spPr/>
        <p:txBody>
          <a:bodyPr/>
          <a:lstStyle/>
          <a:p>
            <a:pPr>
              <a:buNone/>
            </a:pPr>
            <a:r>
              <a:rPr lang="el-GR" dirty="0" smtClean="0">
                <a:cs typeface="Tahoma" pitchFamily="2"/>
              </a:rPr>
              <a:t>Euripides (480BC-406BC)</a:t>
            </a:r>
            <a:endParaRPr lang="en-US" dirty="0" smtClean="0">
              <a:cs typeface="Tahoma" pitchFamily="2"/>
            </a:endParaRPr>
          </a:p>
          <a:p>
            <a:pPr>
              <a:buNone/>
            </a:pPr>
            <a:endParaRPr lang="en-US" dirty="0" smtClean="0">
              <a:cs typeface="Tahoma" pitchFamily="2"/>
            </a:endParaRPr>
          </a:p>
          <a:p>
            <a:pPr>
              <a:buNone/>
            </a:pPr>
            <a:endParaRPr lang="en-US" dirty="0" smtClean="0">
              <a:cs typeface="Tahoma" pitchFamily="2"/>
            </a:endParaRPr>
          </a:p>
          <a:p>
            <a:pPr lvl="0">
              <a:buNone/>
            </a:pPr>
            <a:r>
              <a:rPr lang="en-US" dirty="0" err="1" smtClean="0">
                <a:cs typeface="Tahoma" pitchFamily="2"/>
              </a:rPr>
              <a:t>Euripide</a:t>
            </a:r>
            <a:r>
              <a:rPr lang="el-GR" dirty="0" smtClean="0">
                <a:cs typeface="Tahoma" pitchFamily="2"/>
              </a:rPr>
              <a:t>s was an innovator tragic poet. He was born in Salamina  and he wrote Alkistis, Andromache, Vakhe, Hecuba, Helen, Electra, Hiraclide, Iketides, Hippolytus,  Iphigenia in Aulid and Iphigenia in Taurus.</a:t>
            </a:r>
          </a:p>
          <a:p>
            <a:pPr>
              <a:buNone/>
            </a:pPr>
            <a:endParaRPr lang="en-US" dirty="0"/>
          </a:p>
        </p:txBody>
      </p:sp>
      <p:pic>
        <p:nvPicPr>
          <p:cNvPr id="5" name="4 - Εικόνα">
            <a:extLst>
              <a:ext uri="{FF2B5EF4-FFF2-40B4-BE49-F238E27FC236}">
                <a16:creationId xmlns:a16="http://schemas.microsoft.com/office/drawing/2014/main" xmlns="" id="{11D32523-16ED-C84F-9246-9BA2C505F861}"/>
              </a:ext>
            </a:extLst>
          </p:cNvPr>
          <p:cNvPicPr>
            <a:picLocks noChangeAspect="1"/>
          </p:cNvPicPr>
          <p:nvPr/>
        </p:nvPicPr>
        <p:blipFill>
          <a:blip r:embed="rId2">
            <a:lum/>
            <a:alphaModFix/>
          </a:blip>
          <a:srcRect l="10772" r="23336" b="35"/>
          <a:stretch>
            <a:fillRect/>
          </a:stretch>
        </p:blipFill>
        <p:spPr>
          <a:xfrm>
            <a:off x="5429256" y="1285860"/>
            <a:ext cx="1928826" cy="1928826"/>
          </a:xfrm>
          <a:prstGeom prst="rect">
            <a:avLst/>
          </a:prstGeom>
          <a:noFill/>
          <a:ln>
            <a:noFill/>
          </a:ln>
        </p:spPr>
      </p:pic>
      <p:sp>
        <p:nvSpPr>
          <p:cNvPr id="6" name="5 - TextBox"/>
          <p:cNvSpPr txBox="1"/>
          <p:nvPr/>
        </p:nvSpPr>
        <p:spPr>
          <a:xfrm>
            <a:off x="2714612" y="5857892"/>
            <a:ext cx="2428892" cy="369332"/>
          </a:xfrm>
          <a:prstGeom prst="rect">
            <a:avLst/>
          </a:prstGeom>
          <a:noFill/>
        </p:spPr>
        <p:txBody>
          <a:bodyPr wrap="square" rtlCol="0">
            <a:spAutoFit/>
          </a:bodyPr>
          <a:lstStyle/>
          <a:p>
            <a:pPr algn="ctr"/>
            <a:r>
              <a:rPr lang="el-GR" sz="1600" dirty="0" smtClean="0">
                <a:solidFill>
                  <a:srgbClr val="0070C0"/>
                </a:solidFill>
              </a:rPr>
              <a:t>Αρχοντούλα Μ</a:t>
            </a:r>
            <a:r>
              <a:rPr lang="el-GR" dirty="0" smtClean="0">
                <a:solidFill>
                  <a:srgbClr val="0070C0"/>
                </a:solidFill>
              </a:rPr>
              <a:t>.</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The writers and their work</a:t>
            </a:r>
            <a:endParaRPr lang="en-US" dirty="0"/>
          </a:p>
        </p:txBody>
      </p:sp>
      <p:sp>
        <p:nvSpPr>
          <p:cNvPr id="3" name="2 - Θέση περιεχομένου"/>
          <p:cNvSpPr>
            <a:spLocks noGrp="1"/>
          </p:cNvSpPr>
          <p:nvPr>
            <p:ph idx="1"/>
          </p:nvPr>
        </p:nvSpPr>
        <p:spPr>
          <a:xfrm>
            <a:off x="304800" y="1554163"/>
            <a:ext cx="8686800" cy="3232159"/>
          </a:xfrm>
        </p:spPr>
        <p:txBody>
          <a:bodyPr>
            <a:normAutofit/>
          </a:bodyPr>
          <a:lstStyle/>
          <a:p>
            <a:pPr>
              <a:buNone/>
            </a:pPr>
            <a:r>
              <a:rPr lang="el-GR" dirty="0" smtClean="0">
                <a:cs typeface="Tahoma" pitchFamily="2"/>
              </a:rPr>
              <a:t>Aristophanes (445BC-386BC)</a:t>
            </a:r>
            <a:endParaRPr lang="en-US" dirty="0" smtClean="0">
              <a:cs typeface="Tahoma" pitchFamily="2"/>
            </a:endParaRPr>
          </a:p>
          <a:p>
            <a:pPr lvl="0">
              <a:buNone/>
            </a:pPr>
            <a:r>
              <a:rPr lang="el-GR" sz="2600" dirty="0" smtClean="0">
                <a:cs typeface="Tahoma" pitchFamily="2"/>
              </a:rPr>
              <a:t>Aristophanes, was the most important ancient Greek comedian. Some of his popular comedies are these: Aharnis, Ornithes, Nefeles, Ekklesiazouses, Vatrahoi, Hippis, Lusistrati, Peace, Wealth, Thesmoforiazouses and Sfikes.</a:t>
            </a:r>
          </a:p>
          <a:p>
            <a:pPr>
              <a:buNone/>
            </a:pPr>
            <a:endParaRPr lang="en-US" dirty="0"/>
          </a:p>
        </p:txBody>
      </p:sp>
      <p:pic>
        <p:nvPicPr>
          <p:cNvPr id="4" name="3 - Εικόνα">
            <a:extLst>
              <a:ext uri="{FF2B5EF4-FFF2-40B4-BE49-F238E27FC236}">
                <a16:creationId xmlns:a16="http://schemas.microsoft.com/office/drawing/2014/main" xmlns="" id="{A6996FA4-8ED6-014F-82FB-3F25634FA9FB}"/>
              </a:ext>
            </a:extLst>
          </p:cNvPr>
          <p:cNvPicPr>
            <a:picLocks noChangeAspect="1"/>
          </p:cNvPicPr>
          <p:nvPr/>
        </p:nvPicPr>
        <p:blipFill>
          <a:blip r:embed="rId2">
            <a:lum/>
            <a:alphaModFix/>
          </a:blip>
          <a:srcRect l="17435" r="15240" b="21"/>
          <a:stretch>
            <a:fillRect/>
          </a:stretch>
        </p:blipFill>
        <p:spPr>
          <a:xfrm>
            <a:off x="7143768" y="142852"/>
            <a:ext cx="1571636" cy="1928826"/>
          </a:xfrm>
          <a:prstGeom prst="rect">
            <a:avLst/>
          </a:prstGeom>
          <a:noFill/>
          <a:ln>
            <a:noFill/>
          </a:ln>
        </p:spPr>
      </p:pic>
      <p:pic>
        <p:nvPicPr>
          <p:cNvPr id="5" name="4 - Εικόνα" descr="Scan20220325194732_1.jpeg"/>
          <p:cNvPicPr>
            <a:picLocks noChangeAspect="1"/>
          </p:cNvPicPr>
          <p:nvPr/>
        </p:nvPicPr>
        <p:blipFill>
          <a:blip r:embed="rId3" cstate="print"/>
          <a:stretch>
            <a:fillRect/>
          </a:stretch>
        </p:blipFill>
        <p:spPr>
          <a:xfrm rot="5400000">
            <a:off x="4216971" y="1930971"/>
            <a:ext cx="2996058" cy="6858000"/>
          </a:xfrm>
          <a:prstGeom prst="rect">
            <a:avLst/>
          </a:prstGeom>
        </p:spPr>
      </p:pic>
      <p:sp>
        <p:nvSpPr>
          <p:cNvPr id="6" name="5 - TextBox"/>
          <p:cNvSpPr txBox="1"/>
          <p:nvPr/>
        </p:nvSpPr>
        <p:spPr>
          <a:xfrm>
            <a:off x="285720" y="4143380"/>
            <a:ext cx="1857388" cy="584775"/>
          </a:xfrm>
          <a:prstGeom prst="rect">
            <a:avLst/>
          </a:prstGeom>
          <a:noFill/>
        </p:spPr>
        <p:txBody>
          <a:bodyPr wrap="square" rtlCol="0">
            <a:spAutoFit/>
          </a:bodyPr>
          <a:lstStyle/>
          <a:p>
            <a:pPr algn="ctr"/>
            <a:r>
              <a:rPr lang="el-GR" sz="1600" dirty="0" smtClean="0">
                <a:solidFill>
                  <a:srgbClr val="0070C0"/>
                </a:solidFill>
              </a:rPr>
              <a:t>Αρχοντούλα Μ.</a:t>
            </a:r>
            <a:endParaRPr lang="en-US" sz="1600" dirty="0" smtClean="0">
              <a:solidFill>
                <a:srgbClr val="0070C0"/>
              </a:solidFill>
            </a:endParaRPr>
          </a:p>
          <a:p>
            <a:pPr algn="ctr"/>
            <a:endParaRPr lang="en-US" sz="1600" dirty="0">
              <a:solidFill>
                <a:srgbClr val="0070C0"/>
              </a:solidFill>
            </a:endParaRPr>
          </a:p>
        </p:txBody>
      </p:sp>
      <p:sp>
        <p:nvSpPr>
          <p:cNvPr id="7" name="6 - TextBox"/>
          <p:cNvSpPr txBox="1"/>
          <p:nvPr/>
        </p:nvSpPr>
        <p:spPr>
          <a:xfrm>
            <a:off x="4429124" y="6500834"/>
            <a:ext cx="1857388" cy="307777"/>
          </a:xfrm>
          <a:prstGeom prst="rect">
            <a:avLst/>
          </a:prstGeom>
          <a:noFill/>
        </p:spPr>
        <p:txBody>
          <a:bodyPr wrap="square" rtlCol="0">
            <a:spAutoFit/>
          </a:bodyPr>
          <a:lstStyle/>
          <a:p>
            <a:pPr algn="ctr"/>
            <a:r>
              <a:rPr lang="el-GR" sz="1400" dirty="0" smtClean="0">
                <a:solidFill>
                  <a:srgbClr val="0070C0"/>
                </a:solidFill>
              </a:rPr>
              <a:t>Χρήστος Κ</a:t>
            </a:r>
            <a:r>
              <a:rPr lang="el-GR" sz="1400" dirty="0" smtClean="0"/>
              <a:t>.</a:t>
            </a:r>
            <a:endParaRPr lang="en-US"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cs typeface="Tahoma" pitchFamily="2"/>
              </a:rPr>
              <a:t>Aristophanes (445BC-386BC)</a:t>
            </a:r>
            <a:r>
              <a:rPr lang="en-US" dirty="0" smtClean="0">
                <a:cs typeface="Tahoma" pitchFamily="2"/>
              </a:rPr>
              <a:t/>
            </a:r>
            <a:br>
              <a:rPr lang="en-US" dirty="0" smtClean="0">
                <a:cs typeface="Tahoma" pitchFamily="2"/>
              </a:rPr>
            </a:br>
            <a:endParaRPr lang="en-US" dirty="0"/>
          </a:p>
        </p:txBody>
      </p:sp>
      <p:pic>
        <p:nvPicPr>
          <p:cNvPr id="4" name="3 - Θέση περιεχομένου" descr="Scan20220325194706_1.jpeg"/>
          <p:cNvPicPr>
            <a:picLocks noGrp="1" noChangeAspect="1"/>
          </p:cNvPicPr>
          <p:nvPr>
            <p:ph idx="1"/>
          </p:nvPr>
        </p:nvPicPr>
        <p:blipFill>
          <a:blip r:embed="rId2" cstate="print"/>
          <a:stretch>
            <a:fillRect/>
          </a:stretch>
        </p:blipFill>
        <p:spPr>
          <a:xfrm>
            <a:off x="2071670" y="1214422"/>
            <a:ext cx="5286412" cy="5214973"/>
          </a:xfrm>
        </p:spPr>
      </p:pic>
      <p:sp>
        <p:nvSpPr>
          <p:cNvPr id="5" name="4 - TextBox"/>
          <p:cNvSpPr txBox="1"/>
          <p:nvPr/>
        </p:nvSpPr>
        <p:spPr>
          <a:xfrm>
            <a:off x="3286116" y="6500834"/>
            <a:ext cx="2857520" cy="338554"/>
          </a:xfrm>
          <a:prstGeom prst="rect">
            <a:avLst/>
          </a:prstGeom>
          <a:noFill/>
        </p:spPr>
        <p:txBody>
          <a:bodyPr wrap="square" rtlCol="0">
            <a:spAutoFit/>
          </a:bodyPr>
          <a:lstStyle/>
          <a:p>
            <a:pPr algn="ctr"/>
            <a:r>
              <a:rPr lang="el-GR" sz="1600" dirty="0" smtClean="0">
                <a:solidFill>
                  <a:srgbClr val="0070C0"/>
                </a:solidFill>
              </a:rPr>
              <a:t>Χρήστος Κ.</a:t>
            </a:r>
            <a:endParaRPr lang="en-US" sz="1600" dirty="0">
              <a:solidFill>
                <a:srgbClr val="0070C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0" r="-50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Συμμετ</a:t>
            </a:r>
            <a:r>
              <a:rPr lang="en-US" dirty="0" smtClean="0"/>
              <a:t>e</a:t>
            </a:r>
            <a:r>
              <a:rPr lang="el-GR" dirty="0" smtClean="0"/>
              <a:t>χουν οι :</a:t>
            </a:r>
            <a:endParaRPr lang="en-US" dirty="0"/>
          </a:p>
        </p:txBody>
      </p:sp>
      <p:sp>
        <p:nvSpPr>
          <p:cNvPr id="3" name="2 - Θέση περιεχομένου"/>
          <p:cNvSpPr>
            <a:spLocks noGrp="1"/>
          </p:cNvSpPr>
          <p:nvPr>
            <p:ph idx="1"/>
          </p:nvPr>
        </p:nvSpPr>
        <p:spPr/>
        <p:txBody>
          <a:bodyPr/>
          <a:lstStyle/>
          <a:p>
            <a:r>
              <a:rPr lang="el-GR" dirty="0" smtClean="0"/>
              <a:t>Βαγγέλης Γ., Σωκράτης Ι., Νίκος Κ., Αθανασία Κ., Χρήστος Κ., Κλέιντι Κ., Αθηνά Κ., Θεοδώρα Λ., Ιωάννα Μ., Αρχοντούλα Μ., Λάζαρος Σ., Χρήστος Τ., Νίκος Τ., Πέτρος Τ., Χρύσα Τ., Γεωργία Χ.</a:t>
            </a:r>
            <a:endParaRPr lang="en-US" dirty="0"/>
          </a:p>
        </p:txBody>
      </p:sp>
      <p:pic>
        <p:nvPicPr>
          <p:cNvPr id="4" name="3 - Εικόνα" descr="banner2.jpg"/>
          <p:cNvPicPr>
            <a:picLocks noChangeAspect="1"/>
          </p:cNvPicPr>
          <p:nvPr/>
        </p:nvPicPr>
        <p:blipFill>
          <a:blip r:embed="rId2"/>
          <a:stretch>
            <a:fillRect/>
          </a:stretch>
        </p:blipFill>
        <p:spPr>
          <a:xfrm>
            <a:off x="0" y="3500438"/>
            <a:ext cx="9144000" cy="3357562"/>
          </a:xfrm>
          <a:prstGeom prst="rect">
            <a:avLst/>
          </a:prstGeom>
        </p:spPr>
      </p:pic>
      <p:sp>
        <p:nvSpPr>
          <p:cNvPr id="5" name="4 - TextBox"/>
          <p:cNvSpPr txBox="1"/>
          <p:nvPr/>
        </p:nvSpPr>
        <p:spPr>
          <a:xfrm>
            <a:off x="1428728" y="4000504"/>
            <a:ext cx="6143668" cy="400110"/>
          </a:xfrm>
          <a:prstGeom prst="rect">
            <a:avLst/>
          </a:prstGeom>
          <a:noFill/>
        </p:spPr>
        <p:txBody>
          <a:bodyPr wrap="square" rtlCol="0">
            <a:spAutoFit/>
          </a:bodyPr>
          <a:lstStyle/>
          <a:p>
            <a:pPr algn="ctr"/>
            <a:r>
              <a:rPr lang="el-GR" sz="2000" dirty="0" smtClean="0"/>
              <a:t>Επιμέλεια: Ξανθίππη Αβραμίδου, ΠΕ06 – Αγγλικών</a:t>
            </a:r>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Theatre of </a:t>
            </a:r>
            <a:r>
              <a:rPr lang="en-US" dirty="0" err="1" smtClean="0"/>
              <a:t>epidaurus</a:t>
            </a:r>
            <a:endParaRPr lang="en-US" dirty="0"/>
          </a:p>
        </p:txBody>
      </p:sp>
      <p:pic>
        <p:nvPicPr>
          <p:cNvPr id="4" name="3 - Θέση περιεχομένου" descr="Scan20220325194855_1.jpeg"/>
          <p:cNvPicPr>
            <a:picLocks noGrp="1" noChangeAspect="1"/>
          </p:cNvPicPr>
          <p:nvPr>
            <p:ph idx="1"/>
          </p:nvPr>
        </p:nvPicPr>
        <p:blipFill>
          <a:blip r:embed="rId2"/>
          <a:stretch>
            <a:fillRect/>
          </a:stretch>
        </p:blipFill>
        <p:spPr>
          <a:xfrm rot="5400000">
            <a:off x="1821648" y="-464352"/>
            <a:ext cx="5500702" cy="9144001"/>
          </a:xfrm>
        </p:spPr>
      </p:pic>
      <p:sp>
        <p:nvSpPr>
          <p:cNvPr id="5" name="4 - TextBox"/>
          <p:cNvSpPr txBox="1"/>
          <p:nvPr/>
        </p:nvSpPr>
        <p:spPr>
          <a:xfrm>
            <a:off x="4500562" y="6429396"/>
            <a:ext cx="1571636" cy="307777"/>
          </a:xfrm>
          <a:prstGeom prst="rect">
            <a:avLst/>
          </a:prstGeom>
          <a:noFill/>
        </p:spPr>
        <p:txBody>
          <a:bodyPr wrap="square" rtlCol="0">
            <a:spAutoFit/>
          </a:bodyPr>
          <a:lstStyle/>
          <a:p>
            <a:pPr algn="ctr"/>
            <a:r>
              <a:rPr lang="el-GR" sz="1400" dirty="0" smtClean="0">
                <a:solidFill>
                  <a:srgbClr val="0070C0"/>
                </a:solidFill>
              </a:rPr>
              <a:t>Χρήστος Κ.</a:t>
            </a:r>
            <a:endParaRPr lang="en-US" sz="1400" dirty="0">
              <a:solidFill>
                <a:srgbClr val="0070C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Σκηνεσ αρχαιασ παραστασησ</a:t>
            </a:r>
            <a:endParaRPr lang="en-US" dirty="0"/>
          </a:p>
        </p:txBody>
      </p:sp>
      <p:pic>
        <p:nvPicPr>
          <p:cNvPr id="4" name="3 - Θέση περιεχομένου" descr="Scan20220325194919_1.jpeg"/>
          <p:cNvPicPr>
            <a:picLocks noGrp="1" noChangeAspect="1"/>
          </p:cNvPicPr>
          <p:nvPr>
            <p:ph idx="1"/>
          </p:nvPr>
        </p:nvPicPr>
        <p:blipFill>
          <a:blip r:embed="rId2" cstate="print"/>
          <a:stretch>
            <a:fillRect/>
          </a:stretch>
        </p:blipFill>
        <p:spPr>
          <a:xfrm rot="5400000">
            <a:off x="-392914" y="1750210"/>
            <a:ext cx="5500702" cy="4714877"/>
          </a:xfrm>
        </p:spPr>
      </p:pic>
      <p:sp>
        <p:nvSpPr>
          <p:cNvPr id="5" name="4 - TextBox"/>
          <p:cNvSpPr txBox="1"/>
          <p:nvPr/>
        </p:nvSpPr>
        <p:spPr>
          <a:xfrm>
            <a:off x="1714480" y="6143644"/>
            <a:ext cx="1643074" cy="307777"/>
          </a:xfrm>
          <a:prstGeom prst="rect">
            <a:avLst/>
          </a:prstGeom>
          <a:noFill/>
        </p:spPr>
        <p:txBody>
          <a:bodyPr wrap="square" rtlCol="0">
            <a:spAutoFit/>
          </a:bodyPr>
          <a:lstStyle/>
          <a:p>
            <a:pPr algn="ctr"/>
            <a:r>
              <a:rPr lang="el-GR" sz="1400" dirty="0" smtClean="0">
                <a:solidFill>
                  <a:srgbClr val="0070C0"/>
                </a:solidFill>
              </a:rPr>
              <a:t>Χρήστος Κ.</a:t>
            </a:r>
            <a:endParaRPr lang="en-US" sz="1400" dirty="0">
              <a:solidFill>
                <a:srgbClr val="0070C0"/>
              </a:solidFill>
            </a:endParaRPr>
          </a:p>
        </p:txBody>
      </p:sp>
      <p:pic>
        <p:nvPicPr>
          <p:cNvPr id="6" name="5 - Εικόνα" descr="20220215_114828.jpg"/>
          <p:cNvPicPr>
            <a:picLocks noChangeAspect="1"/>
          </p:cNvPicPr>
          <p:nvPr/>
        </p:nvPicPr>
        <p:blipFill>
          <a:blip r:embed="rId3" cstate="print"/>
          <a:stretch>
            <a:fillRect/>
          </a:stretch>
        </p:blipFill>
        <p:spPr>
          <a:xfrm rot="5400000">
            <a:off x="4214806" y="1928806"/>
            <a:ext cx="5500702" cy="4357686"/>
          </a:xfrm>
          <a:prstGeom prst="rect">
            <a:avLst/>
          </a:prstGeom>
        </p:spPr>
      </p:pic>
      <p:sp>
        <p:nvSpPr>
          <p:cNvPr id="7" name="6 - TextBox"/>
          <p:cNvSpPr txBox="1"/>
          <p:nvPr/>
        </p:nvSpPr>
        <p:spPr>
          <a:xfrm>
            <a:off x="6000760" y="6429396"/>
            <a:ext cx="2286016" cy="369332"/>
          </a:xfrm>
          <a:prstGeom prst="rect">
            <a:avLst/>
          </a:prstGeom>
          <a:noFill/>
        </p:spPr>
        <p:txBody>
          <a:bodyPr wrap="square" rtlCol="0">
            <a:spAutoFit/>
          </a:bodyPr>
          <a:lstStyle/>
          <a:p>
            <a:pPr algn="ctr"/>
            <a:r>
              <a:rPr lang="el-GR" sz="1600" dirty="0" smtClean="0">
                <a:solidFill>
                  <a:srgbClr val="0070C0"/>
                </a:solidFill>
              </a:rPr>
              <a:t>Θεοδώρα Λ</a:t>
            </a:r>
            <a:r>
              <a:rPr lang="el-GR" dirty="0" smtClean="0"/>
              <a: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Αναπαρασταση</a:t>
            </a:r>
            <a:r>
              <a:rPr lang="en-US" dirty="0" smtClean="0"/>
              <a:t> </a:t>
            </a:r>
            <a:r>
              <a:rPr lang="el-GR" dirty="0" err="1" smtClean="0"/>
              <a:t>σκηνων</a:t>
            </a:r>
            <a:r>
              <a:rPr lang="el-GR" dirty="0" smtClean="0"/>
              <a:t> με </a:t>
            </a:r>
            <a:r>
              <a:rPr lang="en-US" dirty="0" smtClean="0"/>
              <a:t>lego</a:t>
            </a:r>
            <a:endParaRPr lang="en-US" dirty="0"/>
          </a:p>
        </p:txBody>
      </p:sp>
      <p:pic>
        <p:nvPicPr>
          <p:cNvPr id="4" name="3 - Θέση περιεχομένου" descr="20220412_092024.jpg"/>
          <p:cNvPicPr>
            <a:picLocks noGrp="1" noChangeAspect="1"/>
          </p:cNvPicPr>
          <p:nvPr>
            <p:ph idx="1"/>
          </p:nvPr>
        </p:nvPicPr>
        <p:blipFill>
          <a:blip r:embed="rId2" cstate="print"/>
          <a:stretch>
            <a:fillRect/>
          </a:stretch>
        </p:blipFill>
        <p:spPr>
          <a:xfrm rot="5400000">
            <a:off x="1714476" y="2500310"/>
            <a:ext cx="5500702" cy="3214678"/>
          </a:xfrm>
        </p:spPr>
      </p:pic>
      <p:pic>
        <p:nvPicPr>
          <p:cNvPr id="5" name="4 - Εικόνα" descr="20220412_092033.jpg"/>
          <p:cNvPicPr>
            <a:picLocks noChangeAspect="1"/>
          </p:cNvPicPr>
          <p:nvPr/>
        </p:nvPicPr>
        <p:blipFill>
          <a:blip r:embed="rId3" cstate="print"/>
          <a:stretch>
            <a:fillRect/>
          </a:stretch>
        </p:blipFill>
        <p:spPr>
          <a:xfrm rot="5400000">
            <a:off x="-1214450" y="2571748"/>
            <a:ext cx="5500702" cy="3071802"/>
          </a:xfrm>
          <a:prstGeom prst="rect">
            <a:avLst/>
          </a:prstGeom>
        </p:spPr>
      </p:pic>
      <p:pic>
        <p:nvPicPr>
          <p:cNvPr id="6" name="5 - Εικόνα" descr="20220412_092039.jpg"/>
          <p:cNvPicPr>
            <a:picLocks noChangeAspect="1"/>
          </p:cNvPicPr>
          <p:nvPr/>
        </p:nvPicPr>
        <p:blipFill>
          <a:blip r:embed="rId4" cstate="print"/>
          <a:stretch>
            <a:fillRect/>
          </a:stretch>
        </p:blipFill>
        <p:spPr>
          <a:xfrm rot="5400000">
            <a:off x="4822029" y="2536029"/>
            <a:ext cx="5500702" cy="314324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Theatre of ancient aigai (vergina)</a:t>
            </a:r>
            <a:endParaRPr lang="en-US" dirty="0"/>
          </a:p>
        </p:txBody>
      </p:sp>
      <p:sp>
        <p:nvSpPr>
          <p:cNvPr id="3" name="2 - Θέση περιεχομένου"/>
          <p:cNvSpPr>
            <a:spLocks noGrp="1"/>
          </p:cNvSpPr>
          <p:nvPr>
            <p:ph idx="1"/>
          </p:nvPr>
        </p:nvSpPr>
        <p:spPr>
          <a:xfrm>
            <a:off x="0" y="1554162"/>
            <a:ext cx="4214810" cy="4525963"/>
          </a:xfrm>
        </p:spPr>
        <p:txBody>
          <a:bodyPr>
            <a:normAutofit fontScale="77500" lnSpcReduction="20000"/>
          </a:bodyPr>
          <a:lstStyle/>
          <a:p>
            <a:pPr algn="just">
              <a:buNone/>
            </a:pPr>
            <a:r>
              <a:rPr lang="en-US" dirty="0" smtClean="0"/>
              <a:t>The Ancient Theatre of Vergina or Aigai, as it is also called, was built in the 4</a:t>
            </a:r>
            <a:r>
              <a:rPr lang="en-US" baseline="30000" dirty="0" smtClean="0"/>
              <a:t>th</a:t>
            </a:r>
            <a:r>
              <a:rPr lang="en-US" dirty="0" smtClean="0"/>
              <a:t> century B.C. The biggest part was made with stone</a:t>
            </a:r>
            <a:r>
              <a:rPr lang="el-GR" dirty="0" smtClean="0"/>
              <a:t>. </a:t>
            </a:r>
            <a:r>
              <a:rPr lang="en-US" dirty="0" smtClean="0"/>
              <a:t>In addition to performances, there were many types of events. Unfortunately, performances no longer take place but visits are allowed. What is more, it was the first ancient theatre in Macedonia.</a:t>
            </a:r>
            <a:endParaRPr lang="en-US" dirty="0"/>
          </a:p>
        </p:txBody>
      </p:sp>
      <p:pic>
        <p:nvPicPr>
          <p:cNvPr id="4" name="3 - Εικόνα" descr="arxaiotheatroverginas.jpg"/>
          <p:cNvPicPr>
            <a:picLocks noChangeAspect="1"/>
          </p:cNvPicPr>
          <p:nvPr/>
        </p:nvPicPr>
        <p:blipFill>
          <a:blip r:embed="rId2"/>
          <a:stretch>
            <a:fillRect/>
          </a:stretch>
        </p:blipFill>
        <p:spPr>
          <a:xfrm>
            <a:off x="4214810" y="1643050"/>
            <a:ext cx="4714876" cy="4000528"/>
          </a:xfrm>
          <a:prstGeom prst="rect">
            <a:avLst/>
          </a:prstGeom>
        </p:spPr>
      </p:pic>
      <p:sp>
        <p:nvSpPr>
          <p:cNvPr id="5" name="4 - Θέση υποσέλιδου"/>
          <p:cNvSpPr>
            <a:spLocks noGrp="1"/>
          </p:cNvSpPr>
          <p:nvPr>
            <p:ph type="ftr" sz="quarter" idx="11"/>
          </p:nvPr>
        </p:nvSpPr>
        <p:spPr>
          <a:xfrm>
            <a:off x="4214810" y="5786454"/>
            <a:ext cx="2895600" cy="288925"/>
          </a:xfrm>
        </p:spPr>
        <p:txBody>
          <a:bodyPr/>
          <a:lstStyle/>
          <a:p>
            <a:r>
              <a:rPr lang="en-US" dirty="0" smtClean="0"/>
              <a:t>Diazoma      </a:t>
            </a:r>
            <a:endParaRPr lang="el-GR" dirty="0"/>
          </a:p>
        </p:txBody>
      </p:sp>
      <p:sp>
        <p:nvSpPr>
          <p:cNvPr id="6" name="5 - TextBox"/>
          <p:cNvSpPr txBox="1"/>
          <p:nvPr/>
        </p:nvSpPr>
        <p:spPr>
          <a:xfrm>
            <a:off x="571472" y="6000768"/>
            <a:ext cx="2857520" cy="307777"/>
          </a:xfrm>
          <a:prstGeom prst="rect">
            <a:avLst/>
          </a:prstGeom>
          <a:noFill/>
        </p:spPr>
        <p:txBody>
          <a:bodyPr wrap="square" rtlCol="0">
            <a:spAutoFit/>
          </a:bodyPr>
          <a:lstStyle/>
          <a:p>
            <a:pPr algn="ctr"/>
            <a:r>
              <a:rPr lang="el-GR" sz="1400" dirty="0" smtClean="0">
                <a:solidFill>
                  <a:srgbClr val="0070C0"/>
                </a:solidFill>
              </a:rPr>
              <a:t>Χρήστος Τ. και Αθηνά Κ.</a:t>
            </a:r>
            <a:endParaRPr lang="en-US" sz="1400" dirty="0">
              <a:solidFill>
                <a:srgbClr val="0070C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Γ</a:t>
            </a:r>
            <a:r>
              <a:rPr lang="en-US" dirty="0" smtClean="0"/>
              <a:t>e</a:t>
            </a:r>
            <a:r>
              <a:rPr lang="el-GR" dirty="0" err="1" smtClean="0"/>
              <a:t>ννηση</a:t>
            </a:r>
            <a:r>
              <a:rPr lang="el-GR" dirty="0" smtClean="0"/>
              <a:t> του </a:t>
            </a:r>
            <a:r>
              <a:rPr lang="el-GR" dirty="0" err="1" smtClean="0"/>
              <a:t>Θε</a:t>
            </a:r>
            <a:r>
              <a:rPr lang="en-US" dirty="0" smtClean="0"/>
              <a:t>a</a:t>
            </a:r>
            <a:r>
              <a:rPr lang="el-GR" dirty="0" err="1" smtClean="0"/>
              <a:t>τρου</a:t>
            </a:r>
            <a:endParaRPr lang="en-US" dirty="0"/>
          </a:p>
        </p:txBody>
      </p:sp>
      <p:sp>
        <p:nvSpPr>
          <p:cNvPr id="3" name="2 - Θέση περιεχομένου"/>
          <p:cNvSpPr>
            <a:spLocks noGrp="1"/>
          </p:cNvSpPr>
          <p:nvPr>
            <p:ph idx="1"/>
          </p:nvPr>
        </p:nvSpPr>
        <p:spPr>
          <a:xfrm>
            <a:off x="457200" y="1214422"/>
            <a:ext cx="3257544" cy="5072098"/>
          </a:xfrm>
        </p:spPr>
        <p:txBody>
          <a:bodyPr>
            <a:normAutofit fontScale="85000" lnSpcReduction="20000"/>
          </a:bodyPr>
          <a:lstStyle/>
          <a:p>
            <a:pPr algn="ctr">
              <a:buNone/>
            </a:pPr>
            <a:r>
              <a:rPr lang="el-GR" sz="2400" dirty="0" smtClean="0"/>
              <a:t>Το Αρχαίο Ελληνικό Θέατρο, θεσμός της αρχαιοελληνικής πόλης-κράτους, αναπτύχθηκε στα τέλη της αρχαϊκής περιόδου και διαμορφώθηκε πλήρως κατά την κλασική περίοδο-κυρίως στην Αθήνα. Φέρει έναν έντονο θρησκευτικό και μυστηριακό χαρακτήρα κατά τη γέννησή του, καθώς τιμούσε το θεό Διόνυσο αλλά και έναν εξίσου έντονο κοινωνικό και πολιτικό χαρακτήρα κατά την περίοδο της ανάπτυξής του.</a:t>
            </a:r>
            <a:endParaRPr lang="en-US" sz="2400" dirty="0"/>
          </a:p>
        </p:txBody>
      </p:sp>
      <p:pic>
        <p:nvPicPr>
          <p:cNvPr id="5" name="4 - Εικόνα" descr="15094894_1166878050063014_4842141240812879564_n.jpg"/>
          <p:cNvPicPr>
            <a:picLocks noChangeAspect="1"/>
          </p:cNvPicPr>
          <p:nvPr/>
        </p:nvPicPr>
        <p:blipFill>
          <a:blip r:embed="rId2"/>
          <a:stretch>
            <a:fillRect/>
          </a:stretch>
        </p:blipFill>
        <p:spPr>
          <a:xfrm>
            <a:off x="3714744" y="1214422"/>
            <a:ext cx="5191118" cy="4929222"/>
          </a:xfrm>
          <a:prstGeom prst="rect">
            <a:avLst/>
          </a:prstGeom>
        </p:spPr>
      </p:pic>
      <p:sp>
        <p:nvSpPr>
          <p:cNvPr id="6" name="5 - Θέση υποσέλιδου"/>
          <p:cNvSpPr>
            <a:spLocks noGrp="1"/>
          </p:cNvSpPr>
          <p:nvPr>
            <p:ph type="ftr" sz="quarter" idx="11"/>
          </p:nvPr>
        </p:nvSpPr>
        <p:spPr>
          <a:xfrm>
            <a:off x="4786314" y="6143644"/>
            <a:ext cx="2895600" cy="288925"/>
          </a:xfrm>
        </p:spPr>
        <p:txBody>
          <a:bodyPr/>
          <a:lstStyle/>
          <a:p>
            <a:pPr algn="ctr"/>
            <a:r>
              <a:rPr lang="el-GR" dirty="0" smtClean="0"/>
              <a:t>Αρχαίο Θέατρο Επιδαύρου</a:t>
            </a:r>
            <a:endParaRPr lang="el-GR" dirty="0"/>
          </a:p>
        </p:txBody>
      </p:sp>
      <p:sp>
        <p:nvSpPr>
          <p:cNvPr id="7" name="6 - TextBox"/>
          <p:cNvSpPr txBox="1"/>
          <p:nvPr/>
        </p:nvSpPr>
        <p:spPr>
          <a:xfrm>
            <a:off x="1000100" y="6000768"/>
            <a:ext cx="2214578" cy="338554"/>
          </a:xfrm>
          <a:prstGeom prst="rect">
            <a:avLst/>
          </a:prstGeom>
          <a:noFill/>
        </p:spPr>
        <p:txBody>
          <a:bodyPr wrap="square" rtlCol="0">
            <a:spAutoFit/>
          </a:bodyPr>
          <a:lstStyle/>
          <a:p>
            <a:pPr algn="ctr"/>
            <a:r>
              <a:rPr lang="el-GR" sz="1600" dirty="0" smtClean="0">
                <a:solidFill>
                  <a:srgbClr val="0070C0"/>
                </a:solidFill>
              </a:rPr>
              <a:t>Κλέιντι Κ.</a:t>
            </a:r>
            <a:endParaRPr lang="en-US" sz="1600" dirty="0">
              <a:solidFill>
                <a:srgbClr val="0070C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The birth of Theatre</a:t>
            </a:r>
            <a:endParaRPr lang="en-US" dirty="0"/>
          </a:p>
        </p:txBody>
      </p:sp>
      <p:sp>
        <p:nvSpPr>
          <p:cNvPr id="3" name="2 - Θέση περιεχομένου"/>
          <p:cNvSpPr>
            <a:spLocks noGrp="1"/>
          </p:cNvSpPr>
          <p:nvPr>
            <p:ph idx="1"/>
          </p:nvPr>
        </p:nvSpPr>
        <p:spPr>
          <a:xfrm>
            <a:off x="285720" y="1071546"/>
            <a:ext cx="8686800" cy="4525963"/>
          </a:xfrm>
        </p:spPr>
        <p:txBody>
          <a:bodyPr>
            <a:normAutofit/>
          </a:bodyPr>
          <a:lstStyle/>
          <a:p>
            <a:pPr algn="just">
              <a:buNone/>
            </a:pPr>
            <a:r>
              <a:rPr lang="en-US" sz="2400" dirty="0" smtClean="0"/>
              <a:t>The Ancient Greek Theatre, an institution of the ancient Greek city-state, was developed at the end of the archaic period and was fully formed during the classical period, mainly in Athens. It has a strong religious and mystical character</a:t>
            </a:r>
            <a:r>
              <a:rPr lang="el-GR" sz="2400" dirty="0" smtClean="0"/>
              <a:t> </a:t>
            </a:r>
            <a:r>
              <a:rPr lang="en-US" sz="2400" dirty="0" smtClean="0"/>
              <a:t>during its birth, honoring the god Dionysus, but also an equally strong social and political character during the period of its development. </a:t>
            </a:r>
          </a:p>
          <a:p>
            <a:pPr algn="just">
              <a:buNone/>
            </a:pPr>
            <a:endParaRPr lang="en-US" sz="2400" dirty="0"/>
          </a:p>
        </p:txBody>
      </p:sp>
      <p:pic>
        <p:nvPicPr>
          <p:cNvPr id="5" name="4 - Εικόνα" descr="φβτο-ΘΕΑΤΡΟ-ΔΕΛΦΩΝ-1-1024x689.png"/>
          <p:cNvPicPr>
            <a:picLocks noChangeAspect="1"/>
          </p:cNvPicPr>
          <p:nvPr/>
        </p:nvPicPr>
        <p:blipFill>
          <a:blip r:embed="rId2"/>
          <a:stretch>
            <a:fillRect/>
          </a:stretch>
        </p:blipFill>
        <p:spPr>
          <a:xfrm>
            <a:off x="0" y="3286124"/>
            <a:ext cx="9144000" cy="3571876"/>
          </a:xfrm>
          <a:prstGeom prst="rect">
            <a:avLst/>
          </a:prstGeom>
        </p:spPr>
      </p:pic>
      <p:sp>
        <p:nvSpPr>
          <p:cNvPr id="6" name="5 - TextBox"/>
          <p:cNvSpPr txBox="1"/>
          <p:nvPr/>
        </p:nvSpPr>
        <p:spPr>
          <a:xfrm>
            <a:off x="6143636" y="3286124"/>
            <a:ext cx="3000364" cy="338554"/>
          </a:xfrm>
          <a:prstGeom prst="rect">
            <a:avLst/>
          </a:prstGeom>
          <a:noFill/>
        </p:spPr>
        <p:txBody>
          <a:bodyPr wrap="square" rtlCol="0">
            <a:spAutoFit/>
          </a:bodyPr>
          <a:lstStyle/>
          <a:p>
            <a:pPr algn="ctr"/>
            <a:r>
              <a:rPr lang="el-GR" sz="1600" dirty="0" smtClean="0">
                <a:solidFill>
                  <a:srgbClr val="0070C0"/>
                </a:solidFill>
              </a:rPr>
              <a:t>Αρχαίο Θέατρο Δελφών</a:t>
            </a:r>
            <a:endParaRPr lang="en-US" sz="1600" dirty="0">
              <a:solidFill>
                <a:srgbClr val="0070C0"/>
              </a:solidFill>
            </a:endParaRPr>
          </a:p>
        </p:txBody>
      </p:sp>
      <p:sp>
        <p:nvSpPr>
          <p:cNvPr id="7" name="6 - TextBox"/>
          <p:cNvSpPr txBox="1"/>
          <p:nvPr/>
        </p:nvSpPr>
        <p:spPr>
          <a:xfrm>
            <a:off x="3214678" y="3286124"/>
            <a:ext cx="2643206" cy="307777"/>
          </a:xfrm>
          <a:prstGeom prst="rect">
            <a:avLst/>
          </a:prstGeom>
          <a:noFill/>
        </p:spPr>
        <p:txBody>
          <a:bodyPr wrap="square" rtlCol="0">
            <a:spAutoFit/>
          </a:bodyPr>
          <a:lstStyle/>
          <a:p>
            <a:pPr algn="ctr"/>
            <a:r>
              <a:rPr lang="el-GR" sz="1400" dirty="0" smtClean="0">
                <a:solidFill>
                  <a:srgbClr val="0070C0"/>
                </a:solidFill>
              </a:rPr>
              <a:t>Κλέιντι Κ.</a:t>
            </a:r>
            <a:endParaRPr lang="en-US" sz="1400" dirty="0">
              <a:solidFill>
                <a:srgbClr val="0070C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Τα μερη του αρχαιου θεατρου</a:t>
            </a:r>
            <a:endParaRPr lang="en-US" dirty="0"/>
          </a:p>
        </p:txBody>
      </p:sp>
      <p:sp>
        <p:nvSpPr>
          <p:cNvPr id="3" name="2 - Θέση περιεχομένου"/>
          <p:cNvSpPr>
            <a:spLocks noGrp="1"/>
          </p:cNvSpPr>
          <p:nvPr>
            <p:ph idx="1"/>
          </p:nvPr>
        </p:nvSpPr>
        <p:spPr/>
        <p:txBody>
          <a:bodyPr>
            <a:normAutofit fontScale="92500" lnSpcReduction="20000"/>
          </a:bodyPr>
          <a:lstStyle/>
          <a:p>
            <a:pPr>
              <a:buNone/>
            </a:pPr>
            <a:r>
              <a:rPr lang="el-GR" dirty="0" smtClean="0"/>
              <a:t>	Η ΣΚΗΝΗ	</a:t>
            </a:r>
            <a:endParaRPr lang="en-US" dirty="0" smtClean="0"/>
          </a:p>
          <a:p>
            <a:pPr>
              <a:buNone/>
            </a:pPr>
            <a:r>
              <a:rPr lang="el-GR" dirty="0" smtClean="0"/>
              <a:t>Η </a:t>
            </a:r>
            <a:r>
              <a:rPr lang="el-GR" b="1" dirty="0" smtClean="0"/>
              <a:t>σκηνή</a:t>
            </a:r>
            <a:r>
              <a:rPr lang="el-GR" dirty="0" smtClean="0"/>
              <a:t> </a:t>
            </a:r>
            <a:r>
              <a:rPr lang="el-GR" dirty="0" smtClean="0"/>
              <a:t>είναι ένα </a:t>
            </a:r>
            <a:r>
              <a:rPr lang="el-GR" dirty="0" smtClean="0"/>
              <a:t>ορθογώνιο, μακρόστενο κτήριο. Στην αρχή χρησιμοποιούνταν σαν αποδυτήρια. Εκεί βρίσκονταν:</a:t>
            </a:r>
            <a:endParaRPr lang="en-US" dirty="0" smtClean="0"/>
          </a:p>
          <a:p>
            <a:pPr>
              <a:buNone/>
            </a:pPr>
            <a:r>
              <a:rPr lang="el-GR" dirty="0" smtClean="0"/>
              <a:t>Το </a:t>
            </a:r>
            <a:r>
              <a:rPr lang="el-GR" b="1" dirty="0" smtClean="0"/>
              <a:t>προσκήνιο </a:t>
            </a:r>
            <a:r>
              <a:rPr lang="el-GR" dirty="0" smtClean="0"/>
              <a:t>είναι </a:t>
            </a:r>
            <a:r>
              <a:rPr lang="el-GR" dirty="0" smtClean="0"/>
              <a:t>μια στοά με κίονες μπροστά από την σκηνή. Εκεί τοποθετούνταν τα σκηνικά. Επίσης από εκεί έμπαιναν οι ηθοποιοί.</a:t>
            </a:r>
            <a:endParaRPr lang="en-US" dirty="0" smtClean="0"/>
          </a:p>
          <a:p>
            <a:pPr>
              <a:buNone/>
            </a:pPr>
            <a:r>
              <a:rPr lang="el-GR" dirty="0" smtClean="0"/>
              <a:t>Οι </a:t>
            </a:r>
            <a:r>
              <a:rPr lang="el-GR" b="1" dirty="0" smtClean="0"/>
              <a:t>πάροδοι </a:t>
            </a:r>
            <a:r>
              <a:rPr lang="el-GR" dirty="0" smtClean="0"/>
              <a:t>είναι </a:t>
            </a:r>
            <a:r>
              <a:rPr lang="el-GR" dirty="0" smtClean="0"/>
              <a:t>δύο διάδρομοι δεξιά και αριστερά από την σκηνή και οδηγούν στην ορχήστρα.</a:t>
            </a:r>
            <a:endParaRPr lang="en-US" dirty="0" smtClean="0"/>
          </a:p>
          <a:p>
            <a:pPr>
              <a:buNone/>
            </a:pPr>
            <a:r>
              <a:rPr lang="el-GR" dirty="0" smtClean="0"/>
              <a:t>Το </a:t>
            </a:r>
            <a:r>
              <a:rPr lang="el-GR" b="1" dirty="0" smtClean="0"/>
              <a:t>λογείο </a:t>
            </a:r>
            <a:r>
              <a:rPr lang="el-GR" dirty="0" smtClean="0"/>
              <a:t>όπου έπαιζαν </a:t>
            </a:r>
            <a:r>
              <a:rPr lang="el-GR" dirty="0" smtClean="0"/>
              <a:t>θέατρο οι ηθοποιοί.</a:t>
            </a:r>
            <a:endParaRPr lang="en-US" dirty="0" smtClean="0"/>
          </a:p>
          <a:p>
            <a:pPr>
              <a:buNone/>
            </a:pPr>
            <a:endParaRPr lang="en-US" dirty="0"/>
          </a:p>
        </p:txBody>
      </p:sp>
      <p:sp>
        <p:nvSpPr>
          <p:cNvPr id="4" name="3 - TextBox"/>
          <p:cNvSpPr txBox="1"/>
          <p:nvPr/>
        </p:nvSpPr>
        <p:spPr>
          <a:xfrm flipH="1">
            <a:off x="3399409" y="5857892"/>
            <a:ext cx="2458475" cy="307777"/>
          </a:xfrm>
          <a:prstGeom prst="rect">
            <a:avLst/>
          </a:prstGeom>
          <a:noFill/>
        </p:spPr>
        <p:txBody>
          <a:bodyPr wrap="square" rtlCol="0">
            <a:spAutoFit/>
          </a:bodyPr>
          <a:lstStyle/>
          <a:p>
            <a:r>
              <a:rPr lang="el-GR" sz="1400" u="sng" dirty="0" smtClean="0">
                <a:solidFill>
                  <a:srgbClr val="0070C0"/>
                </a:solidFill>
                <a:hlinkClick r:id="rId2"/>
              </a:rPr>
              <a:t>https://el.wikipedia.org/wiki</a:t>
            </a:r>
            <a:r>
              <a:rPr lang="el-GR" sz="1400" u="sng" dirty="0" smtClean="0">
                <a:solidFill>
                  <a:srgbClr val="0070C0"/>
                </a:solidFill>
              </a:rPr>
              <a:t>    </a:t>
            </a:r>
            <a:endParaRPr lang="en-US" sz="1400" dirty="0">
              <a:solidFill>
                <a:srgbClr val="0070C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Τα μερη του αρχαιου θεατρου</a:t>
            </a:r>
            <a:endParaRPr lang="en-US" dirty="0"/>
          </a:p>
        </p:txBody>
      </p:sp>
      <p:sp>
        <p:nvSpPr>
          <p:cNvPr id="3" name="2 - Θέση περιεχομένου"/>
          <p:cNvSpPr>
            <a:spLocks noGrp="1"/>
          </p:cNvSpPr>
          <p:nvPr>
            <p:ph idx="1"/>
          </p:nvPr>
        </p:nvSpPr>
        <p:spPr/>
        <p:txBody>
          <a:bodyPr>
            <a:normAutofit lnSpcReduction="10000"/>
          </a:bodyPr>
          <a:lstStyle/>
          <a:p>
            <a:pPr>
              <a:buNone/>
            </a:pPr>
            <a:r>
              <a:rPr lang="el-GR" dirty="0" smtClean="0"/>
              <a:t>Η ΟΡΧΗΣΤΡΑ</a:t>
            </a:r>
            <a:endParaRPr lang="en-US" dirty="0" smtClean="0"/>
          </a:p>
          <a:p>
            <a:pPr>
              <a:buNone/>
            </a:pPr>
            <a:r>
              <a:rPr lang="el-GR" dirty="0" smtClean="0"/>
              <a:t>Η </a:t>
            </a:r>
            <a:r>
              <a:rPr lang="el-GR" b="1" dirty="0" smtClean="0"/>
              <a:t>ορχήστρα </a:t>
            </a:r>
            <a:r>
              <a:rPr lang="el-GR" dirty="0" smtClean="0"/>
              <a:t>είναι </a:t>
            </a:r>
            <a:r>
              <a:rPr lang="el-GR" dirty="0" smtClean="0"/>
              <a:t>η κυκλική πλατεία στο κέντρο του θεάτρου, όπου εκεί δρούσε ο χορός. Αποτελείται από:</a:t>
            </a:r>
            <a:endParaRPr lang="en-US" dirty="0" smtClean="0"/>
          </a:p>
          <a:p>
            <a:pPr>
              <a:buNone/>
            </a:pPr>
            <a:r>
              <a:rPr lang="el-GR" b="1" dirty="0" smtClean="0"/>
              <a:t>την θυμέλη </a:t>
            </a:r>
            <a:r>
              <a:rPr lang="el-GR" dirty="0" smtClean="0"/>
              <a:t>είναι </a:t>
            </a:r>
            <a:r>
              <a:rPr lang="el-GR" dirty="0" smtClean="0"/>
              <a:t>ο </a:t>
            </a:r>
            <a:r>
              <a:rPr lang="el-GR" dirty="0" smtClean="0"/>
              <a:t>βωμός του </a:t>
            </a:r>
            <a:r>
              <a:rPr lang="el-GR" dirty="0" smtClean="0"/>
              <a:t>Διονύσου στο κέντρο της ορχήστρας.</a:t>
            </a:r>
            <a:endParaRPr lang="en-US" dirty="0" smtClean="0"/>
          </a:p>
          <a:p>
            <a:pPr>
              <a:buNone/>
            </a:pPr>
            <a:r>
              <a:rPr lang="el-GR" b="1" dirty="0" smtClean="0"/>
              <a:t>τον </a:t>
            </a:r>
            <a:r>
              <a:rPr lang="el-GR" b="1" dirty="0" err="1" smtClean="0"/>
              <a:t>εύριπο</a:t>
            </a:r>
            <a:r>
              <a:rPr lang="el-GR" b="1" dirty="0" smtClean="0"/>
              <a:t> </a:t>
            </a:r>
            <a:r>
              <a:rPr lang="el-GR" dirty="0" smtClean="0"/>
              <a:t>είναι </a:t>
            </a:r>
            <a:r>
              <a:rPr lang="el-GR" dirty="0" smtClean="0"/>
              <a:t>ο σωλήνας αποχέτευσης των νερών στην περιφέρεια της ορχήστρας από το κοίλον.</a:t>
            </a:r>
            <a:endParaRPr lang="en-US" dirty="0" smtClean="0"/>
          </a:p>
          <a:p>
            <a:pPr>
              <a:buNone/>
            </a:pPr>
            <a:endParaRPr lang="en-US" dirty="0"/>
          </a:p>
        </p:txBody>
      </p:sp>
      <p:sp>
        <p:nvSpPr>
          <p:cNvPr id="4" name="3 - TextBox"/>
          <p:cNvSpPr txBox="1"/>
          <p:nvPr/>
        </p:nvSpPr>
        <p:spPr>
          <a:xfrm>
            <a:off x="3500430" y="5929330"/>
            <a:ext cx="2786082" cy="307777"/>
          </a:xfrm>
          <a:prstGeom prst="rect">
            <a:avLst/>
          </a:prstGeom>
          <a:noFill/>
        </p:spPr>
        <p:txBody>
          <a:bodyPr wrap="square" rtlCol="0">
            <a:spAutoFit/>
          </a:bodyPr>
          <a:lstStyle/>
          <a:p>
            <a:r>
              <a:rPr lang="el-GR" sz="1400" u="sng" dirty="0" smtClean="0">
                <a:solidFill>
                  <a:srgbClr val="0070C0"/>
                </a:solidFill>
                <a:hlinkClick r:id="rId2"/>
              </a:rPr>
              <a:t>https://el.wikipedia.org/wiki</a:t>
            </a:r>
            <a:r>
              <a:rPr lang="el-GR" sz="1400" u="sng" dirty="0" smtClean="0">
                <a:solidFill>
                  <a:srgbClr val="0070C0"/>
                </a:solidFill>
              </a:rPr>
              <a:t>    </a:t>
            </a:r>
            <a:endParaRPr lang="en-US" sz="1400" dirty="0">
              <a:solidFill>
                <a:srgbClr val="0070C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Τα μερη του αρχαιου θεατρου</a:t>
            </a:r>
            <a:endParaRPr lang="en-US" dirty="0"/>
          </a:p>
        </p:txBody>
      </p:sp>
      <p:sp>
        <p:nvSpPr>
          <p:cNvPr id="3" name="2 - Θέση περιεχομένου"/>
          <p:cNvSpPr>
            <a:spLocks noGrp="1"/>
          </p:cNvSpPr>
          <p:nvPr>
            <p:ph idx="1"/>
          </p:nvPr>
        </p:nvSpPr>
        <p:spPr/>
        <p:txBody>
          <a:bodyPr>
            <a:normAutofit fontScale="92500" lnSpcReduction="20000"/>
          </a:bodyPr>
          <a:lstStyle/>
          <a:p>
            <a:pPr>
              <a:buNone/>
            </a:pPr>
            <a:r>
              <a:rPr lang="el-GR" dirty="0" smtClean="0"/>
              <a:t>ΤΟ </a:t>
            </a:r>
            <a:r>
              <a:rPr lang="el-GR" dirty="0" smtClean="0"/>
              <a:t>ΚΟΙΛΟΝ</a:t>
            </a:r>
          </a:p>
          <a:p>
            <a:pPr>
              <a:buNone/>
            </a:pPr>
            <a:r>
              <a:rPr lang="el-GR" dirty="0" smtClean="0"/>
              <a:t>Το </a:t>
            </a:r>
            <a:r>
              <a:rPr lang="el-GR" b="1" dirty="0" smtClean="0"/>
              <a:t>κοίλον</a:t>
            </a:r>
            <a:r>
              <a:rPr lang="el-GR" dirty="0" smtClean="0"/>
              <a:t> είναι το μέρος που κάθονταν οι θεατές. Αποτελείται από:</a:t>
            </a:r>
            <a:endParaRPr lang="en-US" dirty="0" smtClean="0"/>
          </a:p>
          <a:p>
            <a:pPr>
              <a:buNone/>
            </a:pPr>
            <a:r>
              <a:rPr lang="el-GR" dirty="0" smtClean="0"/>
              <a:t>Τους </a:t>
            </a:r>
            <a:r>
              <a:rPr lang="el-GR" b="1" dirty="0" smtClean="0"/>
              <a:t>αναλημματικούς τοίχους </a:t>
            </a:r>
            <a:r>
              <a:rPr lang="el-GR" dirty="0" smtClean="0"/>
              <a:t>που στήριζαν το κοίλον.</a:t>
            </a:r>
            <a:endParaRPr lang="en-US" dirty="0" smtClean="0"/>
          </a:p>
          <a:p>
            <a:pPr>
              <a:buNone/>
            </a:pPr>
            <a:r>
              <a:rPr lang="el-GR" dirty="0" smtClean="0"/>
              <a:t>Τις </a:t>
            </a:r>
            <a:r>
              <a:rPr lang="el-GR" b="1" dirty="0" smtClean="0"/>
              <a:t>αντηρίδες </a:t>
            </a:r>
            <a:r>
              <a:rPr lang="el-GR" dirty="0" smtClean="0"/>
              <a:t>που στήριζαν καλύτερα το κοίλον.</a:t>
            </a:r>
            <a:endParaRPr lang="en-US" dirty="0" smtClean="0"/>
          </a:p>
          <a:p>
            <a:pPr>
              <a:buNone/>
            </a:pPr>
            <a:r>
              <a:rPr lang="el-GR" dirty="0" smtClean="0"/>
              <a:t>Τα </a:t>
            </a:r>
            <a:r>
              <a:rPr lang="el-GR" b="1" dirty="0" smtClean="0"/>
              <a:t>διαζώματα</a:t>
            </a:r>
            <a:r>
              <a:rPr lang="el-GR" dirty="0" smtClean="0"/>
              <a:t> που είναι </a:t>
            </a:r>
            <a:r>
              <a:rPr lang="el-GR" dirty="0" smtClean="0"/>
              <a:t>διάδρομοι </a:t>
            </a:r>
            <a:r>
              <a:rPr lang="el-GR" dirty="0" smtClean="0"/>
              <a:t>που χωρίζουν τις θέσεις των θεατών.</a:t>
            </a:r>
            <a:endParaRPr lang="en-US" dirty="0" smtClean="0"/>
          </a:p>
          <a:p>
            <a:pPr>
              <a:buNone/>
            </a:pPr>
            <a:r>
              <a:rPr lang="el-GR" dirty="0" smtClean="0"/>
              <a:t>Οι </a:t>
            </a:r>
            <a:r>
              <a:rPr lang="el-GR" b="1" dirty="0" smtClean="0"/>
              <a:t>σκάλες</a:t>
            </a:r>
            <a:r>
              <a:rPr lang="el-GR" dirty="0" smtClean="0"/>
              <a:t> (κάθετοι διάδρομοι) που βοηθούσαν τους θεατές να βρουν τις θέσεις τους.</a:t>
            </a:r>
            <a:endParaRPr lang="en-US" dirty="0" smtClean="0"/>
          </a:p>
          <a:p>
            <a:pPr>
              <a:buNone/>
            </a:pPr>
            <a:r>
              <a:rPr lang="el-GR" dirty="0" smtClean="0"/>
              <a:t>Την </a:t>
            </a:r>
            <a:r>
              <a:rPr lang="el-GR" b="1" dirty="0" smtClean="0"/>
              <a:t>προεδρία</a:t>
            </a:r>
            <a:r>
              <a:rPr lang="el-GR" dirty="0" smtClean="0"/>
              <a:t> που κάθονταν οι επίσημοι.</a:t>
            </a:r>
            <a:endParaRPr lang="en-US" dirty="0" smtClean="0"/>
          </a:p>
          <a:p>
            <a:pPr>
              <a:buNone/>
            </a:pPr>
            <a:endParaRPr lang="en-US" dirty="0"/>
          </a:p>
        </p:txBody>
      </p:sp>
      <p:sp>
        <p:nvSpPr>
          <p:cNvPr id="4" name="3 - TextBox"/>
          <p:cNvSpPr txBox="1"/>
          <p:nvPr/>
        </p:nvSpPr>
        <p:spPr>
          <a:xfrm>
            <a:off x="3000364" y="5857892"/>
            <a:ext cx="2786082" cy="307777"/>
          </a:xfrm>
          <a:prstGeom prst="rect">
            <a:avLst/>
          </a:prstGeom>
          <a:noFill/>
        </p:spPr>
        <p:txBody>
          <a:bodyPr wrap="square" rtlCol="0">
            <a:spAutoFit/>
          </a:bodyPr>
          <a:lstStyle/>
          <a:p>
            <a:r>
              <a:rPr lang="el-GR" sz="1400" u="sng" dirty="0" smtClean="0">
                <a:solidFill>
                  <a:srgbClr val="0070C0"/>
                </a:solidFill>
                <a:hlinkClick r:id="rId2"/>
              </a:rPr>
              <a:t>https://</a:t>
            </a:r>
            <a:r>
              <a:rPr lang="el-GR" sz="1400" u="sng" dirty="0" smtClean="0">
                <a:solidFill>
                  <a:srgbClr val="0070C0"/>
                </a:solidFill>
                <a:hlinkClick r:id="rId2"/>
              </a:rPr>
              <a:t>el.wikipedia.org/wiki</a:t>
            </a:r>
            <a:r>
              <a:rPr lang="el-GR" sz="1400" u="sng" dirty="0" smtClean="0">
                <a:solidFill>
                  <a:srgbClr val="0070C0"/>
                </a:solidFill>
              </a:rPr>
              <a:t>    </a:t>
            </a:r>
            <a:endParaRPr lang="en-US" sz="1400" dirty="0">
              <a:solidFill>
                <a:srgbClr val="0070C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ΕΝΔΥΜΑΣΙΕΣ ΑΡΧΑΙΩΝ ΕΛΛΗΝΩΝ</a:t>
            </a:r>
            <a:r>
              <a:rPr lang="en-US" dirty="0" smtClean="0"/>
              <a:t/>
            </a:r>
            <a:br>
              <a:rPr lang="en-US" dirty="0" smtClean="0"/>
            </a:br>
            <a:endParaRPr lang="en-US" dirty="0"/>
          </a:p>
        </p:txBody>
      </p:sp>
      <p:sp>
        <p:nvSpPr>
          <p:cNvPr id="3" name="2 - Θέση περιεχομένου"/>
          <p:cNvSpPr>
            <a:spLocks noGrp="1"/>
          </p:cNvSpPr>
          <p:nvPr>
            <p:ph idx="1"/>
          </p:nvPr>
        </p:nvSpPr>
        <p:spPr>
          <a:xfrm>
            <a:off x="0" y="1142984"/>
            <a:ext cx="5572132" cy="5357850"/>
          </a:xfrm>
        </p:spPr>
        <p:txBody>
          <a:bodyPr>
            <a:normAutofit fontScale="92500"/>
          </a:bodyPr>
          <a:lstStyle/>
          <a:p>
            <a:pPr>
              <a:buNone/>
            </a:pPr>
            <a:r>
              <a:rPr lang="el-GR" sz="1600" b="1" dirty="0" smtClean="0"/>
              <a:t>ΟΙ Αρχαίοι Έλληνες είχαν μια ιδιότροπη γνώμη για τα ρούχα τους.</a:t>
            </a:r>
            <a:endParaRPr lang="en-US" sz="1600" dirty="0" smtClean="0"/>
          </a:p>
          <a:p>
            <a:pPr>
              <a:buNone/>
            </a:pPr>
            <a:r>
              <a:rPr lang="el-GR" sz="1600" b="1" dirty="0" smtClean="0"/>
              <a:t>Ήταν όλα χειροποίητα και λευκά. Οι βασικοί τύποι ενδυμασίας</a:t>
            </a:r>
            <a:endParaRPr lang="en-US" sz="1600" dirty="0" smtClean="0"/>
          </a:p>
          <a:p>
            <a:pPr>
              <a:buNone/>
            </a:pPr>
            <a:r>
              <a:rPr lang="el-GR" sz="1600" b="1" dirty="0" smtClean="0"/>
              <a:t>των Αρχαίων Ελλήνων ήταν ο μάλλινος πέπλος </a:t>
            </a:r>
            <a:endParaRPr lang="en-US" sz="1600" dirty="0" smtClean="0"/>
          </a:p>
          <a:p>
            <a:pPr>
              <a:buNone/>
            </a:pPr>
            <a:r>
              <a:rPr lang="el-GR" sz="1600" b="1" dirty="0" smtClean="0"/>
              <a:t>όπου το φορούσαν οι γυναίκες και ήταν διαμορφωμένος  από</a:t>
            </a:r>
            <a:endParaRPr lang="en-US" sz="1600" dirty="0" smtClean="0"/>
          </a:p>
          <a:p>
            <a:pPr>
              <a:buNone/>
            </a:pPr>
            <a:r>
              <a:rPr lang="el-GR" sz="1600" b="1" dirty="0" smtClean="0"/>
              <a:t>ορθογώνιο ύφασμα που δε χρειαζόταν καν να ραφτεί. Ο χιτώνας</a:t>
            </a:r>
            <a:endParaRPr lang="en-US" sz="1600" dirty="0" smtClean="0"/>
          </a:p>
          <a:p>
            <a:pPr>
              <a:buNone/>
            </a:pPr>
            <a:r>
              <a:rPr lang="el-GR" sz="1600" b="1" dirty="0" smtClean="0"/>
              <a:t>ο οποίος φοριόταν και από άνδρες και από γυναίκες και ήταν λινός.</a:t>
            </a:r>
            <a:endParaRPr lang="en-US" sz="1600" dirty="0" smtClean="0"/>
          </a:p>
          <a:p>
            <a:pPr>
              <a:buNone/>
            </a:pPr>
            <a:r>
              <a:rPr lang="el-GR" sz="1600" b="1" dirty="0" smtClean="0"/>
              <a:t>Το ιμάτιο ήταν ένα μακρύ ύφασμα το οποίο το τύλιγαν γύρω από</a:t>
            </a:r>
            <a:endParaRPr lang="en-US" sz="1600" dirty="0" smtClean="0"/>
          </a:p>
          <a:p>
            <a:pPr>
              <a:buNone/>
            </a:pPr>
            <a:r>
              <a:rPr lang="el-GR" sz="1600" b="1" dirty="0" smtClean="0"/>
              <a:t>το στήθος και την πλάτη και το κούμπωναν στον δεξί βραχίονα.</a:t>
            </a:r>
            <a:endParaRPr lang="en-US" sz="1600" dirty="0" smtClean="0"/>
          </a:p>
          <a:p>
            <a:pPr>
              <a:buNone/>
            </a:pPr>
            <a:r>
              <a:rPr lang="el-GR" sz="1600" b="1" dirty="0" smtClean="0"/>
              <a:t>Η χλαμύδα παρά το περίεργο όνομα της ήταν μια πολύ συνηθισμένη</a:t>
            </a:r>
            <a:endParaRPr lang="en-US" sz="1600" dirty="0" smtClean="0"/>
          </a:p>
          <a:p>
            <a:pPr>
              <a:buNone/>
            </a:pPr>
            <a:r>
              <a:rPr lang="el-GR" sz="1600" b="1" dirty="0" smtClean="0"/>
              <a:t>φορεσιά για τους Αρχαίους Έλληνες. Ήταν αποκλειστικά ανδρική φορεσιά </a:t>
            </a:r>
            <a:endParaRPr lang="en-US" sz="1600" dirty="0" smtClean="0"/>
          </a:p>
          <a:p>
            <a:pPr>
              <a:buNone/>
            </a:pPr>
            <a:r>
              <a:rPr lang="el-GR" sz="1600" b="1" dirty="0" smtClean="0"/>
              <a:t>παρόμοια με το ιμάτιο. Αυτά ήταν τα πιο συνηθισμένα ρούχα που </a:t>
            </a:r>
            <a:endParaRPr lang="en-US" sz="1600" dirty="0" smtClean="0"/>
          </a:p>
          <a:p>
            <a:pPr>
              <a:buNone/>
            </a:pPr>
            <a:r>
              <a:rPr lang="el-GR" sz="1600" b="1" dirty="0" smtClean="0"/>
              <a:t>φορούσαν τον χειμώνα . Το καλοκαίρι φορούσαν πιο αέρινα ρούχα </a:t>
            </a:r>
            <a:endParaRPr lang="en-US" sz="1600" dirty="0" smtClean="0"/>
          </a:p>
          <a:p>
            <a:pPr>
              <a:buNone/>
            </a:pPr>
            <a:r>
              <a:rPr lang="el-GR" sz="1600" b="1" dirty="0" smtClean="0"/>
              <a:t>όπως μάλλινα πανιά σαν φορέματα πάνω από το γόνατο οι γυναίκες </a:t>
            </a:r>
            <a:endParaRPr lang="en-US" sz="1600" dirty="0" smtClean="0"/>
          </a:p>
          <a:p>
            <a:pPr>
              <a:buNone/>
            </a:pPr>
            <a:r>
              <a:rPr lang="el-GR" sz="1600" b="1" dirty="0" smtClean="0"/>
              <a:t>και οι άνδρες με ανοιχτούς ώμους και το ύφασμα να φτάνει ως τους</a:t>
            </a:r>
            <a:endParaRPr lang="en-US" sz="1600" dirty="0" smtClean="0"/>
          </a:p>
          <a:p>
            <a:pPr>
              <a:buNone/>
            </a:pPr>
            <a:r>
              <a:rPr lang="el-GR" sz="1600" b="1" dirty="0" smtClean="0"/>
              <a:t>αστραγάλους. Αυτές ήταν οι ενδυμασίες των Αρχαίων Ελλήνων αν και </a:t>
            </a:r>
            <a:endParaRPr lang="en-US" sz="1600" dirty="0" smtClean="0"/>
          </a:p>
          <a:p>
            <a:pPr>
              <a:buNone/>
            </a:pPr>
            <a:r>
              <a:rPr lang="el-GR" sz="1600" b="1" dirty="0" smtClean="0"/>
              <a:t>περίεργες ήταν οι αγαπημένες και οι πιο συνηθισμένες.</a:t>
            </a:r>
            <a:endParaRPr lang="en-US" sz="1600" dirty="0" smtClean="0"/>
          </a:p>
          <a:p>
            <a:pPr>
              <a:buNone/>
            </a:pPr>
            <a:endParaRPr lang="en-US" sz="1600" dirty="0"/>
          </a:p>
        </p:txBody>
      </p:sp>
      <p:sp>
        <p:nvSpPr>
          <p:cNvPr id="4" name="3 - TextBox"/>
          <p:cNvSpPr txBox="1"/>
          <p:nvPr/>
        </p:nvSpPr>
        <p:spPr>
          <a:xfrm>
            <a:off x="571472" y="6072206"/>
            <a:ext cx="3071834" cy="338554"/>
          </a:xfrm>
          <a:prstGeom prst="rect">
            <a:avLst/>
          </a:prstGeom>
          <a:noFill/>
        </p:spPr>
        <p:txBody>
          <a:bodyPr wrap="square" rtlCol="0">
            <a:spAutoFit/>
          </a:bodyPr>
          <a:lstStyle/>
          <a:p>
            <a:pPr algn="ctr"/>
            <a:r>
              <a:rPr lang="el-GR" sz="1600" dirty="0" smtClean="0">
                <a:solidFill>
                  <a:srgbClr val="0070C0"/>
                </a:solidFill>
              </a:rPr>
              <a:t>Αθανασία Κ.</a:t>
            </a:r>
            <a:endParaRPr lang="en-US" sz="1600" dirty="0">
              <a:solidFill>
                <a:srgbClr val="0070C0"/>
              </a:solidFill>
            </a:endParaRPr>
          </a:p>
        </p:txBody>
      </p:sp>
      <p:pic>
        <p:nvPicPr>
          <p:cNvPr id="5" name="4 - Εικόνα" descr="20220316_103652.jpg"/>
          <p:cNvPicPr>
            <a:picLocks noChangeAspect="1"/>
          </p:cNvPicPr>
          <p:nvPr/>
        </p:nvPicPr>
        <p:blipFill>
          <a:blip r:embed="rId2" cstate="print"/>
          <a:stretch>
            <a:fillRect/>
          </a:stretch>
        </p:blipFill>
        <p:spPr>
          <a:xfrm rot="5400000">
            <a:off x="4500558" y="2214558"/>
            <a:ext cx="5715016" cy="3571868"/>
          </a:xfrm>
          <a:prstGeom prst="rect">
            <a:avLst/>
          </a:prstGeom>
        </p:spPr>
      </p:pic>
      <p:sp>
        <p:nvSpPr>
          <p:cNvPr id="7" name="6 - TextBox"/>
          <p:cNvSpPr txBox="1"/>
          <p:nvPr/>
        </p:nvSpPr>
        <p:spPr>
          <a:xfrm>
            <a:off x="5643570" y="6357958"/>
            <a:ext cx="1857388" cy="369332"/>
          </a:xfrm>
          <a:prstGeom prst="rect">
            <a:avLst/>
          </a:prstGeom>
          <a:noFill/>
        </p:spPr>
        <p:txBody>
          <a:bodyPr wrap="square" rtlCol="0">
            <a:spAutoFit/>
          </a:bodyPr>
          <a:lstStyle/>
          <a:p>
            <a:r>
              <a:rPr lang="el-GR" sz="1600" dirty="0" smtClean="0">
                <a:solidFill>
                  <a:srgbClr val="0070C0"/>
                </a:solidFill>
              </a:rPr>
              <a:t>Θεοδώρα Λ</a:t>
            </a:r>
            <a:r>
              <a:rPr lang="el-GR" dirty="0" smtClean="0"/>
              <a: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7000" r="-37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      </a:t>
            </a:r>
            <a:r>
              <a:rPr lang="en-US" dirty="0" smtClean="0"/>
              <a:t>ACTORS</a:t>
            </a:r>
            <a:r>
              <a:rPr lang="el-GR" dirty="0" smtClean="0"/>
              <a:t>               </a:t>
            </a:r>
            <a:r>
              <a:rPr lang="en-US" dirty="0" smtClean="0"/>
              <a:t> IN ANCIENT THEATRE</a:t>
            </a:r>
            <a:endParaRPr lang="en-US" dirty="0"/>
          </a:p>
        </p:txBody>
      </p:sp>
      <p:sp>
        <p:nvSpPr>
          <p:cNvPr id="3" name="2 - Θέση περιεχομένου"/>
          <p:cNvSpPr>
            <a:spLocks noGrp="1"/>
          </p:cNvSpPr>
          <p:nvPr>
            <p:ph idx="1"/>
          </p:nvPr>
        </p:nvSpPr>
        <p:spPr/>
        <p:txBody>
          <a:bodyPr>
            <a:normAutofit fontScale="70000" lnSpcReduction="20000"/>
          </a:bodyPr>
          <a:lstStyle/>
          <a:p>
            <a:pPr algn="just">
              <a:buNone/>
            </a:pPr>
            <a:r>
              <a:rPr lang="en-US" dirty="0" smtClean="0">
                <a:solidFill>
                  <a:schemeClr val="bg2">
                    <a:lumMod val="10000"/>
                  </a:schemeClr>
                </a:solidFill>
              </a:rPr>
              <a:t>During the play, the look of the actors was great, as they were wearing costumes with long narrow sleeves, arm sleeves. They wore these for tragedies. When playing drama, they were shown with costumes like the ones for tragedies. The dancers were dressed in a full-length suit in nude color on top of big pants made out of goat skin. In comedies, the actors were shown with a full-length suit in nude color inside which they put fillings on their belly and on their butt so they could seem comically fat. The boys were shown with a short toga or a short coat. The girls wore a long toga and on top a piece of clothing. Their masks in comedies were smiling, happy and funny, in tragedies they appeared scared and sad and in drama they were stressed. Actors did not have special effects and colours in Ancient Theatre but then theatre, on its own, was something </a:t>
            </a:r>
            <a:r>
              <a:rPr lang="en-US" u="sng" dirty="0" smtClean="0">
                <a:solidFill>
                  <a:schemeClr val="bg2">
                    <a:lumMod val="10000"/>
                  </a:schemeClr>
                </a:solidFill>
              </a:rPr>
              <a:t>UNIQUE</a:t>
            </a:r>
            <a:r>
              <a:rPr lang="en-US" dirty="0" smtClean="0">
                <a:solidFill>
                  <a:schemeClr val="bg2">
                    <a:lumMod val="10000"/>
                  </a:schemeClr>
                </a:solidFill>
              </a:rPr>
              <a:t> for Ancient Greeks.</a:t>
            </a:r>
          </a:p>
          <a:p>
            <a:endParaRPr lang="en-US" dirty="0"/>
          </a:p>
        </p:txBody>
      </p:sp>
      <p:sp>
        <p:nvSpPr>
          <p:cNvPr id="4" name="3 - TextBox"/>
          <p:cNvSpPr txBox="1"/>
          <p:nvPr/>
        </p:nvSpPr>
        <p:spPr>
          <a:xfrm>
            <a:off x="642910" y="5143512"/>
            <a:ext cx="3286148" cy="276999"/>
          </a:xfrm>
          <a:prstGeom prst="rect">
            <a:avLst/>
          </a:prstGeom>
          <a:noFill/>
        </p:spPr>
        <p:txBody>
          <a:bodyPr wrap="square" rtlCol="0">
            <a:spAutoFit/>
          </a:bodyPr>
          <a:lstStyle/>
          <a:p>
            <a:r>
              <a:rPr lang="en-US" sz="1200" b="1" dirty="0" smtClean="0">
                <a:solidFill>
                  <a:schemeClr val="accent3">
                    <a:lumMod val="50000"/>
                  </a:schemeClr>
                </a:solidFill>
              </a:rPr>
              <a:t>John Flaxman RA</a:t>
            </a:r>
            <a:endParaRPr lang="en-US" sz="1200" dirty="0">
              <a:solidFill>
                <a:schemeClr val="accent3">
                  <a:lumMod val="50000"/>
                </a:schemeClr>
              </a:solidFill>
            </a:endParaRPr>
          </a:p>
        </p:txBody>
      </p:sp>
      <p:sp>
        <p:nvSpPr>
          <p:cNvPr id="5" name="4 - TextBox"/>
          <p:cNvSpPr txBox="1"/>
          <p:nvPr/>
        </p:nvSpPr>
        <p:spPr>
          <a:xfrm>
            <a:off x="4357686" y="5000636"/>
            <a:ext cx="1928826" cy="338554"/>
          </a:xfrm>
          <a:prstGeom prst="rect">
            <a:avLst/>
          </a:prstGeom>
          <a:noFill/>
        </p:spPr>
        <p:txBody>
          <a:bodyPr wrap="square" rtlCol="0">
            <a:spAutoFit/>
          </a:bodyPr>
          <a:lstStyle/>
          <a:p>
            <a:r>
              <a:rPr lang="el-GR" sz="1600" dirty="0" smtClean="0">
                <a:solidFill>
                  <a:srgbClr val="0070C0"/>
                </a:solidFill>
              </a:rPr>
              <a:t>Βαγγέλης Γ.</a:t>
            </a:r>
            <a:endParaRPr lang="en-US" sz="1600" dirty="0">
              <a:solidFill>
                <a:srgbClr val="0070C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351</TotalTime>
  <Words>1320</Words>
  <PresentationFormat>Προβολή στην οθόνη (4:3)</PresentationFormat>
  <Paragraphs>119</Paragraphs>
  <Slides>23</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Διαστημικό</vt:lpstr>
      <vt:lpstr>Το θεατρο στην αρχαια ελλαδα- theatre in ancient Greece</vt:lpstr>
      <vt:lpstr>Συμμετeχουν οι :</vt:lpstr>
      <vt:lpstr>Η Γeννηση του Θεaτρου</vt:lpstr>
      <vt:lpstr>The birth of Theatre</vt:lpstr>
      <vt:lpstr>Τα μερη του αρχαιου θεατρου</vt:lpstr>
      <vt:lpstr>Τα μερη του αρχαιου θεατρου</vt:lpstr>
      <vt:lpstr>Τα μερη του αρχαιου θεατρου</vt:lpstr>
      <vt:lpstr>ΕΝΔΥΜΑΣΙΕΣ ΑΡΧΑΙΩΝ ΕΛΛΗΝΩΝ </vt:lpstr>
      <vt:lpstr>      ACTORS                IN ANCIENT THEATRE</vt:lpstr>
      <vt:lpstr>ΘεατeΣ στην Αρχαiα Ελλaδα </vt:lpstr>
      <vt:lpstr>perfume</vt:lpstr>
      <vt:lpstr>Ολυμπιακοi ΑγωνεΣ </vt:lpstr>
      <vt:lpstr>Masks in ancient Greek theatre</vt:lpstr>
      <vt:lpstr>Masks in ancient Greek theatre</vt:lpstr>
      <vt:lpstr>The writers and their work</vt:lpstr>
      <vt:lpstr>The writers and their work</vt:lpstr>
      <vt:lpstr>The writers and their work</vt:lpstr>
      <vt:lpstr>The writers and their work</vt:lpstr>
      <vt:lpstr>Aristophanes (445BC-386BC) </vt:lpstr>
      <vt:lpstr>Theatre of epidaurus</vt:lpstr>
      <vt:lpstr>Σκηνεσ αρχαιασ παραστασησ</vt:lpstr>
      <vt:lpstr>Αναπαρασταση σκηνων με lego</vt:lpstr>
      <vt:lpstr>Theatre of ancient aigai (vergina)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Lina</dc:creator>
  <cp:lastModifiedBy>Lina</cp:lastModifiedBy>
  <cp:revision>92</cp:revision>
  <dcterms:created xsi:type="dcterms:W3CDTF">2022-03-25T16:51:46Z</dcterms:created>
  <dcterms:modified xsi:type="dcterms:W3CDTF">2022-04-12T07:04:29Z</dcterms:modified>
</cp:coreProperties>
</file>