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 id="214748366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6858000" cx="12192000"/>
  <p:notesSz cx="6858000" cy="9144000"/>
  <p:embeddedFontLst>
    <p:embeddedFont>
      <p:font typeface="Poppins"/>
      <p:regular r:id="rId40"/>
      <p:bold r:id="rId41"/>
      <p:italic r:id="rId42"/>
      <p:boldItalic r:id="rId43"/>
    </p:embeddedFont>
    <p:embeddedFont>
      <p:font typeface="Lato"/>
      <p:regular r:id="rId44"/>
      <p:bold r:id="rId45"/>
      <p:italic r:id="rId46"/>
      <p:boldItalic r:id="rId47"/>
    </p:embeddedFont>
    <p:embeddedFont>
      <p:font typeface="Poppins SemiBold"/>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C6AA3F-849A-46AE-AB4C-28C2C0FA85B7}">
  <a:tblStyle styleId="{03C6AA3F-849A-46AE-AB4C-28C2C0FA85B7}"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regular.fntdata"/><Relationship Id="rId42" Type="http://schemas.openxmlformats.org/officeDocument/2006/relationships/font" Target="fonts/Poppins-italic.fntdata"/><Relationship Id="rId41" Type="http://schemas.openxmlformats.org/officeDocument/2006/relationships/font" Target="fonts/Poppins-bold.fntdata"/><Relationship Id="rId44" Type="http://schemas.openxmlformats.org/officeDocument/2006/relationships/font" Target="fonts/Lato-regular.fntdata"/><Relationship Id="rId43" Type="http://schemas.openxmlformats.org/officeDocument/2006/relationships/font" Target="fonts/Poppins-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PoppinsSemiBold-regular.fntdata"/><Relationship Id="rId47" Type="http://schemas.openxmlformats.org/officeDocument/2006/relationships/font" Target="fonts/Lato-boldItalic.fntdata"/><Relationship Id="rId49" Type="http://schemas.openxmlformats.org/officeDocument/2006/relationships/font" Target="fonts/PoppinsSemiBol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PoppinsSemiBold-boldItalic.fntdata"/><Relationship Id="rId50" Type="http://schemas.openxmlformats.org/officeDocument/2006/relationships/font" Target="fonts/PoppinsSemi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e5481167c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3e5481167c5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e4e815ae5a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3e4e815ae5a_0_2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e2da4bb1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e2da4bb14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e2da4bb14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e2da4bb141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e2da4bb14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g3e2da4bb141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e2da4bb141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e2da4bb141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e2da4bb14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3e2da4bb141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e2da4bb141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e2da4bb141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e2da4bb14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g3e2da4bb141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e5481167c5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3e5481167c5_1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e5481167c5_1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3e5481167c5_1_2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e5481167c5_1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3e5481167c5_1_2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e4e815ae5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g3e4e815ae5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e4e815ae5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3e4e815ae5a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e4e815ae5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3e4e815ae5a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e5481167c5_1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g3e5481167c5_1_1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e4e815ae5a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3e4e815ae5a_0_1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e5481167c5_1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g3e5481167c5_1_1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e5481167c5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3e5481167c5_1_2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e5481167c5_1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3e5481167c5_1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e4e815ae5a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3e4e815ae5a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e4e815ae5a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3e4e815ae5a_0_1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e5481167c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e5481167c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e4e815ae5a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3e4e815ae5a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33"/>
            <a:ext cx="60960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600"/>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Clr>
                <a:schemeClr val="dk1"/>
              </a:buClr>
              <a:buSzPts val="2400"/>
              <a:buChar char="●"/>
              <a:defRPr>
                <a:solidFill>
                  <a:schemeClr val="dk1"/>
                </a:solidFill>
              </a:defRPr>
            </a:lvl1pPr>
            <a:lvl2pPr indent="-349250" lvl="1" marL="914400">
              <a:spcBef>
                <a:spcPts val="0"/>
              </a:spcBef>
              <a:spcAft>
                <a:spcPts val="0"/>
              </a:spcAft>
              <a:buClr>
                <a:schemeClr val="dk1"/>
              </a:buClr>
              <a:buSzPts val="1900"/>
              <a:buChar char="○"/>
              <a:defRPr>
                <a:solidFill>
                  <a:schemeClr val="dk1"/>
                </a:solidFill>
              </a:defRPr>
            </a:lvl2pPr>
            <a:lvl3pPr indent="-349250" lvl="2" marL="1371600">
              <a:spcBef>
                <a:spcPts val="0"/>
              </a:spcBef>
              <a:spcAft>
                <a:spcPts val="0"/>
              </a:spcAft>
              <a:buClr>
                <a:schemeClr val="dk1"/>
              </a:buClr>
              <a:buSzPts val="1900"/>
              <a:buChar char="■"/>
              <a:defRPr>
                <a:solidFill>
                  <a:schemeClr val="dk1"/>
                </a:solidFill>
              </a:defRPr>
            </a:lvl3pPr>
            <a:lvl4pPr indent="-349250" lvl="3" marL="1828800">
              <a:spcBef>
                <a:spcPts val="0"/>
              </a:spcBef>
              <a:spcAft>
                <a:spcPts val="0"/>
              </a:spcAft>
              <a:buClr>
                <a:schemeClr val="dk1"/>
              </a:buClr>
              <a:buSzPts val="1900"/>
              <a:buChar char="●"/>
              <a:defRPr>
                <a:solidFill>
                  <a:schemeClr val="dk1"/>
                </a:solidFill>
              </a:defRPr>
            </a:lvl4pPr>
            <a:lvl5pPr indent="-349250" lvl="4" marL="2286000">
              <a:spcBef>
                <a:spcPts val="0"/>
              </a:spcBef>
              <a:spcAft>
                <a:spcPts val="0"/>
              </a:spcAft>
              <a:buClr>
                <a:schemeClr val="dk1"/>
              </a:buClr>
              <a:buSzPts val="1900"/>
              <a:buChar char="○"/>
              <a:defRPr>
                <a:solidFill>
                  <a:schemeClr val="dk1"/>
                </a:solidFill>
              </a:defRPr>
            </a:lvl5pPr>
            <a:lvl6pPr indent="-349250" lvl="5" marL="2743200">
              <a:spcBef>
                <a:spcPts val="0"/>
              </a:spcBef>
              <a:spcAft>
                <a:spcPts val="0"/>
              </a:spcAft>
              <a:buClr>
                <a:schemeClr val="dk1"/>
              </a:buClr>
              <a:buSzPts val="1900"/>
              <a:buChar char="■"/>
              <a:defRPr>
                <a:solidFill>
                  <a:schemeClr val="dk1"/>
                </a:solidFill>
              </a:defRPr>
            </a:lvl6pPr>
            <a:lvl7pPr indent="-349250" lvl="6" marL="3200400">
              <a:spcBef>
                <a:spcPts val="0"/>
              </a:spcBef>
              <a:spcAft>
                <a:spcPts val="0"/>
              </a:spcAft>
              <a:buClr>
                <a:schemeClr val="dk1"/>
              </a:buClr>
              <a:buSzPts val="1900"/>
              <a:buChar char="●"/>
              <a:defRPr>
                <a:solidFill>
                  <a:schemeClr val="dk1"/>
                </a:solidFill>
              </a:defRPr>
            </a:lvl7pPr>
            <a:lvl8pPr indent="-349250" lvl="7" marL="3657600">
              <a:spcBef>
                <a:spcPts val="0"/>
              </a:spcBef>
              <a:spcAft>
                <a:spcPts val="0"/>
              </a:spcAft>
              <a:buClr>
                <a:schemeClr val="dk1"/>
              </a:buClr>
              <a:buSzPts val="1900"/>
              <a:buChar char="○"/>
              <a:defRPr>
                <a:solidFill>
                  <a:schemeClr val="dk1"/>
                </a:solidFill>
              </a:defRPr>
            </a:lvl8pPr>
            <a:lvl9pPr indent="-349250" lvl="8" marL="4114800">
              <a:spcBef>
                <a:spcPts val="0"/>
              </a:spcBef>
              <a:spcAft>
                <a:spcPts val="0"/>
              </a:spcAft>
              <a:buClr>
                <a:schemeClr val="dk1"/>
              </a:buClr>
              <a:buSzPts val="1900"/>
              <a:buChar char="■"/>
              <a:defRPr>
                <a:solidFill>
                  <a:schemeClr val="dk1"/>
                </a:solidFill>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lt2"/>
              </a:buClr>
              <a:buSzPts val="2400"/>
              <a:buChar char="●"/>
              <a:defRPr sz="2400">
                <a:solidFill>
                  <a:schemeClr val="lt2"/>
                </a:solidFill>
              </a:defRPr>
            </a:lvl1pPr>
            <a:lvl2pPr indent="-349250" lvl="1" marL="914400">
              <a:lnSpc>
                <a:spcPct val="115000"/>
              </a:lnSpc>
              <a:spcBef>
                <a:spcPts val="0"/>
              </a:spcBef>
              <a:spcAft>
                <a:spcPts val="0"/>
              </a:spcAft>
              <a:buClr>
                <a:schemeClr val="lt2"/>
              </a:buClr>
              <a:buSzPts val="1900"/>
              <a:buChar char="○"/>
              <a:defRPr sz="1900">
                <a:solidFill>
                  <a:schemeClr val="lt2"/>
                </a:solidFill>
              </a:defRPr>
            </a:lvl2pPr>
            <a:lvl3pPr indent="-349250" lvl="2" marL="1371600">
              <a:lnSpc>
                <a:spcPct val="115000"/>
              </a:lnSpc>
              <a:spcBef>
                <a:spcPts val="0"/>
              </a:spcBef>
              <a:spcAft>
                <a:spcPts val="0"/>
              </a:spcAft>
              <a:buClr>
                <a:schemeClr val="lt2"/>
              </a:buClr>
              <a:buSzPts val="1900"/>
              <a:buChar char="■"/>
              <a:defRPr sz="1900">
                <a:solidFill>
                  <a:schemeClr val="lt2"/>
                </a:solidFill>
              </a:defRPr>
            </a:lvl3pPr>
            <a:lvl4pPr indent="-349250" lvl="3" marL="1828800">
              <a:lnSpc>
                <a:spcPct val="115000"/>
              </a:lnSpc>
              <a:spcBef>
                <a:spcPts val="0"/>
              </a:spcBef>
              <a:spcAft>
                <a:spcPts val="0"/>
              </a:spcAft>
              <a:buClr>
                <a:schemeClr val="lt2"/>
              </a:buClr>
              <a:buSzPts val="1900"/>
              <a:buChar char="●"/>
              <a:defRPr sz="1900">
                <a:solidFill>
                  <a:schemeClr val="lt2"/>
                </a:solidFill>
              </a:defRPr>
            </a:lvl4pPr>
            <a:lvl5pPr indent="-349250" lvl="4" marL="2286000">
              <a:lnSpc>
                <a:spcPct val="115000"/>
              </a:lnSpc>
              <a:spcBef>
                <a:spcPts val="0"/>
              </a:spcBef>
              <a:spcAft>
                <a:spcPts val="0"/>
              </a:spcAft>
              <a:buClr>
                <a:schemeClr val="lt2"/>
              </a:buClr>
              <a:buSzPts val="1900"/>
              <a:buChar char="○"/>
              <a:defRPr sz="1900">
                <a:solidFill>
                  <a:schemeClr val="lt2"/>
                </a:solidFill>
              </a:defRPr>
            </a:lvl5pPr>
            <a:lvl6pPr indent="-349250" lvl="5" marL="2743200">
              <a:lnSpc>
                <a:spcPct val="115000"/>
              </a:lnSpc>
              <a:spcBef>
                <a:spcPts val="0"/>
              </a:spcBef>
              <a:spcAft>
                <a:spcPts val="0"/>
              </a:spcAft>
              <a:buClr>
                <a:schemeClr val="lt2"/>
              </a:buClr>
              <a:buSzPts val="1900"/>
              <a:buChar char="■"/>
              <a:defRPr sz="1900">
                <a:solidFill>
                  <a:schemeClr val="lt2"/>
                </a:solidFill>
              </a:defRPr>
            </a:lvl6pPr>
            <a:lvl7pPr indent="-349250" lvl="6" marL="3200400">
              <a:lnSpc>
                <a:spcPct val="115000"/>
              </a:lnSpc>
              <a:spcBef>
                <a:spcPts val="0"/>
              </a:spcBef>
              <a:spcAft>
                <a:spcPts val="0"/>
              </a:spcAft>
              <a:buClr>
                <a:schemeClr val="lt2"/>
              </a:buClr>
              <a:buSzPts val="1900"/>
              <a:buChar char="●"/>
              <a:defRPr sz="1900">
                <a:solidFill>
                  <a:schemeClr val="lt2"/>
                </a:solidFill>
              </a:defRPr>
            </a:lvl7pPr>
            <a:lvl8pPr indent="-349250" lvl="7" marL="3657600">
              <a:lnSpc>
                <a:spcPct val="115000"/>
              </a:lnSpc>
              <a:spcBef>
                <a:spcPts val="0"/>
              </a:spcBef>
              <a:spcAft>
                <a:spcPts val="0"/>
              </a:spcAft>
              <a:buClr>
                <a:schemeClr val="lt2"/>
              </a:buClr>
              <a:buSzPts val="1900"/>
              <a:buChar char="○"/>
              <a:defRPr sz="1900">
                <a:solidFill>
                  <a:schemeClr val="lt2"/>
                </a:solidFill>
              </a:defRPr>
            </a:lvl8pPr>
            <a:lvl9pPr indent="-349250" lvl="8" marL="4114800">
              <a:lnSpc>
                <a:spcPct val="115000"/>
              </a:lnSpc>
              <a:spcBef>
                <a:spcPts val="0"/>
              </a:spcBef>
              <a:spcAft>
                <a:spcPts val="0"/>
              </a:spcAft>
              <a:buClr>
                <a:schemeClr val="lt2"/>
              </a:buClr>
              <a:buSzPts val="1900"/>
              <a:buChar char="■"/>
              <a:defRPr sz="1900">
                <a:solidFill>
                  <a:schemeClr val="lt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lt2"/>
                </a:solidFill>
              </a:defRPr>
            </a:lvl1pPr>
            <a:lvl2pPr lvl="1" algn="r">
              <a:buNone/>
              <a:defRPr sz="1300">
                <a:solidFill>
                  <a:schemeClr val="lt2"/>
                </a:solidFill>
              </a:defRPr>
            </a:lvl2pPr>
            <a:lvl3pPr lvl="2" algn="r">
              <a:buNone/>
              <a:defRPr sz="1300">
                <a:solidFill>
                  <a:schemeClr val="lt2"/>
                </a:solidFill>
              </a:defRPr>
            </a:lvl3pPr>
            <a:lvl4pPr lvl="3" algn="r">
              <a:buNone/>
              <a:defRPr sz="1300">
                <a:solidFill>
                  <a:schemeClr val="lt2"/>
                </a:solidFill>
              </a:defRPr>
            </a:lvl4pPr>
            <a:lvl5pPr lvl="4" algn="r">
              <a:buNone/>
              <a:defRPr sz="1300">
                <a:solidFill>
                  <a:schemeClr val="lt2"/>
                </a:solidFill>
              </a:defRPr>
            </a:lvl5pPr>
            <a:lvl6pPr lvl="5" algn="r">
              <a:buNone/>
              <a:defRPr sz="1300">
                <a:solidFill>
                  <a:schemeClr val="lt2"/>
                </a:solidFill>
              </a:defRPr>
            </a:lvl6pPr>
            <a:lvl7pPr lvl="6" algn="r">
              <a:buNone/>
              <a:defRPr sz="1300">
                <a:solidFill>
                  <a:schemeClr val="lt2"/>
                </a:solidFill>
              </a:defRPr>
            </a:lvl7pPr>
            <a:lvl8pPr lvl="7" algn="r">
              <a:buNone/>
              <a:defRPr sz="1300">
                <a:solidFill>
                  <a:schemeClr val="lt2"/>
                </a:solidFill>
              </a:defRPr>
            </a:lvl8pPr>
            <a:lvl9pPr lvl="8" algn="r">
              <a:buNone/>
              <a:defRPr sz="1300">
                <a:solidFill>
                  <a:schemeClr val="lt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35.png"/><Relationship Id="rId13" Type="http://schemas.openxmlformats.org/officeDocument/2006/relationships/image" Target="../media/image24.png"/><Relationship Id="rId12"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20.png"/><Relationship Id="rId9" Type="http://schemas.openxmlformats.org/officeDocument/2006/relationships/image" Target="../media/image23.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29.png"/><Relationship Id="rId8"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37.png"/><Relationship Id="rId6" Type="http://schemas.openxmlformats.org/officeDocument/2006/relationships/image" Target="../media/image36.png"/><Relationship Id="rId7" Type="http://schemas.openxmlformats.org/officeDocument/2006/relationships/image" Target="../media/image4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41.png"/><Relationship Id="rId5" Type="http://schemas.openxmlformats.org/officeDocument/2006/relationships/image" Target="../media/image40.png"/><Relationship Id="rId6" Type="http://schemas.openxmlformats.org/officeDocument/2006/relationships/image" Target="../media/image51.png"/><Relationship Id="rId7"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34.png"/><Relationship Id="rId4" Type="http://schemas.openxmlformats.org/officeDocument/2006/relationships/image" Target="../media/image39.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54.png"/><Relationship Id="rId5"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34.png"/><Relationship Id="rId4" Type="http://schemas.openxmlformats.org/officeDocument/2006/relationships/image" Target="../media/image50.png"/><Relationship Id="rId5" Type="http://schemas.openxmlformats.org/officeDocument/2006/relationships/image" Target="../media/image42.png"/><Relationship Id="rId6" Type="http://schemas.openxmlformats.org/officeDocument/2006/relationships/image" Target="../media/image47.png"/><Relationship Id="rId7"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44.png"/><Relationship Id="rId5"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5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2.png"/><Relationship Id="rId10" Type="http://schemas.openxmlformats.org/officeDocument/2006/relationships/image" Target="../media/image4.png"/><Relationship Id="rId9" Type="http://schemas.openxmlformats.org/officeDocument/2006/relationships/image" Target="../media/image9.png"/><Relationship Id="rId5" Type="http://schemas.openxmlformats.org/officeDocument/2006/relationships/image" Target="../media/image19.png"/><Relationship Id="rId6" Type="http://schemas.openxmlformats.org/officeDocument/2006/relationships/image" Target="../media/image10.png"/><Relationship Id="rId7" Type="http://schemas.openxmlformats.org/officeDocument/2006/relationships/image" Target="../media/image1.png"/><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60.png"/><Relationship Id="rId4" Type="http://schemas.openxmlformats.org/officeDocument/2006/relationships/image" Target="../media/image64.png"/><Relationship Id="rId5" Type="http://schemas.openxmlformats.org/officeDocument/2006/relationships/image" Target="../media/image5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68.png"/><Relationship Id="rId5" Type="http://schemas.openxmlformats.org/officeDocument/2006/relationships/image" Target="../media/image58.png"/><Relationship Id="rId6" Type="http://schemas.openxmlformats.org/officeDocument/2006/relationships/image" Target="../media/image56.png"/><Relationship Id="rId7" Type="http://schemas.openxmlformats.org/officeDocument/2006/relationships/image" Target="../media/image67.png"/><Relationship Id="rId8" Type="http://schemas.openxmlformats.org/officeDocument/2006/relationships/image" Target="../media/image57.png"/></Relationships>
</file>

<file path=ppt/slides/_rels/slide23.xml.rels><?xml version="1.0" encoding="UTF-8" standalone="yes"?><Relationships xmlns="http://schemas.openxmlformats.org/package/2006/relationships"><Relationship Id="rId10" Type="http://schemas.openxmlformats.org/officeDocument/2006/relationships/image" Target="../media/image71.png"/><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63.png"/><Relationship Id="rId9" Type="http://schemas.openxmlformats.org/officeDocument/2006/relationships/image" Target="../media/image66.png"/><Relationship Id="rId5" Type="http://schemas.openxmlformats.org/officeDocument/2006/relationships/image" Target="../media/image78.png"/><Relationship Id="rId6" Type="http://schemas.openxmlformats.org/officeDocument/2006/relationships/image" Target="../media/image61.png"/><Relationship Id="rId7" Type="http://schemas.openxmlformats.org/officeDocument/2006/relationships/image" Target="../media/image65.png"/><Relationship Id="rId8" Type="http://schemas.openxmlformats.org/officeDocument/2006/relationships/image" Target="../media/image7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74.png"/><Relationship Id="rId4" Type="http://schemas.openxmlformats.org/officeDocument/2006/relationships/image" Target="../media/image76.png"/><Relationship Id="rId5" Type="http://schemas.openxmlformats.org/officeDocument/2006/relationships/image" Target="../media/image69.png"/><Relationship Id="rId6" Type="http://schemas.openxmlformats.org/officeDocument/2006/relationships/image" Target="../media/image70.png"/><Relationship Id="rId7" Type="http://schemas.openxmlformats.org/officeDocument/2006/relationships/image" Target="../media/image79.png"/><Relationship Id="rId8" Type="http://schemas.openxmlformats.org/officeDocument/2006/relationships/image" Target="../media/image7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74.png"/><Relationship Id="rId4" Type="http://schemas.openxmlformats.org/officeDocument/2006/relationships/image" Target="../media/image87.png"/><Relationship Id="rId9" Type="http://schemas.openxmlformats.org/officeDocument/2006/relationships/image" Target="../media/image75.png"/><Relationship Id="rId5" Type="http://schemas.openxmlformats.org/officeDocument/2006/relationships/image" Target="../media/image72.png"/><Relationship Id="rId6" Type="http://schemas.openxmlformats.org/officeDocument/2006/relationships/image" Target="../media/image80.png"/><Relationship Id="rId7" Type="http://schemas.openxmlformats.org/officeDocument/2006/relationships/image" Target="../media/image73.png"/><Relationship Id="rId8" Type="http://schemas.openxmlformats.org/officeDocument/2006/relationships/image" Target="../media/image9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7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9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0" Type="http://schemas.openxmlformats.org/officeDocument/2006/relationships/image" Target="../media/image81.png"/><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5.png"/><Relationship Id="rId4" Type="http://schemas.openxmlformats.org/officeDocument/2006/relationships/image" Target="../media/image83.png"/><Relationship Id="rId9" Type="http://schemas.openxmlformats.org/officeDocument/2006/relationships/image" Target="../media/image85.png"/><Relationship Id="rId5" Type="http://schemas.openxmlformats.org/officeDocument/2006/relationships/image" Target="../media/image93.png"/><Relationship Id="rId6" Type="http://schemas.openxmlformats.org/officeDocument/2006/relationships/image" Target="../media/image84.png"/><Relationship Id="rId7" Type="http://schemas.openxmlformats.org/officeDocument/2006/relationships/image" Target="../media/image95.png"/><Relationship Id="rId8" Type="http://schemas.openxmlformats.org/officeDocument/2006/relationships/image" Target="../media/image8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88.png"/><Relationship Id="rId5" Type="http://schemas.openxmlformats.org/officeDocument/2006/relationships/image" Target="../media/image90.png"/><Relationship Id="rId6" Type="http://schemas.openxmlformats.org/officeDocument/2006/relationships/image" Target="../media/image8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99.png"/><Relationship Id="rId4" Type="http://schemas.openxmlformats.org/officeDocument/2006/relationships/image" Target="../media/image86.png"/><Relationship Id="rId5" Type="http://schemas.openxmlformats.org/officeDocument/2006/relationships/image" Target="../media/image92.png"/><Relationship Id="rId6" Type="http://schemas.openxmlformats.org/officeDocument/2006/relationships/image" Target="../media/image97.png"/><Relationship Id="rId7" Type="http://schemas.openxmlformats.org/officeDocument/2006/relationships/image" Target="../media/image9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9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8.png"/><Relationship Id="rId11" Type="http://schemas.openxmlformats.org/officeDocument/2006/relationships/hyperlink" Target="http://www.youtube.com/watch?v=KissGTSlKy4" TargetMode="External"/><Relationship Id="rId10" Type="http://schemas.openxmlformats.org/officeDocument/2006/relationships/image" Target="../media/image15.jpg"/><Relationship Id="rId12" Type="http://schemas.openxmlformats.org/officeDocument/2006/relationships/image" Target="../media/image26.jpg"/><Relationship Id="rId9" Type="http://schemas.openxmlformats.org/officeDocument/2006/relationships/hyperlink" Target="http://www.youtube.com/watch?v=Tr8KLQzv3sw" TargetMode="External"/><Relationship Id="rId5" Type="http://schemas.openxmlformats.org/officeDocument/2006/relationships/image" Target="../media/image6.png"/><Relationship Id="rId6" Type="http://schemas.openxmlformats.org/officeDocument/2006/relationships/image" Target="../media/image21.png"/><Relationship Id="rId7" Type="http://schemas.openxmlformats.org/officeDocument/2006/relationships/hyperlink" Target="http://www.youtube.com/watch?v=pbRj1R6jW2w" TargetMode="External"/><Relationship Id="rId8"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pic>
        <p:nvPicPr>
          <p:cNvPr descr="image.png" id="56" name="Google Shape;56;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7" name="Google Shape;57;p15"/>
          <p:cNvSpPr txBox="1"/>
          <p:nvPr/>
        </p:nvSpPr>
        <p:spPr>
          <a:xfrm>
            <a:off x="2162543" y="2162175"/>
            <a:ext cx="7866764" cy="9715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5100" u="none" cap="none" strike="noStrike">
                <a:solidFill>
                  <a:srgbClr val="FF9F1C"/>
                </a:solidFill>
                <a:latin typeface="Poppins"/>
                <a:ea typeface="Poppins"/>
                <a:cs typeface="Poppins"/>
                <a:sym typeface="Poppins"/>
              </a:rPr>
              <a:t>AI and the 6Cs</a:t>
            </a:r>
            <a:endParaRPr/>
          </a:p>
        </p:txBody>
      </p:sp>
      <p:sp>
        <p:nvSpPr>
          <p:cNvPr id="58" name="Google Shape;58;p15"/>
          <p:cNvSpPr txBox="1"/>
          <p:nvPr/>
        </p:nvSpPr>
        <p:spPr>
          <a:xfrm>
            <a:off x="2162543" y="3228975"/>
            <a:ext cx="7866900" cy="369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i="0" lang="en-US" sz="2400" u="none" cap="none" strike="noStrike">
                <a:solidFill>
                  <a:srgbClr val="FFFFFF"/>
                </a:solidFill>
                <a:latin typeface="Calibri"/>
                <a:ea typeface="Calibri"/>
                <a:cs typeface="Calibri"/>
                <a:sym typeface="Calibri"/>
              </a:rPr>
              <a:t>Future-Ready Teaching: Από τη Φινλανδία στην Τάξη</a:t>
            </a:r>
            <a:endParaRPr>
              <a:latin typeface="Calibri"/>
              <a:ea typeface="Calibri"/>
              <a:cs typeface="Calibri"/>
              <a:sym typeface="Calibri"/>
            </a:endParaRPr>
          </a:p>
        </p:txBody>
      </p:sp>
      <p:sp>
        <p:nvSpPr>
          <p:cNvPr id="59" name="Google Shape;59;p15"/>
          <p:cNvSpPr txBox="1"/>
          <p:nvPr/>
        </p:nvSpPr>
        <p:spPr>
          <a:xfrm>
            <a:off x="2349847" y="4257675"/>
            <a:ext cx="7492156" cy="266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CBD5E1"/>
                </a:solidFill>
                <a:latin typeface="Lato"/>
                <a:ea typeface="Lato"/>
                <a:cs typeface="Lato"/>
                <a:sym typeface="Lato"/>
              </a:rPr>
              <a:t>Εμπειρία Erasmus+ • Helsinki, March 2026 • Europass Teacher Academy</a:t>
            </a:r>
            <a:endParaRPr/>
          </a:p>
        </p:txBody>
      </p:sp>
      <p:sp>
        <p:nvSpPr>
          <p:cNvPr id="60" name="Google Shape;60;p15"/>
          <p:cNvSpPr/>
          <p:nvPr/>
        </p:nvSpPr>
        <p:spPr>
          <a:xfrm>
            <a:off x="2349847" y="4067175"/>
            <a:ext cx="7492156" cy="9525"/>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172" name="Shape 172"/>
        <p:cNvGrpSpPr/>
        <p:nvPr/>
      </p:nvGrpSpPr>
      <p:grpSpPr>
        <a:xfrm>
          <a:off x="0" y="0"/>
          <a:ext cx="0" cy="0"/>
          <a:chOff x="0" y="0"/>
          <a:chExt cx="0" cy="0"/>
        </a:xfrm>
      </p:grpSpPr>
      <p:sp>
        <p:nvSpPr>
          <p:cNvPr id="173" name="Google Shape;173;p24"/>
          <p:cNvSpPr/>
          <p:nvPr/>
        </p:nvSpPr>
        <p:spPr>
          <a:xfrm>
            <a:off x="5619750" y="2376487"/>
            <a:ext cx="952500" cy="477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4" name="Google Shape;174;p24"/>
          <p:cNvSpPr txBox="1"/>
          <p:nvPr/>
        </p:nvSpPr>
        <p:spPr>
          <a:xfrm>
            <a:off x="1865158" y="2709862"/>
            <a:ext cx="8461800" cy="738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800">
                <a:solidFill>
                  <a:srgbClr val="FFFFFF"/>
                </a:solidFill>
                <a:latin typeface="Poppins"/>
                <a:ea typeface="Poppins"/>
                <a:cs typeface="Poppins"/>
                <a:sym typeface="Poppins"/>
              </a:rPr>
              <a:t>AI &amp; 6Cs</a:t>
            </a:r>
            <a:endParaRPr/>
          </a:p>
        </p:txBody>
      </p:sp>
      <p:sp>
        <p:nvSpPr>
          <p:cNvPr id="175" name="Google Shape;175;p24"/>
          <p:cNvSpPr txBox="1"/>
          <p:nvPr/>
        </p:nvSpPr>
        <p:spPr>
          <a:xfrm>
            <a:off x="2066627" y="3862387"/>
            <a:ext cx="8058600" cy="300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950" u="none" cap="none" strike="noStrike">
                <a:solidFill>
                  <a:srgbClr val="00B4D8"/>
                </a:solidFill>
                <a:latin typeface="Lato"/>
                <a:ea typeface="Lato"/>
                <a:cs typeface="Lato"/>
                <a:sym typeface="Lato"/>
              </a:rPr>
              <a:t>Design Thinking</a:t>
            </a:r>
            <a:endParaRPr/>
          </a:p>
        </p:txBody>
      </p:sp>
      <p:pic>
        <p:nvPicPr>
          <p:cNvPr id="176" name="Google Shape;176;p24" title="62B5A7AF-4CE5-43B5-A358-7DA0CCBE262C.JPG"/>
          <p:cNvPicPr preferRelativeResize="0"/>
          <p:nvPr/>
        </p:nvPicPr>
        <p:blipFill rotWithShape="1">
          <a:blip r:embed="rId3">
            <a:alphaModFix/>
          </a:blip>
          <a:srcRect b="12542" l="6336" r="4681" t="10841"/>
          <a:stretch/>
        </p:blipFill>
        <p:spPr>
          <a:xfrm>
            <a:off x="484850" y="941325"/>
            <a:ext cx="3232299" cy="49477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0" name="Shape 180"/>
        <p:cNvGrpSpPr/>
        <p:nvPr/>
      </p:nvGrpSpPr>
      <p:grpSpPr>
        <a:xfrm>
          <a:off x="0" y="0"/>
          <a:ext cx="0" cy="0"/>
          <a:chOff x="0" y="0"/>
          <a:chExt cx="0" cy="0"/>
        </a:xfrm>
      </p:grpSpPr>
      <p:sp>
        <p:nvSpPr>
          <p:cNvPr id="181" name="Google Shape;181;p25"/>
          <p:cNvSpPr txBox="1"/>
          <p:nvPr/>
        </p:nvSpPr>
        <p:spPr>
          <a:xfrm>
            <a:off x="2190750" y="3555206"/>
            <a:ext cx="7810500" cy="19233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2550" u="none" cap="none" strike="noStrike">
                <a:solidFill>
                  <a:srgbClr val="1E293B"/>
                </a:solidFill>
                <a:latin typeface="Calibri"/>
                <a:ea typeface="Calibri"/>
                <a:cs typeface="Calibri"/>
                <a:sym typeface="Calibri"/>
              </a:rPr>
              <a:t>«Θέλω την Τεχνητή Νοημοσύνη να πλένει τα πιάτα και τα ρούχα μου, ώστε να μπορώ να κάνω τέχνη και να γράφω... όχι να κάνει την τέχνη μου, ώστε να πρέπει να πλένω εγώ τα πιάτα.»</a:t>
            </a:r>
            <a:endParaRPr>
              <a:latin typeface="Calibri"/>
              <a:ea typeface="Calibri"/>
              <a:cs typeface="Calibri"/>
              <a:sym typeface="Calibri"/>
            </a:endParaRPr>
          </a:p>
        </p:txBody>
      </p:sp>
      <p:sp>
        <p:nvSpPr>
          <p:cNvPr id="182" name="Google Shape;182;p25"/>
          <p:cNvSpPr txBox="1"/>
          <p:nvPr/>
        </p:nvSpPr>
        <p:spPr>
          <a:xfrm>
            <a:off x="1809750" y="5810250"/>
            <a:ext cx="8572500" cy="277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800" u="none" cap="none" strike="noStrike">
                <a:solidFill>
                  <a:srgbClr val="64748B"/>
                </a:solidFill>
                <a:latin typeface="Lato"/>
                <a:ea typeface="Lato"/>
                <a:cs typeface="Lato"/>
                <a:sym typeface="Lato"/>
              </a:rPr>
              <a:t>— Joanna Maciejewska</a:t>
            </a:r>
            <a:endParaRPr/>
          </a:p>
        </p:txBody>
      </p:sp>
      <p:sp>
        <p:nvSpPr>
          <p:cNvPr id="183" name="Google Shape;183;p25"/>
          <p:cNvSpPr txBox="1"/>
          <p:nvPr/>
        </p:nvSpPr>
        <p:spPr>
          <a:xfrm>
            <a:off x="1714500" y="3078956"/>
            <a:ext cx="543000" cy="1385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9000" u="none" cap="none" strike="noStrike">
                <a:solidFill>
                  <a:srgbClr val="FF9F1C"/>
                </a:solidFill>
                <a:latin typeface="Poppins SemiBold"/>
                <a:ea typeface="Poppins SemiBold"/>
                <a:cs typeface="Poppins SemiBold"/>
                <a:sym typeface="Poppins SemiBold"/>
              </a:rPr>
              <a:t>“</a:t>
            </a:r>
            <a:endParaRPr/>
          </a:p>
        </p:txBody>
      </p:sp>
      <p:pic>
        <p:nvPicPr>
          <p:cNvPr descr="image.png" id="184" name="Google Shape;184;p25"/>
          <p:cNvPicPr preferRelativeResize="0"/>
          <p:nvPr/>
        </p:nvPicPr>
        <p:blipFill rotWithShape="1">
          <a:blip r:embed="rId3">
            <a:alphaModFix/>
          </a:blip>
          <a:srcRect b="0" l="0" r="0" t="0"/>
          <a:stretch/>
        </p:blipFill>
        <p:spPr>
          <a:xfrm>
            <a:off x="2762250" y="1905000"/>
            <a:ext cx="4762500" cy="26979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8" name="Shape 188"/>
        <p:cNvGrpSpPr/>
        <p:nvPr/>
      </p:nvGrpSpPr>
      <p:grpSpPr>
        <a:xfrm>
          <a:off x="0" y="0"/>
          <a:ext cx="0" cy="0"/>
          <a:chOff x="0" y="0"/>
          <a:chExt cx="0" cy="0"/>
        </a:xfrm>
      </p:grpSpPr>
      <p:pic>
        <p:nvPicPr>
          <p:cNvPr descr="image.png" id="189" name="Google Shape;189;p2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90" name="Google Shape;190;p26"/>
          <p:cNvPicPr preferRelativeResize="0"/>
          <p:nvPr/>
        </p:nvPicPr>
        <p:blipFill rotWithShape="1">
          <a:blip r:embed="rId4">
            <a:alphaModFix/>
          </a:blip>
          <a:srcRect b="0" l="0" r="0" t="0"/>
          <a:stretch/>
        </p:blipFill>
        <p:spPr>
          <a:xfrm>
            <a:off x="666750" y="2781300"/>
            <a:ext cx="3492400" cy="1571625"/>
          </a:xfrm>
          <a:prstGeom prst="rect">
            <a:avLst/>
          </a:prstGeom>
          <a:noFill/>
          <a:ln>
            <a:noFill/>
          </a:ln>
        </p:spPr>
      </p:pic>
      <p:pic>
        <p:nvPicPr>
          <p:cNvPr descr="image.png" id="191" name="Google Shape;191;p26"/>
          <p:cNvPicPr preferRelativeResize="0"/>
          <p:nvPr/>
        </p:nvPicPr>
        <p:blipFill rotWithShape="1">
          <a:blip r:embed="rId5">
            <a:alphaModFix/>
          </a:blip>
          <a:srcRect b="0" l="0" r="0" t="0"/>
          <a:stretch/>
        </p:blipFill>
        <p:spPr>
          <a:xfrm>
            <a:off x="4349650" y="2781300"/>
            <a:ext cx="3492549" cy="1571625"/>
          </a:xfrm>
          <a:prstGeom prst="rect">
            <a:avLst/>
          </a:prstGeom>
          <a:noFill/>
          <a:ln>
            <a:noFill/>
          </a:ln>
        </p:spPr>
      </p:pic>
      <p:pic>
        <p:nvPicPr>
          <p:cNvPr descr="image.png" id="192" name="Google Shape;192;p26"/>
          <p:cNvPicPr preferRelativeResize="0"/>
          <p:nvPr/>
        </p:nvPicPr>
        <p:blipFill rotWithShape="1">
          <a:blip r:embed="rId4">
            <a:alphaModFix/>
          </a:blip>
          <a:srcRect b="0" l="0" r="0" t="0"/>
          <a:stretch/>
        </p:blipFill>
        <p:spPr>
          <a:xfrm>
            <a:off x="8032700" y="2781300"/>
            <a:ext cx="3492400" cy="1571625"/>
          </a:xfrm>
          <a:prstGeom prst="rect">
            <a:avLst/>
          </a:prstGeom>
          <a:noFill/>
          <a:ln>
            <a:noFill/>
          </a:ln>
        </p:spPr>
      </p:pic>
      <p:pic>
        <p:nvPicPr>
          <p:cNvPr descr="image.png" id="193" name="Google Shape;193;p26"/>
          <p:cNvPicPr preferRelativeResize="0"/>
          <p:nvPr/>
        </p:nvPicPr>
        <p:blipFill rotWithShape="1">
          <a:blip r:embed="rId6">
            <a:alphaModFix/>
          </a:blip>
          <a:srcRect b="0" l="0" r="0" t="0"/>
          <a:stretch/>
        </p:blipFill>
        <p:spPr>
          <a:xfrm>
            <a:off x="666750" y="4543425"/>
            <a:ext cx="3492400" cy="1571625"/>
          </a:xfrm>
          <a:prstGeom prst="rect">
            <a:avLst/>
          </a:prstGeom>
          <a:noFill/>
          <a:ln>
            <a:noFill/>
          </a:ln>
        </p:spPr>
      </p:pic>
      <p:pic>
        <p:nvPicPr>
          <p:cNvPr descr="image.png" id="194" name="Google Shape;194;p26"/>
          <p:cNvPicPr preferRelativeResize="0"/>
          <p:nvPr/>
        </p:nvPicPr>
        <p:blipFill rotWithShape="1">
          <a:blip r:embed="rId5">
            <a:alphaModFix/>
          </a:blip>
          <a:srcRect b="0" l="0" r="0" t="0"/>
          <a:stretch/>
        </p:blipFill>
        <p:spPr>
          <a:xfrm>
            <a:off x="4349650" y="4543425"/>
            <a:ext cx="3492549" cy="1571625"/>
          </a:xfrm>
          <a:prstGeom prst="rect">
            <a:avLst/>
          </a:prstGeom>
          <a:noFill/>
          <a:ln>
            <a:noFill/>
          </a:ln>
        </p:spPr>
      </p:pic>
      <p:pic>
        <p:nvPicPr>
          <p:cNvPr descr="image.png" id="195" name="Google Shape;195;p26"/>
          <p:cNvPicPr preferRelativeResize="0"/>
          <p:nvPr/>
        </p:nvPicPr>
        <p:blipFill rotWithShape="1">
          <a:blip r:embed="rId7">
            <a:alphaModFix/>
          </a:blip>
          <a:srcRect b="0" l="0" r="0" t="0"/>
          <a:stretch/>
        </p:blipFill>
        <p:spPr>
          <a:xfrm>
            <a:off x="8032700" y="4543425"/>
            <a:ext cx="3492400" cy="1571625"/>
          </a:xfrm>
          <a:prstGeom prst="rect">
            <a:avLst/>
          </a:prstGeom>
          <a:noFill/>
          <a:ln>
            <a:noFill/>
          </a:ln>
        </p:spPr>
      </p:pic>
      <p:sp>
        <p:nvSpPr>
          <p:cNvPr id="196" name="Google Shape;196;p26"/>
          <p:cNvSpPr txBox="1"/>
          <p:nvPr/>
        </p:nvSpPr>
        <p:spPr>
          <a:xfrm>
            <a:off x="1809750" y="1924050"/>
            <a:ext cx="8572500" cy="5772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500" u="none" cap="none" strike="noStrike">
                <a:solidFill>
                  <a:srgbClr val="475569"/>
                </a:solidFill>
                <a:latin typeface="Lato"/>
                <a:ea typeface="Lato"/>
                <a:cs typeface="Lato"/>
                <a:sym typeface="Lato"/>
              </a:rPr>
              <a:t>Η Τεχνητή Νοημοσύνη δεν αντικαθιστά την ανάγκη για μάθηση, αλλά μετατοπίζει το ενδιαφέρον από την απομνημόνευση πληροφοριών στην καλλιέργεια βαθιά ανθρώπινων ικανοτήτων.</a:t>
            </a:r>
            <a:endParaRPr/>
          </a:p>
        </p:txBody>
      </p:sp>
      <p:pic>
        <p:nvPicPr>
          <p:cNvPr descr="image.png" id="197" name="Google Shape;197;p26"/>
          <p:cNvPicPr preferRelativeResize="0"/>
          <p:nvPr/>
        </p:nvPicPr>
        <p:blipFill rotWithShape="1">
          <a:blip r:embed="rId8">
            <a:alphaModFix/>
          </a:blip>
          <a:srcRect b="0" l="0" r="0" t="0"/>
          <a:stretch/>
        </p:blipFill>
        <p:spPr>
          <a:xfrm>
            <a:off x="2260550" y="2990850"/>
            <a:ext cx="304800" cy="304800"/>
          </a:xfrm>
          <a:prstGeom prst="rect">
            <a:avLst/>
          </a:prstGeom>
          <a:noFill/>
          <a:ln>
            <a:noFill/>
          </a:ln>
        </p:spPr>
      </p:pic>
      <p:sp>
        <p:nvSpPr>
          <p:cNvPr id="198" name="Google Shape;198;p26"/>
          <p:cNvSpPr txBox="1"/>
          <p:nvPr/>
        </p:nvSpPr>
        <p:spPr>
          <a:xfrm>
            <a:off x="799467" y="3390900"/>
            <a:ext cx="3227100" cy="231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500" u="none" cap="none" strike="noStrike">
                <a:solidFill>
                  <a:srgbClr val="005088"/>
                </a:solidFill>
                <a:latin typeface="Poppins"/>
                <a:ea typeface="Poppins"/>
                <a:cs typeface="Poppins"/>
                <a:sym typeface="Poppins"/>
              </a:rPr>
              <a:t>1. Κριτική Σκέψη</a:t>
            </a:r>
            <a:endParaRPr/>
          </a:p>
        </p:txBody>
      </p:sp>
      <p:sp>
        <p:nvSpPr>
          <p:cNvPr id="199" name="Google Shape;199;p26"/>
          <p:cNvSpPr txBox="1"/>
          <p:nvPr/>
        </p:nvSpPr>
        <p:spPr>
          <a:xfrm>
            <a:off x="876300" y="3810000"/>
            <a:ext cx="3073200" cy="1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50" u="none" cap="none" strike="noStrike">
                <a:solidFill>
                  <a:srgbClr val="475569"/>
                </a:solidFill>
                <a:latin typeface="Lato"/>
                <a:ea typeface="Lato"/>
                <a:cs typeface="Lato"/>
                <a:sym typeface="Lato"/>
              </a:rPr>
              <a:t>(Critical Thinking)</a:t>
            </a:r>
            <a:endParaRPr/>
          </a:p>
        </p:txBody>
      </p:sp>
      <p:pic>
        <p:nvPicPr>
          <p:cNvPr descr="image.png" id="200" name="Google Shape;200;p26"/>
          <p:cNvPicPr preferRelativeResize="0"/>
          <p:nvPr/>
        </p:nvPicPr>
        <p:blipFill rotWithShape="1">
          <a:blip r:embed="rId9">
            <a:alphaModFix/>
          </a:blip>
          <a:srcRect b="0" l="0" r="0" t="0"/>
          <a:stretch/>
        </p:blipFill>
        <p:spPr>
          <a:xfrm>
            <a:off x="5943451" y="2990850"/>
            <a:ext cx="304800" cy="304800"/>
          </a:xfrm>
          <a:prstGeom prst="rect">
            <a:avLst/>
          </a:prstGeom>
          <a:noFill/>
          <a:ln>
            <a:noFill/>
          </a:ln>
        </p:spPr>
      </p:pic>
      <p:sp>
        <p:nvSpPr>
          <p:cNvPr id="201" name="Google Shape;201;p26"/>
          <p:cNvSpPr txBox="1"/>
          <p:nvPr/>
        </p:nvSpPr>
        <p:spPr>
          <a:xfrm>
            <a:off x="4482364" y="3390900"/>
            <a:ext cx="3227100" cy="231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500" u="none" cap="none" strike="noStrike">
                <a:solidFill>
                  <a:srgbClr val="005088"/>
                </a:solidFill>
                <a:latin typeface="Poppins"/>
                <a:ea typeface="Poppins"/>
                <a:cs typeface="Poppins"/>
                <a:sym typeface="Poppins"/>
              </a:rPr>
              <a:t>2. Δημιουργικότητα</a:t>
            </a:r>
            <a:endParaRPr/>
          </a:p>
        </p:txBody>
      </p:sp>
      <p:sp>
        <p:nvSpPr>
          <p:cNvPr id="202" name="Google Shape;202;p26"/>
          <p:cNvSpPr txBox="1"/>
          <p:nvPr/>
        </p:nvSpPr>
        <p:spPr>
          <a:xfrm>
            <a:off x="4559200" y="3810000"/>
            <a:ext cx="3073500" cy="1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50" u="none" cap="none" strike="noStrike">
                <a:solidFill>
                  <a:srgbClr val="475569"/>
                </a:solidFill>
                <a:latin typeface="Lato"/>
                <a:ea typeface="Lato"/>
                <a:cs typeface="Lato"/>
                <a:sym typeface="Lato"/>
              </a:rPr>
              <a:t>(Creativity)</a:t>
            </a:r>
            <a:endParaRPr/>
          </a:p>
        </p:txBody>
      </p:sp>
      <p:pic>
        <p:nvPicPr>
          <p:cNvPr descr="image.png" id="203" name="Google Shape;203;p26"/>
          <p:cNvPicPr preferRelativeResize="0"/>
          <p:nvPr/>
        </p:nvPicPr>
        <p:blipFill rotWithShape="1">
          <a:blip r:embed="rId10">
            <a:alphaModFix/>
          </a:blip>
          <a:srcRect b="0" l="0" r="0" t="0"/>
          <a:stretch/>
        </p:blipFill>
        <p:spPr>
          <a:xfrm>
            <a:off x="9588400" y="2990850"/>
            <a:ext cx="381000" cy="304800"/>
          </a:xfrm>
          <a:prstGeom prst="rect">
            <a:avLst/>
          </a:prstGeom>
          <a:noFill/>
          <a:ln>
            <a:noFill/>
          </a:ln>
        </p:spPr>
      </p:pic>
      <p:sp>
        <p:nvSpPr>
          <p:cNvPr id="204" name="Google Shape;204;p26"/>
          <p:cNvSpPr txBox="1"/>
          <p:nvPr/>
        </p:nvSpPr>
        <p:spPr>
          <a:xfrm>
            <a:off x="8165417" y="3390900"/>
            <a:ext cx="3227100" cy="231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500" u="none" cap="none" strike="noStrike">
                <a:solidFill>
                  <a:srgbClr val="005088"/>
                </a:solidFill>
                <a:latin typeface="Poppins"/>
                <a:ea typeface="Poppins"/>
                <a:cs typeface="Poppins"/>
                <a:sym typeface="Poppins"/>
              </a:rPr>
              <a:t>3. Επικοινωνία</a:t>
            </a:r>
            <a:endParaRPr/>
          </a:p>
        </p:txBody>
      </p:sp>
      <p:sp>
        <p:nvSpPr>
          <p:cNvPr id="205" name="Google Shape;205;p26"/>
          <p:cNvSpPr txBox="1"/>
          <p:nvPr/>
        </p:nvSpPr>
        <p:spPr>
          <a:xfrm>
            <a:off x="8242250" y="3810000"/>
            <a:ext cx="3073200" cy="1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50" u="none" cap="none" strike="noStrike">
                <a:solidFill>
                  <a:srgbClr val="475569"/>
                </a:solidFill>
                <a:latin typeface="Lato"/>
                <a:ea typeface="Lato"/>
                <a:cs typeface="Lato"/>
                <a:sym typeface="Lato"/>
              </a:rPr>
              <a:t>(Communication)</a:t>
            </a:r>
            <a:endParaRPr/>
          </a:p>
        </p:txBody>
      </p:sp>
      <p:pic>
        <p:nvPicPr>
          <p:cNvPr descr="image.png" id="206" name="Google Shape;206;p26"/>
          <p:cNvPicPr preferRelativeResize="0"/>
          <p:nvPr/>
        </p:nvPicPr>
        <p:blipFill rotWithShape="1">
          <a:blip r:embed="rId11">
            <a:alphaModFix/>
          </a:blip>
          <a:srcRect b="0" l="0" r="0" t="0"/>
          <a:stretch/>
        </p:blipFill>
        <p:spPr>
          <a:xfrm>
            <a:off x="2222450" y="4752975"/>
            <a:ext cx="381000" cy="304800"/>
          </a:xfrm>
          <a:prstGeom prst="rect">
            <a:avLst/>
          </a:prstGeom>
          <a:noFill/>
          <a:ln>
            <a:noFill/>
          </a:ln>
        </p:spPr>
      </p:pic>
      <p:sp>
        <p:nvSpPr>
          <p:cNvPr id="207" name="Google Shape;207;p26"/>
          <p:cNvSpPr txBox="1"/>
          <p:nvPr/>
        </p:nvSpPr>
        <p:spPr>
          <a:xfrm>
            <a:off x="799467" y="5153025"/>
            <a:ext cx="3227100" cy="231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500" u="none" cap="none" strike="noStrike">
                <a:solidFill>
                  <a:srgbClr val="005088"/>
                </a:solidFill>
                <a:latin typeface="Poppins"/>
                <a:ea typeface="Poppins"/>
                <a:cs typeface="Poppins"/>
                <a:sym typeface="Poppins"/>
              </a:rPr>
              <a:t>4. Συνεργασία</a:t>
            </a:r>
            <a:endParaRPr/>
          </a:p>
        </p:txBody>
      </p:sp>
      <p:sp>
        <p:nvSpPr>
          <p:cNvPr id="208" name="Google Shape;208;p26"/>
          <p:cNvSpPr txBox="1"/>
          <p:nvPr/>
        </p:nvSpPr>
        <p:spPr>
          <a:xfrm>
            <a:off x="876300" y="5572125"/>
            <a:ext cx="3073200" cy="1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50" u="none" cap="none" strike="noStrike">
                <a:solidFill>
                  <a:srgbClr val="475569"/>
                </a:solidFill>
                <a:latin typeface="Lato"/>
                <a:ea typeface="Lato"/>
                <a:cs typeface="Lato"/>
                <a:sym typeface="Lato"/>
              </a:rPr>
              <a:t>(Collaboration)</a:t>
            </a:r>
            <a:endParaRPr/>
          </a:p>
        </p:txBody>
      </p:sp>
      <p:pic>
        <p:nvPicPr>
          <p:cNvPr descr="image.png" id="209" name="Google Shape;209;p26"/>
          <p:cNvPicPr preferRelativeResize="0"/>
          <p:nvPr/>
        </p:nvPicPr>
        <p:blipFill rotWithShape="1">
          <a:blip r:embed="rId12">
            <a:alphaModFix/>
          </a:blip>
          <a:srcRect b="0" l="0" r="0" t="0"/>
          <a:stretch/>
        </p:blipFill>
        <p:spPr>
          <a:xfrm>
            <a:off x="5943451" y="4752975"/>
            <a:ext cx="304800" cy="304800"/>
          </a:xfrm>
          <a:prstGeom prst="rect">
            <a:avLst/>
          </a:prstGeom>
          <a:noFill/>
          <a:ln>
            <a:noFill/>
          </a:ln>
        </p:spPr>
      </p:pic>
      <p:sp>
        <p:nvSpPr>
          <p:cNvPr id="210" name="Google Shape;210;p26"/>
          <p:cNvSpPr txBox="1"/>
          <p:nvPr/>
        </p:nvSpPr>
        <p:spPr>
          <a:xfrm>
            <a:off x="4482364" y="5153025"/>
            <a:ext cx="3227100" cy="231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500" u="none" cap="none" strike="noStrike">
                <a:solidFill>
                  <a:srgbClr val="005088"/>
                </a:solidFill>
                <a:latin typeface="Poppins"/>
                <a:ea typeface="Poppins"/>
                <a:cs typeface="Poppins"/>
                <a:sym typeface="Poppins"/>
              </a:rPr>
              <a:t>5. Χαρακτήρας</a:t>
            </a:r>
            <a:endParaRPr/>
          </a:p>
        </p:txBody>
      </p:sp>
      <p:sp>
        <p:nvSpPr>
          <p:cNvPr id="211" name="Google Shape;211;p26"/>
          <p:cNvSpPr txBox="1"/>
          <p:nvPr/>
        </p:nvSpPr>
        <p:spPr>
          <a:xfrm>
            <a:off x="4559200" y="5572125"/>
            <a:ext cx="3073500" cy="1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50" u="none" cap="none" strike="noStrike">
                <a:solidFill>
                  <a:srgbClr val="475569"/>
                </a:solidFill>
                <a:latin typeface="Lato"/>
                <a:ea typeface="Lato"/>
                <a:cs typeface="Lato"/>
                <a:sym typeface="Lato"/>
              </a:rPr>
              <a:t>(Character)</a:t>
            </a:r>
            <a:endParaRPr/>
          </a:p>
        </p:txBody>
      </p:sp>
      <p:pic>
        <p:nvPicPr>
          <p:cNvPr descr="image.png" id="212" name="Google Shape;212;p26"/>
          <p:cNvPicPr preferRelativeResize="0"/>
          <p:nvPr/>
        </p:nvPicPr>
        <p:blipFill rotWithShape="1">
          <a:blip r:embed="rId13">
            <a:alphaModFix/>
          </a:blip>
          <a:srcRect b="0" l="0" r="0" t="0"/>
          <a:stretch/>
        </p:blipFill>
        <p:spPr>
          <a:xfrm>
            <a:off x="9626500" y="4752975"/>
            <a:ext cx="304800" cy="304800"/>
          </a:xfrm>
          <a:prstGeom prst="rect">
            <a:avLst/>
          </a:prstGeom>
          <a:noFill/>
          <a:ln>
            <a:noFill/>
          </a:ln>
        </p:spPr>
      </p:pic>
      <p:sp>
        <p:nvSpPr>
          <p:cNvPr id="213" name="Google Shape;213;p26"/>
          <p:cNvSpPr txBox="1"/>
          <p:nvPr/>
        </p:nvSpPr>
        <p:spPr>
          <a:xfrm>
            <a:off x="8165417" y="5153025"/>
            <a:ext cx="3227100" cy="2310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500" u="none" cap="none" strike="noStrike">
                <a:solidFill>
                  <a:srgbClr val="005088"/>
                </a:solidFill>
                <a:latin typeface="Poppins"/>
                <a:ea typeface="Poppins"/>
                <a:cs typeface="Poppins"/>
                <a:sym typeface="Poppins"/>
              </a:rPr>
              <a:t>6. Πολιτειότητα</a:t>
            </a:r>
            <a:endParaRPr/>
          </a:p>
        </p:txBody>
      </p:sp>
      <p:sp>
        <p:nvSpPr>
          <p:cNvPr id="214" name="Google Shape;214;p26"/>
          <p:cNvSpPr txBox="1"/>
          <p:nvPr/>
        </p:nvSpPr>
        <p:spPr>
          <a:xfrm>
            <a:off x="8242250" y="5572125"/>
            <a:ext cx="3073200" cy="161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050" u="none" cap="none" strike="noStrike">
                <a:solidFill>
                  <a:srgbClr val="475569"/>
                </a:solidFill>
                <a:latin typeface="Lato"/>
                <a:ea typeface="Lato"/>
                <a:cs typeface="Lato"/>
                <a:sym typeface="Lato"/>
              </a:rPr>
              <a:t>(Citizenship)</a:t>
            </a:r>
            <a:endParaRPr/>
          </a:p>
        </p:txBody>
      </p:sp>
      <p:sp>
        <p:nvSpPr>
          <p:cNvPr id="215" name="Google Shape;215;p26"/>
          <p:cNvSpPr txBox="1"/>
          <p:nvPr/>
        </p:nvSpPr>
        <p:spPr>
          <a:xfrm>
            <a:off x="666750" y="476250"/>
            <a:ext cx="11401500" cy="4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000" u="none" cap="none" strike="noStrike">
                <a:solidFill>
                  <a:srgbClr val="005088"/>
                </a:solidFill>
                <a:latin typeface="Poppins"/>
                <a:ea typeface="Poppins"/>
                <a:cs typeface="Poppins"/>
                <a:sym typeface="Poppins"/>
              </a:rPr>
              <a:t>Το Πλαίσιο των 6Cs στην Εποχή της AI</a:t>
            </a:r>
            <a:endParaRPr/>
          </a:p>
        </p:txBody>
      </p:sp>
      <p:sp>
        <p:nvSpPr>
          <p:cNvPr id="216" name="Google Shape;216;p26"/>
          <p:cNvSpPr/>
          <p:nvPr/>
        </p:nvSpPr>
        <p:spPr>
          <a:xfrm>
            <a:off x="666750" y="1143000"/>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0" name="Shape 220"/>
        <p:cNvGrpSpPr/>
        <p:nvPr/>
      </p:nvGrpSpPr>
      <p:grpSpPr>
        <a:xfrm>
          <a:off x="0" y="0"/>
          <a:ext cx="0" cy="0"/>
          <a:chOff x="0" y="0"/>
          <a:chExt cx="0" cy="0"/>
        </a:xfrm>
      </p:grpSpPr>
      <p:pic>
        <p:nvPicPr>
          <p:cNvPr descr="image.png" id="221" name="Google Shape;221;p2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22" name="Google Shape;222;p27"/>
          <p:cNvPicPr preferRelativeResize="0"/>
          <p:nvPr/>
        </p:nvPicPr>
        <p:blipFill rotWithShape="1">
          <a:blip r:embed="rId4">
            <a:alphaModFix/>
          </a:blip>
          <a:srcRect b="0" l="0" r="0" t="0"/>
          <a:stretch/>
        </p:blipFill>
        <p:spPr>
          <a:xfrm>
            <a:off x="666750" y="2571750"/>
            <a:ext cx="5238750" cy="2705100"/>
          </a:xfrm>
          <a:prstGeom prst="rect">
            <a:avLst/>
          </a:prstGeom>
          <a:noFill/>
          <a:ln>
            <a:noFill/>
          </a:ln>
        </p:spPr>
      </p:pic>
      <p:pic>
        <p:nvPicPr>
          <p:cNvPr descr="image.png" id="223" name="Google Shape;223;p27"/>
          <p:cNvPicPr preferRelativeResize="0"/>
          <p:nvPr/>
        </p:nvPicPr>
        <p:blipFill rotWithShape="1">
          <a:blip r:embed="rId5">
            <a:alphaModFix/>
          </a:blip>
          <a:srcRect b="0" l="0" r="0" t="0"/>
          <a:stretch/>
        </p:blipFill>
        <p:spPr>
          <a:xfrm>
            <a:off x="6286500" y="2571750"/>
            <a:ext cx="5238750" cy="2705100"/>
          </a:xfrm>
          <a:prstGeom prst="rect">
            <a:avLst/>
          </a:prstGeom>
          <a:noFill/>
          <a:ln>
            <a:noFill/>
          </a:ln>
        </p:spPr>
      </p:pic>
      <p:sp>
        <p:nvSpPr>
          <p:cNvPr id="224" name="Google Shape;224;p27"/>
          <p:cNvSpPr txBox="1"/>
          <p:nvPr/>
        </p:nvSpPr>
        <p:spPr>
          <a:xfrm>
            <a:off x="1266825" y="2809875"/>
            <a:ext cx="4620600" cy="2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Η Πρόκληση της AI</a:t>
            </a:r>
            <a:endParaRPr/>
          </a:p>
        </p:txBody>
      </p:sp>
      <p:sp>
        <p:nvSpPr>
          <p:cNvPr id="225" name="Google Shape;225;p27"/>
          <p:cNvSpPr txBox="1"/>
          <p:nvPr/>
        </p:nvSpPr>
        <p:spPr>
          <a:xfrm>
            <a:off x="962025" y="3276600"/>
            <a:ext cx="4705200" cy="738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475569"/>
                </a:solidFill>
                <a:latin typeface="Lato"/>
                <a:ea typeface="Lato"/>
                <a:cs typeface="Lato"/>
                <a:sym typeface="Lato"/>
              </a:rPr>
              <a:t>Οι μηχανές παράγουν πειστικές απαντήσεις που συχνά περιέχουν </a:t>
            </a:r>
            <a:r>
              <a:rPr b="1" i="0" lang="en-US" sz="1200" u="none" cap="none" strike="noStrike">
                <a:solidFill>
                  <a:srgbClr val="475569"/>
                </a:solidFill>
                <a:latin typeface="Lato"/>
                <a:ea typeface="Lato"/>
                <a:cs typeface="Lato"/>
                <a:sym typeface="Lato"/>
              </a:rPr>
              <a:t>ψευδαισθήσεις (hallucinations)</a:t>
            </a:r>
            <a:r>
              <a:rPr b="0" i="0" lang="en-US" sz="1200" u="none" cap="none" strike="noStrike">
                <a:solidFill>
                  <a:srgbClr val="475569"/>
                </a:solidFill>
                <a:latin typeface="Lato"/>
                <a:ea typeface="Lato"/>
                <a:cs typeface="Lato"/>
                <a:sym typeface="Lato"/>
              </a:rPr>
              <a:t> ή ενσωματωμένες </a:t>
            </a:r>
            <a:r>
              <a:rPr b="1" i="0" lang="en-US" sz="1200" u="none" cap="none" strike="noStrike">
                <a:solidFill>
                  <a:srgbClr val="475569"/>
                </a:solidFill>
                <a:latin typeface="Lato"/>
                <a:ea typeface="Lato"/>
                <a:cs typeface="Lato"/>
                <a:sym typeface="Lato"/>
              </a:rPr>
              <a:t>προκαταλήψεις (biases)</a:t>
            </a:r>
            <a:r>
              <a:rPr b="0" i="0" lang="en-US" sz="1200" u="none" cap="none" strike="noStrike">
                <a:solidFill>
                  <a:srgbClr val="475569"/>
                </a:solidFill>
                <a:latin typeface="Lato"/>
                <a:ea typeface="Lato"/>
                <a:cs typeface="Lato"/>
                <a:sym typeface="Lato"/>
              </a:rPr>
              <a:t>.</a:t>
            </a:r>
            <a:endParaRPr/>
          </a:p>
        </p:txBody>
      </p:sp>
      <p:sp>
        <p:nvSpPr>
          <p:cNvPr id="226" name="Google Shape;226;p27"/>
          <p:cNvSpPr txBox="1"/>
          <p:nvPr/>
        </p:nvSpPr>
        <p:spPr>
          <a:xfrm>
            <a:off x="962025" y="4114800"/>
            <a:ext cx="4705200" cy="461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200" u="none" cap="none" strike="noStrike">
                <a:solidFill>
                  <a:srgbClr val="475569"/>
                </a:solidFill>
                <a:latin typeface="Lato"/>
                <a:ea typeface="Lato"/>
                <a:cs typeface="Lato"/>
                <a:sym typeface="Lato"/>
              </a:rPr>
              <a:t>Ο κίνδυνος:</a:t>
            </a:r>
            <a:r>
              <a:rPr b="0" i="0" lang="en-US" sz="1200" u="none" cap="none" strike="noStrike">
                <a:solidFill>
                  <a:srgbClr val="475569"/>
                </a:solidFill>
                <a:latin typeface="Lato"/>
                <a:ea typeface="Lato"/>
                <a:cs typeface="Lato"/>
                <a:sym typeface="Lato"/>
              </a:rPr>
              <a:t> Οι μαθητές να αποδέχονται παθητικά τις απαντήσεις χωρίς αξιολόγηση.</a:t>
            </a:r>
            <a:endParaRPr/>
          </a:p>
        </p:txBody>
      </p:sp>
      <p:sp>
        <p:nvSpPr>
          <p:cNvPr id="227" name="Google Shape;227;p27"/>
          <p:cNvSpPr txBox="1"/>
          <p:nvPr/>
        </p:nvSpPr>
        <p:spPr>
          <a:xfrm>
            <a:off x="6838950" y="2809875"/>
            <a:ext cx="4670700" cy="2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Παιδαγωγική Στρατηγική</a:t>
            </a:r>
            <a:endParaRPr/>
          </a:p>
        </p:txBody>
      </p:sp>
      <p:pic>
        <p:nvPicPr>
          <p:cNvPr descr="image.png" id="228" name="Google Shape;228;p27"/>
          <p:cNvPicPr preferRelativeResize="0"/>
          <p:nvPr/>
        </p:nvPicPr>
        <p:blipFill rotWithShape="1">
          <a:blip r:embed="rId6">
            <a:alphaModFix/>
          </a:blip>
          <a:srcRect b="0" l="0" r="0" t="0"/>
          <a:stretch/>
        </p:blipFill>
        <p:spPr>
          <a:xfrm>
            <a:off x="962025" y="2862262"/>
            <a:ext cx="209550" cy="209550"/>
          </a:xfrm>
          <a:prstGeom prst="rect">
            <a:avLst/>
          </a:prstGeom>
          <a:noFill/>
          <a:ln>
            <a:noFill/>
          </a:ln>
        </p:spPr>
      </p:pic>
      <p:pic>
        <p:nvPicPr>
          <p:cNvPr descr="image.png" id="229" name="Google Shape;229;p27"/>
          <p:cNvPicPr preferRelativeResize="0"/>
          <p:nvPr/>
        </p:nvPicPr>
        <p:blipFill rotWithShape="1">
          <a:blip r:embed="rId7">
            <a:alphaModFix/>
          </a:blip>
          <a:srcRect b="0" l="0" r="0" t="0"/>
          <a:stretch/>
        </p:blipFill>
        <p:spPr>
          <a:xfrm>
            <a:off x="6581775" y="2862262"/>
            <a:ext cx="161925" cy="209550"/>
          </a:xfrm>
          <a:prstGeom prst="rect">
            <a:avLst/>
          </a:prstGeom>
          <a:noFill/>
          <a:ln>
            <a:noFill/>
          </a:ln>
        </p:spPr>
      </p:pic>
      <p:sp>
        <p:nvSpPr>
          <p:cNvPr id="230" name="Google Shape;230;p27"/>
          <p:cNvSpPr txBox="1"/>
          <p:nvPr/>
        </p:nvSpPr>
        <p:spPr>
          <a:xfrm>
            <a:off x="6677025" y="3267075"/>
            <a:ext cx="95400" cy="215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a:p>
        </p:txBody>
      </p:sp>
      <p:sp>
        <p:nvSpPr>
          <p:cNvPr id="231" name="Google Shape;231;p27"/>
          <p:cNvSpPr txBox="1"/>
          <p:nvPr/>
        </p:nvSpPr>
        <p:spPr>
          <a:xfrm>
            <a:off x="6772275" y="3267075"/>
            <a:ext cx="4515000" cy="2154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t/>
            </a:r>
            <a:endParaRPr/>
          </a:p>
        </p:txBody>
      </p:sp>
      <p:sp>
        <p:nvSpPr>
          <p:cNvPr id="232" name="Google Shape;232;p27"/>
          <p:cNvSpPr txBox="1"/>
          <p:nvPr/>
        </p:nvSpPr>
        <p:spPr>
          <a:xfrm>
            <a:off x="6677025" y="3347262"/>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233" name="Google Shape;233;p27"/>
          <p:cNvSpPr txBox="1"/>
          <p:nvPr/>
        </p:nvSpPr>
        <p:spPr>
          <a:xfrm>
            <a:off x="6772275" y="3347262"/>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AI Detective:</a:t>
            </a:r>
            <a:r>
              <a:rPr b="0" i="0" lang="en-US" sz="1350" u="none" cap="none" strike="noStrike">
                <a:solidFill>
                  <a:srgbClr val="475569"/>
                </a:solidFill>
                <a:latin typeface="Lato"/>
                <a:ea typeface="Lato"/>
                <a:cs typeface="Lato"/>
                <a:sym typeface="Lato"/>
              </a:rPr>
              <a:t> Οι μαθητές ελέγχουν τις πηγές και την εγκυρότητα ενός κειμένου που παρήγαγε η AI.</a:t>
            </a:r>
            <a:endParaRPr/>
          </a:p>
        </p:txBody>
      </p:sp>
      <p:sp>
        <p:nvSpPr>
          <p:cNvPr id="234" name="Google Shape;234;p27"/>
          <p:cNvSpPr txBox="1"/>
          <p:nvPr/>
        </p:nvSpPr>
        <p:spPr>
          <a:xfrm>
            <a:off x="6677025" y="3937812"/>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235" name="Google Shape;235;p27"/>
          <p:cNvSpPr txBox="1"/>
          <p:nvPr/>
        </p:nvSpPr>
        <p:spPr>
          <a:xfrm>
            <a:off x="6772275" y="3937812"/>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Fact-Checking Labs:</a:t>
            </a:r>
            <a:r>
              <a:rPr b="0" i="0" lang="en-US" sz="1350" u="none" cap="none" strike="noStrike">
                <a:solidFill>
                  <a:srgbClr val="475569"/>
                </a:solidFill>
                <a:latin typeface="Lato"/>
                <a:ea typeface="Lato"/>
                <a:cs typeface="Lato"/>
                <a:sym typeface="Lato"/>
              </a:rPr>
              <a:t> Σύνδεση με το «Εργαστήριο Ψευδών Ειδήσεων» (Fake News).</a:t>
            </a:r>
            <a:endParaRPr/>
          </a:p>
        </p:txBody>
      </p:sp>
      <p:sp>
        <p:nvSpPr>
          <p:cNvPr id="236" name="Google Shape;236;p27"/>
          <p:cNvSpPr txBox="1"/>
          <p:nvPr/>
        </p:nvSpPr>
        <p:spPr>
          <a:xfrm>
            <a:off x="666750" y="476250"/>
            <a:ext cx="11401500" cy="4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000" u="none" cap="none" strike="noStrike">
                <a:solidFill>
                  <a:srgbClr val="005088"/>
                </a:solidFill>
                <a:latin typeface="Poppins"/>
                <a:ea typeface="Poppins"/>
                <a:cs typeface="Poppins"/>
                <a:sym typeface="Poppins"/>
              </a:rPr>
              <a:t>1. Κριτική Σκέψη (Critical Thinking) &amp; AI</a:t>
            </a:r>
            <a:endParaRPr/>
          </a:p>
        </p:txBody>
      </p:sp>
      <p:sp>
        <p:nvSpPr>
          <p:cNvPr id="237" name="Google Shape;237;p27"/>
          <p:cNvSpPr/>
          <p:nvPr/>
        </p:nvSpPr>
        <p:spPr>
          <a:xfrm>
            <a:off x="666750" y="1143000"/>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1" name="Shape 241"/>
        <p:cNvGrpSpPr/>
        <p:nvPr/>
      </p:nvGrpSpPr>
      <p:grpSpPr>
        <a:xfrm>
          <a:off x="0" y="0"/>
          <a:ext cx="0" cy="0"/>
          <a:chOff x="0" y="0"/>
          <a:chExt cx="0" cy="0"/>
        </a:xfrm>
      </p:grpSpPr>
      <p:pic>
        <p:nvPicPr>
          <p:cNvPr descr="image.png" id="242" name="Google Shape;242;p2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43" name="Google Shape;243;p28"/>
          <p:cNvPicPr preferRelativeResize="0"/>
          <p:nvPr/>
        </p:nvPicPr>
        <p:blipFill rotWithShape="1">
          <a:blip r:embed="rId4">
            <a:alphaModFix/>
          </a:blip>
          <a:srcRect b="0" l="0" r="0" t="0"/>
          <a:stretch/>
        </p:blipFill>
        <p:spPr>
          <a:xfrm>
            <a:off x="6286500" y="2114550"/>
            <a:ext cx="5238750" cy="3619500"/>
          </a:xfrm>
          <a:prstGeom prst="rect">
            <a:avLst/>
          </a:prstGeom>
          <a:noFill/>
          <a:ln>
            <a:noFill/>
          </a:ln>
        </p:spPr>
      </p:pic>
      <p:pic>
        <p:nvPicPr>
          <p:cNvPr descr="image.png" id="244" name="Google Shape;244;p28"/>
          <p:cNvPicPr preferRelativeResize="0"/>
          <p:nvPr/>
        </p:nvPicPr>
        <p:blipFill rotWithShape="1">
          <a:blip r:embed="rId5">
            <a:alphaModFix/>
          </a:blip>
          <a:srcRect b="0" l="0" r="0" t="0"/>
          <a:stretch/>
        </p:blipFill>
        <p:spPr>
          <a:xfrm>
            <a:off x="666750" y="2252662"/>
            <a:ext cx="5238750" cy="2390775"/>
          </a:xfrm>
          <a:prstGeom prst="rect">
            <a:avLst/>
          </a:prstGeom>
          <a:noFill/>
          <a:ln>
            <a:noFill/>
          </a:ln>
        </p:spPr>
      </p:pic>
      <p:sp>
        <p:nvSpPr>
          <p:cNvPr id="245" name="Google Shape;245;p28"/>
          <p:cNvSpPr txBox="1"/>
          <p:nvPr/>
        </p:nvSpPr>
        <p:spPr>
          <a:xfrm>
            <a:off x="762000" y="4986337"/>
            <a:ext cx="5143500" cy="461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1" lang="en-US" sz="1200" u="none" cap="none" strike="noStrike">
                <a:solidFill>
                  <a:srgbClr val="64748B"/>
                </a:solidFill>
                <a:latin typeface="Lato"/>
                <a:ea typeface="Lato"/>
                <a:cs typeface="Lato"/>
                <a:sym typeface="Lato"/>
              </a:rPr>
              <a:t>«Χρησιμοποιούμε την AI για να αυτοματοποιήσουμε τη ρουτίνα, απελευθερώνοντας χρόνο για πραγματική ανθρώπινη έκφραση.»</a:t>
            </a:r>
            <a:endParaRPr/>
          </a:p>
        </p:txBody>
      </p:sp>
      <p:pic>
        <p:nvPicPr>
          <p:cNvPr descr="image.png" id="246" name="Google Shape;246;p28"/>
          <p:cNvPicPr preferRelativeResize="0"/>
          <p:nvPr/>
        </p:nvPicPr>
        <p:blipFill rotWithShape="1">
          <a:blip r:embed="rId6">
            <a:alphaModFix/>
          </a:blip>
          <a:srcRect b="0" l="0" r="0" t="0"/>
          <a:stretch/>
        </p:blipFill>
        <p:spPr>
          <a:xfrm>
            <a:off x="6286500" y="2114550"/>
            <a:ext cx="5238750" cy="3619500"/>
          </a:xfrm>
          <a:prstGeom prst="rect">
            <a:avLst/>
          </a:prstGeom>
          <a:noFill/>
          <a:ln>
            <a:noFill/>
          </a:ln>
        </p:spPr>
      </p:pic>
      <p:sp>
        <p:nvSpPr>
          <p:cNvPr id="247" name="Google Shape;247;p28"/>
          <p:cNvSpPr txBox="1"/>
          <p:nvPr/>
        </p:nvSpPr>
        <p:spPr>
          <a:xfrm>
            <a:off x="1295400" y="2490787"/>
            <a:ext cx="4590600" cy="2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Η AI ως Συν-δημιουργός (Co-creator)</a:t>
            </a:r>
            <a:endParaRPr/>
          </a:p>
        </p:txBody>
      </p:sp>
      <p:sp>
        <p:nvSpPr>
          <p:cNvPr id="248" name="Google Shape;248;p28"/>
          <p:cNvSpPr txBox="1"/>
          <p:nvPr/>
        </p:nvSpPr>
        <p:spPr>
          <a:xfrm>
            <a:off x="962025" y="2957512"/>
            <a:ext cx="4705200" cy="461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475569"/>
                </a:solidFill>
                <a:latin typeface="Lato"/>
                <a:ea typeface="Lato"/>
                <a:cs typeface="Lato"/>
                <a:sym typeface="Lato"/>
              </a:rPr>
              <a:t>Η δημιουργικότητα δεν είναι απλώς τεχνικό ταλέντο, αλλά απαιτεί εξάσκηση και διαχείριση περιορισμών.</a:t>
            </a:r>
            <a:endParaRPr/>
          </a:p>
        </p:txBody>
      </p:sp>
      <p:sp>
        <p:nvSpPr>
          <p:cNvPr id="249" name="Google Shape;249;p28"/>
          <p:cNvSpPr txBox="1"/>
          <p:nvPr/>
        </p:nvSpPr>
        <p:spPr>
          <a:xfrm>
            <a:off x="962025" y="3567112"/>
            <a:ext cx="4705200" cy="738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200" u="none" cap="none" strike="noStrike">
                <a:solidFill>
                  <a:srgbClr val="475569"/>
                </a:solidFill>
                <a:latin typeface="Lato"/>
                <a:ea typeface="Lato"/>
                <a:cs typeface="Lato"/>
                <a:sym typeface="Lato"/>
              </a:rPr>
              <a:t>Εφαρμογή:</a:t>
            </a:r>
            <a:r>
              <a:rPr b="0" i="0" lang="en-US" sz="1200" u="none" cap="none" strike="noStrike">
                <a:solidFill>
                  <a:srgbClr val="475569"/>
                </a:solidFill>
                <a:latin typeface="Lato"/>
                <a:ea typeface="Lato"/>
                <a:cs typeface="Lato"/>
                <a:sym typeface="Lato"/>
              </a:rPr>
              <a:t> Η AI σπάει το «σύνδρομο της λευκής σελίδας». Παρέχει ιδέες (brainstorming), βοηθά στο storytelling και στη δημιουργία ψηφιακών poster.</a:t>
            </a:r>
            <a:endParaRPr/>
          </a:p>
        </p:txBody>
      </p:sp>
      <p:pic>
        <p:nvPicPr>
          <p:cNvPr descr="image.png" id="250" name="Google Shape;250;p28"/>
          <p:cNvPicPr preferRelativeResize="0"/>
          <p:nvPr/>
        </p:nvPicPr>
        <p:blipFill rotWithShape="1">
          <a:blip r:embed="rId7">
            <a:alphaModFix/>
          </a:blip>
          <a:srcRect b="0" l="0" r="0" t="0"/>
          <a:stretch/>
        </p:blipFill>
        <p:spPr>
          <a:xfrm>
            <a:off x="962025" y="2543175"/>
            <a:ext cx="238125" cy="209550"/>
          </a:xfrm>
          <a:prstGeom prst="rect">
            <a:avLst/>
          </a:prstGeom>
          <a:noFill/>
          <a:ln>
            <a:noFill/>
          </a:ln>
        </p:spPr>
      </p:pic>
      <p:sp>
        <p:nvSpPr>
          <p:cNvPr id="251" name="Google Shape;251;p28"/>
          <p:cNvSpPr txBox="1"/>
          <p:nvPr/>
        </p:nvSpPr>
        <p:spPr>
          <a:xfrm>
            <a:off x="666750" y="476250"/>
            <a:ext cx="11401500" cy="4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000" u="none" cap="none" strike="noStrike">
                <a:solidFill>
                  <a:srgbClr val="005088"/>
                </a:solidFill>
                <a:latin typeface="Poppins"/>
                <a:ea typeface="Poppins"/>
                <a:cs typeface="Poppins"/>
                <a:sym typeface="Poppins"/>
              </a:rPr>
              <a:t>2. Δημιουργικότητα (Creativity) &amp; AI</a:t>
            </a:r>
            <a:endParaRPr/>
          </a:p>
        </p:txBody>
      </p:sp>
      <p:sp>
        <p:nvSpPr>
          <p:cNvPr id="252" name="Google Shape;252;p28"/>
          <p:cNvSpPr/>
          <p:nvPr/>
        </p:nvSpPr>
        <p:spPr>
          <a:xfrm>
            <a:off x="666750" y="1143000"/>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6" name="Shape 256"/>
        <p:cNvGrpSpPr/>
        <p:nvPr/>
      </p:nvGrpSpPr>
      <p:grpSpPr>
        <a:xfrm>
          <a:off x="0" y="0"/>
          <a:ext cx="0" cy="0"/>
          <a:chOff x="0" y="0"/>
          <a:chExt cx="0" cy="0"/>
        </a:xfrm>
      </p:grpSpPr>
      <p:pic>
        <p:nvPicPr>
          <p:cNvPr descr="image.png" id="257" name="Google Shape;257;p2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58" name="Google Shape;258;p29"/>
          <p:cNvPicPr preferRelativeResize="0"/>
          <p:nvPr/>
        </p:nvPicPr>
        <p:blipFill rotWithShape="1">
          <a:blip r:embed="rId4">
            <a:alphaModFix/>
          </a:blip>
          <a:srcRect b="0" l="0" r="0" t="0"/>
          <a:stretch/>
        </p:blipFill>
        <p:spPr>
          <a:xfrm>
            <a:off x="666750" y="2452687"/>
            <a:ext cx="5238750" cy="2943225"/>
          </a:xfrm>
          <a:prstGeom prst="rect">
            <a:avLst/>
          </a:prstGeom>
          <a:noFill/>
          <a:ln>
            <a:noFill/>
          </a:ln>
        </p:spPr>
      </p:pic>
      <p:pic>
        <p:nvPicPr>
          <p:cNvPr descr="image.png" id="259" name="Google Shape;259;p29"/>
          <p:cNvPicPr preferRelativeResize="0"/>
          <p:nvPr/>
        </p:nvPicPr>
        <p:blipFill rotWithShape="1">
          <a:blip r:embed="rId5">
            <a:alphaModFix/>
          </a:blip>
          <a:srcRect b="0" l="0" r="0" t="0"/>
          <a:stretch/>
        </p:blipFill>
        <p:spPr>
          <a:xfrm>
            <a:off x="6286500" y="2452687"/>
            <a:ext cx="5238750" cy="2943225"/>
          </a:xfrm>
          <a:prstGeom prst="rect">
            <a:avLst/>
          </a:prstGeom>
          <a:noFill/>
          <a:ln>
            <a:noFill/>
          </a:ln>
        </p:spPr>
      </p:pic>
      <p:sp>
        <p:nvSpPr>
          <p:cNvPr id="260" name="Google Shape;260;p29"/>
          <p:cNvSpPr txBox="1"/>
          <p:nvPr/>
        </p:nvSpPr>
        <p:spPr>
          <a:xfrm>
            <a:off x="1323975" y="2690812"/>
            <a:ext cx="4560600" cy="2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Γλωσσική Γέφυρα &amp; Προσβασιμότητα</a:t>
            </a:r>
            <a:endParaRPr/>
          </a:p>
        </p:txBody>
      </p:sp>
      <p:sp>
        <p:nvSpPr>
          <p:cNvPr id="261" name="Google Shape;261;p29"/>
          <p:cNvSpPr txBox="1"/>
          <p:nvPr/>
        </p:nvSpPr>
        <p:spPr>
          <a:xfrm>
            <a:off x="962025" y="3157537"/>
            <a:ext cx="4705200" cy="461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475569"/>
                </a:solidFill>
                <a:latin typeface="Lato"/>
                <a:ea typeface="Lato"/>
                <a:cs typeface="Lato"/>
                <a:sym typeface="Lato"/>
              </a:rPr>
              <a:t>Η AI μεταμορφώνει την επικοινωνία μέσω εργαλείων άμεσης μετάφρασης, μετατροπής κειμένου σε ομιλία (text-to-speech) και αντίστροφα.</a:t>
            </a:r>
            <a:endParaRPr/>
          </a:p>
        </p:txBody>
      </p:sp>
      <p:sp>
        <p:nvSpPr>
          <p:cNvPr id="262" name="Google Shape;262;p29"/>
          <p:cNvSpPr txBox="1"/>
          <p:nvPr/>
        </p:nvSpPr>
        <p:spPr>
          <a:xfrm>
            <a:off x="6886575" y="2690812"/>
            <a:ext cx="4620600" cy="2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Τι ΔΕΝ αντικαθιστά η AI</a:t>
            </a:r>
            <a:endParaRPr/>
          </a:p>
        </p:txBody>
      </p:sp>
      <p:sp>
        <p:nvSpPr>
          <p:cNvPr id="263" name="Google Shape;263;p29"/>
          <p:cNvSpPr txBox="1"/>
          <p:nvPr/>
        </p:nvSpPr>
        <p:spPr>
          <a:xfrm>
            <a:off x="6581775" y="3157537"/>
            <a:ext cx="4705200" cy="184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475569"/>
                </a:solidFill>
                <a:latin typeface="Lato"/>
                <a:ea typeface="Lato"/>
                <a:cs typeface="Lato"/>
                <a:sym typeface="Lato"/>
              </a:rPr>
              <a:t>Η επικοινωνία είναι βαθιά συναισθηματική. Δίνουμε έμφαση σε:</a:t>
            </a:r>
            <a:endParaRPr/>
          </a:p>
        </p:txBody>
      </p:sp>
      <p:pic>
        <p:nvPicPr>
          <p:cNvPr descr="image.png" id="264" name="Google Shape;264;p29"/>
          <p:cNvPicPr preferRelativeResize="0"/>
          <p:nvPr/>
        </p:nvPicPr>
        <p:blipFill rotWithShape="1">
          <a:blip r:embed="rId6">
            <a:alphaModFix/>
          </a:blip>
          <a:srcRect b="0" l="0" r="0" t="0"/>
          <a:stretch/>
        </p:blipFill>
        <p:spPr>
          <a:xfrm>
            <a:off x="962025" y="2743200"/>
            <a:ext cx="266700" cy="209550"/>
          </a:xfrm>
          <a:prstGeom prst="rect">
            <a:avLst/>
          </a:prstGeom>
          <a:noFill/>
          <a:ln>
            <a:noFill/>
          </a:ln>
        </p:spPr>
      </p:pic>
      <p:sp>
        <p:nvSpPr>
          <p:cNvPr id="265" name="Google Shape;265;p29"/>
          <p:cNvSpPr txBox="1"/>
          <p:nvPr/>
        </p:nvSpPr>
        <p:spPr>
          <a:xfrm>
            <a:off x="1057275" y="3986212"/>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266" name="Google Shape;266;p29"/>
          <p:cNvSpPr txBox="1"/>
          <p:nvPr/>
        </p:nvSpPr>
        <p:spPr>
          <a:xfrm>
            <a:off x="1152525" y="3986212"/>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Διαφοροποίηση:</a:t>
            </a:r>
            <a:r>
              <a:rPr b="0" i="0" lang="en-US" sz="1350" u="none" cap="none" strike="noStrike">
                <a:solidFill>
                  <a:srgbClr val="475569"/>
                </a:solidFill>
                <a:latin typeface="Lato"/>
                <a:ea typeface="Lato"/>
                <a:cs typeface="Lato"/>
                <a:sym typeface="Lato"/>
              </a:rPr>
              <a:t> Υποστήριξη μαθητών με μαθησιακές δυσκολίες ή γλωσσικούς φραγμούς.</a:t>
            </a:r>
            <a:endParaRPr/>
          </a:p>
        </p:txBody>
      </p:sp>
      <p:sp>
        <p:nvSpPr>
          <p:cNvPr id="267" name="Google Shape;267;p29"/>
          <p:cNvSpPr txBox="1"/>
          <p:nvPr/>
        </p:nvSpPr>
        <p:spPr>
          <a:xfrm>
            <a:off x="1057275" y="4500562"/>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268" name="Google Shape;268;p29"/>
          <p:cNvSpPr txBox="1"/>
          <p:nvPr/>
        </p:nvSpPr>
        <p:spPr>
          <a:xfrm>
            <a:off x="1152525" y="4500562"/>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Ανατροφοδότηση:</a:t>
            </a:r>
            <a:r>
              <a:rPr b="0" i="0" lang="en-US" sz="1350" u="none" cap="none" strike="noStrike">
                <a:solidFill>
                  <a:srgbClr val="475569"/>
                </a:solidFill>
                <a:latin typeface="Lato"/>
                <a:ea typeface="Lato"/>
                <a:cs typeface="Lato"/>
                <a:sym typeface="Lato"/>
              </a:rPr>
              <a:t> Εργαλεία που βοηθούν στη βελτίωση του γραπτού λόγου των μαθητών.</a:t>
            </a:r>
            <a:endParaRPr/>
          </a:p>
        </p:txBody>
      </p:sp>
      <p:pic>
        <p:nvPicPr>
          <p:cNvPr descr="image.png" id="269" name="Google Shape;269;p29"/>
          <p:cNvPicPr preferRelativeResize="0"/>
          <p:nvPr/>
        </p:nvPicPr>
        <p:blipFill rotWithShape="1">
          <a:blip r:embed="rId7">
            <a:alphaModFix/>
          </a:blip>
          <a:srcRect b="0" l="0" r="0" t="0"/>
          <a:stretch/>
        </p:blipFill>
        <p:spPr>
          <a:xfrm>
            <a:off x="6581775" y="2743200"/>
            <a:ext cx="209550" cy="209550"/>
          </a:xfrm>
          <a:prstGeom prst="rect">
            <a:avLst/>
          </a:prstGeom>
          <a:noFill/>
          <a:ln>
            <a:noFill/>
          </a:ln>
        </p:spPr>
      </p:pic>
      <p:sp>
        <p:nvSpPr>
          <p:cNvPr id="270" name="Google Shape;270;p29"/>
          <p:cNvSpPr txBox="1"/>
          <p:nvPr/>
        </p:nvSpPr>
        <p:spPr>
          <a:xfrm>
            <a:off x="6677025" y="3529012"/>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271" name="Google Shape;271;p29"/>
          <p:cNvSpPr txBox="1"/>
          <p:nvPr/>
        </p:nvSpPr>
        <p:spPr>
          <a:xfrm>
            <a:off x="6772275" y="3529012"/>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Ενσυναίσθηση (Empathy):</a:t>
            </a:r>
            <a:r>
              <a:rPr b="0" i="0" lang="en-US" sz="1350" u="none" cap="none" strike="noStrike">
                <a:solidFill>
                  <a:srgbClr val="475569"/>
                </a:solidFill>
                <a:latin typeface="Lato"/>
                <a:ea typeface="Lato"/>
                <a:cs typeface="Lato"/>
                <a:sym typeface="Lato"/>
              </a:rPr>
              <a:t> Κατανόηση του πλαισίου και των συναισθημάτων.</a:t>
            </a:r>
            <a:endParaRPr/>
          </a:p>
        </p:txBody>
      </p:sp>
      <p:sp>
        <p:nvSpPr>
          <p:cNvPr id="272" name="Google Shape;272;p29"/>
          <p:cNvSpPr txBox="1"/>
          <p:nvPr/>
        </p:nvSpPr>
        <p:spPr>
          <a:xfrm>
            <a:off x="6677025" y="4100512"/>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273" name="Google Shape;273;p29"/>
          <p:cNvSpPr txBox="1"/>
          <p:nvPr/>
        </p:nvSpPr>
        <p:spPr>
          <a:xfrm>
            <a:off x="6772275" y="4100512"/>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Γλώσσα του Σώματος &amp; Απόχρωση (Nuance):</a:t>
            </a:r>
            <a:r>
              <a:rPr b="0" i="0" lang="en-US" sz="1350" u="none" cap="none" strike="noStrike">
                <a:solidFill>
                  <a:srgbClr val="475569"/>
                </a:solidFill>
                <a:latin typeface="Lato"/>
                <a:ea typeface="Lato"/>
                <a:cs typeface="Lato"/>
                <a:sym typeface="Lato"/>
              </a:rPr>
              <a:t> Στοιχεία που η AI αδυνατεί να αναπαράγει αυθεντικά.</a:t>
            </a:r>
            <a:endParaRPr/>
          </a:p>
        </p:txBody>
      </p:sp>
      <p:sp>
        <p:nvSpPr>
          <p:cNvPr id="274" name="Google Shape;274;p29"/>
          <p:cNvSpPr txBox="1"/>
          <p:nvPr/>
        </p:nvSpPr>
        <p:spPr>
          <a:xfrm>
            <a:off x="666750" y="476250"/>
            <a:ext cx="11401500" cy="4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000" u="none" cap="none" strike="noStrike">
                <a:solidFill>
                  <a:srgbClr val="005088"/>
                </a:solidFill>
                <a:latin typeface="Poppins"/>
                <a:ea typeface="Poppins"/>
                <a:cs typeface="Poppins"/>
                <a:sym typeface="Poppins"/>
              </a:rPr>
              <a:t>3. Επικοινωνία (Communication) &amp; AI</a:t>
            </a:r>
            <a:endParaRPr/>
          </a:p>
        </p:txBody>
      </p:sp>
      <p:sp>
        <p:nvSpPr>
          <p:cNvPr id="275" name="Google Shape;275;p29"/>
          <p:cNvSpPr/>
          <p:nvPr/>
        </p:nvSpPr>
        <p:spPr>
          <a:xfrm>
            <a:off x="666750" y="1143000"/>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9" name="Shape 279"/>
        <p:cNvGrpSpPr/>
        <p:nvPr/>
      </p:nvGrpSpPr>
      <p:grpSpPr>
        <a:xfrm>
          <a:off x="0" y="0"/>
          <a:ext cx="0" cy="0"/>
          <a:chOff x="0" y="0"/>
          <a:chExt cx="0" cy="0"/>
        </a:xfrm>
      </p:grpSpPr>
      <p:pic>
        <p:nvPicPr>
          <p:cNvPr descr="image.png" id="280" name="Google Shape;280;p30"/>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81" name="Google Shape;281;p30"/>
          <p:cNvPicPr preferRelativeResize="0"/>
          <p:nvPr/>
        </p:nvPicPr>
        <p:blipFill rotWithShape="1">
          <a:blip r:embed="rId4">
            <a:alphaModFix/>
          </a:blip>
          <a:srcRect b="0" l="0" r="0" t="0"/>
          <a:stretch/>
        </p:blipFill>
        <p:spPr>
          <a:xfrm>
            <a:off x="6286500" y="2114550"/>
            <a:ext cx="5238750" cy="3619500"/>
          </a:xfrm>
          <a:prstGeom prst="rect">
            <a:avLst/>
          </a:prstGeom>
          <a:noFill/>
          <a:ln>
            <a:noFill/>
          </a:ln>
        </p:spPr>
      </p:pic>
      <p:sp>
        <p:nvSpPr>
          <p:cNvPr id="282" name="Google Shape;282;p30"/>
          <p:cNvSpPr txBox="1"/>
          <p:nvPr/>
        </p:nvSpPr>
        <p:spPr>
          <a:xfrm>
            <a:off x="6943725" y="2352675"/>
            <a:ext cx="4560600" cy="2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Σχεδιαστική Σκέψη (Design Thinking)</a:t>
            </a:r>
            <a:endParaRPr/>
          </a:p>
        </p:txBody>
      </p:sp>
      <p:sp>
        <p:nvSpPr>
          <p:cNvPr id="283" name="Google Shape;283;p30"/>
          <p:cNvSpPr txBox="1"/>
          <p:nvPr/>
        </p:nvSpPr>
        <p:spPr>
          <a:xfrm>
            <a:off x="6581775" y="2819400"/>
            <a:ext cx="4705200" cy="461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475569"/>
                </a:solidFill>
                <a:latin typeface="Lato"/>
                <a:ea typeface="Lato"/>
                <a:cs typeface="Lato"/>
                <a:sym typeface="Lato"/>
              </a:rPr>
              <a:t>Η συνεργασία στην πράξη, όπως τη βιώσαμε στο </a:t>
            </a:r>
            <a:r>
              <a:rPr b="1" i="0" lang="en-US" sz="1200" u="none" cap="none" strike="noStrike">
                <a:solidFill>
                  <a:srgbClr val="475569"/>
                </a:solidFill>
                <a:latin typeface="Lato"/>
                <a:ea typeface="Lato"/>
                <a:cs typeface="Lato"/>
                <a:sym typeface="Lato"/>
              </a:rPr>
              <a:t>Mini Hackathon</a:t>
            </a:r>
            <a:r>
              <a:rPr b="0" i="0" lang="en-US" sz="1200" u="none" cap="none" strike="noStrike">
                <a:solidFill>
                  <a:srgbClr val="475569"/>
                </a:solidFill>
                <a:latin typeface="Lato"/>
                <a:ea typeface="Lato"/>
                <a:cs typeface="Lato"/>
                <a:sym typeface="Lato"/>
              </a:rPr>
              <a:t> στη Φινλανδία:</a:t>
            </a:r>
            <a:endParaRPr/>
          </a:p>
        </p:txBody>
      </p:sp>
      <p:sp>
        <p:nvSpPr>
          <p:cNvPr id="284" name="Google Shape;284;p30"/>
          <p:cNvSpPr txBox="1"/>
          <p:nvPr/>
        </p:nvSpPr>
        <p:spPr>
          <a:xfrm>
            <a:off x="6581775" y="4591050"/>
            <a:ext cx="4705200" cy="432900"/>
          </a:xfrm>
          <a:prstGeom prst="rect">
            <a:avLst/>
          </a:prstGeom>
          <a:noFill/>
          <a:ln>
            <a:noFill/>
          </a:ln>
        </p:spPr>
        <p:txBody>
          <a:bodyPr anchorCtr="0" anchor="t" bIns="0" lIns="0" spcFirstLastPara="1" rIns="0" wrap="square" tIns="0">
            <a:spAutoFit/>
          </a:bodyPr>
          <a:lstStyle/>
          <a:p>
            <a:pPr indent="0" lvl="0" marL="0" marR="0" rtl="0" algn="l">
              <a:lnSpc>
                <a:spcPct val="149955"/>
              </a:lnSpc>
              <a:spcBef>
                <a:spcPts val="0"/>
              </a:spcBef>
              <a:spcAft>
                <a:spcPts val="0"/>
              </a:spcAft>
              <a:buNone/>
            </a:pPr>
            <a:r>
              <a:rPr b="1" i="0" lang="en-US" sz="1125" u="none" cap="none" strike="noStrike">
                <a:solidFill>
                  <a:srgbClr val="005088"/>
                </a:solidFill>
                <a:latin typeface="Lato"/>
                <a:ea typeface="Lato"/>
                <a:cs typeface="Lato"/>
                <a:sym typeface="Lato"/>
              </a:rPr>
              <a:t>Μάθημα: Η AI ενώνει τις ομάδες όταν υπάρχει σαφής ανθρώπινη καθοδήγηση.</a:t>
            </a:r>
            <a:endParaRPr/>
          </a:p>
        </p:txBody>
      </p:sp>
      <p:pic>
        <p:nvPicPr>
          <p:cNvPr descr="image.png" id="285" name="Google Shape;285;p30"/>
          <p:cNvPicPr preferRelativeResize="0"/>
          <p:nvPr/>
        </p:nvPicPr>
        <p:blipFill rotWithShape="1">
          <a:blip r:embed="rId5">
            <a:alphaModFix/>
          </a:blip>
          <a:srcRect b="0" l="0" r="0" t="0"/>
          <a:stretch/>
        </p:blipFill>
        <p:spPr>
          <a:xfrm>
            <a:off x="6581775" y="2405062"/>
            <a:ext cx="266700" cy="209550"/>
          </a:xfrm>
          <a:prstGeom prst="rect">
            <a:avLst/>
          </a:prstGeom>
          <a:noFill/>
          <a:ln>
            <a:noFill/>
          </a:ln>
        </p:spPr>
      </p:pic>
      <p:sp>
        <p:nvSpPr>
          <p:cNvPr id="286" name="Google Shape;286;p30"/>
          <p:cNvSpPr txBox="1"/>
          <p:nvPr/>
        </p:nvSpPr>
        <p:spPr>
          <a:xfrm>
            <a:off x="6677025" y="3419475"/>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287" name="Google Shape;287;p30"/>
          <p:cNvSpPr txBox="1"/>
          <p:nvPr/>
        </p:nvSpPr>
        <p:spPr>
          <a:xfrm>
            <a:off x="6772275" y="3419475"/>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Κοινός Στόχος:</a:t>
            </a:r>
            <a:r>
              <a:rPr b="0" i="0" lang="en-US" sz="1350" u="none" cap="none" strike="noStrike">
                <a:solidFill>
                  <a:srgbClr val="475569"/>
                </a:solidFill>
                <a:latin typeface="Lato"/>
                <a:ea typeface="Lato"/>
                <a:cs typeface="Lato"/>
                <a:sym typeface="Lato"/>
              </a:rPr>
              <a:t> Ομάδες μαθητών επιλύουν ένα πρόβλημα χρησιμοποιώντας την AI ως βοηθό έρευνας.</a:t>
            </a:r>
            <a:endParaRPr/>
          </a:p>
        </p:txBody>
      </p:sp>
      <p:sp>
        <p:nvSpPr>
          <p:cNvPr id="288" name="Google Shape;288;p30"/>
          <p:cNvSpPr txBox="1"/>
          <p:nvPr/>
        </p:nvSpPr>
        <p:spPr>
          <a:xfrm>
            <a:off x="6677025" y="3933825"/>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289" name="Google Shape;289;p30"/>
          <p:cNvSpPr txBox="1"/>
          <p:nvPr/>
        </p:nvSpPr>
        <p:spPr>
          <a:xfrm>
            <a:off x="6772275" y="3933825"/>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Καταμερισμός:</a:t>
            </a:r>
            <a:r>
              <a:rPr b="0" i="0" lang="en-US" sz="1350" u="none" cap="none" strike="noStrike">
                <a:solidFill>
                  <a:srgbClr val="475569"/>
                </a:solidFill>
                <a:latin typeface="Lato"/>
                <a:ea typeface="Lato"/>
                <a:cs typeface="Lato"/>
                <a:sym typeface="Lato"/>
              </a:rPr>
              <a:t> Άλλος ελέγχει τα prompts, άλλος φιλτράρει τις πηγές, άλλος σχεδιάζει το τελικό προϊόν (PBL).</a:t>
            </a:r>
            <a:endParaRPr/>
          </a:p>
        </p:txBody>
      </p:sp>
      <p:sp>
        <p:nvSpPr>
          <p:cNvPr id="290" name="Google Shape;290;p30"/>
          <p:cNvSpPr txBox="1"/>
          <p:nvPr/>
        </p:nvSpPr>
        <p:spPr>
          <a:xfrm>
            <a:off x="666750" y="476250"/>
            <a:ext cx="11401500" cy="4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000" u="none" cap="none" strike="noStrike">
                <a:solidFill>
                  <a:srgbClr val="005088"/>
                </a:solidFill>
                <a:latin typeface="Poppins"/>
                <a:ea typeface="Poppins"/>
                <a:cs typeface="Poppins"/>
                <a:sym typeface="Poppins"/>
              </a:rPr>
              <a:t>4. Συνεργασία (Collaboration) &amp; AI</a:t>
            </a:r>
            <a:endParaRPr/>
          </a:p>
        </p:txBody>
      </p:sp>
      <p:sp>
        <p:nvSpPr>
          <p:cNvPr id="291" name="Google Shape;291;p30"/>
          <p:cNvSpPr/>
          <p:nvPr/>
        </p:nvSpPr>
        <p:spPr>
          <a:xfrm>
            <a:off x="666750" y="1143000"/>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5" name="Shape 295"/>
        <p:cNvGrpSpPr/>
        <p:nvPr/>
      </p:nvGrpSpPr>
      <p:grpSpPr>
        <a:xfrm>
          <a:off x="0" y="0"/>
          <a:ext cx="0" cy="0"/>
          <a:chOff x="0" y="0"/>
          <a:chExt cx="0" cy="0"/>
        </a:xfrm>
      </p:grpSpPr>
      <p:pic>
        <p:nvPicPr>
          <p:cNvPr descr="image.png" id="296" name="Google Shape;296;p3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97" name="Google Shape;297;p31"/>
          <p:cNvPicPr preferRelativeResize="0"/>
          <p:nvPr/>
        </p:nvPicPr>
        <p:blipFill rotWithShape="1">
          <a:blip r:embed="rId4">
            <a:alphaModFix/>
          </a:blip>
          <a:srcRect b="0" l="0" r="0" t="0"/>
          <a:stretch/>
        </p:blipFill>
        <p:spPr>
          <a:xfrm>
            <a:off x="666750" y="2528887"/>
            <a:ext cx="5238750" cy="2790825"/>
          </a:xfrm>
          <a:prstGeom prst="rect">
            <a:avLst/>
          </a:prstGeom>
          <a:noFill/>
          <a:ln>
            <a:noFill/>
          </a:ln>
        </p:spPr>
      </p:pic>
      <p:pic>
        <p:nvPicPr>
          <p:cNvPr descr="image.png" id="298" name="Google Shape;298;p31"/>
          <p:cNvPicPr preferRelativeResize="0"/>
          <p:nvPr/>
        </p:nvPicPr>
        <p:blipFill rotWithShape="1">
          <a:blip r:embed="rId5">
            <a:alphaModFix/>
          </a:blip>
          <a:srcRect b="0" l="0" r="0" t="0"/>
          <a:stretch/>
        </p:blipFill>
        <p:spPr>
          <a:xfrm>
            <a:off x="6286500" y="2528887"/>
            <a:ext cx="5238750" cy="2790825"/>
          </a:xfrm>
          <a:prstGeom prst="rect">
            <a:avLst/>
          </a:prstGeom>
          <a:noFill/>
          <a:ln>
            <a:noFill/>
          </a:ln>
        </p:spPr>
      </p:pic>
      <p:sp>
        <p:nvSpPr>
          <p:cNvPr id="299" name="Google Shape;299;p31"/>
          <p:cNvSpPr txBox="1"/>
          <p:nvPr/>
        </p:nvSpPr>
        <p:spPr>
          <a:xfrm>
            <a:off x="1323975" y="2767012"/>
            <a:ext cx="4560600" cy="2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Ανθρώπινες Αξίες στον Πυρήνα</a:t>
            </a:r>
            <a:endParaRPr/>
          </a:p>
        </p:txBody>
      </p:sp>
      <p:sp>
        <p:nvSpPr>
          <p:cNvPr id="300" name="Google Shape;300;p31"/>
          <p:cNvSpPr txBox="1"/>
          <p:nvPr/>
        </p:nvSpPr>
        <p:spPr>
          <a:xfrm>
            <a:off x="962025" y="3233737"/>
            <a:ext cx="4705200" cy="461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475569"/>
                </a:solidFill>
                <a:latin typeface="Lato"/>
                <a:ea typeface="Lato"/>
                <a:cs typeface="Lato"/>
                <a:sym typeface="Lato"/>
              </a:rPr>
              <a:t>Όσο η τεχνολογία γίνεται πιο αυτόνομη, τόσο πιο κρίσιμη είναι η ηθική συγκρότηση του χρήστη.</a:t>
            </a:r>
            <a:endParaRPr/>
          </a:p>
        </p:txBody>
      </p:sp>
      <p:sp>
        <p:nvSpPr>
          <p:cNvPr id="301" name="Google Shape;301;p31"/>
          <p:cNvSpPr txBox="1"/>
          <p:nvPr/>
        </p:nvSpPr>
        <p:spPr>
          <a:xfrm>
            <a:off x="6943725" y="2767012"/>
            <a:ext cx="4560600" cy="5079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Ενσυναίσθηση μέσω AI (Immersive Narratives)</a:t>
            </a:r>
            <a:endParaRPr/>
          </a:p>
        </p:txBody>
      </p:sp>
      <p:sp>
        <p:nvSpPr>
          <p:cNvPr id="302" name="Google Shape;302;p31"/>
          <p:cNvSpPr txBox="1"/>
          <p:nvPr/>
        </p:nvSpPr>
        <p:spPr>
          <a:xfrm>
            <a:off x="6581775" y="3548062"/>
            <a:ext cx="4705200" cy="738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475569"/>
                </a:solidFill>
                <a:latin typeface="Lato"/>
                <a:ea typeface="Lato"/>
                <a:cs typeface="Lato"/>
                <a:sym typeface="Lato"/>
              </a:rPr>
              <a:t>Χρήση της AI για τη δημιουργία σεναρίων και προσομοιώσεων που επιτρέπουν στους μαθητές να «μπούν στα παπούτσια» κάποιου άλλου, κατανοώντας διαφορετικές οπτικές γωνίες.</a:t>
            </a:r>
            <a:endParaRPr/>
          </a:p>
        </p:txBody>
      </p:sp>
      <p:pic>
        <p:nvPicPr>
          <p:cNvPr descr="image.png" id="303" name="Google Shape;303;p31"/>
          <p:cNvPicPr preferRelativeResize="0"/>
          <p:nvPr/>
        </p:nvPicPr>
        <p:blipFill rotWithShape="1">
          <a:blip r:embed="rId6">
            <a:alphaModFix/>
          </a:blip>
          <a:srcRect b="0" l="0" r="0" t="0"/>
          <a:stretch/>
        </p:blipFill>
        <p:spPr>
          <a:xfrm>
            <a:off x="962025" y="2819400"/>
            <a:ext cx="266700" cy="209550"/>
          </a:xfrm>
          <a:prstGeom prst="rect">
            <a:avLst/>
          </a:prstGeom>
          <a:noFill/>
          <a:ln>
            <a:noFill/>
          </a:ln>
        </p:spPr>
      </p:pic>
      <p:sp>
        <p:nvSpPr>
          <p:cNvPr id="304" name="Google Shape;304;p31"/>
          <p:cNvSpPr txBox="1"/>
          <p:nvPr/>
        </p:nvSpPr>
        <p:spPr>
          <a:xfrm>
            <a:off x="1057275" y="3833812"/>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305" name="Google Shape;305;p31"/>
          <p:cNvSpPr txBox="1"/>
          <p:nvPr/>
        </p:nvSpPr>
        <p:spPr>
          <a:xfrm>
            <a:off x="1152525" y="3833812"/>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Υπευθυνότητα (Responsibility):</a:t>
            </a:r>
            <a:r>
              <a:rPr b="0" i="0" lang="en-US" sz="1350" u="none" cap="none" strike="noStrike">
                <a:solidFill>
                  <a:srgbClr val="475569"/>
                </a:solidFill>
                <a:latin typeface="Lato"/>
                <a:ea typeface="Lato"/>
                <a:cs typeface="Lato"/>
                <a:sym typeface="Lato"/>
              </a:rPr>
              <a:t> Αναγνώριση των συνεπειών χρήσης των δεδομένων.</a:t>
            </a:r>
            <a:endParaRPr/>
          </a:p>
        </p:txBody>
      </p:sp>
      <p:sp>
        <p:nvSpPr>
          <p:cNvPr id="306" name="Google Shape;306;p31"/>
          <p:cNvSpPr txBox="1"/>
          <p:nvPr/>
        </p:nvSpPr>
        <p:spPr>
          <a:xfrm>
            <a:off x="1057275" y="4424362"/>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307" name="Google Shape;307;p31"/>
          <p:cNvSpPr txBox="1"/>
          <p:nvPr/>
        </p:nvSpPr>
        <p:spPr>
          <a:xfrm>
            <a:off x="1152525" y="4424362"/>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Δικαιοσύνη &amp; Σεβασμός (Fairness &amp; Respect):</a:t>
            </a:r>
            <a:r>
              <a:rPr b="0" i="0" lang="en-US" sz="1350" u="none" cap="none" strike="noStrike">
                <a:solidFill>
                  <a:srgbClr val="475569"/>
                </a:solidFill>
                <a:latin typeface="Lato"/>
                <a:ea typeface="Lato"/>
                <a:cs typeface="Lato"/>
                <a:sym typeface="Lato"/>
              </a:rPr>
              <a:t> Αποφυγή χρήσης της AI για παραπλάνηση ή εκφοβισμό.</a:t>
            </a:r>
            <a:endParaRPr/>
          </a:p>
        </p:txBody>
      </p:sp>
      <p:pic>
        <p:nvPicPr>
          <p:cNvPr descr="image.png" id="308" name="Google Shape;308;p31"/>
          <p:cNvPicPr preferRelativeResize="0"/>
          <p:nvPr/>
        </p:nvPicPr>
        <p:blipFill rotWithShape="1">
          <a:blip r:embed="rId7">
            <a:alphaModFix/>
          </a:blip>
          <a:srcRect b="0" l="0" r="0" t="0"/>
          <a:stretch/>
        </p:blipFill>
        <p:spPr>
          <a:xfrm>
            <a:off x="6581775" y="2976562"/>
            <a:ext cx="266700" cy="209550"/>
          </a:xfrm>
          <a:prstGeom prst="rect">
            <a:avLst/>
          </a:prstGeom>
          <a:noFill/>
          <a:ln>
            <a:noFill/>
          </a:ln>
        </p:spPr>
      </p:pic>
      <p:sp>
        <p:nvSpPr>
          <p:cNvPr id="309" name="Google Shape;309;p31"/>
          <p:cNvSpPr txBox="1"/>
          <p:nvPr/>
        </p:nvSpPr>
        <p:spPr>
          <a:xfrm>
            <a:off x="666750" y="476250"/>
            <a:ext cx="11401500" cy="4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000" u="none" cap="none" strike="noStrike">
                <a:solidFill>
                  <a:srgbClr val="005088"/>
                </a:solidFill>
                <a:latin typeface="Poppins"/>
                <a:ea typeface="Poppins"/>
                <a:cs typeface="Poppins"/>
                <a:sym typeface="Poppins"/>
              </a:rPr>
              <a:t>5. Χαρακτήρας (Character Education) στην Εποχή της AI</a:t>
            </a:r>
            <a:endParaRPr/>
          </a:p>
        </p:txBody>
      </p:sp>
      <p:sp>
        <p:nvSpPr>
          <p:cNvPr id="310" name="Google Shape;310;p31"/>
          <p:cNvSpPr/>
          <p:nvPr/>
        </p:nvSpPr>
        <p:spPr>
          <a:xfrm>
            <a:off x="666750" y="1143000"/>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4" name="Shape 314"/>
        <p:cNvGrpSpPr/>
        <p:nvPr/>
      </p:nvGrpSpPr>
      <p:grpSpPr>
        <a:xfrm>
          <a:off x="0" y="0"/>
          <a:ext cx="0" cy="0"/>
          <a:chOff x="0" y="0"/>
          <a:chExt cx="0" cy="0"/>
        </a:xfrm>
      </p:grpSpPr>
      <p:pic>
        <p:nvPicPr>
          <p:cNvPr descr="image.png" id="315" name="Google Shape;315;p3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16" name="Google Shape;316;p32"/>
          <p:cNvPicPr preferRelativeResize="0"/>
          <p:nvPr/>
        </p:nvPicPr>
        <p:blipFill rotWithShape="1">
          <a:blip r:embed="rId4">
            <a:alphaModFix/>
          </a:blip>
          <a:srcRect b="0" l="0" r="0" t="0"/>
          <a:stretch/>
        </p:blipFill>
        <p:spPr>
          <a:xfrm>
            <a:off x="666750" y="2233612"/>
            <a:ext cx="5238750" cy="3381375"/>
          </a:xfrm>
          <a:prstGeom prst="rect">
            <a:avLst/>
          </a:prstGeom>
          <a:noFill/>
          <a:ln>
            <a:noFill/>
          </a:ln>
        </p:spPr>
      </p:pic>
      <p:sp>
        <p:nvSpPr>
          <p:cNvPr id="317" name="Google Shape;317;p32"/>
          <p:cNvSpPr txBox="1"/>
          <p:nvPr/>
        </p:nvSpPr>
        <p:spPr>
          <a:xfrm>
            <a:off x="1266825" y="2471737"/>
            <a:ext cx="4620600" cy="2541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650" u="none" cap="none" strike="noStrike">
                <a:solidFill>
                  <a:srgbClr val="1E293B"/>
                </a:solidFill>
                <a:latin typeface="Poppins"/>
                <a:ea typeface="Poppins"/>
                <a:cs typeface="Poppins"/>
                <a:sym typeface="Poppins"/>
              </a:rPr>
              <a:t>Ηθική &amp; Νομικό Πλαίσιο</a:t>
            </a:r>
            <a:endParaRPr/>
          </a:p>
        </p:txBody>
      </p:sp>
      <p:sp>
        <p:nvSpPr>
          <p:cNvPr id="318" name="Google Shape;318;p32"/>
          <p:cNvSpPr txBox="1"/>
          <p:nvPr/>
        </p:nvSpPr>
        <p:spPr>
          <a:xfrm>
            <a:off x="962025" y="2938462"/>
            <a:ext cx="4705200" cy="461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1200" u="none" cap="none" strike="noStrike">
                <a:solidFill>
                  <a:srgbClr val="475569"/>
                </a:solidFill>
                <a:latin typeface="Lato"/>
                <a:ea typeface="Lato"/>
                <a:cs typeface="Lato"/>
                <a:sym typeface="Lato"/>
              </a:rPr>
              <a:t>Η υπεύθυνη στάση στον ψηφιακό κόσμο απαιτεί γνώση των κανόνων και των επιπτώσεων:</a:t>
            </a:r>
            <a:endParaRPr/>
          </a:p>
        </p:txBody>
      </p:sp>
      <p:pic>
        <p:nvPicPr>
          <p:cNvPr descr="image.png" id="319" name="Google Shape;319;p32"/>
          <p:cNvPicPr preferRelativeResize="0"/>
          <p:nvPr/>
        </p:nvPicPr>
        <p:blipFill rotWithShape="1">
          <a:blip r:embed="rId5">
            <a:alphaModFix/>
          </a:blip>
          <a:srcRect b="0" l="0" r="0" t="0"/>
          <a:stretch/>
        </p:blipFill>
        <p:spPr>
          <a:xfrm>
            <a:off x="962025" y="2524125"/>
            <a:ext cx="209550" cy="209550"/>
          </a:xfrm>
          <a:prstGeom prst="rect">
            <a:avLst/>
          </a:prstGeom>
          <a:noFill/>
          <a:ln>
            <a:noFill/>
          </a:ln>
        </p:spPr>
      </p:pic>
      <p:sp>
        <p:nvSpPr>
          <p:cNvPr id="320" name="Google Shape;320;p32"/>
          <p:cNvSpPr txBox="1"/>
          <p:nvPr/>
        </p:nvSpPr>
        <p:spPr>
          <a:xfrm>
            <a:off x="1057275" y="3538537"/>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321" name="Google Shape;321;p32"/>
          <p:cNvSpPr txBox="1"/>
          <p:nvPr/>
        </p:nvSpPr>
        <p:spPr>
          <a:xfrm>
            <a:off x="1152525" y="3538537"/>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EU AI Act:</a:t>
            </a:r>
            <a:r>
              <a:rPr b="0" i="0" lang="en-US" sz="1350" u="none" cap="none" strike="noStrike">
                <a:solidFill>
                  <a:srgbClr val="475569"/>
                </a:solidFill>
                <a:latin typeface="Lato"/>
                <a:ea typeface="Lato"/>
                <a:cs typeface="Lato"/>
                <a:sym typeface="Lato"/>
              </a:rPr>
              <a:t> Κατανόηση των επιπέδων κινδύνου της AI στην καθημερινότητά μας.</a:t>
            </a:r>
            <a:endParaRPr/>
          </a:p>
        </p:txBody>
      </p:sp>
      <p:sp>
        <p:nvSpPr>
          <p:cNvPr id="322" name="Google Shape;322;p32"/>
          <p:cNvSpPr txBox="1"/>
          <p:nvPr/>
        </p:nvSpPr>
        <p:spPr>
          <a:xfrm>
            <a:off x="1057275" y="4129087"/>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323" name="Google Shape;323;p32"/>
          <p:cNvSpPr txBox="1"/>
          <p:nvPr/>
        </p:nvSpPr>
        <p:spPr>
          <a:xfrm>
            <a:off x="1152525" y="4129087"/>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Πνευματικά Δικαιώματα (Copyright) &amp; Ιδιωτικότητα:</a:t>
            </a:r>
            <a:r>
              <a:rPr b="0" i="0" lang="en-US" sz="1350" u="none" cap="none" strike="noStrike">
                <a:solidFill>
                  <a:srgbClr val="475569"/>
                </a:solidFill>
                <a:latin typeface="Lato"/>
                <a:ea typeface="Lato"/>
                <a:cs typeface="Lato"/>
                <a:sym typeface="Lato"/>
              </a:rPr>
              <a:t> Ποιος έχει την κυριότητα των δεδομένων;</a:t>
            </a:r>
            <a:endParaRPr/>
          </a:p>
        </p:txBody>
      </p:sp>
      <p:sp>
        <p:nvSpPr>
          <p:cNvPr id="324" name="Google Shape;324;p32"/>
          <p:cNvSpPr txBox="1"/>
          <p:nvPr/>
        </p:nvSpPr>
        <p:spPr>
          <a:xfrm>
            <a:off x="1057275" y="4719637"/>
            <a:ext cx="95400" cy="2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350" u="none" cap="none" strike="noStrike">
                <a:solidFill>
                  <a:srgbClr val="475569"/>
                </a:solidFill>
                <a:latin typeface="Lato"/>
                <a:ea typeface="Lato"/>
                <a:cs typeface="Lato"/>
                <a:sym typeface="Lato"/>
              </a:rPr>
              <a:t>•</a:t>
            </a:r>
            <a:endParaRPr/>
          </a:p>
        </p:txBody>
      </p:sp>
      <p:sp>
        <p:nvSpPr>
          <p:cNvPr id="325" name="Google Shape;325;p32"/>
          <p:cNvSpPr txBox="1"/>
          <p:nvPr/>
        </p:nvSpPr>
        <p:spPr>
          <a:xfrm>
            <a:off x="1152525" y="4719637"/>
            <a:ext cx="4515000" cy="519600"/>
          </a:xfrm>
          <a:prstGeom prst="rect">
            <a:avLst/>
          </a:prstGeom>
          <a:noFill/>
          <a:ln>
            <a:noFill/>
          </a:ln>
        </p:spPr>
        <p:txBody>
          <a:bodyPr anchorCtr="0" anchor="t" bIns="0" lIns="952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Περιβαλλοντικό Αποτύπωμα:</a:t>
            </a:r>
            <a:r>
              <a:rPr b="0" i="0" lang="en-US" sz="1350" u="none" cap="none" strike="noStrike">
                <a:solidFill>
                  <a:srgbClr val="475569"/>
                </a:solidFill>
                <a:latin typeface="Lato"/>
                <a:ea typeface="Lato"/>
                <a:cs typeface="Lato"/>
                <a:sym typeface="Lato"/>
              </a:rPr>
              <a:t> Η κρυφή ενεργειακή και υδάτινη κατανάλωση των Data Centers.</a:t>
            </a:r>
            <a:endParaRPr/>
          </a:p>
        </p:txBody>
      </p:sp>
      <p:sp>
        <p:nvSpPr>
          <p:cNvPr id="326" name="Google Shape;326;p32"/>
          <p:cNvSpPr txBox="1"/>
          <p:nvPr/>
        </p:nvSpPr>
        <p:spPr>
          <a:xfrm>
            <a:off x="666750" y="476250"/>
            <a:ext cx="11401500" cy="4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000" u="none" cap="none" strike="noStrike">
                <a:solidFill>
                  <a:srgbClr val="005088"/>
                </a:solidFill>
                <a:latin typeface="Poppins"/>
                <a:ea typeface="Poppins"/>
                <a:cs typeface="Poppins"/>
                <a:sym typeface="Poppins"/>
              </a:rPr>
              <a:t>6. Ψηφιακή Πολιτειότητα (Digital Citizenship)</a:t>
            </a:r>
            <a:endParaRPr/>
          </a:p>
        </p:txBody>
      </p:sp>
      <p:sp>
        <p:nvSpPr>
          <p:cNvPr id="327" name="Google Shape;327;p32"/>
          <p:cNvSpPr/>
          <p:nvPr/>
        </p:nvSpPr>
        <p:spPr>
          <a:xfrm>
            <a:off x="666750" y="1143000"/>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331" name="Shape 331"/>
        <p:cNvGrpSpPr/>
        <p:nvPr/>
      </p:nvGrpSpPr>
      <p:grpSpPr>
        <a:xfrm>
          <a:off x="0" y="0"/>
          <a:ext cx="0" cy="0"/>
          <a:chOff x="0" y="0"/>
          <a:chExt cx="0" cy="0"/>
        </a:xfrm>
      </p:grpSpPr>
      <p:sp>
        <p:nvSpPr>
          <p:cNvPr id="332" name="Google Shape;332;p33"/>
          <p:cNvSpPr/>
          <p:nvPr/>
        </p:nvSpPr>
        <p:spPr>
          <a:xfrm>
            <a:off x="5619750" y="2376487"/>
            <a:ext cx="952500" cy="477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33" name="Google Shape;333;p33"/>
          <p:cNvSpPr txBox="1"/>
          <p:nvPr/>
        </p:nvSpPr>
        <p:spPr>
          <a:xfrm>
            <a:off x="2066627" y="3862387"/>
            <a:ext cx="8058600" cy="2154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t/>
            </a:r>
            <a:endParaRPr/>
          </a:p>
        </p:txBody>
      </p:sp>
      <p:pic>
        <p:nvPicPr>
          <p:cNvPr id="334" name="Google Shape;334;p33" title="image0(7).jpeg"/>
          <p:cNvPicPr preferRelativeResize="0"/>
          <p:nvPr/>
        </p:nvPicPr>
        <p:blipFill rotWithShape="1">
          <a:blip r:embed="rId3">
            <a:alphaModFix/>
          </a:blip>
          <a:srcRect b="15733" l="0" r="0" t="15891"/>
          <a:stretch/>
        </p:blipFill>
        <p:spPr>
          <a:xfrm>
            <a:off x="2761625" y="474475"/>
            <a:ext cx="6668751" cy="607987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4" name="Shape 64"/>
        <p:cNvGrpSpPr/>
        <p:nvPr/>
      </p:nvGrpSpPr>
      <p:grpSpPr>
        <a:xfrm>
          <a:off x="0" y="0"/>
          <a:ext cx="0" cy="0"/>
          <a:chOff x="0" y="0"/>
          <a:chExt cx="0" cy="0"/>
        </a:xfrm>
      </p:grpSpPr>
      <p:pic>
        <p:nvPicPr>
          <p:cNvPr descr="image.png" id="65" name="Google Shape;65;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66" name="Google Shape;66;p16"/>
          <p:cNvPicPr preferRelativeResize="0"/>
          <p:nvPr/>
        </p:nvPicPr>
        <p:blipFill rotWithShape="1">
          <a:blip r:embed="rId4">
            <a:alphaModFix/>
          </a:blip>
          <a:srcRect b="0" l="0" r="0" t="0"/>
          <a:stretch/>
        </p:blipFill>
        <p:spPr>
          <a:xfrm>
            <a:off x="571500" y="2414587"/>
            <a:ext cx="2583656" cy="2952750"/>
          </a:xfrm>
          <a:prstGeom prst="rect">
            <a:avLst/>
          </a:prstGeom>
          <a:noFill/>
          <a:ln>
            <a:noFill/>
          </a:ln>
        </p:spPr>
      </p:pic>
      <p:pic>
        <p:nvPicPr>
          <p:cNvPr descr="image.png" id="67" name="Google Shape;67;p16"/>
          <p:cNvPicPr preferRelativeResize="0"/>
          <p:nvPr/>
        </p:nvPicPr>
        <p:blipFill rotWithShape="1">
          <a:blip r:embed="rId5">
            <a:alphaModFix/>
          </a:blip>
          <a:srcRect b="0" l="0" r="0" t="0"/>
          <a:stretch/>
        </p:blipFill>
        <p:spPr>
          <a:xfrm>
            <a:off x="3393281" y="2414587"/>
            <a:ext cx="2583656" cy="2952750"/>
          </a:xfrm>
          <a:prstGeom prst="rect">
            <a:avLst/>
          </a:prstGeom>
          <a:noFill/>
          <a:ln>
            <a:noFill/>
          </a:ln>
        </p:spPr>
      </p:pic>
      <p:pic>
        <p:nvPicPr>
          <p:cNvPr descr="image.png" id="68" name="Google Shape;68;p16"/>
          <p:cNvPicPr preferRelativeResize="0"/>
          <p:nvPr/>
        </p:nvPicPr>
        <p:blipFill rotWithShape="1">
          <a:blip r:embed="rId6">
            <a:alphaModFix/>
          </a:blip>
          <a:srcRect b="0" l="0" r="0" t="0"/>
          <a:stretch/>
        </p:blipFill>
        <p:spPr>
          <a:xfrm>
            <a:off x="6215062" y="2414587"/>
            <a:ext cx="2583656" cy="2952750"/>
          </a:xfrm>
          <a:prstGeom prst="rect">
            <a:avLst/>
          </a:prstGeom>
          <a:noFill/>
          <a:ln>
            <a:noFill/>
          </a:ln>
        </p:spPr>
      </p:pic>
      <p:pic>
        <p:nvPicPr>
          <p:cNvPr descr="image.png" id="69" name="Google Shape;69;p16"/>
          <p:cNvPicPr preferRelativeResize="0"/>
          <p:nvPr/>
        </p:nvPicPr>
        <p:blipFill rotWithShape="1">
          <a:blip r:embed="rId6">
            <a:alphaModFix/>
          </a:blip>
          <a:srcRect b="0" l="0" r="0" t="0"/>
          <a:stretch/>
        </p:blipFill>
        <p:spPr>
          <a:xfrm>
            <a:off x="9036843" y="2414587"/>
            <a:ext cx="2583656" cy="2952750"/>
          </a:xfrm>
          <a:prstGeom prst="rect">
            <a:avLst/>
          </a:prstGeom>
          <a:noFill/>
          <a:ln>
            <a:noFill/>
          </a:ln>
        </p:spPr>
      </p:pic>
      <p:sp>
        <p:nvSpPr>
          <p:cNvPr id="70" name="Google Shape;70;p16"/>
          <p:cNvSpPr txBox="1"/>
          <p:nvPr/>
        </p:nvSpPr>
        <p:spPr>
          <a:xfrm>
            <a:off x="766941" y="3262312"/>
            <a:ext cx="2192774" cy="3714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5088"/>
                </a:solidFill>
                <a:latin typeface="Poppins"/>
                <a:ea typeface="Poppins"/>
                <a:cs typeface="Poppins"/>
                <a:sym typeface="Poppins"/>
              </a:rPr>
              <a:t>Το Μοντέλο</a:t>
            </a:r>
            <a:endParaRPr/>
          </a:p>
        </p:txBody>
      </p:sp>
      <p:sp>
        <p:nvSpPr>
          <p:cNvPr id="71" name="Google Shape;71;p16"/>
          <p:cNvSpPr txBox="1"/>
          <p:nvPr/>
        </p:nvSpPr>
        <p:spPr>
          <a:xfrm>
            <a:off x="819150" y="3805237"/>
            <a:ext cx="2088356"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475569"/>
                </a:solidFill>
                <a:latin typeface="Lato"/>
                <a:ea typeface="Lato"/>
                <a:cs typeface="Lato"/>
                <a:sym typeface="Lato"/>
              </a:rPr>
              <a:t>Η Φινλανδική φιλοσοφία &amp; η δομή ISCED χωρίς αδιέξοδα.</a:t>
            </a:r>
            <a:endParaRPr/>
          </a:p>
        </p:txBody>
      </p:sp>
      <p:sp>
        <p:nvSpPr>
          <p:cNvPr id="72" name="Google Shape;72;p16"/>
          <p:cNvSpPr txBox="1"/>
          <p:nvPr/>
        </p:nvSpPr>
        <p:spPr>
          <a:xfrm>
            <a:off x="3588722" y="3262312"/>
            <a:ext cx="2192774" cy="3714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5088"/>
                </a:solidFill>
                <a:latin typeface="Poppins"/>
                <a:ea typeface="Poppins"/>
                <a:cs typeface="Poppins"/>
                <a:sym typeface="Poppins"/>
              </a:rPr>
              <a:t>Η "Άλλη" Πλευρά</a:t>
            </a:r>
            <a:endParaRPr/>
          </a:p>
        </p:txBody>
      </p:sp>
      <p:sp>
        <p:nvSpPr>
          <p:cNvPr id="73" name="Google Shape;73;p16"/>
          <p:cNvSpPr txBox="1"/>
          <p:nvPr/>
        </p:nvSpPr>
        <p:spPr>
          <a:xfrm>
            <a:off x="3640931" y="3805237"/>
            <a:ext cx="2088356"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475569"/>
                </a:solidFill>
                <a:latin typeface="Lato"/>
                <a:ea typeface="Lato"/>
                <a:cs typeface="Lato"/>
                <a:sym typeface="Lato"/>
              </a:rPr>
              <a:t>Χιούμορ, παιχνίδι και ανθεκτικότητα ως βάση δημιουργικότητας.</a:t>
            </a:r>
            <a:endParaRPr/>
          </a:p>
        </p:txBody>
      </p:sp>
      <p:sp>
        <p:nvSpPr>
          <p:cNvPr id="74" name="Google Shape;74;p16"/>
          <p:cNvSpPr txBox="1"/>
          <p:nvPr/>
        </p:nvSpPr>
        <p:spPr>
          <a:xfrm>
            <a:off x="6410503" y="3262312"/>
            <a:ext cx="2192774" cy="3714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5088"/>
                </a:solidFill>
                <a:latin typeface="Poppins"/>
                <a:ea typeface="Poppins"/>
                <a:cs typeface="Poppins"/>
                <a:sym typeface="Poppins"/>
              </a:rPr>
              <a:t>AI &amp; 6Cs</a:t>
            </a:r>
            <a:endParaRPr/>
          </a:p>
        </p:txBody>
      </p:sp>
      <p:sp>
        <p:nvSpPr>
          <p:cNvPr id="75" name="Google Shape;75;p16"/>
          <p:cNvSpPr txBox="1"/>
          <p:nvPr/>
        </p:nvSpPr>
        <p:spPr>
          <a:xfrm>
            <a:off x="6462712" y="3805237"/>
            <a:ext cx="2088356"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475569"/>
                </a:solidFill>
                <a:latin typeface="Lato"/>
                <a:ea typeface="Lato"/>
                <a:cs typeface="Lato"/>
                <a:sym typeface="Lato"/>
              </a:rPr>
              <a:t>Μηχανική Προτροπών (5S), Design Thinking και ηθικές προκλήσεις.</a:t>
            </a:r>
            <a:endParaRPr/>
          </a:p>
        </p:txBody>
      </p:sp>
      <p:sp>
        <p:nvSpPr>
          <p:cNvPr id="76" name="Google Shape;76;p16"/>
          <p:cNvSpPr txBox="1"/>
          <p:nvPr/>
        </p:nvSpPr>
        <p:spPr>
          <a:xfrm>
            <a:off x="8953901" y="3262300"/>
            <a:ext cx="2749500" cy="3003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5088"/>
                </a:solidFill>
                <a:latin typeface="Poppins"/>
                <a:ea typeface="Poppins"/>
                <a:cs typeface="Poppins"/>
                <a:sym typeface="Poppins"/>
              </a:rPr>
              <a:t>Ψηφιακή </a:t>
            </a:r>
            <a:r>
              <a:rPr b="1" lang="en-US" sz="1950">
                <a:solidFill>
                  <a:srgbClr val="005088"/>
                </a:solidFill>
                <a:latin typeface="Poppins"/>
                <a:ea typeface="Poppins"/>
                <a:cs typeface="Poppins"/>
                <a:sym typeface="Poppins"/>
              </a:rPr>
              <a:t>Πολιτειότητα</a:t>
            </a:r>
            <a:endParaRPr/>
          </a:p>
        </p:txBody>
      </p:sp>
      <p:sp>
        <p:nvSpPr>
          <p:cNvPr id="77" name="Google Shape;77;p16"/>
          <p:cNvSpPr txBox="1"/>
          <p:nvPr/>
        </p:nvSpPr>
        <p:spPr>
          <a:xfrm>
            <a:off x="9344643" y="3775337"/>
            <a:ext cx="2088300" cy="831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475569"/>
                </a:solidFill>
                <a:latin typeface="Lato"/>
                <a:ea typeface="Lato"/>
                <a:cs typeface="Lato"/>
                <a:sym typeface="Lato"/>
              </a:rPr>
              <a:t>Ethical Guidelines της Ε.Ε. και εφαρμογή στο ελληνικό σχολείο.</a:t>
            </a:r>
            <a:endParaRPr/>
          </a:p>
        </p:txBody>
      </p:sp>
      <p:pic>
        <p:nvPicPr>
          <p:cNvPr descr="image.png" id="78" name="Google Shape;78;p16"/>
          <p:cNvPicPr preferRelativeResize="0"/>
          <p:nvPr/>
        </p:nvPicPr>
        <p:blipFill rotWithShape="1">
          <a:blip r:embed="rId7">
            <a:alphaModFix/>
          </a:blip>
          <a:srcRect b="0" l="0" r="0" t="0"/>
          <a:stretch/>
        </p:blipFill>
        <p:spPr>
          <a:xfrm>
            <a:off x="1625203" y="2700337"/>
            <a:ext cx="476250" cy="381000"/>
          </a:xfrm>
          <a:prstGeom prst="rect">
            <a:avLst/>
          </a:prstGeom>
          <a:noFill/>
          <a:ln>
            <a:noFill/>
          </a:ln>
        </p:spPr>
      </p:pic>
      <p:pic>
        <p:nvPicPr>
          <p:cNvPr descr="image.png" id="79" name="Google Shape;79;p16"/>
          <p:cNvPicPr preferRelativeResize="0"/>
          <p:nvPr/>
        </p:nvPicPr>
        <p:blipFill rotWithShape="1">
          <a:blip r:embed="rId8">
            <a:alphaModFix/>
          </a:blip>
          <a:srcRect b="0" l="0" r="0" t="0"/>
          <a:stretch/>
        </p:blipFill>
        <p:spPr>
          <a:xfrm>
            <a:off x="4494609" y="2700337"/>
            <a:ext cx="381000" cy="381000"/>
          </a:xfrm>
          <a:prstGeom prst="rect">
            <a:avLst/>
          </a:prstGeom>
          <a:noFill/>
          <a:ln>
            <a:noFill/>
          </a:ln>
        </p:spPr>
      </p:pic>
      <p:pic>
        <p:nvPicPr>
          <p:cNvPr descr="image.png" id="80" name="Google Shape;80;p16"/>
          <p:cNvPicPr preferRelativeResize="0"/>
          <p:nvPr/>
        </p:nvPicPr>
        <p:blipFill rotWithShape="1">
          <a:blip r:embed="rId9">
            <a:alphaModFix/>
          </a:blip>
          <a:srcRect b="0" l="0" r="0" t="0"/>
          <a:stretch/>
        </p:blipFill>
        <p:spPr>
          <a:xfrm>
            <a:off x="7316390" y="2700337"/>
            <a:ext cx="381000" cy="381000"/>
          </a:xfrm>
          <a:prstGeom prst="rect">
            <a:avLst/>
          </a:prstGeom>
          <a:noFill/>
          <a:ln>
            <a:noFill/>
          </a:ln>
        </p:spPr>
      </p:pic>
      <p:pic>
        <p:nvPicPr>
          <p:cNvPr descr="image.png" id="81" name="Google Shape;81;p16"/>
          <p:cNvPicPr preferRelativeResize="0"/>
          <p:nvPr/>
        </p:nvPicPr>
        <p:blipFill rotWithShape="1">
          <a:blip r:embed="rId10">
            <a:alphaModFix/>
          </a:blip>
          <a:srcRect b="0" l="0" r="0" t="0"/>
          <a:stretch/>
        </p:blipFill>
        <p:spPr>
          <a:xfrm>
            <a:off x="10138171" y="2700337"/>
            <a:ext cx="381000" cy="381000"/>
          </a:xfrm>
          <a:prstGeom prst="rect">
            <a:avLst/>
          </a:prstGeom>
          <a:noFill/>
          <a:ln>
            <a:noFill/>
          </a:ln>
        </p:spPr>
      </p:pic>
      <p:sp>
        <p:nvSpPr>
          <p:cNvPr id="82" name="Google Shape;82;p16"/>
          <p:cNvSpPr txBox="1"/>
          <p:nvPr/>
        </p:nvSpPr>
        <p:spPr>
          <a:xfrm>
            <a:off x="762000" y="571500"/>
            <a:ext cx="11401425" cy="5429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1E293B"/>
                </a:solidFill>
                <a:latin typeface="Poppins"/>
                <a:ea typeface="Poppins"/>
                <a:cs typeface="Poppins"/>
                <a:sym typeface="Poppins"/>
              </a:rPr>
              <a:t>Στρατηγικός Χάρτης Παρουσίασης</a:t>
            </a:r>
            <a:endParaRPr/>
          </a:p>
        </p:txBody>
      </p:sp>
      <p:sp>
        <p:nvSpPr>
          <p:cNvPr id="83" name="Google Shape;83;p16"/>
          <p:cNvSpPr/>
          <p:nvPr/>
        </p:nvSpPr>
        <p:spPr>
          <a:xfrm>
            <a:off x="571500" y="571500"/>
            <a:ext cx="76200" cy="542925"/>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338" name="Shape 338"/>
        <p:cNvGrpSpPr/>
        <p:nvPr/>
      </p:nvGrpSpPr>
      <p:grpSpPr>
        <a:xfrm>
          <a:off x="0" y="0"/>
          <a:ext cx="0" cy="0"/>
          <a:chOff x="0" y="0"/>
          <a:chExt cx="0" cy="0"/>
        </a:xfrm>
      </p:grpSpPr>
      <p:sp>
        <p:nvSpPr>
          <p:cNvPr id="339" name="Google Shape;339;p34"/>
          <p:cNvSpPr/>
          <p:nvPr/>
        </p:nvSpPr>
        <p:spPr>
          <a:xfrm>
            <a:off x="5619750" y="2376487"/>
            <a:ext cx="952500" cy="477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340" name="Google Shape;340;p34"/>
          <p:cNvSpPr txBox="1"/>
          <p:nvPr/>
        </p:nvSpPr>
        <p:spPr>
          <a:xfrm>
            <a:off x="1865158" y="2709862"/>
            <a:ext cx="8461800" cy="1477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800">
                <a:solidFill>
                  <a:srgbClr val="FFFFFF"/>
                </a:solidFill>
                <a:latin typeface="Poppins"/>
                <a:ea typeface="Poppins"/>
                <a:cs typeface="Poppins"/>
                <a:sym typeface="Poppins"/>
              </a:rPr>
              <a:t>Ηθικές Προκλήσεις.</a:t>
            </a:r>
            <a:endParaRPr b="1" sz="4800">
              <a:solidFill>
                <a:srgbClr val="FFFFFF"/>
              </a:solidFill>
              <a:latin typeface="Poppins"/>
              <a:ea typeface="Poppins"/>
              <a:cs typeface="Poppins"/>
              <a:sym typeface="Poppins"/>
            </a:endParaRPr>
          </a:p>
          <a:p>
            <a:pPr indent="0" lvl="0" marL="0" marR="0" rtl="0" algn="ctr">
              <a:spcBef>
                <a:spcPts val="0"/>
              </a:spcBef>
              <a:spcAft>
                <a:spcPts val="0"/>
              </a:spcAft>
              <a:buNone/>
            </a:pPr>
            <a:r>
              <a:t/>
            </a:r>
            <a:endParaRPr b="1" sz="4800">
              <a:solidFill>
                <a:srgbClr val="FFFFFF"/>
              </a:solidFill>
              <a:latin typeface="Poppins"/>
              <a:ea typeface="Poppins"/>
              <a:cs typeface="Poppins"/>
              <a:sym typeface="Poppins"/>
            </a:endParaRPr>
          </a:p>
        </p:txBody>
      </p:sp>
      <p:sp>
        <p:nvSpPr>
          <p:cNvPr id="341" name="Google Shape;341;p34"/>
          <p:cNvSpPr txBox="1"/>
          <p:nvPr/>
        </p:nvSpPr>
        <p:spPr>
          <a:xfrm>
            <a:off x="2066627" y="3862387"/>
            <a:ext cx="8058600" cy="2154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5" name="Shape 345"/>
        <p:cNvGrpSpPr/>
        <p:nvPr/>
      </p:nvGrpSpPr>
      <p:grpSpPr>
        <a:xfrm>
          <a:off x="0" y="0"/>
          <a:ext cx="0" cy="0"/>
          <a:chOff x="0" y="0"/>
          <a:chExt cx="0" cy="0"/>
        </a:xfrm>
      </p:grpSpPr>
      <p:pic>
        <p:nvPicPr>
          <p:cNvPr descr="image.png" id="346" name="Google Shape;346;p35"/>
          <p:cNvPicPr preferRelativeResize="0"/>
          <p:nvPr/>
        </p:nvPicPr>
        <p:blipFill rotWithShape="1">
          <a:blip r:embed="rId3">
            <a:alphaModFix/>
          </a:blip>
          <a:srcRect b="0" l="0" r="0" t="0"/>
          <a:stretch/>
        </p:blipFill>
        <p:spPr>
          <a:xfrm>
            <a:off x="666750" y="3995737"/>
            <a:ext cx="4286250" cy="1905000"/>
          </a:xfrm>
          <a:prstGeom prst="rect">
            <a:avLst/>
          </a:prstGeom>
          <a:noFill/>
          <a:ln>
            <a:noFill/>
          </a:ln>
        </p:spPr>
      </p:pic>
      <p:pic>
        <p:nvPicPr>
          <p:cNvPr descr="image.png" id="347" name="Google Shape;347;p35"/>
          <p:cNvPicPr preferRelativeResize="0"/>
          <p:nvPr/>
        </p:nvPicPr>
        <p:blipFill rotWithShape="1">
          <a:blip r:embed="rId4">
            <a:alphaModFix/>
          </a:blip>
          <a:srcRect b="0" l="0" r="0" t="0"/>
          <a:stretch/>
        </p:blipFill>
        <p:spPr>
          <a:xfrm>
            <a:off x="666750" y="1562100"/>
            <a:ext cx="10858500" cy="4819650"/>
          </a:xfrm>
          <a:prstGeom prst="rect">
            <a:avLst/>
          </a:prstGeom>
          <a:noFill/>
          <a:ln>
            <a:noFill/>
          </a:ln>
        </p:spPr>
      </p:pic>
      <p:sp>
        <p:nvSpPr>
          <p:cNvPr id="348" name="Google Shape;348;p35"/>
          <p:cNvSpPr txBox="1"/>
          <p:nvPr/>
        </p:nvSpPr>
        <p:spPr>
          <a:xfrm>
            <a:off x="5238750" y="4605337"/>
            <a:ext cx="6286500" cy="461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1" lang="en-US" sz="1200" u="none" cap="none" strike="noStrike">
                <a:solidFill>
                  <a:srgbClr val="64748B"/>
                </a:solidFill>
                <a:latin typeface="Lato"/>
                <a:ea typeface="Lato"/>
                <a:cs typeface="Lato"/>
                <a:sym typeface="Lato"/>
              </a:rPr>
              <a:t>Η AI είναι "πεινασμένη" για δεδομένα και ενέργεια. Η ψηφιακή πολιτειότητα περιλαμβάνει την κατανόηση του περιβαλλοντικού αποτυπώματος της τεχνολογίας που χρησιμοποιούμε καθημερινά.</a:t>
            </a:r>
            <a:endParaRPr/>
          </a:p>
        </p:txBody>
      </p:sp>
      <p:pic>
        <p:nvPicPr>
          <p:cNvPr descr="image.png" id="349" name="Google Shape;349;p35"/>
          <p:cNvPicPr preferRelativeResize="0"/>
          <p:nvPr/>
        </p:nvPicPr>
        <p:blipFill rotWithShape="1">
          <a:blip r:embed="rId5">
            <a:alphaModFix/>
          </a:blip>
          <a:srcRect b="0" l="0" r="0" t="0"/>
          <a:stretch/>
        </p:blipFill>
        <p:spPr>
          <a:xfrm>
            <a:off x="714375" y="4043362"/>
            <a:ext cx="4191000" cy="1809750"/>
          </a:xfrm>
          <a:prstGeom prst="rect">
            <a:avLst/>
          </a:prstGeom>
          <a:noFill/>
          <a:ln>
            <a:noFill/>
          </a:ln>
        </p:spPr>
      </p:pic>
      <p:sp>
        <p:nvSpPr>
          <p:cNvPr id="350" name="Google Shape;350;p35"/>
          <p:cNvSpPr txBox="1"/>
          <p:nvPr/>
        </p:nvSpPr>
        <p:spPr>
          <a:xfrm>
            <a:off x="666750" y="476250"/>
            <a:ext cx="11401500" cy="5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005088"/>
                </a:solidFill>
                <a:latin typeface="Poppins"/>
                <a:ea typeface="Poppins"/>
                <a:cs typeface="Poppins"/>
                <a:sym typeface="Poppins"/>
              </a:rPr>
              <a:t>Ηθική: Το Ενεργειακό Κόστος της AI</a:t>
            </a:r>
            <a:endParaRPr/>
          </a:p>
        </p:txBody>
      </p:sp>
      <p:sp>
        <p:nvSpPr>
          <p:cNvPr id="351" name="Google Shape;351;p35"/>
          <p:cNvSpPr/>
          <p:nvPr/>
        </p:nvSpPr>
        <p:spPr>
          <a:xfrm>
            <a:off x="666750" y="1190625"/>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5" name="Shape 355"/>
        <p:cNvGrpSpPr/>
        <p:nvPr/>
      </p:nvGrpSpPr>
      <p:grpSpPr>
        <a:xfrm>
          <a:off x="0" y="0"/>
          <a:ext cx="0" cy="0"/>
          <a:chOff x="0" y="0"/>
          <a:chExt cx="0" cy="0"/>
        </a:xfrm>
      </p:grpSpPr>
      <p:pic>
        <p:nvPicPr>
          <p:cNvPr descr="image.png" id="356" name="Google Shape;356;p3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57" name="Google Shape;357;p36"/>
          <p:cNvPicPr preferRelativeResize="0"/>
          <p:nvPr/>
        </p:nvPicPr>
        <p:blipFill rotWithShape="1">
          <a:blip r:embed="rId4">
            <a:alphaModFix/>
          </a:blip>
          <a:srcRect b="0" l="0" r="0" t="0"/>
          <a:stretch/>
        </p:blipFill>
        <p:spPr>
          <a:xfrm>
            <a:off x="1856482" y="2224087"/>
            <a:ext cx="3333750" cy="3333750"/>
          </a:xfrm>
          <a:prstGeom prst="rect">
            <a:avLst/>
          </a:prstGeom>
          <a:noFill/>
          <a:ln>
            <a:noFill/>
          </a:ln>
        </p:spPr>
      </p:pic>
      <p:sp>
        <p:nvSpPr>
          <p:cNvPr id="358" name="Google Shape;358;p36"/>
          <p:cNvSpPr txBox="1"/>
          <p:nvPr/>
        </p:nvSpPr>
        <p:spPr>
          <a:xfrm>
            <a:off x="5761732" y="3090862"/>
            <a:ext cx="4573637" cy="257175"/>
          </a:xfrm>
          <a:prstGeom prst="rect">
            <a:avLst/>
          </a:prstGeom>
          <a:noFill/>
          <a:ln>
            <a:noFill/>
          </a:ln>
        </p:spPr>
        <p:txBody>
          <a:bodyPr anchorCtr="0" anchor="t" bIns="0" lIns="26670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Unacceptable:</a:t>
            </a:r>
            <a:r>
              <a:rPr b="0" i="0" lang="en-US" sz="1350" u="none" cap="none" strike="noStrike">
                <a:solidFill>
                  <a:srgbClr val="475569"/>
                </a:solidFill>
                <a:latin typeface="Lato"/>
                <a:ea typeface="Lato"/>
                <a:cs typeface="Lato"/>
                <a:sym typeface="Lato"/>
              </a:rPr>
              <a:t> Απαγορευμένες χρήσεις (Social scoring).</a:t>
            </a:r>
            <a:endParaRPr/>
          </a:p>
        </p:txBody>
      </p:sp>
      <p:sp>
        <p:nvSpPr>
          <p:cNvPr id="359" name="Google Shape;359;p36"/>
          <p:cNvSpPr txBox="1"/>
          <p:nvPr/>
        </p:nvSpPr>
        <p:spPr>
          <a:xfrm>
            <a:off x="5761732" y="3490912"/>
            <a:ext cx="4573637" cy="257175"/>
          </a:xfrm>
          <a:prstGeom prst="rect">
            <a:avLst/>
          </a:prstGeom>
          <a:noFill/>
          <a:ln>
            <a:noFill/>
          </a:ln>
        </p:spPr>
        <p:txBody>
          <a:bodyPr anchorCtr="0" anchor="t" bIns="0" lIns="26670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High Risk:</a:t>
            </a:r>
            <a:r>
              <a:rPr b="0" i="0" lang="en-US" sz="1350" u="none" cap="none" strike="noStrike">
                <a:solidFill>
                  <a:srgbClr val="475569"/>
                </a:solidFill>
                <a:latin typeface="Lato"/>
                <a:ea typeface="Lato"/>
                <a:cs typeface="Lato"/>
                <a:sym typeface="Lato"/>
              </a:rPr>
              <a:t> Εκπαίδευση, Υγεία, Υποδομές (Απαιτεί έλεγχο).</a:t>
            </a:r>
            <a:endParaRPr/>
          </a:p>
        </p:txBody>
      </p:sp>
      <p:sp>
        <p:nvSpPr>
          <p:cNvPr id="360" name="Google Shape;360;p36"/>
          <p:cNvSpPr txBox="1"/>
          <p:nvPr/>
        </p:nvSpPr>
        <p:spPr>
          <a:xfrm>
            <a:off x="5761732" y="3890962"/>
            <a:ext cx="4573637" cy="257175"/>
          </a:xfrm>
          <a:prstGeom prst="rect">
            <a:avLst/>
          </a:prstGeom>
          <a:noFill/>
          <a:ln>
            <a:noFill/>
          </a:ln>
        </p:spPr>
        <p:txBody>
          <a:bodyPr anchorCtr="0" anchor="t" bIns="0" lIns="26670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Limited Risk:</a:t>
            </a:r>
            <a:r>
              <a:rPr b="0" i="0" lang="en-US" sz="1350" u="none" cap="none" strike="noStrike">
                <a:solidFill>
                  <a:srgbClr val="475569"/>
                </a:solidFill>
                <a:latin typeface="Lato"/>
                <a:ea typeface="Lato"/>
                <a:cs typeface="Lato"/>
                <a:sym typeface="Lato"/>
              </a:rPr>
              <a:t> Chatbots, Deepfakes (Απαιτεί διαφάνεια).</a:t>
            </a:r>
            <a:endParaRPr/>
          </a:p>
        </p:txBody>
      </p:sp>
      <p:sp>
        <p:nvSpPr>
          <p:cNvPr id="361" name="Google Shape;361;p36"/>
          <p:cNvSpPr txBox="1"/>
          <p:nvPr/>
        </p:nvSpPr>
        <p:spPr>
          <a:xfrm>
            <a:off x="5761732" y="4291012"/>
            <a:ext cx="4573637" cy="257175"/>
          </a:xfrm>
          <a:prstGeom prst="rect">
            <a:avLst/>
          </a:prstGeom>
          <a:noFill/>
          <a:ln>
            <a:noFill/>
          </a:ln>
        </p:spPr>
        <p:txBody>
          <a:bodyPr anchorCtr="0" anchor="t" bIns="0" lIns="26670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Minimal Risk:</a:t>
            </a:r>
            <a:r>
              <a:rPr b="0" i="0" lang="en-US" sz="1350" u="none" cap="none" strike="noStrike">
                <a:solidFill>
                  <a:srgbClr val="475569"/>
                </a:solidFill>
                <a:latin typeface="Lato"/>
                <a:ea typeface="Lato"/>
                <a:cs typeface="Lato"/>
                <a:sym typeface="Lato"/>
              </a:rPr>
              <a:t> Spam filters, AI παιχνίδια.</a:t>
            </a:r>
            <a:endParaRPr/>
          </a:p>
        </p:txBody>
      </p:sp>
      <p:pic>
        <p:nvPicPr>
          <p:cNvPr descr="image.png" id="362" name="Google Shape;362;p36"/>
          <p:cNvPicPr preferRelativeResize="0"/>
          <p:nvPr/>
        </p:nvPicPr>
        <p:blipFill rotWithShape="1">
          <a:blip r:embed="rId5">
            <a:alphaModFix/>
          </a:blip>
          <a:srcRect b="0" l="0" r="0" t="0"/>
          <a:stretch/>
        </p:blipFill>
        <p:spPr>
          <a:xfrm>
            <a:off x="5761732" y="3133725"/>
            <a:ext cx="171450" cy="180975"/>
          </a:xfrm>
          <a:prstGeom prst="rect">
            <a:avLst/>
          </a:prstGeom>
          <a:noFill/>
          <a:ln>
            <a:noFill/>
          </a:ln>
        </p:spPr>
      </p:pic>
      <p:pic>
        <p:nvPicPr>
          <p:cNvPr descr="image.png" id="363" name="Google Shape;363;p36"/>
          <p:cNvPicPr preferRelativeResize="0"/>
          <p:nvPr/>
        </p:nvPicPr>
        <p:blipFill rotWithShape="1">
          <a:blip r:embed="rId6">
            <a:alphaModFix/>
          </a:blip>
          <a:srcRect b="0" l="0" r="0" t="0"/>
          <a:stretch/>
        </p:blipFill>
        <p:spPr>
          <a:xfrm>
            <a:off x="5761732" y="3533775"/>
            <a:ext cx="171450" cy="180975"/>
          </a:xfrm>
          <a:prstGeom prst="rect">
            <a:avLst/>
          </a:prstGeom>
          <a:noFill/>
          <a:ln>
            <a:noFill/>
          </a:ln>
        </p:spPr>
      </p:pic>
      <p:pic>
        <p:nvPicPr>
          <p:cNvPr descr="image.png" id="364" name="Google Shape;364;p36"/>
          <p:cNvPicPr preferRelativeResize="0"/>
          <p:nvPr/>
        </p:nvPicPr>
        <p:blipFill rotWithShape="1">
          <a:blip r:embed="rId7">
            <a:alphaModFix/>
          </a:blip>
          <a:srcRect b="0" l="0" r="0" t="0"/>
          <a:stretch/>
        </p:blipFill>
        <p:spPr>
          <a:xfrm>
            <a:off x="5761732" y="3933825"/>
            <a:ext cx="171450" cy="180975"/>
          </a:xfrm>
          <a:prstGeom prst="rect">
            <a:avLst/>
          </a:prstGeom>
          <a:noFill/>
          <a:ln>
            <a:noFill/>
          </a:ln>
        </p:spPr>
      </p:pic>
      <p:pic>
        <p:nvPicPr>
          <p:cNvPr descr="image.png" id="365" name="Google Shape;365;p36"/>
          <p:cNvPicPr preferRelativeResize="0"/>
          <p:nvPr/>
        </p:nvPicPr>
        <p:blipFill rotWithShape="1">
          <a:blip r:embed="rId8">
            <a:alphaModFix/>
          </a:blip>
          <a:srcRect b="0" l="0" r="0" t="0"/>
          <a:stretch/>
        </p:blipFill>
        <p:spPr>
          <a:xfrm>
            <a:off x="5761732" y="4333875"/>
            <a:ext cx="171450" cy="180975"/>
          </a:xfrm>
          <a:prstGeom prst="rect">
            <a:avLst/>
          </a:prstGeom>
          <a:noFill/>
          <a:ln>
            <a:noFill/>
          </a:ln>
        </p:spPr>
      </p:pic>
      <p:sp>
        <p:nvSpPr>
          <p:cNvPr id="366" name="Google Shape;366;p36"/>
          <p:cNvSpPr txBox="1"/>
          <p:nvPr/>
        </p:nvSpPr>
        <p:spPr>
          <a:xfrm>
            <a:off x="762000" y="571500"/>
            <a:ext cx="11401500" cy="4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1E293B"/>
                </a:solidFill>
                <a:latin typeface="Calibri"/>
                <a:ea typeface="Calibri"/>
                <a:cs typeface="Calibri"/>
                <a:sym typeface="Calibri"/>
              </a:rPr>
              <a:t>EU AI Act: Διαβάθμιση Επικινδυνότητας</a:t>
            </a:r>
            <a:endParaRPr>
              <a:latin typeface="Calibri"/>
              <a:ea typeface="Calibri"/>
              <a:cs typeface="Calibri"/>
              <a:sym typeface="Calibri"/>
            </a:endParaRPr>
          </a:p>
        </p:txBody>
      </p:sp>
      <p:sp>
        <p:nvSpPr>
          <p:cNvPr id="367" name="Google Shape;367;p36"/>
          <p:cNvSpPr/>
          <p:nvPr/>
        </p:nvSpPr>
        <p:spPr>
          <a:xfrm>
            <a:off x="571500" y="571500"/>
            <a:ext cx="76200" cy="542925"/>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71" name="Shape 371"/>
        <p:cNvGrpSpPr/>
        <p:nvPr/>
      </p:nvGrpSpPr>
      <p:grpSpPr>
        <a:xfrm>
          <a:off x="0" y="0"/>
          <a:ext cx="0" cy="0"/>
          <a:chOff x="0" y="0"/>
          <a:chExt cx="0" cy="0"/>
        </a:xfrm>
      </p:grpSpPr>
      <p:pic>
        <p:nvPicPr>
          <p:cNvPr descr="image.png" id="372" name="Google Shape;372;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3" name="Google Shape;373;p37"/>
          <p:cNvSpPr txBox="1"/>
          <p:nvPr/>
        </p:nvSpPr>
        <p:spPr>
          <a:xfrm>
            <a:off x="571500" y="3148012"/>
            <a:ext cx="5381625" cy="257175"/>
          </a:xfrm>
          <a:prstGeom prst="rect">
            <a:avLst/>
          </a:prstGeom>
          <a:noFill/>
          <a:ln>
            <a:noFill/>
          </a:ln>
        </p:spPr>
        <p:txBody>
          <a:bodyPr anchorCtr="0" anchor="t" bIns="0" lIns="314325"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Human Agency:</a:t>
            </a:r>
            <a:r>
              <a:rPr b="0" i="0" lang="en-US" sz="1350" u="none" cap="none" strike="noStrike">
                <a:solidFill>
                  <a:srgbClr val="475569"/>
                </a:solidFill>
                <a:latin typeface="Lato"/>
                <a:ea typeface="Lato"/>
                <a:cs typeface="Lato"/>
                <a:sym typeface="Lato"/>
              </a:rPr>
              <a:t> Ο εκπαιδευτικός έχει πάντα τον έλεγχο.</a:t>
            </a:r>
            <a:endParaRPr/>
          </a:p>
        </p:txBody>
      </p:sp>
      <p:sp>
        <p:nvSpPr>
          <p:cNvPr id="374" name="Google Shape;374;p37"/>
          <p:cNvSpPr txBox="1"/>
          <p:nvPr/>
        </p:nvSpPr>
        <p:spPr>
          <a:xfrm>
            <a:off x="571500" y="3519487"/>
            <a:ext cx="5381625" cy="257175"/>
          </a:xfrm>
          <a:prstGeom prst="rect">
            <a:avLst/>
          </a:prstGeom>
          <a:noFill/>
          <a:ln>
            <a:noFill/>
          </a:ln>
        </p:spPr>
        <p:txBody>
          <a:bodyPr anchorCtr="0" anchor="t" bIns="0" lIns="2857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Transparency:</a:t>
            </a:r>
            <a:r>
              <a:rPr b="0" i="0" lang="en-US" sz="1350" u="none" cap="none" strike="noStrike">
                <a:solidFill>
                  <a:srgbClr val="475569"/>
                </a:solidFill>
                <a:latin typeface="Lato"/>
                <a:ea typeface="Lato"/>
                <a:cs typeface="Lato"/>
                <a:sym typeface="Lato"/>
              </a:rPr>
              <a:t> Γνώση των μεθόδων και των αλγορίθμων.</a:t>
            </a:r>
            <a:endParaRPr/>
          </a:p>
        </p:txBody>
      </p:sp>
      <p:sp>
        <p:nvSpPr>
          <p:cNvPr id="375" name="Google Shape;375;p37"/>
          <p:cNvSpPr txBox="1"/>
          <p:nvPr/>
        </p:nvSpPr>
        <p:spPr>
          <a:xfrm>
            <a:off x="571500" y="3890962"/>
            <a:ext cx="5381625" cy="257175"/>
          </a:xfrm>
          <a:prstGeom prst="rect">
            <a:avLst/>
          </a:prstGeom>
          <a:noFill/>
          <a:ln>
            <a:noFill/>
          </a:ln>
        </p:spPr>
        <p:txBody>
          <a:bodyPr anchorCtr="0" anchor="t" bIns="0" lIns="314325"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Diversity &amp; Fairness:</a:t>
            </a:r>
            <a:r>
              <a:rPr b="0" i="0" lang="en-US" sz="1350" u="none" cap="none" strike="noStrike">
                <a:solidFill>
                  <a:srgbClr val="475569"/>
                </a:solidFill>
                <a:latin typeface="Lato"/>
                <a:ea typeface="Lato"/>
                <a:cs typeface="Lato"/>
                <a:sym typeface="Lato"/>
              </a:rPr>
              <a:t> Αποφυγή διακρίσεων και bias.</a:t>
            </a:r>
            <a:endParaRPr/>
          </a:p>
        </p:txBody>
      </p:sp>
      <p:sp>
        <p:nvSpPr>
          <p:cNvPr id="376" name="Google Shape;376;p37"/>
          <p:cNvSpPr txBox="1"/>
          <p:nvPr/>
        </p:nvSpPr>
        <p:spPr>
          <a:xfrm>
            <a:off x="571500" y="4262437"/>
            <a:ext cx="5381625" cy="257175"/>
          </a:xfrm>
          <a:prstGeom prst="rect">
            <a:avLst/>
          </a:prstGeom>
          <a:noFill/>
          <a:ln>
            <a:noFill/>
          </a:ln>
        </p:spPr>
        <p:txBody>
          <a:bodyPr anchorCtr="0" anchor="t" bIns="0" lIns="26670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Social Wellbeing:</a:t>
            </a:r>
            <a:r>
              <a:rPr b="0" i="0" lang="en-US" sz="1350" u="none" cap="none" strike="noStrike">
                <a:solidFill>
                  <a:srgbClr val="475569"/>
                </a:solidFill>
                <a:latin typeface="Lato"/>
                <a:ea typeface="Lato"/>
                <a:cs typeface="Lato"/>
                <a:sym typeface="Lato"/>
              </a:rPr>
              <a:t> Προστασία της ψυχικής υγείας.</a:t>
            </a:r>
            <a:endParaRPr/>
          </a:p>
        </p:txBody>
      </p:sp>
      <p:sp>
        <p:nvSpPr>
          <p:cNvPr id="377" name="Google Shape;377;p37"/>
          <p:cNvSpPr txBox="1"/>
          <p:nvPr/>
        </p:nvSpPr>
        <p:spPr>
          <a:xfrm>
            <a:off x="6238875" y="3148012"/>
            <a:ext cx="5381625" cy="257175"/>
          </a:xfrm>
          <a:prstGeom prst="rect">
            <a:avLst/>
          </a:prstGeom>
          <a:noFill/>
          <a:ln>
            <a:noFill/>
          </a:ln>
        </p:spPr>
        <p:txBody>
          <a:bodyPr anchorCtr="0" anchor="t" bIns="0" lIns="24765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Privacy:</a:t>
            </a:r>
            <a:r>
              <a:rPr b="0" i="0" lang="en-US" sz="1350" u="none" cap="none" strike="noStrike">
                <a:solidFill>
                  <a:srgbClr val="475569"/>
                </a:solidFill>
                <a:latin typeface="Lato"/>
                <a:ea typeface="Lato"/>
                <a:cs typeface="Lato"/>
                <a:sym typeface="Lato"/>
              </a:rPr>
              <a:t> Ανωνυμία και ασφάλεια δεδομένων.</a:t>
            </a:r>
            <a:endParaRPr/>
          </a:p>
        </p:txBody>
      </p:sp>
      <p:sp>
        <p:nvSpPr>
          <p:cNvPr id="378" name="Google Shape;378;p37"/>
          <p:cNvSpPr txBox="1"/>
          <p:nvPr/>
        </p:nvSpPr>
        <p:spPr>
          <a:xfrm>
            <a:off x="6238875" y="3519487"/>
            <a:ext cx="5381625" cy="257175"/>
          </a:xfrm>
          <a:prstGeom prst="rect">
            <a:avLst/>
          </a:prstGeom>
          <a:noFill/>
          <a:ln>
            <a:noFill/>
          </a:ln>
        </p:spPr>
        <p:txBody>
          <a:bodyPr anchorCtr="0" anchor="t" bIns="0" lIns="26670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Technical Robustness:</a:t>
            </a:r>
            <a:r>
              <a:rPr b="0" i="0" lang="en-US" sz="1350" u="none" cap="none" strike="noStrike">
                <a:solidFill>
                  <a:srgbClr val="475569"/>
                </a:solidFill>
                <a:latin typeface="Lato"/>
                <a:ea typeface="Lato"/>
                <a:cs typeface="Lato"/>
                <a:sym typeface="Lato"/>
              </a:rPr>
              <a:t> Αντοχή σε σφάλματα και επιθέσεις.</a:t>
            </a:r>
            <a:endParaRPr/>
          </a:p>
        </p:txBody>
      </p:sp>
      <p:sp>
        <p:nvSpPr>
          <p:cNvPr id="379" name="Google Shape;379;p37"/>
          <p:cNvSpPr txBox="1"/>
          <p:nvPr/>
        </p:nvSpPr>
        <p:spPr>
          <a:xfrm>
            <a:off x="6238875" y="3890962"/>
            <a:ext cx="5381625" cy="257175"/>
          </a:xfrm>
          <a:prstGeom prst="rect">
            <a:avLst/>
          </a:prstGeom>
          <a:noFill/>
          <a:ln>
            <a:noFill/>
          </a:ln>
        </p:spPr>
        <p:txBody>
          <a:bodyPr anchorCtr="0" anchor="t" bIns="0" lIns="228600" spcFirstLastPara="1" rIns="0" wrap="square" tIns="0">
            <a:spAutoFit/>
          </a:bodyPr>
          <a:lstStyle/>
          <a:p>
            <a:pPr indent="0" lvl="0" marL="0" marR="0" rtl="0" algn="l">
              <a:lnSpc>
                <a:spcPct val="150000"/>
              </a:lnSpc>
              <a:spcBef>
                <a:spcPts val="0"/>
              </a:spcBef>
              <a:spcAft>
                <a:spcPts val="0"/>
              </a:spcAft>
              <a:buNone/>
            </a:pPr>
            <a:r>
              <a:rPr b="1" i="0" lang="en-US" sz="1350" u="none" cap="none" strike="noStrike">
                <a:solidFill>
                  <a:srgbClr val="475569"/>
                </a:solidFill>
                <a:latin typeface="Lato"/>
                <a:ea typeface="Lato"/>
                <a:cs typeface="Lato"/>
                <a:sym typeface="Lato"/>
              </a:rPr>
              <a:t>Accountability:</a:t>
            </a:r>
            <a:r>
              <a:rPr b="0" i="0" lang="en-US" sz="1350" u="none" cap="none" strike="noStrike">
                <a:solidFill>
                  <a:srgbClr val="475569"/>
                </a:solidFill>
                <a:latin typeface="Lato"/>
                <a:ea typeface="Lato"/>
                <a:cs typeface="Lato"/>
                <a:sym typeface="Lato"/>
              </a:rPr>
              <a:t> Ευθύνη για τα αποτελέσματα της AI.</a:t>
            </a:r>
            <a:endParaRPr/>
          </a:p>
        </p:txBody>
      </p:sp>
      <p:pic>
        <p:nvPicPr>
          <p:cNvPr descr="image.png" id="380" name="Google Shape;380;p37"/>
          <p:cNvPicPr preferRelativeResize="0"/>
          <p:nvPr/>
        </p:nvPicPr>
        <p:blipFill rotWithShape="1">
          <a:blip r:embed="rId4">
            <a:alphaModFix/>
          </a:blip>
          <a:srcRect b="0" l="0" r="0" t="0"/>
          <a:stretch/>
        </p:blipFill>
        <p:spPr>
          <a:xfrm>
            <a:off x="571500" y="3190875"/>
            <a:ext cx="219075" cy="180975"/>
          </a:xfrm>
          <a:prstGeom prst="rect">
            <a:avLst/>
          </a:prstGeom>
          <a:noFill/>
          <a:ln>
            <a:noFill/>
          </a:ln>
        </p:spPr>
      </p:pic>
      <p:pic>
        <p:nvPicPr>
          <p:cNvPr descr="image.png" id="381" name="Google Shape;381;p37"/>
          <p:cNvPicPr preferRelativeResize="0"/>
          <p:nvPr/>
        </p:nvPicPr>
        <p:blipFill rotWithShape="1">
          <a:blip r:embed="rId5">
            <a:alphaModFix/>
          </a:blip>
          <a:srcRect b="0" l="0" r="0" t="0"/>
          <a:stretch/>
        </p:blipFill>
        <p:spPr>
          <a:xfrm>
            <a:off x="571500" y="3562350"/>
            <a:ext cx="190500" cy="180975"/>
          </a:xfrm>
          <a:prstGeom prst="rect">
            <a:avLst/>
          </a:prstGeom>
          <a:noFill/>
          <a:ln>
            <a:noFill/>
          </a:ln>
        </p:spPr>
      </p:pic>
      <p:pic>
        <p:nvPicPr>
          <p:cNvPr descr="image.png" id="382" name="Google Shape;382;p37"/>
          <p:cNvPicPr preferRelativeResize="0"/>
          <p:nvPr/>
        </p:nvPicPr>
        <p:blipFill rotWithShape="1">
          <a:blip r:embed="rId6">
            <a:alphaModFix/>
          </a:blip>
          <a:srcRect b="0" l="0" r="0" t="0"/>
          <a:stretch/>
        </p:blipFill>
        <p:spPr>
          <a:xfrm>
            <a:off x="571500" y="3933825"/>
            <a:ext cx="219075" cy="180975"/>
          </a:xfrm>
          <a:prstGeom prst="rect">
            <a:avLst/>
          </a:prstGeom>
          <a:noFill/>
          <a:ln>
            <a:noFill/>
          </a:ln>
        </p:spPr>
      </p:pic>
      <p:pic>
        <p:nvPicPr>
          <p:cNvPr descr="image.png" id="383" name="Google Shape;383;p37"/>
          <p:cNvPicPr preferRelativeResize="0"/>
          <p:nvPr/>
        </p:nvPicPr>
        <p:blipFill rotWithShape="1">
          <a:blip r:embed="rId7">
            <a:alphaModFix/>
          </a:blip>
          <a:srcRect b="0" l="0" r="0" t="0"/>
          <a:stretch/>
        </p:blipFill>
        <p:spPr>
          <a:xfrm>
            <a:off x="571500" y="4305300"/>
            <a:ext cx="171450" cy="180975"/>
          </a:xfrm>
          <a:prstGeom prst="rect">
            <a:avLst/>
          </a:prstGeom>
          <a:noFill/>
          <a:ln>
            <a:noFill/>
          </a:ln>
        </p:spPr>
      </p:pic>
      <p:pic>
        <p:nvPicPr>
          <p:cNvPr descr="image.png" id="384" name="Google Shape;384;p37"/>
          <p:cNvPicPr preferRelativeResize="0"/>
          <p:nvPr/>
        </p:nvPicPr>
        <p:blipFill rotWithShape="1">
          <a:blip r:embed="rId8">
            <a:alphaModFix/>
          </a:blip>
          <a:srcRect b="0" l="0" r="0" t="0"/>
          <a:stretch/>
        </p:blipFill>
        <p:spPr>
          <a:xfrm>
            <a:off x="6238875" y="3190875"/>
            <a:ext cx="152400" cy="180975"/>
          </a:xfrm>
          <a:prstGeom prst="rect">
            <a:avLst/>
          </a:prstGeom>
          <a:noFill/>
          <a:ln>
            <a:noFill/>
          </a:ln>
        </p:spPr>
      </p:pic>
      <p:pic>
        <p:nvPicPr>
          <p:cNvPr descr="image.png" id="385" name="Google Shape;385;p37"/>
          <p:cNvPicPr preferRelativeResize="0"/>
          <p:nvPr/>
        </p:nvPicPr>
        <p:blipFill rotWithShape="1">
          <a:blip r:embed="rId9">
            <a:alphaModFix/>
          </a:blip>
          <a:srcRect b="0" l="0" r="0" t="0"/>
          <a:stretch/>
        </p:blipFill>
        <p:spPr>
          <a:xfrm>
            <a:off x="6238875" y="3562350"/>
            <a:ext cx="171450" cy="180975"/>
          </a:xfrm>
          <a:prstGeom prst="rect">
            <a:avLst/>
          </a:prstGeom>
          <a:noFill/>
          <a:ln>
            <a:noFill/>
          </a:ln>
        </p:spPr>
      </p:pic>
      <p:pic>
        <p:nvPicPr>
          <p:cNvPr descr="image.png" id="386" name="Google Shape;386;p37"/>
          <p:cNvPicPr preferRelativeResize="0"/>
          <p:nvPr/>
        </p:nvPicPr>
        <p:blipFill rotWithShape="1">
          <a:blip r:embed="rId10">
            <a:alphaModFix/>
          </a:blip>
          <a:srcRect b="0" l="0" r="0" t="0"/>
          <a:stretch/>
        </p:blipFill>
        <p:spPr>
          <a:xfrm>
            <a:off x="6238875" y="3933825"/>
            <a:ext cx="133350" cy="180975"/>
          </a:xfrm>
          <a:prstGeom prst="rect">
            <a:avLst/>
          </a:prstGeom>
          <a:noFill/>
          <a:ln>
            <a:noFill/>
          </a:ln>
        </p:spPr>
      </p:pic>
      <p:sp>
        <p:nvSpPr>
          <p:cNvPr id="387" name="Google Shape;387;p37"/>
          <p:cNvSpPr txBox="1"/>
          <p:nvPr/>
        </p:nvSpPr>
        <p:spPr>
          <a:xfrm>
            <a:off x="762000" y="571500"/>
            <a:ext cx="11401500" cy="4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1E293B"/>
                </a:solidFill>
                <a:latin typeface="Calibri"/>
                <a:ea typeface="Calibri"/>
                <a:cs typeface="Calibri"/>
                <a:sym typeface="Calibri"/>
              </a:rPr>
              <a:t>Πυλώνες Ηθικής AI (Ευρωπαϊκή Επιτροπή)</a:t>
            </a:r>
            <a:endParaRPr>
              <a:latin typeface="Calibri"/>
              <a:ea typeface="Calibri"/>
              <a:cs typeface="Calibri"/>
              <a:sym typeface="Calibri"/>
            </a:endParaRPr>
          </a:p>
        </p:txBody>
      </p:sp>
      <p:sp>
        <p:nvSpPr>
          <p:cNvPr id="388" name="Google Shape;388;p37"/>
          <p:cNvSpPr/>
          <p:nvPr/>
        </p:nvSpPr>
        <p:spPr>
          <a:xfrm>
            <a:off x="571500" y="571500"/>
            <a:ext cx="76200" cy="542925"/>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92" name="Shape 392"/>
        <p:cNvGrpSpPr/>
        <p:nvPr/>
      </p:nvGrpSpPr>
      <p:grpSpPr>
        <a:xfrm>
          <a:off x="0" y="0"/>
          <a:ext cx="0" cy="0"/>
          <a:chOff x="0" y="0"/>
          <a:chExt cx="0" cy="0"/>
        </a:xfrm>
      </p:grpSpPr>
      <p:pic>
        <p:nvPicPr>
          <p:cNvPr descr="image.png" id="393" name="Google Shape;393;p3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394" name="Google Shape;394;p38"/>
          <p:cNvPicPr preferRelativeResize="0"/>
          <p:nvPr/>
        </p:nvPicPr>
        <p:blipFill rotWithShape="1">
          <a:blip r:embed="rId4">
            <a:alphaModFix/>
          </a:blip>
          <a:srcRect b="0" l="0" r="0" t="0"/>
          <a:stretch/>
        </p:blipFill>
        <p:spPr>
          <a:xfrm>
            <a:off x="571500" y="2114550"/>
            <a:ext cx="5334000" cy="3609975"/>
          </a:xfrm>
          <a:prstGeom prst="rect">
            <a:avLst/>
          </a:prstGeom>
          <a:noFill/>
          <a:ln>
            <a:noFill/>
          </a:ln>
        </p:spPr>
      </p:pic>
      <p:pic>
        <p:nvPicPr>
          <p:cNvPr descr="image.png" id="395" name="Google Shape;395;p38"/>
          <p:cNvPicPr preferRelativeResize="0"/>
          <p:nvPr/>
        </p:nvPicPr>
        <p:blipFill rotWithShape="1">
          <a:blip r:embed="rId5">
            <a:alphaModFix/>
          </a:blip>
          <a:srcRect b="0" l="0" r="0" t="0"/>
          <a:stretch/>
        </p:blipFill>
        <p:spPr>
          <a:xfrm>
            <a:off x="6286500" y="2114550"/>
            <a:ext cx="5334000" cy="3609975"/>
          </a:xfrm>
          <a:prstGeom prst="rect">
            <a:avLst/>
          </a:prstGeom>
          <a:noFill/>
          <a:ln>
            <a:noFill/>
          </a:ln>
        </p:spPr>
      </p:pic>
      <p:sp>
        <p:nvSpPr>
          <p:cNvPr id="396" name="Google Shape;396;p38"/>
          <p:cNvSpPr txBox="1"/>
          <p:nvPr/>
        </p:nvSpPr>
        <p:spPr>
          <a:xfrm>
            <a:off x="1295400" y="2457450"/>
            <a:ext cx="4530600" cy="277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800" u="none" cap="none" strike="noStrike">
                <a:solidFill>
                  <a:srgbClr val="1E293B"/>
                </a:solidFill>
                <a:latin typeface="Poppins"/>
                <a:ea typeface="Poppins"/>
                <a:cs typeface="Poppins"/>
                <a:sym typeface="Poppins"/>
              </a:rPr>
              <a:t>Θεσμική Συγκρότηση</a:t>
            </a:r>
            <a:endParaRPr/>
          </a:p>
        </p:txBody>
      </p:sp>
      <p:sp>
        <p:nvSpPr>
          <p:cNvPr id="397" name="Google Shape;397;p38"/>
          <p:cNvSpPr txBox="1"/>
          <p:nvPr/>
        </p:nvSpPr>
        <p:spPr>
          <a:xfrm>
            <a:off x="866775" y="2981325"/>
            <a:ext cx="4743600" cy="96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Σύμφωνα με το </a:t>
            </a:r>
            <a:r>
              <a:rPr b="1" i="0" lang="en-US" sz="1500" u="none" cap="none" strike="noStrike">
                <a:solidFill>
                  <a:srgbClr val="334155"/>
                </a:solidFill>
                <a:latin typeface="Lato"/>
                <a:ea typeface="Lato"/>
                <a:cs typeface="Lato"/>
                <a:sym typeface="Lato"/>
              </a:rPr>
              <a:t>Άρθρο 9</a:t>
            </a:r>
            <a:r>
              <a:rPr b="0" i="0" lang="en-US" sz="1500" u="none" cap="none" strike="noStrike">
                <a:solidFill>
                  <a:srgbClr val="334155"/>
                </a:solidFill>
                <a:latin typeface="Lato"/>
                <a:ea typeface="Lato"/>
                <a:cs typeface="Lato"/>
                <a:sym typeface="Lato"/>
              </a:rPr>
              <a:t>, σε κάθε σχολική μονάδα Δευτεροβάθμιας που χρησιμοποιεί ΤΝ, ορίζεται υπεύθυνος εκπαιδευτικός για:</a:t>
            </a:r>
            <a:endParaRPr/>
          </a:p>
        </p:txBody>
      </p:sp>
      <p:sp>
        <p:nvSpPr>
          <p:cNvPr id="398" name="Google Shape;398;p38"/>
          <p:cNvSpPr txBox="1"/>
          <p:nvPr/>
        </p:nvSpPr>
        <p:spPr>
          <a:xfrm>
            <a:off x="7010400" y="2457450"/>
            <a:ext cx="4530600" cy="277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800" u="none" cap="none" strike="noStrike">
                <a:solidFill>
                  <a:srgbClr val="1E293B"/>
                </a:solidFill>
                <a:latin typeface="Poppins"/>
                <a:ea typeface="Poppins"/>
                <a:cs typeface="Poppins"/>
                <a:sym typeface="Poppins"/>
              </a:rPr>
              <a:t>Ψηφιακή Διαχείριση</a:t>
            </a:r>
            <a:endParaRPr/>
          </a:p>
        </p:txBody>
      </p:sp>
      <p:sp>
        <p:nvSpPr>
          <p:cNvPr id="399" name="Google Shape;399;p38"/>
          <p:cNvSpPr txBox="1"/>
          <p:nvPr/>
        </p:nvSpPr>
        <p:spPr>
          <a:xfrm>
            <a:off x="6581775" y="2981325"/>
            <a:ext cx="4743600" cy="60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Ο Συντονιστής λειτουργεί ως το </a:t>
            </a:r>
            <a:r>
              <a:rPr b="1" i="0" lang="en-US" sz="1500" u="none" cap="none" strike="noStrike">
                <a:solidFill>
                  <a:srgbClr val="334155"/>
                </a:solidFill>
                <a:latin typeface="Lato"/>
                <a:ea typeface="Lato"/>
                <a:cs typeface="Lato"/>
                <a:sym typeface="Lato"/>
              </a:rPr>
              <a:t>κεντρικό σημείο αναφοράς</a:t>
            </a:r>
            <a:r>
              <a:rPr b="0" i="0" lang="en-US" sz="1500" u="none" cap="none" strike="noStrike">
                <a:solidFill>
                  <a:srgbClr val="334155"/>
                </a:solidFill>
                <a:latin typeface="Lato"/>
                <a:ea typeface="Lato"/>
                <a:cs typeface="Lato"/>
                <a:sym typeface="Lato"/>
              </a:rPr>
              <a:t> για:</a:t>
            </a:r>
            <a:endParaRPr/>
          </a:p>
        </p:txBody>
      </p:sp>
      <p:pic>
        <p:nvPicPr>
          <p:cNvPr descr="image.png" id="400" name="Google Shape;400;p38"/>
          <p:cNvPicPr preferRelativeResize="0"/>
          <p:nvPr/>
        </p:nvPicPr>
        <p:blipFill rotWithShape="1">
          <a:blip r:embed="rId6">
            <a:alphaModFix/>
          </a:blip>
          <a:srcRect b="0" l="0" r="0" t="0"/>
          <a:stretch/>
        </p:blipFill>
        <p:spPr>
          <a:xfrm>
            <a:off x="866775" y="2509837"/>
            <a:ext cx="285750" cy="228600"/>
          </a:xfrm>
          <a:prstGeom prst="rect">
            <a:avLst/>
          </a:prstGeom>
          <a:noFill/>
          <a:ln>
            <a:noFill/>
          </a:ln>
        </p:spPr>
      </p:pic>
      <p:sp>
        <p:nvSpPr>
          <p:cNvPr id="401" name="Google Shape;401;p38"/>
          <p:cNvSpPr txBox="1"/>
          <p:nvPr/>
        </p:nvSpPr>
        <p:spPr>
          <a:xfrm>
            <a:off x="1200150" y="4086225"/>
            <a:ext cx="4410000" cy="231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Την εποπτεία και διαχείριση της εφαρμογής.</a:t>
            </a:r>
            <a:endParaRPr/>
          </a:p>
        </p:txBody>
      </p:sp>
      <p:sp>
        <p:nvSpPr>
          <p:cNvPr id="402" name="Google Shape;402;p38"/>
          <p:cNvSpPr txBox="1"/>
          <p:nvPr/>
        </p:nvSpPr>
        <p:spPr>
          <a:xfrm>
            <a:off x="1200150" y="4533900"/>
            <a:ext cx="4410000" cy="231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Τη συλλογή δηλώσεων συναίνεσης.</a:t>
            </a:r>
            <a:endParaRPr/>
          </a:p>
        </p:txBody>
      </p:sp>
      <p:sp>
        <p:nvSpPr>
          <p:cNvPr id="403" name="Google Shape;403;p38"/>
          <p:cNvSpPr txBox="1"/>
          <p:nvPr/>
        </p:nvSpPr>
        <p:spPr>
          <a:xfrm>
            <a:off x="1200150" y="4981575"/>
            <a:ext cx="4410000" cy="231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Την ενημέρωση μαθητών και γονέων.</a:t>
            </a:r>
            <a:endParaRPr/>
          </a:p>
        </p:txBody>
      </p:sp>
      <p:pic>
        <p:nvPicPr>
          <p:cNvPr descr="image.png" id="404" name="Google Shape;404;p38"/>
          <p:cNvPicPr preferRelativeResize="0"/>
          <p:nvPr/>
        </p:nvPicPr>
        <p:blipFill rotWithShape="1">
          <a:blip r:embed="rId7">
            <a:alphaModFix/>
          </a:blip>
          <a:srcRect b="0" l="0" r="0" t="0"/>
          <a:stretch/>
        </p:blipFill>
        <p:spPr>
          <a:xfrm>
            <a:off x="6581775" y="2509837"/>
            <a:ext cx="285750" cy="228600"/>
          </a:xfrm>
          <a:prstGeom prst="rect">
            <a:avLst/>
          </a:prstGeom>
          <a:noFill/>
          <a:ln>
            <a:noFill/>
          </a:ln>
        </p:spPr>
      </p:pic>
      <p:sp>
        <p:nvSpPr>
          <p:cNvPr id="405" name="Google Shape;405;p38"/>
          <p:cNvSpPr txBox="1"/>
          <p:nvPr/>
        </p:nvSpPr>
        <p:spPr>
          <a:xfrm>
            <a:off x="6915150" y="3781425"/>
            <a:ext cx="4410000" cy="231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Τη δημιουργία εικονικών ομάδων συνεργασίας.</a:t>
            </a:r>
            <a:endParaRPr/>
          </a:p>
        </p:txBody>
      </p:sp>
      <p:sp>
        <p:nvSpPr>
          <p:cNvPr id="406" name="Google Shape;406;p38"/>
          <p:cNvSpPr txBox="1"/>
          <p:nvPr/>
        </p:nvSpPr>
        <p:spPr>
          <a:xfrm>
            <a:off x="6915150" y="4229100"/>
            <a:ext cx="4410000" cy="231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Τον έλεγχο πρόσβασης μέσω ΠΣΔ.</a:t>
            </a:r>
            <a:endParaRPr/>
          </a:p>
        </p:txBody>
      </p:sp>
      <p:sp>
        <p:nvSpPr>
          <p:cNvPr id="407" name="Google Shape;407;p38"/>
          <p:cNvSpPr txBox="1"/>
          <p:nvPr/>
        </p:nvSpPr>
        <p:spPr>
          <a:xfrm>
            <a:off x="6915150" y="4676775"/>
            <a:ext cx="4410000" cy="231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Την τήρηση των κανόνων του ΓΚΠΔ (GDPR).</a:t>
            </a:r>
            <a:endParaRPr/>
          </a:p>
        </p:txBody>
      </p:sp>
      <p:sp>
        <p:nvSpPr>
          <p:cNvPr id="408" name="Google Shape;408;p38"/>
          <p:cNvSpPr txBox="1"/>
          <p:nvPr/>
        </p:nvSpPr>
        <p:spPr>
          <a:xfrm>
            <a:off x="809625" y="571500"/>
            <a:ext cx="11351400" cy="4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150" u="none" cap="none" strike="noStrike">
                <a:solidFill>
                  <a:srgbClr val="005088"/>
                </a:solidFill>
                <a:latin typeface="Poppins"/>
                <a:ea typeface="Poppins"/>
                <a:cs typeface="Poppins"/>
                <a:sym typeface="Poppins"/>
              </a:rPr>
              <a:t>1. Ο Νέος Ρόλος: Συντονιστής Χρήσης ΤΝ</a:t>
            </a:r>
            <a:endParaRPr/>
          </a:p>
        </p:txBody>
      </p:sp>
      <p:sp>
        <p:nvSpPr>
          <p:cNvPr id="409" name="Google Shape;409;p38"/>
          <p:cNvSpPr/>
          <p:nvPr/>
        </p:nvSpPr>
        <p:spPr>
          <a:xfrm>
            <a:off x="571500" y="571500"/>
            <a:ext cx="95400" cy="600000"/>
          </a:xfrm>
          <a:prstGeom prst="rect">
            <a:avLst/>
          </a:prstGeom>
          <a:solidFill>
            <a:srgbClr val="0050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10" name="Google Shape;410;p38"/>
          <p:cNvSpPr txBox="1"/>
          <p:nvPr/>
        </p:nvSpPr>
        <p:spPr>
          <a:xfrm>
            <a:off x="9130010" y="6410325"/>
            <a:ext cx="2490600" cy="1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1" lang="en-US" sz="1050" u="none" cap="none" strike="noStrike">
                <a:solidFill>
                  <a:srgbClr val="94A3B8"/>
                </a:solidFill>
                <a:latin typeface="Lato"/>
                <a:ea typeface="Lato"/>
                <a:cs typeface="Lato"/>
                <a:sym typeface="Lato"/>
              </a:rPr>
              <a:t> Υ.Α. 55909/Δ6 • ΦΕΚ Β΄ 2639/12.05.2026 </a:t>
            </a:r>
            <a:endParaRPr/>
          </a:p>
        </p:txBody>
      </p:sp>
      <p:pic>
        <p:nvPicPr>
          <p:cNvPr descr="image.png" id="411" name="Google Shape;411;p38"/>
          <p:cNvPicPr preferRelativeResize="0"/>
          <p:nvPr/>
        </p:nvPicPr>
        <p:blipFill rotWithShape="1">
          <a:blip r:embed="rId8">
            <a:alphaModFix/>
          </a:blip>
          <a:srcRect b="0" l="0" r="0" t="0"/>
          <a:stretch/>
        </p:blipFill>
        <p:spPr>
          <a:xfrm>
            <a:off x="866775" y="4086225"/>
            <a:ext cx="171450" cy="200025"/>
          </a:xfrm>
          <a:prstGeom prst="rect">
            <a:avLst/>
          </a:prstGeom>
          <a:noFill/>
          <a:ln>
            <a:noFill/>
          </a:ln>
        </p:spPr>
      </p:pic>
      <p:pic>
        <p:nvPicPr>
          <p:cNvPr descr="image.png" id="412" name="Google Shape;412;p38"/>
          <p:cNvPicPr preferRelativeResize="0"/>
          <p:nvPr/>
        </p:nvPicPr>
        <p:blipFill rotWithShape="1">
          <a:blip r:embed="rId8">
            <a:alphaModFix/>
          </a:blip>
          <a:srcRect b="0" l="0" r="0" t="0"/>
          <a:stretch/>
        </p:blipFill>
        <p:spPr>
          <a:xfrm>
            <a:off x="866775" y="4533900"/>
            <a:ext cx="171450" cy="200025"/>
          </a:xfrm>
          <a:prstGeom prst="rect">
            <a:avLst/>
          </a:prstGeom>
          <a:noFill/>
          <a:ln>
            <a:noFill/>
          </a:ln>
        </p:spPr>
      </p:pic>
      <p:pic>
        <p:nvPicPr>
          <p:cNvPr descr="image.png" id="413" name="Google Shape;413;p38"/>
          <p:cNvPicPr preferRelativeResize="0"/>
          <p:nvPr/>
        </p:nvPicPr>
        <p:blipFill rotWithShape="1">
          <a:blip r:embed="rId8">
            <a:alphaModFix/>
          </a:blip>
          <a:srcRect b="0" l="0" r="0" t="0"/>
          <a:stretch/>
        </p:blipFill>
        <p:spPr>
          <a:xfrm>
            <a:off x="866775" y="4981575"/>
            <a:ext cx="171450" cy="200025"/>
          </a:xfrm>
          <a:prstGeom prst="rect">
            <a:avLst/>
          </a:prstGeom>
          <a:noFill/>
          <a:ln>
            <a:noFill/>
          </a:ln>
        </p:spPr>
      </p:pic>
      <p:pic>
        <p:nvPicPr>
          <p:cNvPr descr="image.png" id="414" name="Google Shape;414;p38"/>
          <p:cNvPicPr preferRelativeResize="0"/>
          <p:nvPr/>
        </p:nvPicPr>
        <p:blipFill rotWithShape="1">
          <a:blip r:embed="rId8">
            <a:alphaModFix/>
          </a:blip>
          <a:srcRect b="0" l="0" r="0" t="0"/>
          <a:stretch/>
        </p:blipFill>
        <p:spPr>
          <a:xfrm>
            <a:off x="6581775" y="3781425"/>
            <a:ext cx="171450" cy="200025"/>
          </a:xfrm>
          <a:prstGeom prst="rect">
            <a:avLst/>
          </a:prstGeom>
          <a:noFill/>
          <a:ln>
            <a:noFill/>
          </a:ln>
        </p:spPr>
      </p:pic>
      <p:pic>
        <p:nvPicPr>
          <p:cNvPr descr="image.png" id="415" name="Google Shape;415;p38"/>
          <p:cNvPicPr preferRelativeResize="0"/>
          <p:nvPr/>
        </p:nvPicPr>
        <p:blipFill rotWithShape="1">
          <a:blip r:embed="rId8">
            <a:alphaModFix/>
          </a:blip>
          <a:srcRect b="0" l="0" r="0" t="0"/>
          <a:stretch/>
        </p:blipFill>
        <p:spPr>
          <a:xfrm>
            <a:off x="6581775" y="4229100"/>
            <a:ext cx="171450" cy="200025"/>
          </a:xfrm>
          <a:prstGeom prst="rect">
            <a:avLst/>
          </a:prstGeom>
          <a:noFill/>
          <a:ln>
            <a:noFill/>
          </a:ln>
        </p:spPr>
      </p:pic>
      <p:pic>
        <p:nvPicPr>
          <p:cNvPr descr="image.png" id="416" name="Google Shape;416;p38"/>
          <p:cNvPicPr preferRelativeResize="0"/>
          <p:nvPr/>
        </p:nvPicPr>
        <p:blipFill rotWithShape="1">
          <a:blip r:embed="rId8">
            <a:alphaModFix/>
          </a:blip>
          <a:srcRect b="0" l="0" r="0" t="0"/>
          <a:stretch/>
        </p:blipFill>
        <p:spPr>
          <a:xfrm>
            <a:off x="6581775" y="4676775"/>
            <a:ext cx="171450" cy="200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0" name="Shape 420"/>
        <p:cNvGrpSpPr/>
        <p:nvPr/>
      </p:nvGrpSpPr>
      <p:grpSpPr>
        <a:xfrm>
          <a:off x="0" y="0"/>
          <a:ext cx="0" cy="0"/>
          <a:chOff x="0" y="0"/>
          <a:chExt cx="0" cy="0"/>
        </a:xfrm>
      </p:grpSpPr>
      <p:pic>
        <p:nvPicPr>
          <p:cNvPr descr="image.png" id="421" name="Google Shape;421;p3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422" name="Google Shape;422;p39"/>
          <p:cNvPicPr preferRelativeResize="0"/>
          <p:nvPr/>
        </p:nvPicPr>
        <p:blipFill rotWithShape="1">
          <a:blip r:embed="rId4">
            <a:alphaModFix/>
          </a:blip>
          <a:srcRect b="0" l="0" r="0" t="0"/>
          <a:stretch/>
        </p:blipFill>
        <p:spPr>
          <a:xfrm>
            <a:off x="571500" y="1809750"/>
            <a:ext cx="5334000" cy="4219575"/>
          </a:xfrm>
          <a:prstGeom prst="rect">
            <a:avLst/>
          </a:prstGeom>
          <a:noFill/>
          <a:ln>
            <a:noFill/>
          </a:ln>
        </p:spPr>
      </p:pic>
      <p:pic>
        <p:nvPicPr>
          <p:cNvPr descr="image.png" id="423" name="Google Shape;423;p39"/>
          <p:cNvPicPr preferRelativeResize="0"/>
          <p:nvPr/>
        </p:nvPicPr>
        <p:blipFill rotWithShape="1">
          <a:blip r:embed="rId5">
            <a:alphaModFix/>
          </a:blip>
          <a:srcRect b="0" l="0" r="0" t="0"/>
          <a:stretch/>
        </p:blipFill>
        <p:spPr>
          <a:xfrm>
            <a:off x="6286500" y="1809750"/>
            <a:ext cx="5334000" cy="4219575"/>
          </a:xfrm>
          <a:prstGeom prst="rect">
            <a:avLst/>
          </a:prstGeom>
          <a:noFill/>
          <a:ln>
            <a:noFill/>
          </a:ln>
        </p:spPr>
      </p:pic>
      <p:sp>
        <p:nvSpPr>
          <p:cNvPr id="424" name="Google Shape;424;p39"/>
          <p:cNvSpPr txBox="1"/>
          <p:nvPr/>
        </p:nvSpPr>
        <p:spPr>
          <a:xfrm>
            <a:off x="1238250" y="2152650"/>
            <a:ext cx="4590600" cy="277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800" u="none" cap="none" strike="noStrike">
                <a:solidFill>
                  <a:srgbClr val="1E293B"/>
                </a:solidFill>
                <a:latin typeface="Poppins"/>
                <a:ea typeface="Poppins"/>
                <a:cs typeface="Poppins"/>
                <a:sym typeface="Poppins"/>
              </a:rPr>
              <a:t>Τι Απαγορεύεται</a:t>
            </a:r>
            <a:endParaRPr/>
          </a:p>
        </p:txBody>
      </p:sp>
      <p:sp>
        <p:nvSpPr>
          <p:cNvPr id="425" name="Google Shape;425;p39"/>
          <p:cNvSpPr txBox="1"/>
          <p:nvPr/>
        </p:nvSpPr>
        <p:spPr>
          <a:xfrm>
            <a:off x="6981825" y="2152650"/>
            <a:ext cx="4560600" cy="2772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800" u="none" cap="none" strike="noStrike">
                <a:solidFill>
                  <a:srgbClr val="1E293B"/>
                </a:solidFill>
                <a:latin typeface="Poppins"/>
                <a:ea typeface="Poppins"/>
                <a:cs typeface="Poppins"/>
                <a:sym typeface="Poppins"/>
              </a:rPr>
              <a:t>Ανθρώπινη Εποπτεία</a:t>
            </a:r>
            <a:endParaRPr/>
          </a:p>
        </p:txBody>
      </p:sp>
      <p:sp>
        <p:nvSpPr>
          <p:cNvPr id="426" name="Google Shape;426;p39"/>
          <p:cNvSpPr txBox="1"/>
          <p:nvPr/>
        </p:nvSpPr>
        <p:spPr>
          <a:xfrm>
            <a:off x="6581775" y="2676525"/>
            <a:ext cx="4743600" cy="60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Η χρήση ΤΝ είναι </a:t>
            </a:r>
            <a:r>
              <a:rPr b="1" i="0" lang="en-US" sz="1500" u="none" cap="none" strike="noStrike">
                <a:solidFill>
                  <a:srgbClr val="334155"/>
                </a:solidFill>
                <a:latin typeface="Lato"/>
                <a:ea typeface="Lato"/>
                <a:cs typeface="Lato"/>
                <a:sym typeface="Lato"/>
              </a:rPr>
              <a:t>υποβοηθητική</a:t>
            </a:r>
            <a:r>
              <a:rPr b="0" i="0" lang="en-US" sz="1500" u="none" cap="none" strike="noStrike">
                <a:solidFill>
                  <a:srgbClr val="334155"/>
                </a:solidFill>
                <a:latin typeface="Lato"/>
                <a:ea typeface="Lato"/>
                <a:cs typeface="Lato"/>
                <a:sym typeface="Lato"/>
              </a:rPr>
              <a:t> και τελεί υπό συνεχή έλεγχο:</a:t>
            </a:r>
            <a:endParaRPr/>
          </a:p>
        </p:txBody>
      </p:sp>
      <p:pic>
        <p:nvPicPr>
          <p:cNvPr descr="image.png" id="427" name="Google Shape;427;p39"/>
          <p:cNvPicPr preferRelativeResize="0"/>
          <p:nvPr/>
        </p:nvPicPr>
        <p:blipFill rotWithShape="1">
          <a:blip r:embed="rId6">
            <a:alphaModFix/>
          </a:blip>
          <a:srcRect b="0" l="0" r="0" t="0"/>
          <a:stretch/>
        </p:blipFill>
        <p:spPr>
          <a:xfrm>
            <a:off x="866775" y="2205037"/>
            <a:ext cx="228600" cy="228600"/>
          </a:xfrm>
          <a:prstGeom prst="rect">
            <a:avLst/>
          </a:prstGeom>
          <a:noFill/>
          <a:ln>
            <a:noFill/>
          </a:ln>
        </p:spPr>
      </p:pic>
      <p:sp>
        <p:nvSpPr>
          <p:cNvPr id="428" name="Google Shape;428;p39"/>
          <p:cNvSpPr txBox="1"/>
          <p:nvPr/>
        </p:nvSpPr>
        <p:spPr>
          <a:xfrm>
            <a:off x="1200150" y="2676525"/>
            <a:ext cx="4410000" cy="60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Lato"/>
                <a:ea typeface="Lato"/>
                <a:cs typeface="Lato"/>
                <a:sym typeface="Lato"/>
              </a:rPr>
              <a:t>Αυτόνομη Αξιολόγηση:</a:t>
            </a:r>
            <a:r>
              <a:rPr b="0" i="0" lang="en-US" sz="1500" u="none" cap="none" strike="noStrike">
                <a:solidFill>
                  <a:srgbClr val="334155"/>
                </a:solidFill>
                <a:latin typeface="Lato"/>
                <a:ea typeface="Lato"/>
                <a:cs typeface="Lato"/>
                <a:sym typeface="Lato"/>
              </a:rPr>
              <a:t> Απαγορεύεται η λήψη αποφάσεων βαθμολόγησης αποκλειστικά από AI.</a:t>
            </a:r>
            <a:endParaRPr/>
          </a:p>
        </p:txBody>
      </p:sp>
      <p:sp>
        <p:nvSpPr>
          <p:cNvPr id="429" name="Google Shape;429;p39"/>
          <p:cNvSpPr txBox="1"/>
          <p:nvPr/>
        </p:nvSpPr>
        <p:spPr>
          <a:xfrm>
            <a:off x="1200150" y="3429000"/>
            <a:ext cx="4410000" cy="60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Lato"/>
                <a:ea typeface="Lato"/>
                <a:cs typeface="Lato"/>
                <a:sym typeface="Lato"/>
              </a:rPr>
              <a:t>Profiling:</a:t>
            </a:r>
            <a:r>
              <a:rPr b="0" i="0" lang="en-US" sz="1500" u="none" cap="none" strike="noStrike">
                <a:solidFill>
                  <a:srgbClr val="334155"/>
                </a:solidFill>
                <a:latin typeface="Lato"/>
                <a:ea typeface="Lato"/>
                <a:cs typeface="Lato"/>
                <a:sym typeface="Lato"/>
              </a:rPr>
              <a:t> Καμία δημιουργία ατομικών προφίλ βάσει συμπεριφοράς.</a:t>
            </a:r>
            <a:endParaRPr/>
          </a:p>
        </p:txBody>
      </p:sp>
      <p:sp>
        <p:nvSpPr>
          <p:cNvPr id="430" name="Google Shape;430;p39"/>
          <p:cNvSpPr txBox="1"/>
          <p:nvPr/>
        </p:nvSpPr>
        <p:spPr>
          <a:xfrm>
            <a:off x="1200150" y="4181475"/>
            <a:ext cx="4410000" cy="60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500" u="none" cap="none" strike="noStrike">
                <a:solidFill>
                  <a:srgbClr val="334155"/>
                </a:solidFill>
                <a:latin typeface="Lato"/>
                <a:ea typeface="Lato"/>
                <a:cs typeface="Lato"/>
                <a:sym typeface="Lato"/>
              </a:rPr>
              <a:t>Εξετάσεις:</a:t>
            </a:r>
            <a:r>
              <a:rPr b="0" i="0" lang="en-US" sz="1500" u="none" cap="none" strike="noStrike">
                <a:solidFill>
                  <a:srgbClr val="334155"/>
                </a:solidFill>
                <a:latin typeface="Lato"/>
                <a:ea typeface="Lato"/>
                <a:cs typeface="Lato"/>
                <a:sym typeface="Lato"/>
              </a:rPr>
              <a:t> Απαγορεύεται η χρήση σε τεστ/διαγωνίσματα (εκτός αν οριστεί ρητά ως μέρος της διαδικασίας).</a:t>
            </a:r>
            <a:endParaRPr/>
          </a:p>
        </p:txBody>
      </p:sp>
      <p:pic>
        <p:nvPicPr>
          <p:cNvPr descr="image.png" id="431" name="Google Shape;431;p39"/>
          <p:cNvPicPr preferRelativeResize="0"/>
          <p:nvPr/>
        </p:nvPicPr>
        <p:blipFill rotWithShape="1">
          <a:blip r:embed="rId7">
            <a:alphaModFix/>
          </a:blip>
          <a:srcRect b="0" l="0" r="0" t="0"/>
          <a:stretch/>
        </p:blipFill>
        <p:spPr>
          <a:xfrm>
            <a:off x="6581775" y="2205037"/>
            <a:ext cx="257175" cy="228600"/>
          </a:xfrm>
          <a:prstGeom prst="rect">
            <a:avLst/>
          </a:prstGeom>
          <a:noFill/>
          <a:ln>
            <a:noFill/>
          </a:ln>
        </p:spPr>
      </p:pic>
      <p:sp>
        <p:nvSpPr>
          <p:cNvPr id="432" name="Google Shape;432;p39"/>
          <p:cNvSpPr txBox="1"/>
          <p:nvPr/>
        </p:nvSpPr>
        <p:spPr>
          <a:xfrm>
            <a:off x="6915150" y="3476625"/>
            <a:ext cx="4410000" cy="60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Τα δεδομένα εξόδου ελέγχονται πάντα από επιμορφωμένο εκπαιδευτικό.</a:t>
            </a:r>
            <a:endParaRPr/>
          </a:p>
        </p:txBody>
      </p:sp>
      <p:sp>
        <p:nvSpPr>
          <p:cNvPr id="433" name="Google Shape;433;p39"/>
          <p:cNvSpPr txBox="1"/>
          <p:nvPr/>
        </p:nvSpPr>
        <p:spPr>
          <a:xfrm>
            <a:off x="6915150" y="4229100"/>
            <a:ext cx="4410000" cy="6003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Οι εργασίες δεν επιτρέπεται να είναι προϊόν AI σε σημαντικό βαθμό.</a:t>
            </a:r>
            <a:endParaRPr/>
          </a:p>
        </p:txBody>
      </p:sp>
      <p:sp>
        <p:nvSpPr>
          <p:cNvPr id="434" name="Google Shape;434;p39"/>
          <p:cNvSpPr txBox="1"/>
          <p:nvPr/>
        </p:nvSpPr>
        <p:spPr>
          <a:xfrm>
            <a:off x="6915150" y="4981575"/>
            <a:ext cx="4410000" cy="231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Lato"/>
                <a:ea typeface="Lato"/>
                <a:cs typeface="Lato"/>
                <a:sym typeface="Lato"/>
              </a:rPr>
              <a:t>Ο εκπαιδευτικός αξιολογεί την προσωπική προσπάθεια.</a:t>
            </a:r>
            <a:endParaRPr/>
          </a:p>
        </p:txBody>
      </p:sp>
      <p:sp>
        <p:nvSpPr>
          <p:cNvPr id="435" name="Google Shape;435;p39"/>
          <p:cNvSpPr txBox="1"/>
          <p:nvPr/>
        </p:nvSpPr>
        <p:spPr>
          <a:xfrm>
            <a:off x="809625" y="571500"/>
            <a:ext cx="11351400" cy="4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150" u="none" cap="none" strike="noStrike">
                <a:solidFill>
                  <a:srgbClr val="005088"/>
                </a:solidFill>
                <a:latin typeface="Poppins"/>
                <a:ea typeface="Poppins"/>
                <a:cs typeface="Poppins"/>
                <a:sym typeface="Poppins"/>
              </a:rPr>
              <a:t>2. Περιορισμοί &amp; Ρητές Απαγορεύσεις</a:t>
            </a:r>
            <a:endParaRPr/>
          </a:p>
        </p:txBody>
      </p:sp>
      <p:sp>
        <p:nvSpPr>
          <p:cNvPr id="436" name="Google Shape;436;p39"/>
          <p:cNvSpPr/>
          <p:nvPr/>
        </p:nvSpPr>
        <p:spPr>
          <a:xfrm>
            <a:off x="571500" y="571500"/>
            <a:ext cx="95400" cy="600000"/>
          </a:xfrm>
          <a:prstGeom prst="rect">
            <a:avLst/>
          </a:prstGeom>
          <a:solidFill>
            <a:srgbClr val="0050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37" name="Google Shape;437;p39"/>
          <p:cNvSpPr txBox="1"/>
          <p:nvPr/>
        </p:nvSpPr>
        <p:spPr>
          <a:xfrm>
            <a:off x="9130010" y="6410325"/>
            <a:ext cx="2490600" cy="1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1" lang="en-US" sz="1050" u="none" cap="none" strike="noStrike">
                <a:solidFill>
                  <a:srgbClr val="94A3B8"/>
                </a:solidFill>
                <a:latin typeface="Lato"/>
                <a:ea typeface="Lato"/>
                <a:cs typeface="Lato"/>
                <a:sym typeface="Lato"/>
              </a:rPr>
              <a:t> Υ.Α. 55909/Δ6 • ΦΕΚ Β΄ 2639/12.05.2026 </a:t>
            </a:r>
            <a:endParaRPr/>
          </a:p>
        </p:txBody>
      </p:sp>
      <p:pic>
        <p:nvPicPr>
          <p:cNvPr descr="image.png" id="438" name="Google Shape;438;p39"/>
          <p:cNvPicPr preferRelativeResize="0"/>
          <p:nvPr/>
        </p:nvPicPr>
        <p:blipFill rotWithShape="1">
          <a:blip r:embed="rId8">
            <a:alphaModFix/>
          </a:blip>
          <a:srcRect b="0" l="0" r="0" t="0"/>
          <a:stretch/>
        </p:blipFill>
        <p:spPr>
          <a:xfrm>
            <a:off x="866775" y="2676525"/>
            <a:ext cx="142875" cy="200025"/>
          </a:xfrm>
          <a:prstGeom prst="rect">
            <a:avLst/>
          </a:prstGeom>
          <a:noFill/>
          <a:ln>
            <a:noFill/>
          </a:ln>
        </p:spPr>
      </p:pic>
      <p:pic>
        <p:nvPicPr>
          <p:cNvPr descr="image.png" id="439" name="Google Shape;439;p39"/>
          <p:cNvPicPr preferRelativeResize="0"/>
          <p:nvPr/>
        </p:nvPicPr>
        <p:blipFill rotWithShape="1">
          <a:blip r:embed="rId8">
            <a:alphaModFix/>
          </a:blip>
          <a:srcRect b="0" l="0" r="0" t="0"/>
          <a:stretch/>
        </p:blipFill>
        <p:spPr>
          <a:xfrm>
            <a:off x="866775" y="3429000"/>
            <a:ext cx="142875" cy="200025"/>
          </a:xfrm>
          <a:prstGeom prst="rect">
            <a:avLst/>
          </a:prstGeom>
          <a:noFill/>
          <a:ln>
            <a:noFill/>
          </a:ln>
        </p:spPr>
      </p:pic>
      <p:pic>
        <p:nvPicPr>
          <p:cNvPr descr="image.png" id="440" name="Google Shape;440;p39"/>
          <p:cNvPicPr preferRelativeResize="0"/>
          <p:nvPr/>
        </p:nvPicPr>
        <p:blipFill rotWithShape="1">
          <a:blip r:embed="rId8">
            <a:alphaModFix/>
          </a:blip>
          <a:srcRect b="0" l="0" r="0" t="0"/>
          <a:stretch/>
        </p:blipFill>
        <p:spPr>
          <a:xfrm>
            <a:off x="866775" y="4181475"/>
            <a:ext cx="142875" cy="200025"/>
          </a:xfrm>
          <a:prstGeom prst="rect">
            <a:avLst/>
          </a:prstGeom>
          <a:noFill/>
          <a:ln>
            <a:noFill/>
          </a:ln>
        </p:spPr>
      </p:pic>
      <p:pic>
        <p:nvPicPr>
          <p:cNvPr descr="image.png" id="441" name="Google Shape;441;p39"/>
          <p:cNvPicPr preferRelativeResize="0"/>
          <p:nvPr/>
        </p:nvPicPr>
        <p:blipFill rotWithShape="1">
          <a:blip r:embed="rId9">
            <a:alphaModFix/>
          </a:blip>
          <a:srcRect b="0" l="0" r="0" t="0"/>
          <a:stretch/>
        </p:blipFill>
        <p:spPr>
          <a:xfrm>
            <a:off x="6581775" y="3476625"/>
            <a:ext cx="171450" cy="200025"/>
          </a:xfrm>
          <a:prstGeom prst="rect">
            <a:avLst/>
          </a:prstGeom>
          <a:noFill/>
          <a:ln>
            <a:noFill/>
          </a:ln>
        </p:spPr>
      </p:pic>
      <p:pic>
        <p:nvPicPr>
          <p:cNvPr descr="image.png" id="442" name="Google Shape;442;p39"/>
          <p:cNvPicPr preferRelativeResize="0"/>
          <p:nvPr/>
        </p:nvPicPr>
        <p:blipFill rotWithShape="1">
          <a:blip r:embed="rId9">
            <a:alphaModFix/>
          </a:blip>
          <a:srcRect b="0" l="0" r="0" t="0"/>
          <a:stretch/>
        </p:blipFill>
        <p:spPr>
          <a:xfrm>
            <a:off x="6581775" y="4229100"/>
            <a:ext cx="171450" cy="200025"/>
          </a:xfrm>
          <a:prstGeom prst="rect">
            <a:avLst/>
          </a:prstGeom>
          <a:noFill/>
          <a:ln>
            <a:noFill/>
          </a:ln>
        </p:spPr>
      </p:pic>
      <p:pic>
        <p:nvPicPr>
          <p:cNvPr descr="image.png" id="443" name="Google Shape;443;p39"/>
          <p:cNvPicPr preferRelativeResize="0"/>
          <p:nvPr/>
        </p:nvPicPr>
        <p:blipFill rotWithShape="1">
          <a:blip r:embed="rId9">
            <a:alphaModFix/>
          </a:blip>
          <a:srcRect b="0" l="0" r="0" t="0"/>
          <a:stretch/>
        </p:blipFill>
        <p:spPr>
          <a:xfrm>
            <a:off x="6581775" y="4981575"/>
            <a:ext cx="171450" cy="200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7" name="Shape 447"/>
        <p:cNvGrpSpPr/>
        <p:nvPr/>
      </p:nvGrpSpPr>
      <p:grpSpPr>
        <a:xfrm>
          <a:off x="0" y="0"/>
          <a:ext cx="0" cy="0"/>
          <a:chOff x="0" y="0"/>
          <a:chExt cx="0" cy="0"/>
        </a:xfrm>
      </p:grpSpPr>
      <p:pic>
        <p:nvPicPr>
          <p:cNvPr descr="image.png" id="448" name="Google Shape;448;p4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9" name="Google Shape;449;p40"/>
          <p:cNvSpPr/>
          <p:nvPr/>
        </p:nvSpPr>
        <p:spPr>
          <a:xfrm>
            <a:off x="571500" y="2109787"/>
            <a:ext cx="11049000" cy="3619500"/>
          </a:xfrm>
          <a:prstGeom prst="roundRect">
            <a:avLst>
              <a:gd fmla="val 0" name="adj"/>
            </a:avLst>
          </a:prstGeom>
          <a:solidFill>
            <a:srgbClr val="FFFFFF"/>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aphicFrame>
        <p:nvGraphicFramePr>
          <p:cNvPr id="450" name="Google Shape;450;p40"/>
          <p:cNvGraphicFramePr/>
          <p:nvPr/>
        </p:nvGraphicFramePr>
        <p:xfrm>
          <a:off x="571500" y="2109787"/>
          <a:ext cx="3000000" cy="3000000"/>
        </p:xfrm>
        <a:graphic>
          <a:graphicData uri="http://schemas.openxmlformats.org/drawingml/2006/table">
            <a:tbl>
              <a:tblPr bandRow="1" firstRow="1">
                <a:noFill/>
                <a:tableStyleId>{03C6AA3F-849A-46AE-AB4C-28C2C0FA85B7}</a:tableStyleId>
              </a:tblPr>
              <a:tblGrid>
                <a:gridCol w="3314700"/>
                <a:gridCol w="7734300"/>
              </a:tblGrid>
              <a:tr h="723900">
                <a:tc>
                  <a:txBody>
                    <a:bodyPr/>
                    <a:lstStyle/>
                    <a:p>
                      <a:pPr indent="0" lvl="0" marL="0" marR="0" rtl="0" algn="l">
                        <a:spcBef>
                          <a:spcPts val="0"/>
                        </a:spcBef>
                        <a:spcAft>
                          <a:spcPts val="0"/>
                        </a:spcAft>
                        <a:buNone/>
                      </a:pPr>
                      <a:r>
                        <a:rPr i="0" lang="en-US" sz="1500" u="none" cap="none" strike="noStrike">
                          <a:solidFill>
                            <a:srgbClr val="334155"/>
                          </a:solidFill>
                        </a:rPr>
                        <a:t>Θέμα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c>
                  <a:txBody>
                    <a:bodyPr/>
                    <a:lstStyle/>
                    <a:p>
                      <a:pPr indent="0" lvl="0" marL="0" marR="0" rtl="0" algn="l">
                        <a:spcBef>
                          <a:spcPts val="0"/>
                        </a:spcBef>
                        <a:spcAft>
                          <a:spcPts val="0"/>
                        </a:spcAft>
                        <a:buNone/>
                      </a:pPr>
                      <a:r>
                        <a:rPr i="0" lang="en-US" sz="1500" u="none" cap="none" strike="noStrike">
                          <a:solidFill>
                            <a:srgbClr val="334155"/>
                          </a:solidFill>
                        </a:rPr>
                        <a:t>Πρόβλεψη Νόμου (Άρθρα 7, 16, 17)</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r>
              <a:tr h="723900">
                <a:tc>
                  <a:txBody>
                    <a:bodyPr/>
                    <a:lstStyle/>
                    <a:p>
                      <a:pPr indent="0" lvl="0" marL="0" marR="0" rtl="0" algn="l">
                        <a:spcBef>
                          <a:spcPts val="0"/>
                        </a:spcBef>
                        <a:spcAft>
                          <a:spcPts val="0"/>
                        </a:spcAft>
                        <a:buNone/>
                      </a:pPr>
                      <a:r>
                        <a:rPr b="1" i="0" lang="en-US" sz="1500" u="none" cap="none" strike="noStrike">
                          <a:solidFill>
                            <a:srgbClr val="334155"/>
                          </a:solidFill>
                        </a:rPr>
                        <a:t>Πύλη Εισόδου</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500" u="none" cap="none" strike="noStrike">
                          <a:solidFill>
                            <a:srgbClr val="334155"/>
                          </a:solidFill>
                        </a:rPr>
                        <a:t>Αποκλειστική χρήση των διαπιστευτηρίων του </a:t>
                      </a:r>
                      <a:r>
                        <a:rPr b="1" i="0" lang="en-US" sz="1500" u="none" cap="none" strike="noStrike">
                          <a:solidFill>
                            <a:srgbClr val="334155"/>
                          </a:solidFill>
                        </a:rPr>
                        <a:t>Πανελλήνιου Σχολικού Δικτύου (ΠΣΔ)</a:t>
                      </a:r>
                      <a:r>
                        <a:rPr i="0" lang="en-US" sz="1500" u="none" cap="none" strike="noStrike">
                          <a:solidFill>
                            <a:srgbClr val="334155"/>
                          </a:solidFill>
                        </a:rPr>
                        <a:t>.</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3900">
                <a:tc>
                  <a:txBody>
                    <a:bodyPr/>
                    <a:lstStyle/>
                    <a:p>
                      <a:pPr indent="0" lvl="0" marL="0" marR="0" rtl="0" algn="l">
                        <a:spcBef>
                          <a:spcPts val="0"/>
                        </a:spcBef>
                        <a:spcAft>
                          <a:spcPts val="0"/>
                        </a:spcAft>
                        <a:buNone/>
                      </a:pPr>
                      <a:r>
                        <a:rPr b="1" i="0" lang="en-US" sz="1500" u="none" cap="none" strike="noStrike">
                          <a:solidFill>
                            <a:srgbClr val="334155"/>
                          </a:solidFill>
                        </a:rPr>
                        <a:t>Απαγορευμένα Δεδομένα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500" u="none" cap="none" strike="noStrike">
                          <a:solidFill>
                            <a:srgbClr val="334155"/>
                          </a:solidFill>
                        </a:rPr>
                        <a:t>Καμία εισαγωγή: Ονοματεπωνύμου, φωτογραφίας, βίντεο, βαθμών ή δεδομένων υγείας.</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3900">
                <a:tc>
                  <a:txBody>
                    <a:bodyPr/>
                    <a:lstStyle/>
                    <a:p>
                      <a:pPr indent="0" lvl="0" marL="0" marR="0" rtl="0" algn="l">
                        <a:spcBef>
                          <a:spcPts val="0"/>
                        </a:spcBef>
                        <a:spcAft>
                          <a:spcPts val="0"/>
                        </a:spcAft>
                        <a:buNone/>
                      </a:pPr>
                      <a:r>
                        <a:rPr b="1" i="0" lang="en-US" sz="1500" u="none" cap="none" strike="noStrike">
                          <a:solidFill>
                            <a:srgbClr val="334155"/>
                          </a:solidFill>
                        </a:rPr>
                        <a:t>Τήρηση Αρχείου</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500" u="none" cap="none" strike="noStrike">
                          <a:solidFill>
                            <a:srgbClr val="334155"/>
                          </a:solidFill>
                        </a:rPr>
                        <a:t>Ασφαλής διαγραφή όλων των δεδομένων μετά την πάροδο </a:t>
                      </a:r>
                      <a:r>
                        <a:rPr b="1" i="0" lang="en-US" sz="1500" u="none" cap="none" strike="noStrike">
                          <a:solidFill>
                            <a:srgbClr val="334155"/>
                          </a:solidFill>
                        </a:rPr>
                        <a:t>τριών (3) ετών</a:t>
                      </a:r>
                      <a:r>
                        <a:rPr i="0" lang="en-US" sz="1500" u="none" cap="none" strike="noStrike">
                          <a:solidFill>
                            <a:srgbClr val="334155"/>
                          </a:solidFill>
                        </a:rPr>
                        <a:t>.</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23900">
                <a:tc>
                  <a:txBody>
                    <a:bodyPr/>
                    <a:lstStyle/>
                    <a:p>
                      <a:pPr indent="0" lvl="0" marL="0" marR="0" rtl="0" algn="l">
                        <a:spcBef>
                          <a:spcPts val="0"/>
                        </a:spcBef>
                        <a:spcAft>
                          <a:spcPts val="0"/>
                        </a:spcAft>
                        <a:buNone/>
                      </a:pPr>
                      <a:r>
                        <a:rPr b="1" i="0" lang="en-US" sz="1500" u="none" cap="none" strike="noStrike">
                          <a:solidFill>
                            <a:srgbClr val="334155"/>
                          </a:solidFill>
                        </a:rPr>
                        <a:t>Διαφάνεια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500" u="none" cap="none" strike="noStrike">
                          <a:solidFill>
                            <a:srgbClr val="334155"/>
                          </a:solidFill>
                        </a:rPr>
                        <a:t>Υποχρεωτική ενημέρωση για το περιβαλλοντικό αποτύπωμα και τις αλγοριθμικές μεροληψίες.</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51" name="Google Shape;451;p40"/>
          <p:cNvSpPr/>
          <p:nvPr/>
        </p:nvSpPr>
        <p:spPr>
          <a:xfrm>
            <a:off x="571500" y="3438525"/>
            <a:ext cx="33147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2" name="Google Shape;452;p40"/>
          <p:cNvSpPr/>
          <p:nvPr/>
        </p:nvSpPr>
        <p:spPr>
          <a:xfrm>
            <a:off x="3886200" y="3438525"/>
            <a:ext cx="77343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3" name="Google Shape;453;p40"/>
          <p:cNvSpPr/>
          <p:nvPr/>
        </p:nvSpPr>
        <p:spPr>
          <a:xfrm>
            <a:off x="571500" y="4095750"/>
            <a:ext cx="33147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4" name="Google Shape;454;p40"/>
          <p:cNvSpPr/>
          <p:nvPr/>
        </p:nvSpPr>
        <p:spPr>
          <a:xfrm>
            <a:off x="3886200" y="4095750"/>
            <a:ext cx="77343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5" name="Google Shape;455;p40"/>
          <p:cNvSpPr/>
          <p:nvPr/>
        </p:nvSpPr>
        <p:spPr>
          <a:xfrm>
            <a:off x="571500" y="4752975"/>
            <a:ext cx="33147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6" name="Google Shape;456;p40"/>
          <p:cNvSpPr/>
          <p:nvPr/>
        </p:nvSpPr>
        <p:spPr>
          <a:xfrm>
            <a:off x="3886200" y="4752975"/>
            <a:ext cx="77343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7" name="Google Shape;457;p40"/>
          <p:cNvSpPr/>
          <p:nvPr/>
        </p:nvSpPr>
        <p:spPr>
          <a:xfrm>
            <a:off x="571500" y="5715000"/>
            <a:ext cx="33147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8" name="Google Shape;458;p40"/>
          <p:cNvSpPr/>
          <p:nvPr/>
        </p:nvSpPr>
        <p:spPr>
          <a:xfrm>
            <a:off x="3886200" y="5715000"/>
            <a:ext cx="7734300" cy="96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59" name="Google Shape;459;p40"/>
          <p:cNvSpPr txBox="1"/>
          <p:nvPr/>
        </p:nvSpPr>
        <p:spPr>
          <a:xfrm>
            <a:off x="809625" y="571500"/>
            <a:ext cx="11351400" cy="484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150" u="none" cap="none" strike="noStrike">
                <a:solidFill>
                  <a:srgbClr val="005088"/>
                </a:solidFill>
                <a:latin typeface="Poppins"/>
                <a:ea typeface="Poppins"/>
                <a:cs typeface="Poppins"/>
                <a:sym typeface="Poppins"/>
              </a:rPr>
              <a:t>3. Ασφάλεια, ΠΣΔ &amp; Προσωπικά Δεδομένα</a:t>
            </a:r>
            <a:endParaRPr/>
          </a:p>
        </p:txBody>
      </p:sp>
      <p:sp>
        <p:nvSpPr>
          <p:cNvPr id="460" name="Google Shape;460;p40"/>
          <p:cNvSpPr/>
          <p:nvPr/>
        </p:nvSpPr>
        <p:spPr>
          <a:xfrm>
            <a:off x="571500" y="571500"/>
            <a:ext cx="95400" cy="600000"/>
          </a:xfrm>
          <a:prstGeom prst="rect">
            <a:avLst/>
          </a:prstGeom>
          <a:solidFill>
            <a:srgbClr val="0050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61" name="Google Shape;461;p40"/>
          <p:cNvSpPr txBox="1"/>
          <p:nvPr/>
        </p:nvSpPr>
        <p:spPr>
          <a:xfrm>
            <a:off x="9130010" y="6410325"/>
            <a:ext cx="2490600" cy="161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1" lang="en-US" sz="1050" u="none" cap="none" strike="noStrike">
                <a:solidFill>
                  <a:srgbClr val="94A3B8"/>
                </a:solidFill>
                <a:latin typeface="Lato"/>
                <a:ea typeface="Lato"/>
                <a:cs typeface="Lato"/>
                <a:sym typeface="Lato"/>
              </a:rPr>
              <a:t> Υ.Α. 55909/Δ6 • ΦΕΚ Β΄ 2639/12.05.2026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465" name="Shape 465"/>
        <p:cNvGrpSpPr/>
        <p:nvPr/>
      </p:nvGrpSpPr>
      <p:grpSpPr>
        <a:xfrm>
          <a:off x="0" y="0"/>
          <a:ext cx="0" cy="0"/>
          <a:chOff x="0" y="0"/>
          <a:chExt cx="0" cy="0"/>
        </a:xfrm>
      </p:grpSpPr>
      <p:sp>
        <p:nvSpPr>
          <p:cNvPr id="466" name="Google Shape;466;p41"/>
          <p:cNvSpPr/>
          <p:nvPr/>
        </p:nvSpPr>
        <p:spPr>
          <a:xfrm>
            <a:off x="8375676" y="2376475"/>
            <a:ext cx="606300" cy="477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67" name="Google Shape;467;p41"/>
          <p:cNvSpPr txBox="1"/>
          <p:nvPr/>
        </p:nvSpPr>
        <p:spPr>
          <a:xfrm>
            <a:off x="5304950" y="2709840"/>
            <a:ext cx="6748200" cy="22164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000000"/>
              </a:buClr>
              <a:buFont typeface="Arial"/>
              <a:buNone/>
            </a:pPr>
            <a:r>
              <a:rPr b="1" lang="en-US" sz="4800">
                <a:solidFill>
                  <a:srgbClr val="FFFFFF"/>
                </a:solidFill>
                <a:latin typeface="Poppins"/>
                <a:ea typeface="Poppins"/>
                <a:cs typeface="Poppins"/>
                <a:sym typeface="Poppins"/>
              </a:rPr>
              <a:t>Παιδαγωγική της Μηχανική Προτροπών (5S)</a:t>
            </a:r>
            <a:endParaRPr/>
          </a:p>
        </p:txBody>
      </p:sp>
      <p:sp>
        <p:nvSpPr>
          <p:cNvPr id="468" name="Google Shape;468;p41"/>
          <p:cNvSpPr txBox="1"/>
          <p:nvPr/>
        </p:nvSpPr>
        <p:spPr>
          <a:xfrm>
            <a:off x="6113742" y="5211934"/>
            <a:ext cx="5130600" cy="300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950">
                <a:solidFill>
                  <a:srgbClr val="00B4D8"/>
                </a:solidFill>
                <a:latin typeface="Lato"/>
                <a:ea typeface="Lato"/>
                <a:cs typeface="Lato"/>
                <a:sym typeface="Lato"/>
              </a:rPr>
              <a:t>Εργαλεία AI για τον Εκπαιδευτικό</a:t>
            </a:r>
            <a:endParaRPr sz="1950">
              <a:solidFill>
                <a:srgbClr val="00B4D8"/>
              </a:solidFill>
              <a:latin typeface="Lato"/>
              <a:ea typeface="Lato"/>
              <a:cs typeface="Lato"/>
              <a:sym typeface="Lato"/>
            </a:endParaRPr>
          </a:p>
        </p:txBody>
      </p:sp>
      <p:pic>
        <p:nvPicPr>
          <p:cNvPr id="469" name="Google Shape;469;p41" title="IMG_8024.jpeg"/>
          <p:cNvPicPr preferRelativeResize="0"/>
          <p:nvPr/>
        </p:nvPicPr>
        <p:blipFill>
          <a:blip r:embed="rId3">
            <a:alphaModFix/>
          </a:blip>
          <a:stretch>
            <a:fillRect/>
          </a:stretch>
        </p:blipFill>
        <p:spPr>
          <a:xfrm>
            <a:off x="189150" y="180750"/>
            <a:ext cx="4887276" cy="65163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3" name="Shape 473"/>
        <p:cNvGrpSpPr/>
        <p:nvPr/>
      </p:nvGrpSpPr>
      <p:grpSpPr>
        <a:xfrm>
          <a:off x="0" y="0"/>
          <a:ext cx="0" cy="0"/>
          <a:chOff x="0" y="0"/>
          <a:chExt cx="0" cy="0"/>
        </a:xfrm>
      </p:grpSpPr>
      <p:pic>
        <p:nvPicPr>
          <p:cNvPr descr="image.png" id="474" name="Google Shape;474;p42"/>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475" name="Google Shape;475;p42"/>
          <p:cNvGraphicFramePr/>
          <p:nvPr/>
        </p:nvGraphicFramePr>
        <p:xfrm>
          <a:off x="571500" y="2381250"/>
          <a:ext cx="3000000" cy="3000000"/>
        </p:xfrm>
        <a:graphic>
          <a:graphicData uri="http://schemas.openxmlformats.org/drawingml/2006/table">
            <a:tbl>
              <a:tblPr bandRow="1" firstRow="1">
                <a:noFill/>
                <a:tableStyleId>{03C6AA3F-849A-46AE-AB4C-28C2C0FA85B7}</a:tableStyleId>
              </a:tblPr>
              <a:tblGrid>
                <a:gridCol w="1920025"/>
                <a:gridCol w="3580050"/>
                <a:gridCol w="5548900"/>
              </a:tblGrid>
              <a:tr h="503225">
                <a:tc>
                  <a:txBody>
                    <a:bodyPr/>
                    <a:lstStyle/>
                    <a:p>
                      <a:pPr indent="0" lvl="0" marL="0" marR="0" rtl="0" algn="l">
                        <a:spcBef>
                          <a:spcPts val="0"/>
                        </a:spcBef>
                        <a:spcAft>
                          <a:spcPts val="0"/>
                        </a:spcAft>
                        <a:buNone/>
                      </a:pPr>
                      <a:r>
                        <a:rPr i="0" lang="en-US" sz="1350" u="none" cap="none" strike="noStrike">
                          <a:solidFill>
                            <a:srgbClr val="475569"/>
                          </a:solidFill>
                        </a:rPr>
                        <a:t>Στρατηγική (5S)</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i="0" lang="en-US" sz="1350" u="none" cap="none" strike="noStrike">
                          <a:solidFill>
                            <a:srgbClr val="475569"/>
                          </a:solidFill>
                        </a:rPr>
                        <a:t>Περιγραφή</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i="0" lang="en-US" sz="1350" u="none" cap="none" strike="noStrike">
                          <a:solidFill>
                            <a:srgbClr val="475569"/>
                          </a:solidFill>
                        </a:rPr>
                        <a:t>Παράδειγμα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r>
              <a:tr h="503225">
                <a:tc>
                  <a:txBody>
                    <a:bodyPr/>
                    <a:lstStyle/>
                    <a:p>
                      <a:pPr indent="0" lvl="0" marL="0" marR="0" rtl="0" algn="l">
                        <a:spcBef>
                          <a:spcPts val="0"/>
                        </a:spcBef>
                        <a:spcAft>
                          <a:spcPts val="0"/>
                        </a:spcAft>
                        <a:buNone/>
                      </a:pPr>
                      <a:r>
                        <a:rPr b="1" i="0" lang="en-US" sz="1350" u="none" cap="none" strike="noStrike">
                          <a:solidFill>
                            <a:srgbClr val="475569"/>
                          </a:solidFill>
                        </a:rPr>
                        <a:t>Set the Scene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Ορίστε ρόλο και περιβάλλον.</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"Είσαι ένας έμπειρος STEM εκπαιδευτικός..."</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3225">
                <a:tc>
                  <a:txBody>
                    <a:bodyPr/>
                    <a:lstStyle/>
                    <a:p>
                      <a:pPr indent="0" lvl="0" marL="0" marR="0" rtl="0" algn="l">
                        <a:spcBef>
                          <a:spcPts val="0"/>
                        </a:spcBef>
                        <a:spcAft>
                          <a:spcPts val="0"/>
                        </a:spcAft>
                        <a:buNone/>
                      </a:pPr>
                      <a:r>
                        <a:rPr b="1" i="0" lang="en-US" sz="1350" u="none" cap="none" strike="noStrike">
                          <a:solidFill>
                            <a:srgbClr val="475569"/>
                          </a:solidFill>
                        </a:rPr>
                        <a:t>Specific</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Να είστε σαφείς στις λεπτομέρειες.</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"Σχεδίασε ένα πλάνο 60 λεπτών για την 5η Δημοτικού..."</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3225">
                <a:tc>
                  <a:txBody>
                    <a:bodyPr/>
                    <a:lstStyle/>
                    <a:p>
                      <a:pPr indent="0" lvl="0" marL="0" marR="0" rtl="0" algn="l">
                        <a:spcBef>
                          <a:spcPts val="0"/>
                        </a:spcBef>
                        <a:spcAft>
                          <a:spcPts val="0"/>
                        </a:spcAft>
                        <a:buNone/>
                      </a:pPr>
                      <a:r>
                        <a:rPr b="1" i="0" lang="en-US" sz="1350" u="none" cap="none" strike="noStrike">
                          <a:solidFill>
                            <a:srgbClr val="475569"/>
                          </a:solidFill>
                        </a:rPr>
                        <a:t>Simplify</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Απλή γλώσσα, χωρίς ορολογία.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"Χρησιμοποίησε απλά λόγια και παραδείγματα..."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3225">
                <a:tc>
                  <a:txBody>
                    <a:bodyPr/>
                    <a:lstStyle/>
                    <a:p>
                      <a:pPr indent="0" lvl="0" marL="0" marR="0" rtl="0" algn="l">
                        <a:spcBef>
                          <a:spcPts val="0"/>
                        </a:spcBef>
                        <a:spcAft>
                          <a:spcPts val="0"/>
                        </a:spcAft>
                        <a:buNone/>
                      </a:pPr>
                      <a:r>
                        <a:rPr b="1" i="0" lang="en-US" sz="1350" u="none" cap="none" strike="noStrike">
                          <a:solidFill>
                            <a:srgbClr val="475569"/>
                          </a:solidFill>
                        </a:rPr>
                        <a:t>Structure</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Ορίστε τη μορφή της εξόδου.</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"Εμφάνισε την απάντηση σε μορφή πίνακα."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03250">
                <a:tc>
                  <a:txBody>
                    <a:bodyPr/>
                    <a:lstStyle/>
                    <a:p>
                      <a:pPr indent="0" lvl="0" marL="0" marR="0" rtl="0" algn="l">
                        <a:spcBef>
                          <a:spcPts val="0"/>
                        </a:spcBef>
                        <a:spcAft>
                          <a:spcPts val="0"/>
                        </a:spcAft>
                        <a:buNone/>
                      </a:pPr>
                      <a:r>
                        <a:rPr b="1" i="0" lang="en-US" sz="1350" u="none" cap="none" strike="noStrike">
                          <a:solidFill>
                            <a:srgbClr val="475569"/>
                          </a:solidFill>
                        </a:rPr>
                        <a:t>Share Feedback</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Δώστε ανατροφοδότηση.</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i="0" lang="en-US" sz="1350" u="none" cap="none" strike="noStrike">
                          <a:solidFill>
                            <a:srgbClr val="475569"/>
                          </a:solidFill>
                        </a:rPr>
                        <a:t>"Άλλαξε το ύφος σε πιο χιουμοριστικό."</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76" name="Google Shape;476;p42"/>
          <p:cNvSpPr/>
          <p:nvPr/>
        </p:nvSpPr>
        <p:spPr>
          <a:xfrm>
            <a:off x="571500" y="3405187"/>
            <a:ext cx="1920031"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77" name="Google Shape;477;p42"/>
          <p:cNvSpPr/>
          <p:nvPr/>
        </p:nvSpPr>
        <p:spPr>
          <a:xfrm>
            <a:off x="2491531" y="3405187"/>
            <a:ext cx="358006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78" name="Google Shape;478;p42"/>
          <p:cNvSpPr/>
          <p:nvPr/>
        </p:nvSpPr>
        <p:spPr>
          <a:xfrm>
            <a:off x="6071592" y="3405187"/>
            <a:ext cx="5548907"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79" name="Google Shape;479;p42"/>
          <p:cNvSpPr/>
          <p:nvPr/>
        </p:nvSpPr>
        <p:spPr>
          <a:xfrm>
            <a:off x="571500" y="3900487"/>
            <a:ext cx="1920031"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0" name="Google Shape;480;p42"/>
          <p:cNvSpPr/>
          <p:nvPr/>
        </p:nvSpPr>
        <p:spPr>
          <a:xfrm>
            <a:off x="2491531" y="3900487"/>
            <a:ext cx="358006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1" name="Google Shape;481;p42"/>
          <p:cNvSpPr/>
          <p:nvPr/>
        </p:nvSpPr>
        <p:spPr>
          <a:xfrm>
            <a:off x="6071592" y="3900487"/>
            <a:ext cx="5548907"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2" name="Google Shape;482;p42"/>
          <p:cNvSpPr/>
          <p:nvPr/>
        </p:nvSpPr>
        <p:spPr>
          <a:xfrm>
            <a:off x="571500" y="4395787"/>
            <a:ext cx="1920031"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3" name="Google Shape;483;p42"/>
          <p:cNvSpPr/>
          <p:nvPr/>
        </p:nvSpPr>
        <p:spPr>
          <a:xfrm>
            <a:off x="2491531" y="4395787"/>
            <a:ext cx="358006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4" name="Google Shape;484;p42"/>
          <p:cNvSpPr/>
          <p:nvPr/>
        </p:nvSpPr>
        <p:spPr>
          <a:xfrm>
            <a:off x="6071592" y="4395787"/>
            <a:ext cx="5548907"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5" name="Google Shape;485;p42"/>
          <p:cNvSpPr/>
          <p:nvPr/>
        </p:nvSpPr>
        <p:spPr>
          <a:xfrm>
            <a:off x="571500" y="4891087"/>
            <a:ext cx="1920031"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6" name="Google Shape;486;p42"/>
          <p:cNvSpPr/>
          <p:nvPr/>
        </p:nvSpPr>
        <p:spPr>
          <a:xfrm>
            <a:off x="2491531" y="4891087"/>
            <a:ext cx="358006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7" name="Google Shape;487;p42"/>
          <p:cNvSpPr/>
          <p:nvPr/>
        </p:nvSpPr>
        <p:spPr>
          <a:xfrm>
            <a:off x="6071592" y="4891087"/>
            <a:ext cx="5548907"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8" name="Google Shape;488;p42"/>
          <p:cNvSpPr/>
          <p:nvPr/>
        </p:nvSpPr>
        <p:spPr>
          <a:xfrm>
            <a:off x="571500" y="5386387"/>
            <a:ext cx="1920031"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89" name="Google Shape;489;p42"/>
          <p:cNvSpPr/>
          <p:nvPr/>
        </p:nvSpPr>
        <p:spPr>
          <a:xfrm>
            <a:off x="2491531" y="5386387"/>
            <a:ext cx="3580060"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90" name="Google Shape;490;p42"/>
          <p:cNvSpPr/>
          <p:nvPr/>
        </p:nvSpPr>
        <p:spPr>
          <a:xfrm>
            <a:off x="6071592" y="5386387"/>
            <a:ext cx="5548907"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91" name="Google Shape;491;p42"/>
          <p:cNvSpPr txBox="1"/>
          <p:nvPr/>
        </p:nvSpPr>
        <p:spPr>
          <a:xfrm>
            <a:off x="762000" y="571500"/>
            <a:ext cx="11401425" cy="5429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1E293B"/>
                </a:solidFill>
                <a:latin typeface="Poppins"/>
                <a:ea typeface="Poppins"/>
                <a:cs typeface="Poppins"/>
                <a:sym typeface="Poppins"/>
              </a:rPr>
              <a:t>Μηχανική Προτροπών: Το Πλαίσιο "5S"</a:t>
            </a:r>
            <a:endParaRPr/>
          </a:p>
        </p:txBody>
      </p:sp>
      <p:sp>
        <p:nvSpPr>
          <p:cNvPr id="492" name="Google Shape;492;p42"/>
          <p:cNvSpPr/>
          <p:nvPr/>
        </p:nvSpPr>
        <p:spPr>
          <a:xfrm>
            <a:off x="571500" y="571500"/>
            <a:ext cx="76200" cy="542925"/>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96" name="Shape 496"/>
        <p:cNvGrpSpPr/>
        <p:nvPr/>
      </p:nvGrpSpPr>
      <p:grpSpPr>
        <a:xfrm>
          <a:off x="0" y="0"/>
          <a:ext cx="0" cy="0"/>
          <a:chOff x="0" y="0"/>
          <a:chExt cx="0" cy="0"/>
        </a:xfrm>
      </p:grpSpPr>
      <p:pic>
        <p:nvPicPr>
          <p:cNvPr descr="image.png" id="497" name="Google Shape;497;p4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498" name="Google Shape;498;p43"/>
          <p:cNvPicPr preferRelativeResize="0"/>
          <p:nvPr/>
        </p:nvPicPr>
        <p:blipFill rotWithShape="1">
          <a:blip r:embed="rId4">
            <a:alphaModFix/>
          </a:blip>
          <a:srcRect b="0" l="0" r="0" t="0"/>
          <a:stretch/>
        </p:blipFill>
        <p:spPr>
          <a:xfrm>
            <a:off x="571500" y="2286000"/>
            <a:ext cx="2583656" cy="3209925"/>
          </a:xfrm>
          <a:prstGeom prst="rect">
            <a:avLst/>
          </a:prstGeom>
          <a:noFill/>
          <a:ln>
            <a:noFill/>
          </a:ln>
        </p:spPr>
      </p:pic>
      <p:pic>
        <p:nvPicPr>
          <p:cNvPr descr="image.png" id="499" name="Google Shape;499;p43"/>
          <p:cNvPicPr preferRelativeResize="0"/>
          <p:nvPr/>
        </p:nvPicPr>
        <p:blipFill rotWithShape="1">
          <a:blip r:embed="rId5">
            <a:alphaModFix/>
          </a:blip>
          <a:srcRect b="0" l="0" r="0" t="0"/>
          <a:stretch/>
        </p:blipFill>
        <p:spPr>
          <a:xfrm>
            <a:off x="3393281" y="2286000"/>
            <a:ext cx="2583656" cy="3209925"/>
          </a:xfrm>
          <a:prstGeom prst="rect">
            <a:avLst/>
          </a:prstGeom>
          <a:noFill/>
          <a:ln>
            <a:noFill/>
          </a:ln>
        </p:spPr>
      </p:pic>
      <p:pic>
        <p:nvPicPr>
          <p:cNvPr descr="image.png" id="500" name="Google Shape;500;p43"/>
          <p:cNvPicPr preferRelativeResize="0"/>
          <p:nvPr/>
        </p:nvPicPr>
        <p:blipFill rotWithShape="1">
          <a:blip r:embed="rId6">
            <a:alphaModFix/>
          </a:blip>
          <a:srcRect b="0" l="0" r="0" t="0"/>
          <a:stretch/>
        </p:blipFill>
        <p:spPr>
          <a:xfrm>
            <a:off x="6215062" y="2286000"/>
            <a:ext cx="2583656" cy="3209925"/>
          </a:xfrm>
          <a:prstGeom prst="rect">
            <a:avLst/>
          </a:prstGeom>
          <a:noFill/>
          <a:ln>
            <a:noFill/>
          </a:ln>
        </p:spPr>
      </p:pic>
      <p:pic>
        <p:nvPicPr>
          <p:cNvPr descr="image.png" id="501" name="Google Shape;501;p43"/>
          <p:cNvPicPr preferRelativeResize="0"/>
          <p:nvPr/>
        </p:nvPicPr>
        <p:blipFill rotWithShape="1">
          <a:blip r:embed="rId6">
            <a:alphaModFix/>
          </a:blip>
          <a:srcRect b="0" l="0" r="0" t="0"/>
          <a:stretch/>
        </p:blipFill>
        <p:spPr>
          <a:xfrm>
            <a:off x="9036843" y="2286000"/>
            <a:ext cx="2583656" cy="3209925"/>
          </a:xfrm>
          <a:prstGeom prst="rect">
            <a:avLst/>
          </a:prstGeom>
          <a:noFill/>
          <a:ln>
            <a:noFill/>
          </a:ln>
        </p:spPr>
      </p:pic>
      <p:sp>
        <p:nvSpPr>
          <p:cNvPr id="502" name="Google Shape;502;p43"/>
          <p:cNvSpPr txBox="1"/>
          <p:nvPr/>
        </p:nvSpPr>
        <p:spPr>
          <a:xfrm>
            <a:off x="766941" y="3133725"/>
            <a:ext cx="2192774" cy="7429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5088"/>
                </a:solidFill>
                <a:latin typeface="Poppins"/>
                <a:ea typeface="Poppins"/>
                <a:cs typeface="Poppins"/>
                <a:sym typeface="Poppins"/>
              </a:rPr>
              <a:t>MagicSchool &amp; Brisk</a:t>
            </a:r>
            <a:endParaRPr/>
          </a:p>
        </p:txBody>
      </p:sp>
      <p:sp>
        <p:nvSpPr>
          <p:cNvPr id="503" name="Google Shape;503;p43"/>
          <p:cNvSpPr txBox="1"/>
          <p:nvPr/>
        </p:nvSpPr>
        <p:spPr>
          <a:xfrm>
            <a:off x="819150" y="4048125"/>
            <a:ext cx="2088356" cy="10287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475569"/>
                </a:solidFill>
                <a:latin typeface="Lato"/>
                <a:ea typeface="Lato"/>
                <a:cs typeface="Lato"/>
                <a:sym typeface="Lato"/>
              </a:rPr>
              <a:t>Αυτοματοποίηση διαφοροποίησης, αξιολόγησης και ανατροφοδότησης.</a:t>
            </a:r>
            <a:endParaRPr/>
          </a:p>
        </p:txBody>
      </p:sp>
      <p:sp>
        <p:nvSpPr>
          <p:cNvPr id="504" name="Google Shape;504;p43"/>
          <p:cNvSpPr txBox="1"/>
          <p:nvPr/>
        </p:nvSpPr>
        <p:spPr>
          <a:xfrm>
            <a:off x="3588722" y="3133725"/>
            <a:ext cx="2192774" cy="7429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5088"/>
                </a:solidFill>
                <a:latin typeface="Poppins"/>
                <a:ea typeface="Poppins"/>
                <a:cs typeface="Poppins"/>
                <a:sym typeface="Poppins"/>
              </a:rPr>
              <a:t>Curipod &amp; Eduaide</a:t>
            </a:r>
            <a:endParaRPr/>
          </a:p>
        </p:txBody>
      </p:sp>
      <p:sp>
        <p:nvSpPr>
          <p:cNvPr id="505" name="Google Shape;505;p43"/>
          <p:cNvSpPr txBox="1"/>
          <p:nvPr/>
        </p:nvSpPr>
        <p:spPr>
          <a:xfrm>
            <a:off x="3640931" y="4048125"/>
            <a:ext cx="2088356" cy="77152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475569"/>
                </a:solidFill>
                <a:latin typeface="Lato"/>
                <a:ea typeface="Lato"/>
                <a:cs typeface="Lato"/>
                <a:sym typeface="Lato"/>
              </a:rPr>
              <a:t>Δημιουργία διαδραστικών slides και δομημένων ενοτήτων μαθήματος.</a:t>
            </a:r>
            <a:endParaRPr/>
          </a:p>
        </p:txBody>
      </p:sp>
      <p:sp>
        <p:nvSpPr>
          <p:cNvPr id="506" name="Google Shape;506;p43"/>
          <p:cNvSpPr txBox="1"/>
          <p:nvPr/>
        </p:nvSpPr>
        <p:spPr>
          <a:xfrm>
            <a:off x="6410503" y="3133725"/>
            <a:ext cx="2192774" cy="3714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5088"/>
                </a:solidFill>
                <a:latin typeface="Poppins"/>
                <a:ea typeface="Poppins"/>
                <a:cs typeface="Poppins"/>
                <a:sym typeface="Poppins"/>
              </a:rPr>
              <a:t>SchoolAI</a:t>
            </a:r>
            <a:endParaRPr/>
          </a:p>
        </p:txBody>
      </p:sp>
      <p:sp>
        <p:nvSpPr>
          <p:cNvPr id="507" name="Google Shape;507;p43"/>
          <p:cNvSpPr txBox="1"/>
          <p:nvPr/>
        </p:nvSpPr>
        <p:spPr>
          <a:xfrm>
            <a:off x="6462712" y="4048125"/>
            <a:ext cx="2088300" cy="831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475569"/>
                </a:solidFill>
                <a:latin typeface="Lato"/>
                <a:ea typeface="Lato"/>
                <a:cs typeface="Lato"/>
                <a:sym typeface="Lato"/>
              </a:rPr>
              <a:t>Ασφαλείς "χώροι" για μαθητές (spaces) με ρόλους και σενάρια.</a:t>
            </a:r>
            <a:endParaRPr/>
          </a:p>
        </p:txBody>
      </p:sp>
      <p:sp>
        <p:nvSpPr>
          <p:cNvPr id="508" name="Google Shape;508;p43"/>
          <p:cNvSpPr txBox="1"/>
          <p:nvPr/>
        </p:nvSpPr>
        <p:spPr>
          <a:xfrm>
            <a:off x="9232284" y="3133725"/>
            <a:ext cx="2192774" cy="3714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5088"/>
                </a:solidFill>
                <a:latin typeface="Poppins"/>
                <a:ea typeface="Poppins"/>
                <a:cs typeface="Poppins"/>
                <a:sym typeface="Poppins"/>
              </a:rPr>
              <a:t>QuestionWell</a:t>
            </a:r>
            <a:endParaRPr/>
          </a:p>
        </p:txBody>
      </p:sp>
      <p:sp>
        <p:nvSpPr>
          <p:cNvPr id="509" name="Google Shape;509;p43"/>
          <p:cNvSpPr txBox="1"/>
          <p:nvPr/>
        </p:nvSpPr>
        <p:spPr>
          <a:xfrm>
            <a:off x="9284493" y="4048125"/>
            <a:ext cx="2088300" cy="831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350" u="none" cap="none" strike="noStrike">
                <a:solidFill>
                  <a:srgbClr val="475569"/>
                </a:solidFill>
                <a:latin typeface="Lato"/>
                <a:ea typeface="Lato"/>
                <a:cs typeface="Lato"/>
                <a:sym typeface="Lato"/>
              </a:rPr>
              <a:t>Παραγωγή ερωτήσεων κριτικής σκέψης από οποιοδήποτε κείμενο.</a:t>
            </a:r>
            <a:endParaRPr/>
          </a:p>
        </p:txBody>
      </p:sp>
      <p:pic>
        <p:nvPicPr>
          <p:cNvPr descr="image.png" id="510" name="Google Shape;510;p43"/>
          <p:cNvPicPr preferRelativeResize="0"/>
          <p:nvPr/>
        </p:nvPicPr>
        <p:blipFill rotWithShape="1">
          <a:blip r:embed="rId7">
            <a:alphaModFix/>
          </a:blip>
          <a:srcRect b="0" l="0" r="0" t="0"/>
          <a:stretch/>
        </p:blipFill>
        <p:spPr>
          <a:xfrm>
            <a:off x="1649015" y="2571750"/>
            <a:ext cx="428625" cy="381000"/>
          </a:xfrm>
          <a:prstGeom prst="rect">
            <a:avLst/>
          </a:prstGeom>
          <a:noFill/>
          <a:ln>
            <a:noFill/>
          </a:ln>
        </p:spPr>
      </p:pic>
      <p:pic>
        <p:nvPicPr>
          <p:cNvPr descr="image.png" id="511" name="Google Shape;511;p43"/>
          <p:cNvPicPr preferRelativeResize="0"/>
          <p:nvPr/>
        </p:nvPicPr>
        <p:blipFill rotWithShape="1">
          <a:blip r:embed="rId8">
            <a:alphaModFix/>
          </a:blip>
          <a:srcRect b="0" l="0" r="0" t="0"/>
          <a:stretch/>
        </p:blipFill>
        <p:spPr>
          <a:xfrm>
            <a:off x="4494609" y="2571750"/>
            <a:ext cx="381000" cy="381000"/>
          </a:xfrm>
          <a:prstGeom prst="rect">
            <a:avLst/>
          </a:prstGeom>
          <a:noFill/>
          <a:ln>
            <a:noFill/>
          </a:ln>
        </p:spPr>
      </p:pic>
      <p:pic>
        <p:nvPicPr>
          <p:cNvPr descr="image.png" id="512" name="Google Shape;512;p43"/>
          <p:cNvPicPr preferRelativeResize="0"/>
          <p:nvPr/>
        </p:nvPicPr>
        <p:blipFill rotWithShape="1">
          <a:blip r:embed="rId9">
            <a:alphaModFix/>
          </a:blip>
          <a:srcRect b="0" l="0" r="0" t="0"/>
          <a:stretch/>
        </p:blipFill>
        <p:spPr>
          <a:xfrm>
            <a:off x="7268765" y="2571750"/>
            <a:ext cx="476250" cy="381000"/>
          </a:xfrm>
          <a:prstGeom prst="rect">
            <a:avLst/>
          </a:prstGeom>
          <a:noFill/>
          <a:ln>
            <a:noFill/>
          </a:ln>
        </p:spPr>
      </p:pic>
      <p:pic>
        <p:nvPicPr>
          <p:cNvPr descr="image.png" id="513" name="Google Shape;513;p43"/>
          <p:cNvPicPr preferRelativeResize="0"/>
          <p:nvPr/>
        </p:nvPicPr>
        <p:blipFill rotWithShape="1">
          <a:blip r:embed="rId10">
            <a:alphaModFix/>
          </a:blip>
          <a:srcRect b="0" l="0" r="0" t="0"/>
          <a:stretch/>
        </p:blipFill>
        <p:spPr>
          <a:xfrm>
            <a:off x="10138171" y="2571750"/>
            <a:ext cx="381000" cy="381000"/>
          </a:xfrm>
          <a:prstGeom prst="rect">
            <a:avLst/>
          </a:prstGeom>
          <a:noFill/>
          <a:ln>
            <a:noFill/>
          </a:ln>
        </p:spPr>
      </p:pic>
      <p:sp>
        <p:nvSpPr>
          <p:cNvPr id="514" name="Google Shape;514;p43"/>
          <p:cNvSpPr txBox="1"/>
          <p:nvPr/>
        </p:nvSpPr>
        <p:spPr>
          <a:xfrm>
            <a:off x="762000" y="571500"/>
            <a:ext cx="11401425" cy="5429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1E293B"/>
                </a:solidFill>
                <a:latin typeface="Poppins"/>
                <a:ea typeface="Poppins"/>
                <a:cs typeface="Poppins"/>
                <a:sym typeface="Poppins"/>
              </a:rPr>
              <a:t>Εργαλεία AI για τον Εκπαιδευτικό</a:t>
            </a:r>
            <a:endParaRPr/>
          </a:p>
        </p:txBody>
      </p:sp>
      <p:sp>
        <p:nvSpPr>
          <p:cNvPr id="515" name="Google Shape;515;p43"/>
          <p:cNvSpPr/>
          <p:nvPr/>
        </p:nvSpPr>
        <p:spPr>
          <a:xfrm>
            <a:off x="571500" y="571500"/>
            <a:ext cx="76200" cy="542925"/>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87" name="Shape 87"/>
        <p:cNvGrpSpPr/>
        <p:nvPr/>
      </p:nvGrpSpPr>
      <p:grpSpPr>
        <a:xfrm>
          <a:off x="0" y="0"/>
          <a:ext cx="0" cy="0"/>
          <a:chOff x="0" y="0"/>
          <a:chExt cx="0" cy="0"/>
        </a:xfrm>
      </p:grpSpPr>
      <p:sp>
        <p:nvSpPr>
          <p:cNvPr id="88" name="Google Shape;88;p17"/>
          <p:cNvSpPr/>
          <p:nvPr/>
        </p:nvSpPr>
        <p:spPr>
          <a:xfrm>
            <a:off x="5619750" y="2376487"/>
            <a:ext cx="952500" cy="477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9" name="Google Shape;89;p17"/>
          <p:cNvSpPr txBox="1"/>
          <p:nvPr/>
        </p:nvSpPr>
        <p:spPr>
          <a:xfrm>
            <a:off x="1865158" y="2709862"/>
            <a:ext cx="8461800" cy="738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00" u="none" cap="none" strike="noStrike">
                <a:solidFill>
                  <a:srgbClr val="FFFFFF"/>
                </a:solidFill>
                <a:latin typeface="Poppins"/>
                <a:ea typeface="Poppins"/>
                <a:cs typeface="Poppins"/>
                <a:sym typeface="Poppins"/>
              </a:rPr>
              <a:t>ΤΟ ΦΙΝΛΑΝΔΙΚΟ ΜΟΝΤΕΛΟ</a:t>
            </a:r>
            <a:endParaRPr/>
          </a:p>
        </p:txBody>
      </p:sp>
      <p:sp>
        <p:nvSpPr>
          <p:cNvPr id="90" name="Google Shape;90;p17"/>
          <p:cNvSpPr txBox="1"/>
          <p:nvPr/>
        </p:nvSpPr>
        <p:spPr>
          <a:xfrm>
            <a:off x="2066627" y="3862387"/>
            <a:ext cx="8058600" cy="300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1950" u="none" cap="none" strike="noStrike">
                <a:solidFill>
                  <a:srgbClr val="00B4D8"/>
                </a:solidFill>
                <a:latin typeface="Lato"/>
                <a:ea typeface="Lato"/>
                <a:cs typeface="Lato"/>
                <a:sym typeface="Lato"/>
              </a:rPr>
              <a:t>Παιδαγωγική της Εμπιστοσύνης και της Ισότητας</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9" name="Shape 519"/>
        <p:cNvGrpSpPr/>
        <p:nvPr/>
      </p:nvGrpSpPr>
      <p:grpSpPr>
        <a:xfrm>
          <a:off x="0" y="0"/>
          <a:ext cx="0" cy="0"/>
          <a:chOff x="0" y="0"/>
          <a:chExt cx="0" cy="0"/>
        </a:xfrm>
      </p:grpSpPr>
      <p:pic>
        <p:nvPicPr>
          <p:cNvPr descr="image.png" id="520" name="Google Shape;520;p4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521" name="Google Shape;521;p44"/>
          <p:cNvPicPr preferRelativeResize="0"/>
          <p:nvPr/>
        </p:nvPicPr>
        <p:blipFill rotWithShape="1">
          <a:blip r:embed="rId4">
            <a:alphaModFix/>
          </a:blip>
          <a:srcRect b="0" l="0" r="0" t="0"/>
          <a:stretch/>
        </p:blipFill>
        <p:spPr>
          <a:xfrm>
            <a:off x="571500" y="2390775"/>
            <a:ext cx="5381625" cy="3000375"/>
          </a:xfrm>
          <a:prstGeom prst="rect">
            <a:avLst/>
          </a:prstGeom>
          <a:noFill/>
          <a:ln>
            <a:noFill/>
          </a:ln>
        </p:spPr>
      </p:pic>
      <p:pic>
        <p:nvPicPr>
          <p:cNvPr descr="image.png" id="522" name="Google Shape;522;p44"/>
          <p:cNvPicPr preferRelativeResize="0"/>
          <p:nvPr/>
        </p:nvPicPr>
        <p:blipFill rotWithShape="1">
          <a:blip r:embed="rId5">
            <a:alphaModFix/>
          </a:blip>
          <a:srcRect b="0" l="0" r="0" t="0"/>
          <a:stretch/>
        </p:blipFill>
        <p:spPr>
          <a:xfrm>
            <a:off x="6238875" y="912975"/>
            <a:ext cx="5381625" cy="5840825"/>
          </a:xfrm>
          <a:prstGeom prst="rect">
            <a:avLst/>
          </a:prstGeom>
          <a:noFill/>
          <a:ln>
            <a:noFill/>
          </a:ln>
        </p:spPr>
      </p:pic>
      <p:sp>
        <p:nvSpPr>
          <p:cNvPr id="523" name="Google Shape;523;p44"/>
          <p:cNvSpPr txBox="1"/>
          <p:nvPr/>
        </p:nvSpPr>
        <p:spPr>
          <a:xfrm>
            <a:off x="857225" y="1858600"/>
            <a:ext cx="5050500" cy="1754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850">
                <a:solidFill>
                  <a:srgbClr val="005088"/>
                </a:solidFill>
                <a:latin typeface="Calibri"/>
                <a:ea typeface="Calibri"/>
                <a:cs typeface="Calibri"/>
                <a:sym typeface="Calibri"/>
              </a:rPr>
              <a:t>Η Τεχνητή Νοημοσύνη δεν μειώνει τον ρόλο του εκπαιδευτικού. Τον κάνει ακόμη πιο σημαντικό.</a:t>
            </a:r>
            <a:endParaRPr sz="2300">
              <a:latin typeface="Calibri"/>
              <a:ea typeface="Calibri"/>
              <a:cs typeface="Calibri"/>
              <a:sym typeface="Calibri"/>
            </a:endParaRPr>
          </a:p>
        </p:txBody>
      </p:sp>
      <p:sp>
        <p:nvSpPr>
          <p:cNvPr id="524" name="Google Shape;524;p44"/>
          <p:cNvSpPr txBox="1"/>
          <p:nvPr/>
        </p:nvSpPr>
        <p:spPr>
          <a:xfrm>
            <a:off x="857213" y="3828175"/>
            <a:ext cx="4810200" cy="1140600"/>
          </a:xfrm>
          <a:prstGeom prst="rect">
            <a:avLst/>
          </a:prstGeom>
          <a:noFill/>
          <a:ln>
            <a:noFill/>
          </a:ln>
        </p:spPr>
        <p:txBody>
          <a:bodyPr anchorCtr="0" anchor="t" bIns="0" lIns="0" spcFirstLastPara="1" rIns="0" wrap="square" tIns="0">
            <a:spAutoFit/>
          </a:bodyPr>
          <a:lstStyle/>
          <a:p>
            <a:pPr indent="0" lvl="0" marL="0" rtl="0" algn="l">
              <a:lnSpc>
                <a:spcPct val="115000"/>
              </a:lnSpc>
              <a:spcBef>
                <a:spcPts val="1200"/>
              </a:spcBef>
              <a:spcAft>
                <a:spcPts val="0"/>
              </a:spcAft>
              <a:buNone/>
            </a:pPr>
            <a:r>
              <a:rPr lang="en-US" sz="1100"/>
              <a:t>Ο ρόλος μας δεν είναι να δίνουμε απαντήσεις που μπορεί να δώσει μια μηχανή, αλλά να βοηθούμε τους μαθητές να σκέφτονται, να συνεργάζονται, να δημιουργούν και να δρουν υπεύθυνα σε έναν κόσμο όπου η AI θα αποτελεί μέρος της καθημερινότητάς τους.</a:t>
            </a:r>
            <a:endParaRPr sz="1100"/>
          </a:p>
          <a:p>
            <a:pPr indent="0" lvl="0" marL="0" marR="0" rtl="0" algn="l">
              <a:lnSpc>
                <a:spcPct val="112500"/>
              </a:lnSpc>
              <a:spcBef>
                <a:spcPts val="1200"/>
              </a:spcBef>
              <a:spcAft>
                <a:spcPts val="0"/>
              </a:spcAft>
              <a:buNone/>
            </a:pPr>
            <a:r>
              <a:t/>
            </a:r>
            <a:endParaRPr b="1" sz="1350">
              <a:solidFill>
                <a:srgbClr val="475569"/>
              </a:solidFill>
              <a:latin typeface="Lato"/>
              <a:ea typeface="Lato"/>
              <a:cs typeface="Lato"/>
              <a:sym typeface="Lato"/>
            </a:endParaRPr>
          </a:p>
        </p:txBody>
      </p:sp>
      <p:sp>
        <p:nvSpPr>
          <p:cNvPr id="525" name="Google Shape;525;p44"/>
          <p:cNvSpPr txBox="1"/>
          <p:nvPr/>
        </p:nvSpPr>
        <p:spPr>
          <a:xfrm>
            <a:off x="6451575" y="1010100"/>
            <a:ext cx="5000700" cy="300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1950">
                <a:solidFill>
                  <a:srgbClr val="005088"/>
                </a:solidFill>
                <a:latin typeface="Poppins"/>
                <a:ea typeface="Poppins"/>
                <a:cs typeface="Poppins"/>
                <a:sym typeface="Poppins"/>
              </a:rPr>
              <a:t>Από τη Φινλανδία στη Νέα Μαγνησία</a:t>
            </a:r>
            <a:endParaRPr/>
          </a:p>
        </p:txBody>
      </p:sp>
      <p:sp>
        <p:nvSpPr>
          <p:cNvPr id="526" name="Google Shape;526;p44"/>
          <p:cNvSpPr txBox="1"/>
          <p:nvPr/>
        </p:nvSpPr>
        <p:spPr>
          <a:xfrm>
            <a:off x="6451575" y="1555900"/>
            <a:ext cx="4572000" cy="1489200"/>
          </a:xfrm>
          <a:prstGeom prst="rect">
            <a:avLst/>
          </a:prstGeom>
          <a:noFill/>
          <a:ln>
            <a:noFill/>
          </a:ln>
        </p:spPr>
        <p:txBody>
          <a:bodyPr anchorCtr="0" anchor="t" bIns="0" lIns="95250" spcFirstLastPara="1" rIns="0" wrap="square" tIns="0">
            <a:spAutoFit/>
          </a:bodyPr>
          <a:lstStyle/>
          <a:p>
            <a:pPr indent="0" lvl="0" marL="0" rtl="0" algn="l">
              <a:lnSpc>
                <a:spcPct val="115000"/>
              </a:lnSpc>
              <a:spcBef>
                <a:spcPts val="1200"/>
              </a:spcBef>
              <a:spcAft>
                <a:spcPts val="0"/>
              </a:spcAft>
              <a:buNone/>
            </a:pPr>
            <a:r>
              <a:rPr lang="en-US" sz="1100"/>
              <a:t>Το Erasmus+ δεν ήταν απλώς μια ευκαιρία επιμόρφωσης. Ήταν μια αφορμή να επανεξετάσουμε τι σημαίνει σύγχρονη εκπαίδευση στην εποχή της Τεχνητής Νοημοσύνης.</a:t>
            </a:r>
            <a:endParaRPr sz="1100"/>
          </a:p>
          <a:p>
            <a:pPr indent="0" lvl="0" marL="0" rtl="0" algn="l">
              <a:lnSpc>
                <a:spcPct val="115000"/>
              </a:lnSpc>
              <a:spcBef>
                <a:spcPts val="1200"/>
              </a:spcBef>
              <a:spcAft>
                <a:spcPts val="0"/>
              </a:spcAft>
              <a:buNone/>
            </a:pPr>
            <a:r>
              <a:rPr lang="en-US" sz="1100"/>
              <a:t>Στο σχολείο μας ήδη εφαρμόζουμε πολλές από τις αρχές που συναντήσαμε στη Φινλανδία</a:t>
            </a:r>
            <a:endParaRPr sz="1100"/>
          </a:p>
          <a:p>
            <a:pPr indent="0" lvl="0" marL="0" marR="0" rtl="0" algn="l">
              <a:lnSpc>
                <a:spcPct val="150000"/>
              </a:lnSpc>
              <a:spcBef>
                <a:spcPts val="1200"/>
              </a:spcBef>
              <a:spcAft>
                <a:spcPts val="0"/>
              </a:spcAft>
              <a:buNone/>
            </a:pPr>
            <a:r>
              <a:t/>
            </a:r>
            <a:endParaRPr b="1" sz="1350">
              <a:solidFill>
                <a:srgbClr val="475569"/>
              </a:solidFill>
              <a:latin typeface="Lato"/>
              <a:ea typeface="Lato"/>
              <a:cs typeface="Lato"/>
              <a:sym typeface="Lato"/>
            </a:endParaRPr>
          </a:p>
        </p:txBody>
      </p:sp>
      <p:sp>
        <p:nvSpPr>
          <p:cNvPr id="527" name="Google Shape;527;p44"/>
          <p:cNvSpPr txBox="1"/>
          <p:nvPr/>
        </p:nvSpPr>
        <p:spPr>
          <a:xfrm>
            <a:off x="762000" y="571500"/>
            <a:ext cx="11401500" cy="4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850">
                <a:solidFill>
                  <a:srgbClr val="1E293B"/>
                </a:solidFill>
                <a:latin typeface="Poppins"/>
                <a:ea typeface="Poppins"/>
                <a:cs typeface="Poppins"/>
                <a:sym typeface="Poppins"/>
              </a:rPr>
              <a:t>Το σημαντικότερο μάθημα </a:t>
            </a:r>
            <a:endParaRPr/>
          </a:p>
        </p:txBody>
      </p:sp>
      <p:sp>
        <p:nvSpPr>
          <p:cNvPr id="528" name="Google Shape;528;p44"/>
          <p:cNvSpPr/>
          <p:nvPr/>
        </p:nvSpPr>
        <p:spPr>
          <a:xfrm>
            <a:off x="571500" y="571500"/>
            <a:ext cx="76200" cy="5430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529" name="Google Shape;529;p44" title="IMG_8543.jpeg"/>
          <p:cNvPicPr preferRelativeResize="0"/>
          <p:nvPr/>
        </p:nvPicPr>
        <p:blipFill>
          <a:blip r:embed="rId6">
            <a:alphaModFix/>
          </a:blip>
          <a:stretch>
            <a:fillRect/>
          </a:stretch>
        </p:blipFill>
        <p:spPr>
          <a:xfrm>
            <a:off x="6451576" y="2763775"/>
            <a:ext cx="5194348" cy="389574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33" name="Shape 533"/>
        <p:cNvGrpSpPr/>
        <p:nvPr/>
      </p:nvGrpSpPr>
      <p:grpSpPr>
        <a:xfrm>
          <a:off x="0" y="0"/>
          <a:ext cx="0" cy="0"/>
          <a:chOff x="0" y="0"/>
          <a:chExt cx="0" cy="0"/>
        </a:xfrm>
      </p:grpSpPr>
      <p:pic>
        <p:nvPicPr>
          <p:cNvPr descr="image.png" id="534" name="Google Shape;534;p45"/>
          <p:cNvPicPr preferRelativeResize="0"/>
          <p:nvPr/>
        </p:nvPicPr>
        <p:blipFill rotWithShape="1">
          <a:blip r:embed="rId3">
            <a:alphaModFix/>
          </a:blip>
          <a:srcRect b="0" l="0" r="0" t="0"/>
          <a:stretch/>
        </p:blipFill>
        <p:spPr>
          <a:xfrm>
            <a:off x="0" y="0"/>
            <a:ext cx="6096000" cy="6858000"/>
          </a:xfrm>
          <a:prstGeom prst="rect">
            <a:avLst/>
          </a:prstGeom>
          <a:noFill/>
          <a:ln>
            <a:noFill/>
          </a:ln>
        </p:spPr>
      </p:pic>
      <p:sp>
        <p:nvSpPr>
          <p:cNvPr id="535" name="Google Shape;535;p45"/>
          <p:cNvSpPr txBox="1"/>
          <p:nvPr/>
        </p:nvSpPr>
        <p:spPr>
          <a:xfrm>
            <a:off x="762000" y="762000"/>
            <a:ext cx="4800600" cy="1015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005088"/>
                </a:solidFill>
                <a:latin typeface="Poppins"/>
                <a:ea typeface="Poppins"/>
                <a:cs typeface="Poppins"/>
                <a:sym typeface="Poppins"/>
              </a:rPr>
              <a:t>Το μέλλον είναι στα χέρια μας</a:t>
            </a:r>
            <a:endParaRPr/>
          </a:p>
        </p:txBody>
      </p:sp>
      <p:sp>
        <p:nvSpPr>
          <p:cNvPr id="536" name="Google Shape;536;p45"/>
          <p:cNvSpPr txBox="1"/>
          <p:nvPr/>
        </p:nvSpPr>
        <p:spPr>
          <a:xfrm>
            <a:off x="762000" y="2662237"/>
            <a:ext cx="4572000" cy="2541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650" u="none" cap="none" strike="noStrike">
                <a:solidFill>
                  <a:srgbClr val="005088"/>
                </a:solidFill>
                <a:latin typeface="Lato"/>
                <a:ea typeface="Lato"/>
                <a:cs typeface="Lato"/>
                <a:sym typeface="Lato"/>
              </a:rPr>
              <a:t>Συμπέρασμα</a:t>
            </a:r>
            <a:endParaRPr/>
          </a:p>
        </p:txBody>
      </p:sp>
      <p:sp>
        <p:nvSpPr>
          <p:cNvPr id="537" name="Google Shape;537;p45"/>
          <p:cNvSpPr txBox="1"/>
          <p:nvPr/>
        </p:nvSpPr>
        <p:spPr>
          <a:xfrm>
            <a:off x="762000" y="3348037"/>
            <a:ext cx="4572000" cy="548400"/>
          </a:xfrm>
          <a:prstGeom prst="rect">
            <a:avLst/>
          </a:prstGeom>
          <a:noFill/>
          <a:ln>
            <a:noFill/>
          </a:ln>
        </p:spPr>
        <p:txBody>
          <a:bodyPr anchorCtr="0" anchor="t" bIns="0" lIns="0" spcFirstLastPara="1" rIns="0" wrap="square" tIns="0">
            <a:spAutoFit/>
          </a:bodyPr>
          <a:lstStyle/>
          <a:p>
            <a:pPr indent="0" lvl="0" marL="0" marR="0" rtl="0" algn="l">
              <a:lnSpc>
                <a:spcPct val="149964"/>
              </a:lnSpc>
              <a:spcBef>
                <a:spcPts val="0"/>
              </a:spcBef>
              <a:spcAft>
                <a:spcPts val="0"/>
              </a:spcAft>
              <a:buNone/>
            </a:pPr>
            <a:r>
              <a:rPr b="0" i="0" lang="en-US" sz="1425" u="none" cap="none" strike="noStrike">
                <a:solidFill>
                  <a:srgbClr val="475569"/>
                </a:solidFill>
                <a:latin typeface="Lato"/>
                <a:ea typeface="Lato"/>
                <a:cs typeface="Lato"/>
                <a:sym typeface="Lato"/>
              </a:rPr>
              <a:t>Η μεγαλύτερη πρόκληση δεν είναι αν οι μαθητές θα χρησιμοποιούν AI. Είναι αν θα μάθουν να τη χρησιμοποιούν:</a:t>
            </a:r>
            <a:endParaRPr/>
          </a:p>
        </p:txBody>
      </p:sp>
      <p:sp>
        <p:nvSpPr>
          <p:cNvPr id="538" name="Google Shape;538;p45"/>
          <p:cNvSpPr txBox="1"/>
          <p:nvPr/>
        </p:nvSpPr>
        <p:spPr>
          <a:xfrm>
            <a:off x="762000" y="4581525"/>
            <a:ext cx="4572000" cy="219300"/>
          </a:xfrm>
          <a:prstGeom prst="rect">
            <a:avLst/>
          </a:prstGeom>
          <a:noFill/>
          <a:ln>
            <a:noFill/>
          </a:ln>
        </p:spPr>
        <p:txBody>
          <a:bodyPr anchorCtr="0" anchor="t" bIns="0" lIns="323850" spcFirstLastPara="1" rIns="0" wrap="square" tIns="0">
            <a:spAutoFit/>
          </a:bodyPr>
          <a:lstStyle/>
          <a:p>
            <a:pPr indent="0" lvl="0" marL="0" marR="0" rtl="0" algn="l">
              <a:lnSpc>
                <a:spcPct val="149964"/>
              </a:lnSpc>
              <a:spcBef>
                <a:spcPts val="0"/>
              </a:spcBef>
              <a:spcAft>
                <a:spcPts val="0"/>
              </a:spcAft>
              <a:buNone/>
            </a:pPr>
            <a:r>
              <a:rPr b="0" i="0" lang="en-US" sz="1425" u="none" cap="none" strike="noStrike">
                <a:solidFill>
                  <a:srgbClr val="475569"/>
                </a:solidFill>
                <a:latin typeface="Lato"/>
                <a:ea typeface="Lato"/>
                <a:cs typeface="Lato"/>
                <a:sym typeface="Lato"/>
              </a:rPr>
              <a:t>Υπεύθυνα (Ethics)</a:t>
            </a:r>
            <a:endParaRPr/>
          </a:p>
        </p:txBody>
      </p:sp>
      <p:sp>
        <p:nvSpPr>
          <p:cNvPr id="539" name="Google Shape;539;p45"/>
          <p:cNvSpPr txBox="1"/>
          <p:nvPr/>
        </p:nvSpPr>
        <p:spPr>
          <a:xfrm>
            <a:off x="762000" y="4995862"/>
            <a:ext cx="4572000" cy="219300"/>
          </a:xfrm>
          <a:prstGeom prst="rect">
            <a:avLst/>
          </a:prstGeom>
          <a:noFill/>
          <a:ln>
            <a:noFill/>
          </a:ln>
        </p:spPr>
        <p:txBody>
          <a:bodyPr anchorCtr="0" anchor="t" bIns="0" lIns="323850" spcFirstLastPara="1" rIns="0" wrap="square" tIns="0">
            <a:spAutoFit/>
          </a:bodyPr>
          <a:lstStyle/>
          <a:p>
            <a:pPr indent="0" lvl="0" marL="0" marR="0" rtl="0" algn="l">
              <a:lnSpc>
                <a:spcPct val="149964"/>
              </a:lnSpc>
              <a:spcBef>
                <a:spcPts val="0"/>
              </a:spcBef>
              <a:spcAft>
                <a:spcPts val="0"/>
              </a:spcAft>
              <a:buNone/>
            </a:pPr>
            <a:r>
              <a:rPr b="0" i="0" lang="en-US" sz="1425" u="none" cap="none" strike="noStrike">
                <a:solidFill>
                  <a:srgbClr val="475569"/>
                </a:solidFill>
                <a:latin typeface="Lato"/>
                <a:ea typeface="Lato"/>
                <a:cs typeface="Lato"/>
                <a:sym typeface="Lato"/>
              </a:rPr>
              <a:t>Δημιουργικά (Creativity)</a:t>
            </a:r>
            <a:endParaRPr/>
          </a:p>
        </p:txBody>
      </p:sp>
      <p:sp>
        <p:nvSpPr>
          <p:cNvPr id="540" name="Google Shape;540;p45"/>
          <p:cNvSpPr txBox="1"/>
          <p:nvPr/>
        </p:nvSpPr>
        <p:spPr>
          <a:xfrm>
            <a:off x="762000" y="5410200"/>
            <a:ext cx="4572000" cy="219300"/>
          </a:xfrm>
          <a:prstGeom prst="rect">
            <a:avLst/>
          </a:prstGeom>
          <a:noFill/>
          <a:ln>
            <a:noFill/>
          </a:ln>
        </p:spPr>
        <p:txBody>
          <a:bodyPr anchorCtr="0" anchor="t" bIns="0" lIns="323850" spcFirstLastPara="1" rIns="0" wrap="square" tIns="0">
            <a:spAutoFit/>
          </a:bodyPr>
          <a:lstStyle/>
          <a:p>
            <a:pPr indent="0" lvl="0" marL="0" marR="0" rtl="0" algn="l">
              <a:lnSpc>
                <a:spcPct val="149964"/>
              </a:lnSpc>
              <a:spcBef>
                <a:spcPts val="0"/>
              </a:spcBef>
              <a:spcAft>
                <a:spcPts val="0"/>
              </a:spcAft>
              <a:buNone/>
            </a:pPr>
            <a:r>
              <a:rPr b="0" i="0" lang="en-US" sz="1425" u="none" cap="none" strike="noStrike">
                <a:solidFill>
                  <a:srgbClr val="475569"/>
                </a:solidFill>
                <a:latin typeface="Lato"/>
                <a:ea typeface="Lato"/>
                <a:cs typeface="Lato"/>
                <a:sym typeface="Lato"/>
              </a:rPr>
              <a:t>Κριτικά (Critical Thinking)</a:t>
            </a:r>
            <a:endParaRPr/>
          </a:p>
        </p:txBody>
      </p:sp>
      <p:pic>
        <p:nvPicPr>
          <p:cNvPr descr="image.png" id="541" name="Google Shape;541;p45"/>
          <p:cNvPicPr preferRelativeResize="0"/>
          <p:nvPr/>
        </p:nvPicPr>
        <p:blipFill rotWithShape="1">
          <a:blip r:embed="rId4">
            <a:alphaModFix/>
          </a:blip>
          <a:srcRect b="0" l="0" r="0" t="0"/>
          <a:stretch/>
        </p:blipFill>
        <p:spPr>
          <a:xfrm>
            <a:off x="762000" y="4624387"/>
            <a:ext cx="180975" cy="190500"/>
          </a:xfrm>
          <a:prstGeom prst="rect">
            <a:avLst/>
          </a:prstGeom>
          <a:noFill/>
          <a:ln>
            <a:noFill/>
          </a:ln>
        </p:spPr>
      </p:pic>
      <p:pic>
        <p:nvPicPr>
          <p:cNvPr descr="image.png" id="542" name="Google Shape;542;p45"/>
          <p:cNvPicPr preferRelativeResize="0"/>
          <p:nvPr/>
        </p:nvPicPr>
        <p:blipFill rotWithShape="1">
          <a:blip r:embed="rId5">
            <a:alphaModFix/>
          </a:blip>
          <a:srcRect b="0" l="0" r="0" t="0"/>
          <a:stretch/>
        </p:blipFill>
        <p:spPr>
          <a:xfrm>
            <a:off x="762000" y="5038725"/>
            <a:ext cx="180975" cy="190500"/>
          </a:xfrm>
          <a:prstGeom prst="rect">
            <a:avLst/>
          </a:prstGeom>
          <a:noFill/>
          <a:ln>
            <a:noFill/>
          </a:ln>
        </p:spPr>
      </p:pic>
      <p:pic>
        <p:nvPicPr>
          <p:cNvPr descr="image.png" id="543" name="Google Shape;543;p45"/>
          <p:cNvPicPr preferRelativeResize="0"/>
          <p:nvPr/>
        </p:nvPicPr>
        <p:blipFill rotWithShape="1">
          <a:blip r:embed="rId6">
            <a:alphaModFix/>
          </a:blip>
          <a:srcRect b="0" l="0" r="0" t="0"/>
          <a:stretch/>
        </p:blipFill>
        <p:spPr>
          <a:xfrm>
            <a:off x="762000" y="5453062"/>
            <a:ext cx="180975" cy="190500"/>
          </a:xfrm>
          <a:prstGeom prst="rect">
            <a:avLst/>
          </a:prstGeom>
          <a:noFill/>
          <a:ln>
            <a:noFill/>
          </a:ln>
        </p:spPr>
      </p:pic>
      <p:pic>
        <p:nvPicPr>
          <p:cNvPr descr="image.png" id="544" name="Google Shape;544;p45"/>
          <p:cNvPicPr preferRelativeResize="0"/>
          <p:nvPr/>
        </p:nvPicPr>
        <p:blipFill rotWithShape="1">
          <a:blip r:embed="rId7">
            <a:alphaModFix/>
          </a:blip>
          <a:srcRect b="0" l="0" r="0" t="0"/>
          <a:stretch/>
        </p:blipFill>
        <p:spPr>
          <a:xfrm>
            <a:off x="6096000" y="0"/>
            <a:ext cx="6096000" cy="6858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548" name="Shape 548"/>
        <p:cNvGrpSpPr/>
        <p:nvPr/>
      </p:nvGrpSpPr>
      <p:grpSpPr>
        <a:xfrm>
          <a:off x="0" y="0"/>
          <a:ext cx="0" cy="0"/>
          <a:chOff x="0" y="0"/>
          <a:chExt cx="0" cy="0"/>
        </a:xfrm>
      </p:grpSpPr>
      <p:sp>
        <p:nvSpPr>
          <p:cNvPr id="549" name="Google Shape;549;p46"/>
          <p:cNvSpPr/>
          <p:nvPr/>
        </p:nvSpPr>
        <p:spPr>
          <a:xfrm>
            <a:off x="5619750" y="2376487"/>
            <a:ext cx="952500" cy="477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550" name="Google Shape;550;p46" title="image1(1).jpeg"/>
          <p:cNvPicPr preferRelativeResize="0"/>
          <p:nvPr/>
        </p:nvPicPr>
        <p:blipFill rotWithShape="1">
          <a:blip r:embed="rId3">
            <a:alphaModFix/>
          </a:blip>
          <a:srcRect b="17943" l="9113" r="3512" t="10771"/>
          <a:stretch/>
        </p:blipFill>
        <p:spPr>
          <a:xfrm>
            <a:off x="1289425" y="345905"/>
            <a:ext cx="10100823" cy="618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pic>
        <p:nvPicPr>
          <p:cNvPr descr="image.png" id="95" name="Google Shape;95;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6" name="Google Shape;96;p18"/>
          <p:cNvPicPr preferRelativeResize="0"/>
          <p:nvPr/>
        </p:nvPicPr>
        <p:blipFill rotWithShape="1">
          <a:blip r:embed="rId4">
            <a:alphaModFix/>
          </a:blip>
          <a:srcRect b="0" l="0" r="0" t="0"/>
          <a:stretch/>
        </p:blipFill>
        <p:spPr>
          <a:xfrm>
            <a:off x="6286500" y="2224087"/>
            <a:ext cx="5334000" cy="3333750"/>
          </a:xfrm>
          <a:prstGeom prst="rect">
            <a:avLst/>
          </a:prstGeom>
          <a:noFill/>
          <a:ln>
            <a:noFill/>
          </a:ln>
        </p:spPr>
      </p:pic>
      <p:sp>
        <p:nvSpPr>
          <p:cNvPr id="97" name="Google Shape;97;p18"/>
          <p:cNvSpPr txBox="1"/>
          <p:nvPr/>
        </p:nvSpPr>
        <p:spPr>
          <a:xfrm>
            <a:off x="571500" y="1141775"/>
            <a:ext cx="5600700" cy="300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950" u="none" cap="none" strike="noStrike">
                <a:solidFill>
                  <a:srgbClr val="005088"/>
                </a:solidFill>
                <a:latin typeface="Poppins"/>
                <a:ea typeface="Poppins"/>
                <a:cs typeface="Poppins"/>
                <a:sym typeface="Poppins"/>
              </a:rPr>
              <a:t>Ευελιξία &amp; Προσβασιμότητα</a:t>
            </a:r>
            <a:endParaRPr/>
          </a:p>
        </p:txBody>
      </p:sp>
      <p:sp>
        <p:nvSpPr>
          <p:cNvPr id="98" name="Google Shape;98;p18"/>
          <p:cNvSpPr txBox="1"/>
          <p:nvPr/>
        </p:nvSpPr>
        <p:spPr>
          <a:xfrm>
            <a:off x="571500" y="1878289"/>
            <a:ext cx="11401500" cy="5197500"/>
          </a:xfrm>
          <a:prstGeom prst="rect">
            <a:avLst/>
          </a:prstGeom>
          <a:noFill/>
          <a:ln>
            <a:noFill/>
          </a:ln>
        </p:spPr>
        <p:txBody>
          <a:bodyPr anchorCtr="0" anchor="t" bIns="0" lIns="247650" spcFirstLastPara="1" rIns="0" wrap="square" tIns="0">
            <a:spAutoFit/>
          </a:bodyPr>
          <a:lstStyle/>
          <a:p>
            <a:pPr indent="0" lvl="0" marL="0" rtl="0" algn="l">
              <a:lnSpc>
                <a:spcPct val="115000"/>
              </a:lnSpc>
              <a:spcBef>
                <a:spcPts val="0"/>
              </a:spcBef>
              <a:spcAft>
                <a:spcPts val="0"/>
              </a:spcAft>
              <a:buNone/>
            </a:pPr>
            <a:r>
              <a:rPr b="1" lang="en-US" sz="1850">
                <a:solidFill>
                  <a:srgbClr val="475569"/>
                </a:solidFill>
                <a:latin typeface="Calibri"/>
                <a:ea typeface="Calibri"/>
                <a:cs typeface="Calibri"/>
                <a:sym typeface="Calibri"/>
              </a:rPr>
              <a:t>No Dead Ends (Χωρίς αδιέξοδα): </a:t>
            </a:r>
            <a:r>
              <a:rPr b="1" lang="en-US" sz="1600">
                <a:latin typeface="Calibri"/>
                <a:ea typeface="Calibri"/>
                <a:cs typeface="Calibri"/>
                <a:sym typeface="Calibri"/>
              </a:rPr>
              <a:t>Στη Φινλανδία δεν υπάρχουν εκπαιδευτικές επιλογές που «κλείνουν πόρτες».</a:t>
            </a:r>
            <a:r>
              <a:rPr lang="en-US" sz="1600">
                <a:latin typeface="Calibri"/>
                <a:ea typeface="Calibri"/>
                <a:cs typeface="Calibri"/>
                <a:sym typeface="Calibri"/>
              </a:rPr>
              <a:t> Ένας μαθητής που θα επιλέξει επαγγελματική εκπαίδευση δεν αποκλείεται από την τριτοβάθμια εκπαίδευση. Υπάρχουν γέφυρες και εναλλακτικές διαδρομές που του επιτρέπουν να συνεχίσει τις σπουδές του εφόσον το επιθυμεί.</a:t>
            </a:r>
            <a:endParaRPr sz="1600">
              <a:latin typeface="Calibri"/>
              <a:ea typeface="Calibri"/>
              <a:cs typeface="Calibri"/>
              <a:sym typeface="Calibri"/>
            </a:endParaRPr>
          </a:p>
          <a:p>
            <a:pPr indent="0" lvl="0" marL="0" rtl="0" algn="l">
              <a:lnSpc>
                <a:spcPct val="115000"/>
              </a:lnSpc>
              <a:spcBef>
                <a:spcPts val="1200"/>
              </a:spcBef>
              <a:spcAft>
                <a:spcPts val="0"/>
              </a:spcAft>
              <a:buNone/>
            </a:pPr>
            <a:r>
              <a:rPr lang="en-US" sz="1600">
                <a:latin typeface="Calibri"/>
                <a:ea typeface="Calibri"/>
                <a:cs typeface="Calibri"/>
                <a:sym typeface="Calibri"/>
              </a:rPr>
              <a:t>➡️ </a:t>
            </a:r>
            <a:r>
              <a:rPr i="1" lang="en-US" sz="1600">
                <a:latin typeface="Calibri"/>
                <a:ea typeface="Calibri"/>
                <a:cs typeface="Calibri"/>
                <a:sym typeface="Calibri"/>
              </a:rPr>
              <a:t>Το μήνυμα προς τον μαθητή είναι ότι η επιλογή στα 15 ή στα 16 του χρόνια δεν καθορίζει οριστικά το μέλλον του.</a:t>
            </a:r>
            <a:endParaRPr i="1" sz="1600">
              <a:latin typeface="Calibri"/>
              <a:ea typeface="Calibri"/>
              <a:cs typeface="Calibri"/>
              <a:sym typeface="Calibri"/>
            </a:endParaRPr>
          </a:p>
          <a:p>
            <a:pPr indent="0" lvl="0" marL="0" rtl="0" algn="l">
              <a:lnSpc>
                <a:spcPct val="150000"/>
              </a:lnSpc>
              <a:spcBef>
                <a:spcPts val="1200"/>
              </a:spcBef>
              <a:spcAft>
                <a:spcPts val="0"/>
              </a:spcAft>
              <a:buClr>
                <a:srgbClr val="000000"/>
              </a:buClr>
              <a:buFont typeface="Arial"/>
              <a:buNone/>
            </a:pPr>
            <a:r>
              <a:rPr b="1" lang="en-US" sz="1850">
                <a:solidFill>
                  <a:srgbClr val="475569"/>
                </a:solidFill>
                <a:latin typeface="Calibri"/>
                <a:ea typeface="Calibri"/>
                <a:cs typeface="Calibri"/>
                <a:sym typeface="Calibri"/>
              </a:rPr>
              <a:t>Εμπιστοσύνη: </a:t>
            </a:r>
            <a:r>
              <a:rPr lang="en-US" sz="1600">
                <a:latin typeface="Calibri"/>
                <a:ea typeface="Calibri"/>
                <a:cs typeface="Calibri"/>
                <a:sym typeface="Calibri"/>
              </a:rPr>
              <a:t>Η πρόοδος των μαθητών παρακολουθείται κυρίως από τους εκπαιδευτικούς μέσα από τη συνεχή αξιολόγηση και όχι μέσω συχνών πανεθνικών εξετάσεων.</a:t>
            </a:r>
            <a:endParaRPr sz="1600">
              <a:latin typeface="Calibri"/>
              <a:ea typeface="Calibri"/>
              <a:cs typeface="Calibri"/>
              <a:sym typeface="Calibri"/>
            </a:endParaRPr>
          </a:p>
          <a:p>
            <a:pPr indent="0" lvl="0" marL="0" rtl="0" algn="l">
              <a:lnSpc>
                <a:spcPct val="115000"/>
              </a:lnSpc>
              <a:spcBef>
                <a:spcPts val="1200"/>
              </a:spcBef>
              <a:spcAft>
                <a:spcPts val="0"/>
              </a:spcAft>
              <a:buNone/>
            </a:pPr>
            <a:r>
              <a:rPr lang="en-US" sz="1600">
                <a:latin typeface="Calibri"/>
                <a:ea typeface="Calibri"/>
                <a:cs typeface="Calibri"/>
                <a:sym typeface="Calibri"/>
              </a:rPr>
              <a:t>➡️ </a:t>
            </a:r>
            <a:r>
              <a:rPr i="1" lang="en-US" sz="1600">
                <a:latin typeface="Calibri"/>
                <a:ea typeface="Calibri"/>
                <a:cs typeface="Calibri"/>
                <a:sym typeface="Calibri"/>
              </a:rPr>
              <a:t>Η έμφαση μετατοπίζεται από τον ανταγωνισμό και την αποστήθιση στην ουσιαστική μάθηση και την ανάπτυξη δεξιοτήτων.</a:t>
            </a:r>
            <a:endParaRPr i="1" sz="1600">
              <a:latin typeface="Calibri"/>
              <a:ea typeface="Calibri"/>
              <a:cs typeface="Calibri"/>
              <a:sym typeface="Calibri"/>
            </a:endParaRPr>
          </a:p>
          <a:p>
            <a:pPr indent="0" lvl="0" marL="0" rtl="0" algn="l">
              <a:lnSpc>
                <a:spcPct val="150000"/>
              </a:lnSpc>
              <a:spcBef>
                <a:spcPts val="1200"/>
              </a:spcBef>
              <a:spcAft>
                <a:spcPts val="0"/>
              </a:spcAft>
              <a:buClr>
                <a:srgbClr val="000000"/>
              </a:buClr>
              <a:buFont typeface="Arial"/>
              <a:buNone/>
            </a:pPr>
            <a:r>
              <a:rPr b="1" lang="en-US" sz="1850">
                <a:solidFill>
                  <a:srgbClr val="475569"/>
                </a:solidFill>
                <a:latin typeface="Calibri"/>
                <a:ea typeface="Calibri"/>
                <a:cs typeface="Calibri"/>
                <a:sym typeface="Calibri"/>
              </a:rPr>
              <a:t>Αυτονομία:</a:t>
            </a:r>
            <a:r>
              <a:rPr lang="en-US" sz="1850">
                <a:solidFill>
                  <a:srgbClr val="475569"/>
                </a:solidFill>
                <a:latin typeface="Calibri"/>
                <a:ea typeface="Calibri"/>
                <a:cs typeface="Calibri"/>
                <a:sym typeface="Calibri"/>
              </a:rPr>
              <a:t> </a:t>
            </a:r>
            <a:r>
              <a:rPr b="1" lang="en-US" sz="1600">
                <a:latin typeface="Calibri"/>
                <a:ea typeface="Calibri"/>
                <a:cs typeface="Calibri"/>
                <a:sym typeface="Calibri"/>
              </a:rPr>
              <a:t>Ο εκπαιδευτικός ως σχεδιαστής μάθησης</a:t>
            </a:r>
            <a:br>
              <a:rPr b="1" lang="en-US" sz="1600">
                <a:latin typeface="Calibri"/>
                <a:ea typeface="Calibri"/>
                <a:cs typeface="Calibri"/>
                <a:sym typeface="Calibri"/>
              </a:rPr>
            </a:br>
            <a:r>
              <a:rPr lang="en-US" sz="1600">
                <a:latin typeface="Calibri"/>
                <a:ea typeface="Calibri"/>
                <a:cs typeface="Calibri"/>
                <a:sym typeface="Calibri"/>
              </a:rPr>
              <a:t> Το εθνικό πρόγραμμα σπουδών ορίζει τους γενικούς στόχους, αλλά οι εκπαιδευτικοί έχουν σημαντική ελευθερία να επιλέξουν μεθόδους, δραστηριότητες και υλικό ανάλογα με τις ανάγκες των μαθητών τους.</a:t>
            </a:r>
            <a:endParaRPr sz="1600">
              <a:latin typeface="Calibri"/>
              <a:ea typeface="Calibri"/>
              <a:cs typeface="Calibri"/>
              <a:sym typeface="Calibri"/>
            </a:endParaRPr>
          </a:p>
          <a:p>
            <a:pPr indent="0" lvl="0" marL="0" rtl="0" algn="l">
              <a:lnSpc>
                <a:spcPct val="115000"/>
              </a:lnSpc>
              <a:spcBef>
                <a:spcPts val="1200"/>
              </a:spcBef>
              <a:spcAft>
                <a:spcPts val="0"/>
              </a:spcAft>
              <a:buNone/>
            </a:pPr>
            <a:r>
              <a:rPr lang="en-US" sz="1600">
                <a:latin typeface="Calibri"/>
                <a:ea typeface="Calibri"/>
                <a:cs typeface="Calibri"/>
                <a:sym typeface="Calibri"/>
              </a:rPr>
              <a:t>➡️ </a:t>
            </a:r>
            <a:r>
              <a:rPr i="1" lang="en-US" sz="1600">
                <a:latin typeface="Calibri"/>
                <a:ea typeface="Calibri"/>
                <a:cs typeface="Calibri"/>
                <a:sym typeface="Calibri"/>
              </a:rPr>
              <a:t>Η λογική είναι ότι ο εκπαιδευτικός που γνωρίζει την τάξη του είναι ο καταλληλότερος για να αποφασίσει πώς θα επιτευχθούν οι μαθησιακοί στόχοι.</a:t>
            </a:r>
            <a:endParaRPr i="1" sz="1600">
              <a:latin typeface="Calibri"/>
              <a:ea typeface="Calibri"/>
              <a:cs typeface="Calibri"/>
              <a:sym typeface="Calibri"/>
            </a:endParaRPr>
          </a:p>
          <a:p>
            <a:pPr indent="0" lvl="0" marL="0" marR="0" rtl="0" algn="l">
              <a:lnSpc>
                <a:spcPct val="150000"/>
              </a:lnSpc>
              <a:spcBef>
                <a:spcPts val="1200"/>
              </a:spcBef>
              <a:spcAft>
                <a:spcPts val="0"/>
              </a:spcAft>
              <a:buNone/>
            </a:pPr>
            <a:r>
              <a:t/>
            </a:r>
            <a:endParaRPr b="1" sz="1850">
              <a:solidFill>
                <a:srgbClr val="475569"/>
              </a:solidFill>
              <a:latin typeface="Calibri"/>
              <a:ea typeface="Calibri"/>
              <a:cs typeface="Calibri"/>
              <a:sym typeface="Calibri"/>
            </a:endParaRPr>
          </a:p>
        </p:txBody>
      </p:sp>
      <p:sp>
        <p:nvSpPr>
          <p:cNvPr id="99" name="Google Shape;99;p18"/>
          <p:cNvSpPr txBox="1"/>
          <p:nvPr/>
        </p:nvSpPr>
        <p:spPr>
          <a:xfrm>
            <a:off x="571500" y="6025337"/>
            <a:ext cx="5334000" cy="207900"/>
          </a:xfrm>
          <a:prstGeom prst="rect">
            <a:avLst/>
          </a:prstGeom>
          <a:noFill/>
          <a:ln>
            <a:noFill/>
          </a:ln>
        </p:spPr>
        <p:txBody>
          <a:bodyPr anchorCtr="0" anchor="t" bIns="0" lIns="247650" spcFirstLastPara="1" rIns="0" wrap="square" tIns="0">
            <a:spAutoFit/>
          </a:bodyPr>
          <a:lstStyle/>
          <a:p>
            <a:pPr indent="0" lvl="0" marL="0" marR="0" rtl="0" algn="l">
              <a:lnSpc>
                <a:spcPct val="150000"/>
              </a:lnSpc>
              <a:spcBef>
                <a:spcPts val="0"/>
              </a:spcBef>
              <a:spcAft>
                <a:spcPts val="0"/>
              </a:spcAft>
              <a:buNone/>
            </a:pPr>
            <a:r>
              <a:t/>
            </a:r>
            <a:endParaRPr sz="1350">
              <a:solidFill>
                <a:srgbClr val="475569"/>
              </a:solidFill>
              <a:latin typeface="Lato"/>
              <a:ea typeface="Lato"/>
              <a:cs typeface="Lato"/>
              <a:sym typeface="Lato"/>
            </a:endParaRPr>
          </a:p>
        </p:txBody>
      </p:sp>
      <p:sp>
        <p:nvSpPr>
          <p:cNvPr id="100" name="Google Shape;100;p18"/>
          <p:cNvSpPr txBox="1"/>
          <p:nvPr/>
        </p:nvSpPr>
        <p:spPr>
          <a:xfrm>
            <a:off x="790500" y="375200"/>
            <a:ext cx="11401500" cy="4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1E293B"/>
                </a:solidFill>
                <a:latin typeface="Poppins"/>
                <a:ea typeface="Poppins"/>
                <a:cs typeface="Poppins"/>
                <a:sym typeface="Poppins"/>
              </a:rPr>
              <a:t>Το Φινλανδικό Μοντέλο</a:t>
            </a:r>
            <a:endParaRPr/>
          </a:p>
        </p:txBody>
      </p:sp>
      <p:sp>
        <p:nvSpPr>
          <p:cNvPr id="101" name="Google Shape;101;p18"/>
          <p:cNvSpPr/>
          <p:nvPr/>
        </p:nvSpPr>
        <p:spPr>
          <a:xfrm>
            <a:off x="571500" y="373026"/>
            <a:ext cx="76200" cy="5430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02" name="Google Shape;102;p18"/>
          <p:cNvPicPr preferRelativeResize="0"/>
          <p:nvPr/>
        </p:nvPicPr>
        <p:blipFill>
          <a:blip r:embed="rId5">
            <a:alphaModFix/>
          </a:blip>
          <a:stretch>
            <a:fillRect/>
          </a:stretch>
        </p:blipFill>
        <p:spPr>
          <a:xfrm>
            <a:off x="10263753" y="373025"/>
            <a:ext cx="1709242" cy="1089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6" name="Shape 106"/>
        <p:cNvGrpSpPr/>
        <p:nvPr/>
      </p:nvGrpSpPr>
      <p:grpSpPr>
        <a:xfrm>
          <a:off x="0" y="0"/>
          <a:ext cx="0" cy="0"/>
          <a:chOff x="0" y="0"/>
          <a:chExt cx="0" cy="0"/>
        </a:xfrm>
      </p:grpSpPr>
      <p:graphicFrame>
        <p:nvGraphicFramePr>
          <p:cNvPr id="107" name="Google Shape;107;p19"/>
          <p:cNvGraphicFramePr/>
          <p:nvPr/>
        </p:nvGraphicFramePr>
        <p:xfrm>
          <a:off x="666750" y="2376487"/>
          <a:ext cx="3000000" cy="3000000"/>
        </p:xfrm>
        <a:graphic>
          <a:graphicData uri="http://schemas.openxmlformats.org/drawingml/2006/table">
            <a:tbl>
              <a:tblPr bandRow="1" firstRow="1">
                <a:noFill/>
                <a:tableStyleId>{03C6AA3F-849A-46AE-AB4C-28C2C0FA85B7}</a:tableStyleId>
              </a:tblPr>
              <a:tblGrid>
                <a:gridCol w="2714625"/>
                <a:gridCol w="4343400"/>
                <a:gridCol w="3800475"/>
              </a:tblGrid>
              <a:tr h="638175">
                <a:tc>
                  <a:txBody>
                    <a:bodyPr/>
                    <a:lstStyle/>
                    <a:p>
                      <a:pPr indent="0" lvl="0" marL="0" marR="0" rtl="0" algn="l">
                        <a:spcBef>
                          <a:spcPts val="0"/>
                        </a:spcBef>
                        <a:spcAft>
                          <a:spcPts val="0"/>
                        </a:spcAft>
                        <a:buNone/>
                      </a:pPr>
                      <a:r>
                        <a:rPr b="1" i="0" lang="en-US" sz="1500" u="none" cap="none" strike="noStrike">
                          <a:solidFill>
                            <a:srgbClr val="FFFFFF"/>
                          </a:solidFill>
                          <a:latin typeface="Lato"/>
                          <a:ea typeface="Lato"/>
                          <a:cs typeface="Lato"/>
                          <a:sym typeface="Lato"/>
                        </a:rPr>
                        <a:t>Αξία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c>
                  <a:txBody>
                    <a:bodyPr/>
                    <a:lstStyle/>
                    <a:p>
                      <a:pPr indent="0" lvl="0" marL="0" marR="0" rtl="0" algn="l">
                        <a:spcBef>
                          <a:spcPts val="0"/>
                        </a:spcBef>
                        <a:spcAft>
                          <a:spcPts val="0"/>
                        </a:spcAft>
                        <a:buNone/>
                      </a:pPr>
                      <a:r>
                        <a:rPr b="1" i="0" lang="en-US" sz="1500" u="none" cap="none" strike="noStrike">
                          <a:solidFill>
                            <a:srgbClr val="FFFFFF"/>
                          </a:solidFill>
                          <a:latin typeface="Lato"/>
                          <a:ea typeface="Lato"/>
                          <a:cs typeface="Lato"/>
                          <a:sym typeface="Lato"/>
                        </a:rPr>
                        <a:t>Εφαρμογή</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c>
                  <a:txBody>
                    <a:bodyPr/>
                    <a:lstStyle/>
                    <a:p>
                      <a:pPr indent="0" lvl="0" marL="0" marR="0" rtl="0" algn="l">
                        <a:spcBef>
                          <a:spcPts val="0"/>
                        </a:spcBef>
                        <a:spcAft>
                          <a:spcPts val="0"/>
                        </a:spcAft>
                        <a:buNone/>
                      </a:pPr>
                      <a:r>
                        <a:rPr b="1" i="0" lang="en-US" sz="1500" u="none" cap="none" strike="noStrike">
                          <a:solidFill>
                            <a:srgbClr val="FFFFFF"/>
                          </a:solidFill>
                          <a:latin typeface="Lato"/>
                          <a:ea typeface="Lato"/>
                          <a:cs typeface="Lato"/>
                          <a:sym typeface="Lato"/>
                        </a:rPr>
                        <a:t>Αποτέλεσμα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5088"/>
                    </a:solidFill>
                  </a:tcPr>
                </a:tc>
              </a:tr>
              <a:tr h="638175">
                <a:tc>
                  <a:txBody>
                    <a:bodyPr/>
                    <a:lstStyle/>
                    <a:p>
                      <a:pPr indent="0" lvl="0" marL="0" marR="0" rtl="0" algn="l">
                        <a:spcBef>
                          <a:spcPts val="0"/>
                        </a:spcBef>
                        <a:spcAft>
                          <a:spcPts val="0"/>
                        </a:spcAft>
                        <a:buNone/>
                      </a:pPr>
                      <a:r>
                        <a:rPr b="1" i="0" lang="en-US" sz="1425" u="none" cap="none" strike="noStrike">
                          <a:solidFill>
                            <a:srgbClr val="475569"/>
                          </a:solidFill>
                          <a:latin typeface="Lato"/>
                          <a:ea typeface="Lato"/>
                          <a:cs typeface="Lato"/>
                          <a:sym typeface="Lato"/>
                        </a:rPr>
                        <a:t>Ισότητα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Κοινή ποιότητα σπουδών για όλους.</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Μείωση κοινωνικών χασμάτων.</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38175">
                <a:tc>
                  <a:txBody>
                    <a:bodyPr/>
                    <a:lstStyle/>
                    <a:p>
                      <a:pPr indent="0" lvl="0" marL="0" marR="0" rtl="0" algn="l">
                        <a:spcBef>
                          <a:spcPts val="0"/>
                        </a:spcBef>
                        <a:spcAft>
                          <a:spcPts val="0"/>
                        </a:spcAft>
                        <a:buNone/>
                      </a:pPr>
                      <a:r>
                        <a:rPr b="1" i="0" lang="en-US" sz="1425" u="none" cap="none" strike="noStrike">
                          <a:solidFill>
                            <a:srgbClr val="475569"/>
                          </a:solidFill>
                          <a:latin typeface="Lato"/>
                          <a:ea typeface="Lato"/>
                          <a:cs typeface="Lato"/>
                          <a:sym typeface="Lato"/>
                        </a:rPr>
                        <a:t>Εμπιστοσύνη</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Καμία αξιολογική κατάταξη σχολείων.</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Υψηλή αυτονομία εκπαιδευτικών.</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38175">
                <a:tc>
                  <a:txBody>
                    <a:bodyPr/>
                    <a:lstStyle/>
                    <a:p>
                      <a:pPr indent="0" lvl="0" marL="0" marR="0" rtl="0" algn="l">
                        <a:spcBef>
                          <a:spcPts val="0"/>
                        </a:spcBef>
                        <a:spcAft>
                          <a:spcPts val="0"/>
                        </a:spcAft>
                        <a:buNone/>
                      </a:pPr>
                      <a:r>
                        <a:rPr b="1" i="0" lang="en-US" sz="1425" u="none" cap="none" strike="noStrike">
                          <a:solidFill>
                            <a:srgbClr val="475569"/>
                          </a:solidFill>
                          <a:latin typeface="Lato"/>
                          <a:ea typeface="Lato"/>
                          <a:cs typeface="Lato"/>
                          <a:sym typeface="Lato"/>
                        </a:rPr>
                        <a:t>Ευημερία</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Έμφαση στα διαλείμματα και το παιχνίδι.</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Μείωση άγχους και burnout.</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38175">
                <a:tc>
                  <a:txBody>
                    <a:bodyPr/>
                    <a:lstStyle/>
                    <a:p>
                      <a:pPr indent="0" lvl="0" marL="0" marR="0" rtl="0" algn="l">
                        <a:spcBef>
                          <a:spcPts val="0"/>
                        </a:spcBef>
                        <a:spcAft>
                          <a:spcPts val="0"/>
                        </a:spcAft>
                        <a:buNone/>
                      </a:pPr>
                      <a:r>
                        <a:rPr b="1" i="0" lang="en-US" sz="1425" u="none" cap="none" strike="noStrike">
                          <a:solidFill>
                            <a:srgbClr val="475569"/>
                          </a:solidFill>
                          <a:latin typeface="Lato"/>
                          <a:ea typeface="Lato"/>
                          <a:cs typeface="Lato"/>
                          <a:sym typeface="Lato"/>
                        </a:rPr>
                        <a:t>Αυτορρύθμιση</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Εμπιστοσύνη στη διαχείριση των μαθητών.</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Ανάπτυξη αισθήματος ευθύνης.</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108" name="Google Shape;108;p19"/>
          <p:cNvSpPr/>
          <p:nvPr/>
        </p:nvSpPr>
        <p:spPr>
          <a:xfrm>
            <a:off x="666750" y="3695700"/>
            <a:ext cx="27147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9" name="Google Shape;109;p19"/>
          <p:cNvSpPr/>
          <p:nvPr/>
        </p:nvSpPr>
        <p:spPr>
          <a:xfrm>
            <a:off x="3381375" y="3695700"/>
            <a:ext cx="4343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0" name="Google Shape;110;p19"/>
          <p:cNvSpPr/>
          <p:nvPr/>
        </p:nvSpPr>
        <p:spPr>
          <a:xfrm>
            <a:off x="7724775" y="3695700"/>
            <a:ext cx="3800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1" name="Google Shape;111;p19"/>
          <p:cNvSpPr/>
          <p:nvPr/>
        </p:nvSpPr>
        <p:spPr>
          <a:xfrm>
            <a:off x="666750" y="4319587"/>
            <a:ext cx="27147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2" name="Google Shape;112;p19"/>
          <p:cNvSpPr/>
          <p:nvPr/>
        </p:nvSpPr>
        <p:spPr>
          <a:xfrm>
            <a:off x="3381375" y="4319587"/>
            <a:ext cx="4343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3" name="Google Shape;113;p19"/>
          <p:cNvSpPr/>
          <p:nvPr/>
        </p:nvSpPr>
        <p:spPr>
          <a:xfrm>
            <a:off x="7724775" y="4319587"/>
            <a:ext cx="3800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4" name="Google Shape;114;p19"/>
          <p:cNvSpPr/>
          <p:nvPr/>
        </p:nvSpPr>
        <p:spPr>
          <a:xfrm>
            <a:off x="666750" y="4943475"/>
            <a:ext cx="27147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5" name="Google Shape;115;p19"/>
          <p:cNvSpPr/>
          <p:nvPr/>
        </p:nvSpPr>
        <p:spPr>
          <a:xfrm>
            <a:off x="3381375" y="4943475"/>
            <a:ext cx="4343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6" name="Google Shape;116;p19"/>
          <p:cNvSpPr/>
          <p:nvPr/>
        </p:nvSpPr>
        <p:spPr>
          <a:xfrm>
            <a:off x="7724775" y="4943475"/>
            <a:ext cx="3800400" cy="9600"/>
          </a:xfrm>
          <a:prstGeom prst="rect">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7" name="Google Shape;117;p19"/>
          <p:cNvSpPr txBox="1"/>
          <p:nvPr/>
        </p:nvSpPr>
        <p:spPr>
          <a:xfrm>
            <a:off x="666750" y="476250"/>
            <a:ext cx="11401500" cy="5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005088"/>
                </a:solidFill>
                <a:latin typeface="Poppins"/>
                <a:ea typeface="Poppins"/>
                <a:cs typeface="Poppins"/>
                <a:sym typeface="Poppins"/>
              </a:rPr>
              <a:t>Πυλώνες του Φινλανδικού Συστήματος</a:t>
            </a:r>
            <a:endParaRPr/>
          </a:p>
        </p:txBody>
      </p:sp>
      <p:sp>
        <p:nvSpPr>
          <p:cNvPr id="118" name="Google Shape;118;p19"/>
          <p:cNvSpPr/>
          <p:nvPr/>
        </p:nvSpPr>
        <p:spPr>
          <a:xfrm>
            <a:off x="666750" y="1190625"/>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2" name="Shape 122"/>
        <p:cNvGrpSpPr/>
        <p:nvPr/>
      </p:nvGrpSpPr>
      <p:grpSpPr>
        <a:xfrm>
          <a:off x="0" y="0"/>
          <a:ext cx="0" cy="0"/>
          <a:chOff x="0" y="0"/>
          <a:chExt cx="0" cy="0"/>
        </a:xfrm>
      </p:grpSpPr>
      <p:pic>
        <p:nvPicPr>
          <p:cNvPr descr="image.png" id="123" name="Google Shape;123;p20"/>
          <p:cNvPicPr preferRelativeResize="0"/>
          <p:nvPr/>
        </p:nvPicPr>
        <p:blipFill rotWithShape="1">
          <a:blip r:embed="rId3">
            <a:alphaModFix/>
          </a:blip>
          <a:srcRect b="0" l="0" r="0" t="0"/>
          <a:stretch/>
        </p:blipFill>
        <p:spPr>
          <a:xfrm>
            <a:off x="6334125" y="2066925"/>
            <a:ext cx="5191125" cy="3810000"/>
          </a:xfrm>
          <a:prstGeom prst="rect">
            <a:avLst/>
          </a:prstGeom>
          <a:noFill/>
          <a:ln>
            <a:noFill/>
          </a:ln>
        </p:spPr>
      </p:pic>
      <p:sp>
        <p:nvSpPr>
          <p:cNvPr id="124" name="Google Shape;124;p20"/>
          <p:cNvSpPr txBox="1"/>
          <p:nvPr/>
        </p:nvSpPr>
        <p:spPr>
          <a:xfrm>
            <a:off x="666750" y="2505075"/>
            <a:ext cx="5191200" cy="277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1800" u="none" cap="none" strike="noStrike">
                <a:solidFill>
                  <a:srgbClr val="005088"/>
                </a:solidFill>
                <a:latin typeface="Lato"/>
                <a:ea typeface="Lato"/>
                <a:cs typeface="Lato"/>
                <a:sym typeface="Lato"/>
              </a:rPr>
              <a:t>Ένας χώρος χωρίς όρια</a:t>
            </a:r>
            <a:endParaRPr/>
          </a:p>
        </p:txBody>
      </p:sp>
      <p:sp>
        <p:nvSpPr>
          <p:cNvPr id="125" name="Google Shape;125;p20"/>
          <p:cNvSpPr txBox="1"/>
          <p:nvPr/>
        </p:nvSpPr>
        <p:spPr>
          <a:xfrm>
            <a:off x="666750" y="3219450"/>
            <a:ext cx="5191200" cy="877200"/>
          </a:xfrm>
          <a:prstGeom prst="rect">
            <a:avLst/>
          </a:prstGeom>
          <a:noFill/>
          <a:ln>
            <a:noFill/>
          </a:ln>
        </p:spPr>
        <p:txBody>
          <a:bodyPr anchorCtr="0" anchor="t" bIns="0" lIns="0" spcFirstLastPara="1" rIns="0" wrap="square" tIns="0">
            <a:spAutoFit/>
          </a:bodyPr>
          <a:lstStyle/>
          <a:p>
            <a:pPr indent="0" lvl="0" marL="0" marR="0" rtl="0" algn="l">
              <a:lnSpc>
                <a:spcPct val="149964"/>
              </a:lnSpc>
              <a:spcBef>
                <a:spcPts val="0"/>
              </a:spcBef>
              <a:spcAft>
                <a:spcPts val="0"/>
              </a:spcAft>
              <a:buNone/>
            </a:pPr>
            <a:r>
              <a:rPr b="0" i="0" lang="en-US" sz="1425" u="none" cap="none" strike="noStrike">
                <a:solidFill>
                  <a:srgbClr val="475569"/>
                </a:solidFill>
                <a:latin typeface="Lato"/>
                <a:ea typeface="Lato"/>
                <a:cs typeface="Lato"/>
                <a:sym typeface="Lato"/>
              </a:rPr>
              <a:t>Η βιβλιοθήκη </a:t>
            </a:r>
            <a:r>
              <a:rPr b="1" i="0" lang="en-US" sz="1425" u="none" cap="none" strike="noStrike">
                <a:solidFill>
                  <a:srgbClr val="475569"/>
                </a:solidFill>
                <a:latin typeface="Lato"/>
                <a:ea typeface="Lato"/>
                <a:cs typeface="Lato"/>
                <a:sym typeface="Lato"/>
              </a:rPr>
              <a:t>Oodi</a:t>
            </a:r>
            <a:r>
              <a:rPr b="0" i="0" lang="en-US" sz="1425" u="none" cap="none" strike="noStrike">
                <a:solidFill>
                  <a:srgbClr val="475569"/>
                </a:solidFill>
                <a:latin typeface="Lato"/>
                <a:ea typeface="Lato"/>
                <a:cs typeface="Lato"/>
                <a:sym typeface="Lato"/>
              </a:rPr>
              <a:t> στο Ελσίνκι δεν είναι απλώς ένα κτίριο με βιβλία. Είναι ένα οικοσύστημα δημιουργίας όπου οι μαθητές έχουν πρόσβαση σε:</a:t>
            </a:r>
            <a:endParaRPr/>
          </a:p>
        </p:txBody>
      </p:sp>
      <p:pic>
        <p:nvPicPr>
          <p:cNvPr descr="image.png" id="126" name="Google Shape;126;p20"/>
          <p:cNvPicPr preferRelativeResize="0"/>
          <p:nvPr/>
        </p:nvPicPr>
        <p:blipFill rotWithShape="1">
          <a:blip r:embed="rId4">
            <a:alphaModFix/>
          </a:blip>
          <a:srcRect b="0" l="0" r="0" t="0"/>
          <a:stretch/>
        </p:blipFill>
        <p:spPr>
          <a:xfrm>
            <a:off x="6381750" y="2114550"/>
            <a:ext cx="5095875" cy="3714750"/>
          </a:xfrm>
          <a:prstGeom prst="rect">
            <a:avLst/>
          </a:prstGeom>
          <a:noFill/>
          <a:ln>
            <a:noFill/>
          </a:ln>
        </p:spPr>
      </p:pic>
      <p:sp>
        <p:nvSpPr>
          <p:cNvPr id="127" name="Google Shape;127;p20"/>
          <p:cNvSpPr txBox="1"/>
          <p:nvPr/>
        </p:nvSpPr>
        <p:spPr>
          <a:xfrm>
            <a:off x="942975" y="4355306"/>
            <a:ext cx="104700" cy="21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a:t>
            </a:r>
            <a:endParaRPr/>
          </a:p>
        </p:txBody>
      </p:sp>
      <p:sp>
        <p:nvSpPr>
          <p:cNvPr id="128" name="Google Shape;128;p20"/>
          <p:cNvSpPr txBox="1"/>
          <p:nvPr/>
        </p:nvSpPr>
        <p:spPr>
          <a:xfrm>
            <a:off x="1047750" y="4357687"/>
            <a:ext cx="4810200" cy="219300"/>
          </a:xfrm>
          <a:prstGeom prst="rect">
            <a:avLst/>
          </a:prstGeom>
          <a:noFill/>
          <a:ln>
            <a:noFill/>
          </a:ln>
        </p:spPr>
        <p:txBody>
          <a:bodyPr anchorCtr="0" anchor="t" bIns="0" lIns="104775" spcFirstLastPara="1" rIns="0" wrap="square" tIns="0">
            <a:spAutoFit/>
          </a:bodyPr>
          <a:lstStyle/>
          <a:p>
            <a:pPr indent="0" lvl="0" marL="0" marR="0" rtl="0" algn="l">
              <a:lnSpc>
                <a:spcPct val="149964"/>
              </a:lnSpc>
              <a:spcBef>
                <a:spcPts val="0"/>
              </a:spcBef>
              <a:spcAft>
                <a:spcPts val="0"/>
              </a:spcAft>
              <a:buNone/>
            </a:pPr>
            <a:r>
              <a:rPr b="0" i="0" lang="en-US" sz="1425" u="none" cap="none" strike="noStrike">
                <a:solidFill>
                  <a:srgbClr val="475569"/>
                </a:solidFill>
                <a:latin typeface="Lato"/>
                <a:ea typeface="Lato"/>
                <a:cs typeface="Lato"/>
                <a:sym typeface="Lato"/>
              </a:rPr>
              <a:t>3D Printers &amp; Laser Cutters</a:t>
            </a:r>
            <a:endParaRPr/>
          </a:p>
        </p:txBody>
      </p:sp>
      <p:sp>
        <p:nvSpPr>
          <p:cNvPr id="129" name="Google Shape;129;p20"/>
          <p:cNvSpPr txBox="1"/>
          <p:nvPr/>
        </p:nvSpPr>
        <p:spPr>
          <a:xfrm>
            <a:off x="942975" y="4741068"/>
            <a:ext cx="104700" cy="21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a:t>
            </a:r>
            <a:endParaRPr/>
          </a:p>
        </p:txBody>
      </p:sp>
      <p:sp>
        <p:nvSpPr>
          <p:cNvPr id="130" name="Google Shape;130;p20"/>
          <p:cNvSpPr txBox="1"/>
          <p:nvPr/>
        </p:nvSpPr>
        <p:spPr>
          <a:xfrm>
            <a:off x="1047750" y="4743450"/>
            <a:ext cx="4810200" cy="219300"/>
          </a:xfrm>
          <a:prstGeom prst="rect">
            <a:avLst/>
          </a:prstGeom>
          <a:noFill/>
          <a:ln>
            <a:noFill/>
          </a:ln>
        </p:spPr>
        <p:txBody>
          <a:bodyPr anchorCtr="0" anchor="t" bIns="0" lIns="104775" spcFirstLastPara="1" rIns="0" wrap="square" tIns="0">
            <a:spAutoFit/>
          </a:bodyPr>
          <a:lstStyle/>
          <a:p>
            <a:pPr indent="0" lvl="0" marL="0" marR="0" rtl="0" algn="l">
              <a:lnSpc>
                <a:spcPct val="149964"/>
              </a:lnSpc>
              <a:spcBef>
                <a:spcPts val="0"/>
              </a:spcBef>
              <a:spcAft>
                <a:spcPts val="0"/>
              </a:spcAft>
              <a:buNone/>
            </a:pPr>
            <a:r>
              <a:rPr b="0" i="0" lang="en-US" sz="1425" u="none" cap="none" strike="noStrike">
                <a:solidFill>
                  <a:srgbClr val="475569"/>
                </a:solidFill>
                <a:latin typeface="Lato"/>
                <a:ea typeface="Lato"/>
                <a:cs typeface="Lato"/>
                <a:sym typeface="Lato"/>
              </a:rPr>
              <a:t>Στούντιο μουσικής και βίντεο</a:t>
            </a:r>
            <a:endParaRPr/>
          </a:p>
        </p:txBody>
      </p:sp>
      <p:sp>
        <p:nvSpPr>
          <p:cNvPr id="131" name="Google Shape;131;p20"/>
          <p:cNvSpPr txBox="1"/>
          <p:nvPr/>
        </p:nvSpPr>
        <p:spPr>
          <a:xfrm>
            <a:off x="942975" y="5126831"/>
            <a:ext cx="104700" cy="219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425" u="none" cap="none" strike="noStrike">
                <a:solidFill>
                  <a:srgbClr val="475569"/>
                </a:solidFill>
                <a:latin typeface="Lato"/>
                <a:ea typeface="Lato"/>
                <a:cs typeface="Lato"/>
                <a:sym typeface="Lato"/>
              </a:rPr>
              <a:t>•</a:t>
            </a:r>
            <a:endParaRPr/>
          </a:p>
        </p:txBody>
      </p:sp>
      <p:sp>
        <p:nvSpPr>
          <p:cNvPr id="132" name="Google Shape;132;p20"/>
          <p:cNvSpPr txBox="1"/>
          <p:nvPr/>
        </p:nvSpPr>
        <p:spPr>
          <a:xfrm>
            <a:off x="1047750" y="5129212"/>
            <a:ext cx="4810200" cy="219300"/>
          </a:xfrm>
          <a:prstGeom prst="rect">
            <a:avLst/>
          </a:prstGeom>
          <a:noFill/>
          <a:ln>
            <a:noFill/>
          </a:ln>
        </p:spPr>
        <p:txBody>
          <a:bodyPr anchorCtr="0" anchor="t" bIns="0" lIns="104775" spcFirstLastPara="1" rIns="0" wrap="square" tIns="0">
            <a:spAutoFit/>
          </a:bodyPr>
          <a:lstStyle/>
          <a:p>
            <a:pPr indent="0" lvl="0" marL="0" marR="0" rtl="0" algn="l">
              <a:lnSpc>
                <a:spcPct val="149964"/>
              </a:lnSpc>
              <a:spcBef>
                <a:spcPts val="0"/>
              </a:spcBef>
              <a:spcAft>
                <a:spcPts val="0"/>
              </a:spcAft>
              <a:buNone/>
            </a:pPr>
            <a:r>
              <a:rPr b="0" i="0" lang="en-US" sz="1425" u="none" cap="none" strike="noStrike">
                <a:solidFill>
                  <a:srgbClr val="475569"/>
                </a:solidFill>
                <a:latin typeface="Lato"/>
                <a:ea typeface="Lato"/>
                <a:cs typeface="Lato"/>
                <a:sym typeface="Lato"/>
              </a:rPr>
              <a:t>Χώρους συνεργατικής εργασίας</a:t>
            </a:r>
            <a:endParaRPr/>
          </a:p>
        </p:txBody>
      </p:sp>
      <p:sp>
        <p:nvSpPr>
          <p:cNvPr id="133" name="Google Shape;133;p20"/>
          <p:cNvSpPr txBox="1"/>
          <p:nvPr/>
        </p:nvSpPr>
        <p:spPr>
          <a:xfrm>
            <a:off x="666750" y="476250"/>
            <a:ext cx="11401500" cy="5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005088"/>
                </a:solidFill>
                <a:latin typeface="Poppins"/>
                <a:ea typeface="Poppins"/>
                <a:cs typeface="Poppins"/>
                <a:sym typeface="Poppins"/>
              </a:rPr>
              <a:t>Oodi: Η Βιβλιοθήκη ως Κέντρο Μάθησης</a:t>
            </a:r>
            <a:endParaRPr/>
          </a:p>
        </p:txBody>
      </p:sp>
      <p:sp>
        <p:nvSpPr>
          <p:cNvPr id="134" name="Google Shape;134;p20"/>
          <p:cNvSpPr/>
          <p:nvPr/>
        </p:nvSpPr>
        <p:spPr>
          <a:xfrm>
            <a:off x="666750" y="1190625"/>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5088"/>
        </a:solidFill>
      </p:bgPr>
    </p:bg>
    <p:spTree>
      <p:nvGrpSpPr>
        <p:cNvPr id="138" name="Shape 138"/>
        <p:cNvGrpSpPr/>
        <p:nvPr/>
      </p:nvGrpSpPr>
      <p:grpSpPr>
        <a:xfrm>
          <a:off x="0" y="0"/>
          <a:ext cx="0" cy="0"/>
          <a:chOff x="0" y="0"/>
          <a:chExt cx="0" cy="0"/>
        </a:xfrm>
      </p:grpSpPr>
      <p:sp>
        <p:nvSpPr>
          <p:cNvPr id="139" name="Google Shape;139;p21"/>
          <p:cNvSpPr/>
          <p:nvPr/>
        </p:nvSpPr>
        <p:spPr>
          <a:xfrm>
            <a:off x="5619750" y="2376487"/>
            <a:ext cx="952500" cy="477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0" name="Google Shape;140;p21"/>
          <p:cNvSpPr txBox="1"/>
          <p:nvPr/>
        </p:nvSpPr>
        <p:spPr>
          <a:xfrm>
            <a:off x="867626" y="2709850"/>
            <a:ext cx="10456800" cy="738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4800">
                <a:solidFill>
                  <a:srgbClr val="FFFFFF"/>
                </a:solidFill>
                <a:latin typeface="Poppins"/>
                <a:ea typeface="Poppins"/>
                <a:cs typeface="Poppins"/>
                <a:sym typeface="Poppins"/>
              </a:rPr>
              <a:t>Η κουλτούρα πίσω από το μοντέλο </a:t>
            </a:r>
            <a:endParaRPr b="1" sz="4800">
              <a:solidFill>
                <a:srgbClr val="FFFFFF"/>
              </a:solidFill>
              <a:latin typeface="Poppins"/>
              <a:ea typeface="Poppins"/>
              <a:cs typeface="Poppins"/>
              <a:sym typeface="Poppins"/>
            </a:endParaRPr>
          </a:p>
        </p:txBody>
      </p:sp>
      <p:sp>
        <p:nvSpPr>
          <p:cNvPr id="141" name="Google Shape;141;p21"/>
          <p:cNvSpPr txBox="1"/>
          <p:nvPr/>
        </p:nvSpPr>
        <p:spPr>
          <a:xfrm>
            <a:off x="2066627" y="3862387"/>
            <a:ext cx="8058600" cy="3003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lang="en-US" sz="1950">
                <a:solidFill>
                  <a:srgbClr val="00B4D8"/>
                </a:solidFill>
                <a:latin typeface="Lato"/>
                <a:ea typeface="Lato"/>
                <a:cs typeface="Lato"/>
                <a:sym typeface="Lato"/>
              </a:rPr>
              <a:t>Χιούμορ, παιχνίδι και ανθεκτικότητα ως βάση δημιουργικότητας.</a:t>
            </a:r>
            <a:endParaRPr sz="1950">
              <a:solidFill>
                <a:srgbClr val="00B4D8"/>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5" name="Shape 145"/>
        <p:cNvGrpSpPr/>
        <p:nvPr/>
      </p:nvGrpSpPr>
      <p:grpSpPr>
        <a:xfrm>
          <a:off x="0" y="0"/>
          <a:ext cx="0" cy="0"/>
          <a:chOff x="0" y="0"/>
          <a:chExt cx="0" cy="0"/>
        </a:xfrm>
      </p:grpSpPr>
      <p:pic>
        <p:nvPicPr>
          <p:cNvPr descr="image.png" id="146" name="Google Shape;146;p22"/>
          <p:cNvPicPr preferRelativeResize="0"/>
          <p:nvPr/>
        </p:nvPicPr>
        <p:blipFill rotWithShape="1">
          <a:blip r:embed="rId3">
            <a:alphaModFix/>
          </a:blip>
          <a:srcRect b="0" l="0" r="0" t="0"/>
          <a:stretch/>
        </p:blipFill>
        <p:spPr>
          <a:xfrm>
            <a:off x="666750" y="5145881"/>
            <a:ext cx="10858500" cy="866775"/>
          </a:xfrm>
          <a:prstGeom prst="rect">
            <a:avLst/>
          </a:prstGeom>
          <a:noFill/>
          <a:ln>
            <a:noFill/>
          </a:ln>
        </p:spPr>
      </p:pic>
      <p:pic>
        <p:nvPicPr>
          <p:cNvPr descr="image.png" id="147" name="Google Shape;147;p22"/>
          <p:cNvPicPr preferRelativeResize="0"/>
          <p:nvPr/>
        </p:nvPicPr>
        <p:blipFill rotWithShape="1">
          <a:blip r:embed="rId4">
            <a:alphaModFix/>
          </a:blip>
          <a:srcRect b="0" l="0" r="0" t="0"/>
          <a:stretch/>
        </p:blipFill>
        <p:spPr>
          <a:xfrm>
            <a:off x="666750" y="1931193"/>
            <a:ext cx="3460700" cy="2381250"/>
          </a:xfrm>
          <a:prstGeom prst="rect">
            <a:avLst/>
          </a:prstGeom>
          <a:noFill/>
          <a:ln>
            <a:noFill/>
          </a:ln>
        </p:spPr>
      </p:pic>
      <p:pic>
        <p:nvPicPr>
          <p:cNvPr descr="image.png" id="148" name="Google Shape;148;p22"/>
          <p:cNvPicPr preferRelativeResize="0"/>
          <p:nvPr/>
        </p:nvPicPr>
        <p:blipFill rotWithShape="1">
          <a:blip r:embed="rId5">
            <a:alphaModFix/>
          </a:blip>
          <a:srcRect b="0" l="0" r="0" t="0"/>
          <a:stretch/>
        </p:blipFill>
        <p:spPr>
          <a:xfrm>
            <a:off x="4365575" y="1931193"/>
            <a:ext cx="3460700" cy="2381250"/>
          </a:xfrm>
          <a:prstGeom prst="rect">
            <a:avLst/>
          </a:prstGeom>
          <a:noFill/>
          <a:ln>
            <a:noFill/>
          </a:ln>
        </p:spPr>
      </p:pic>
      <p:pic>
        <p:nvPicPr>
          <p:cNvPr descr="image.png" id="149" name="Google Shape;149;p22"/>
          <p:cNvPicPr preferRelativeResize="0"/>
          <p:nvPr/>
        </p:nvPicPr>
        <p:blipFill rotWithShape="1">
          <a:blip r:embed="rId6">
            <a:alphaModFix/>
          </a:blip>
          <a:srcRect b="0" l="0" r="0" t="0"/>
          <a:stretch/>
        </p:blipFill>
        <p:spPr>
          <a:xfrm>
            <a:off x="8064400" y="1931193"/>
            <a:ext cx="3460700" cy="2381250"/>
          </a:xfrm>
          <a:prstGeom prst="rect">
            <a:avLst/>
          </a:prstGeom>
          <a:noFill/>
          <a:ln>
            <a:noFill/>
          </a:ln>
        </p:spPr>
      </p:pic>
      <p:sp>
        <p:nvSpPr>
          <p:cNvPr id="150" name="Google Shape;150;p22"/>
          <p:cNvSpPr txBox="1"/>
          <p:nvPr/>
        </p:nvSpPr>
        <p:spPr>
          <a:xfrm>
            <a:off x="904875" y="5336381"/>
            <a:ext cx="10429800" cy="490500"/>
          </a:xfrm>
          <a:prstGeom prst="rect">
            <a:avLst/>
          </a:prstGeom>
          <a:noFill/>
          <a:ln>
            <a:noFill/>
          </a:ln>
        </p:spPr>
        <p:txBody>
          <a:bodyPr anchorCtr="0" anchor="t" bIns="0" lIns="0" spcFirstLastPara="1" rIns="0" wrap="square" tIns="0">
            <a:spAutoFit/>
          </a:bodyPr>
          <a:lstStyle/>
          <a:p>
            <a:pPr indent="0" lvl="0" marL="0" marR="0" rtl="0" algn="l">
              <a:lnSpc>
                <a:spcPct val="149960"/>
              </a:lnSpc>
              <a:spcBef>
                <a:spcPts val="0"/>
              </a:spcBef>
              <a:spcAft>
                <a:spcPts val="0"/>
              </a:spcAft>
              <a:buNone/>
            </a:pPr>
            <a:r>
              <a:rPr b="1" i="0" lang="en-US" sz="1275" u="none" cap="none" strike="noStrike">
                <a:solidFill>
                  <a:srgbClr val="475569"/>
                </a:solidFill>
                <a:latin typeface="Lato"/>
                <a:ea typeface="Lato"/>
                <a:cs typeface="Lato"/>
                <a:sym typeface="Lato"/>
              </a:rPr>
              <a:t>Γιατί το δείχνουμε αυτό;</a:t>
            </a:r>
            <a:r>
              <a:rPr b="0" i="0" lang="en-US" sz="1275" u="none" cap="none" strike="noStrike">
                <a:solidFill>
                  <a:srgbClr val="475569"/>
                </a:solidFill>
                <a:latin typeface="Lato"/>
                <a:ea typeface="Lato"/>
                <a:cs typeface="Lato"/>
                <a:sym typeface="Lato"/>
              </a:rPr>
              <a:t> Αυτά τα γεγονότα καλλιεργούν την κοινότητα, το χιούμορ και την </a:t>
            </a:r>
            <a:r>
              <a:rPr b="0" i="1" lang="en-US" sz="1275" u="none" cap="none" strike="noStrike">
                <a:solidFill>
                  <a:srgbClr val="475569"/>
                </a:solidFill>
                <a:latin typeface="Lato"/>
                <a:ea typeface="Lato"/>
                <a:cs typeface="Lato"/>
                <a:sym typeface="Lato"/>
              </a:rPr>
              <a:t>αποδοχή της αποτυχίας</a:t>
            </a:r>
            <a:r>
              <a:rPr b="0" i="0" lang="en-US" sz="1275" u="none" cap="none" strike="noStrike">
                <a:solidFill>
                  <a:srgbClr val="475569"/>
                </a:solidFill>
                <a:latin typeface="Lato"/>
                <a:ea typeface="Lato"/>
                <a:cs typeface="Lato"/>
                <a:sym typeface="Lato"/>
              </a:rPr>
              <a:t> – θεμέλια για κάθε δημιουργική διαδικασία με ή χωρίς AI.</a:t>
            </a:r>
            <a:endParaRPr/>
          </a:p>
        </p:txBody>
      </p:sp>
      <p:sp>
        <p:nvSpPr>
          <p:cNvPr id="151" name="Google Shape;151;p22"/>
          <p:cNvSpPr txBox="1"/>
          <p:nvPr/>
        </p:nvSpPr>
        <p:spPr>
          <a:xfrm>
            <a:off x="666750" y="4407693"/>
            <a:ext cx="3460800" cy="219300"/>
          </a:xfrm>
          <a:prstGeom prst="rect">
            <a:avLst/>
          </a:prstGeom>
          <a:noFill/>
          <a:ln>
            <a:noFill/>
          </a:ln>
        </p:spPr>
        <p:txBody>
          <a:bodyPr anchorCtr="0" anchor="t" bIns="0" lIns="0" spcFirstLastPara="1" rIns="0" wrap="square" tIns="0">
            <a:spAutoFit/>
          </a:bodyPr>
          <a:lstStyle/>
          <a:p>
            <a:pPr indent="0" lvl="0" marL="0" marR="0" rtl="0" algn="ctr">
              <a:lnSpc>
                <a:spcPct val="149964"/>
              </a:lnSpc>
              <a:spcBef>
                <a:spcPts val="0"/>
              </a:spcBef>
              <a:spcAft>
                <a:spcPts val="0"/>
              </a:spcAft>
              <a:buNone/>
            </a:pPr>
            <a:r>
              <a:rPr b="1" i="0" lang="en-US" sz="1425" u="none" cap="none" strike="noStrike">
                <a:solidFill>
                  <a:srgbClr val="475569"/>
                </a:solidFill>
                <a:latin typeface="Lato"/>
                <a:ea typeface="Lato"/>
                <a:cs typeface="Lato"/>
                <a:sym typeface="Lato"/>
              </a:rPr>
              <a:t>Μεταφορά Συζύγου</a:t>
            </a:r>
            <a:endParaRPr/>
          </a:p>
        </p:txBody>
      </p:sp>
      <p:sp>
        <p:nvSpPr>
          <p:cNvPr id="152" name="Google Shape;152;p22"/>
          <p:cNvSpPr txBox="1"/>
          <p:nvPr/>
        </p:nvSpPr>
        <p:spPr>
          <a:xfrm>
            <a:off x="4365575" y="4407693"/>
            <a:ext cx="3460800" cy="219300"/>
          </a:xfrm>
          <a:prstGeom prst="rect">
            <a:avLst/>
          </a:prstGeom>
          <a:noFill/>
          <a:ln>
            <a:noFill/>
          </a:ln>
        </p:spPr>
        <p:txBody>
          <a:bodyPr anchorCtr="0" anchor="t" bIns="0" lIns="0" spcFirstLastPara="1" rIns="0" wrap="square" tIns="0">
            <a:spAutoFit/>
          </a:bodyPr>
          <a:lstStyle/>
          <a:p>
            <a:pPr indent="0" lvl="0" marL="0" marR="0" rtl="0" algn="ctr">
              <a:lnSpc>
                <a:spcPct val="149964"/>
              </a:lnSpc>
              <a:spcBef>
                <a:spcPts val="0"/>
              </a:spcBef>
              <a:spcAft>
                <a:spcPts val="0"/>
              </a:spcAft>
              <a:buNone/>
            </a:pPr>
            <a:r>
              <a:rPr b="1" i="0" lang="en-US" sz="1425" u="none" cap="none" strike="noStrike">
                <a:solidFill>
                  <a:srgbClr val="475569"/>
                </a:solidFill>
                <a:latin typeface="Lato"/>
                <a:ea typeface="Lato"/>
                <a:cs typeface="Lato"/>
                <a:sym typeface="Lato"/>
              </a:rPr>
              <a:t>Νοητή Κιθάρα</a:t>
            </a:r>
            <a:endParaRPr/>
          </a:p>
        </p:txBody>
      </p:sp>
      <p:sp>
        <p:nvSpPr>
          <p:cNvPr id="153" name="Google Shape;153;p22"/>
          <p:cNvSpPr txBox="1"/>
          <p:nvPr/>
        </p:nvSpPr>
        <p:spPr>
          <a:xfrm>
            <a:off x="8064400" y="4407693"/>
            <a:ext cx="3460800" cy="219300"/>
          </a:xfrm>
          <a:prstGeom prst="rect">
            <a:avLst/>
          </a:prstGeom>
          <a:noFill/>
          <a:ln>
            <a:noFill/>
          </a:ln>
        </p:spPr>
        <p:txBody>
          <a:bodyPr anchorCtr="0" anchor="t" bIns="0" lIns="0" spcFirstLastPara="1" rIns="0" wrap="square" tIns="0">
            <a:spAutoFit/>
          </a:bodyPr>
          <a:lstStyle/>
          <a:p>
            <a:pPr indent="0" lvl="0" marL="0" marR="0" rtl="0" algn="ctr">
              <a:lnSpc>
                <a:spcPct val="149964"/>
              </a:lnSpc>
              <a:spcBef>
                <a:spcPts val="0"/>
              </a:spcBef>
              <a:spcAft>
                <a:spcPts val="0"/>
              </a:spcAft>
              <a:buNone/>
            </a:pPr>
            <a:r>
              <a:rPr b="1" i="0" lang="en-US" sz="1425" u="none" cap="none" strike="noStrike">
                <a:solidFill>
                  <a:srgbClr val="475569"/>
                </a:solidFill>
                <a:latin typeface="Lato"/>
                <a:ea typeface="Lato"/>
                <a:cs typeface="Lato"/>
                <a:sym typeface="Lato"/>
              </a:rPr>
              <a:t>Hobby Horse</a:t>
            </a:r>
            <a:endParaRPr/>
          </a:p>
        </p:txBody>
      </p:sp>
      <p:sp>
        <p:nvSpPr>
          <p:cNvPr id="154" name="Google Shape;154;p22"/>
          <p:cNvSpPr txBox="1"/>
          <p:nvPr/>
        </p:nvSpPr>
        <p:spPr>
          <a:xfrm>
            <a:off x="666750" y="476250"/>
            <a:ext cx="11401500" cy="507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3300" u="none" cap="none" strike="noStrike">
                <a:solidFill>
                  <a:srgbClr val="005088"/>
                </a:solidFill>
                <a:latin typeface="Poppins"/>
                <a:ea typeface="Poppins"/>
                <a:cs typeface="Poppins"/>
                <a:sym typeface="Poppins"/>
              </a:rPr>
              <a:t>Πέρα από τα θρανία: Reset και Engagement</a:t>
            </a:r>
            <a:endParaRPr/>
          </a:p>
        </p:txBody>
      </p:sp>
      <p:sp>
        <p:nvSpPr>
          <p:cNvPr id="155" name="Google Shape;155;p22"/>
          <p:cNvSpPr/>
          <p:nvPr/>
        </p:nvSpPr>
        <p:spPr>
          <a:xfrm>
            <a:off x="666750" y="1190625"/>
            <a:ext cx="10858500" cy="38100"/>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Best Of Wife Carrying World Championship 2023 &#10;The Entire Competition : https://youtu.be/CnlJa-hVhTw&#10;https://www.buymeacoffee.com/mrlowe&#10;Every year a small town of Sonkajaervi in Finland hosts the International Wife&#10;Carrying Championships. During this competition, husbands have to carry their wives along the track with various obstacles.&#10;The track is 250 m long and features several obstacles on land and a 1-m deep water pool. According to the rules, the participants can carry their wives or the neighbours.&#10;The wife should be at least 17 years old and weight minimum 49 kilos. If the wife is lighter, she should carry an additional rucksack. There are different types of carrying: piggyback, over the shoulder, or Estonian-style when a wife hangs upside-down with the legs around her husband's shoulders and holds his waist.&#10;The only equipment is a helmet and a belt. Two couples start&#10;simultaneously and run as fast as they can. The winning couple is&#10;the one that completes the course in the shortest time. In addition&#10;to the main prize, the most entertaining couple, the strongest&#10;carrier, and the best costumes are awarded as well. &#10;&#10;Big Thanks to Eukonkannon Sonkajärvi Finland Press office &#10;for allowing us to come by and experience this fantastic event 🤩&#10;&#10;Result World Championships Of Wife Carrying 2023 Main Series&#10;&#10;1. 49 Taisto Miettinen Katja Kovanen Suomi Kauniainen FIN 1:06.47&#10;2. 35 Vytautas Kirkliauskas Neringa Kirkliauskiene Liettua Lithuanian LTU 1:06.82 +0.35&#10;3. 10 Seppo Somerharju Sonja Ahonen Suomi Hyvinkää FIN 1:11.49 +5.02&#10;4. 36 Tilmann Schwab Alexandra Sommerfeld Saksa Germany GER 1:15.30 +8.83&#10;5. 16 Elliot Storey Giana Storey USA USA 1:15.93 +9.46&#10;6. 20 Otto Holst Viivi Heljanko Suomi Syväniemi FIN 1:16.59 +10.12&#10;7. 9 Tuomas Laaksonen Miia Tapper Suomi Hyvinkää FIN 1:19.86 +13.39&#10;8. 38 Alex Bone Millie Barnham UK, United Kingdom UK 1:21.46 +14.99&#10;9. 4 Vilhelm Nordström Ninni Nordström Suomi Lahti FIN 1:22.87 +16.40&#10;10. 8 Antti Siltala Jaana Haavikko Suomi Kuopio FIN 1:24.77 +18.30&#10;11. 39 Stephan Zwillus Flora Bendt Ruotsi Sweden SWE 1:24.83 +18.36&#10;12. 34 Jon Krebs Sofia Móren Sweden/New Zealand SWE/NZL1:28.18 +21.71&#10;13. 24 Antti Laine Paula Laine Suomi Tampere FIN 1:28.47 +22.00&#10;14. 7 Josue Sanchez Zepeda Nina Suni Suomi Helsinki FIN 1:28.82 +22.35&#10;15. 47 Lare Lautiainen Lumi Liikanen Suomi Lahti FIN 1:30.01 +23.54&#10;16. 17 Pekka Kadenius Juulia Yliheikkilä Suomi Tornio FIN 1:32.75 +26.28&#10;17. 11 Miikka Hokkanen Roosa Kemppi Suomi Lahti FIN 1:35.82 +29.35&#10;18. 29 Aris Aristodemou Danai Koftori UK UK 1:38.18 +31.71&#10;19. 13 Pasi Laulumaa Mira Hartikainen Suomi Nivala FIN 1:38.36 +31.89&#10;20. 22 Ari Heiskanen Thitayakorn Thirati Suomi Helsinki FIN 1:38.47 +32.00&#10;21. 23 Petteri Kosonen Elina Kosonen Suomi Pirkkala FIN 1:39.94 +33.47&#10;22. 42 Sylwester Jaskulowski Iwona Jaskutowska Puola Poland POL 1:42.21 +35.74&#10;23. 6 Markus Parkkari Nina Parkkari Suomi Sotkamo FIN 1:43.96 +37.49&#10;24. 28 Jürgen Hummel Bärbel Hummel Saksa Germany GER 1:46.94 +40.47&#10;25. 3 Pyry Veteli Laura Väisänen Suomi Helsinki FIN 1:50.44 +43.97&#10;26. 31 Eliezer de lima Alves Eda Marie Atilla Brasilia BRA 1:56.10 +49.63&#10;27. 26 Toni Junnilainen Jessica Harlamow Suomi Kuopio FIN 2:00.06 +53.59&#10;28. 43 Maciej Kasinski Kasia Kasinska Puola Poland POL 2:01.60 +55.13&#10;29. 40 Costas Papaikonomou Patricia Marsman-Papaikonomou Hollanti Netherland NED 2:06.74 +1:00.27&#10;30. 2 Lassi Roivainen Camilla Räsänen Suomi, Iisalmi FIN 2:09.40 +1:02.93&#10;31. 5 Milla Tallila Eveliina Stigell Suomi Klaukkala FIN 2:10.45 +1:03.98&#10;32. 46 Kari Väisänen Adele Botty van den Bruele Suomi Sonkajärvi FIN 2:10.55 +1:04.08&#10;33. 41 Thorsten Milzner Vanessa Wallbaum Saksa Germany GER 2:41.47 +1:35.00&#10;34. 1 Agnieszka Stolarska Beata Kysiak Puola POL 3:46.43 +2:39.96&#10;&#10;Result World Championships Of Wife Carrying 2023 Senior Competition&#10;1. 12 John Lund Stefanie Weisseisen Tampere, USA FIN/USA1:14.17&#10;2. 30 Janno Sild Anu Sild Eesti EST 1:40.53 +26.36&#10;3. 45 Miika Rantanen Tuija Lahtinen Suomi Rauma FIN 1:56.54 +42.37&#10;4. 44 Ángel Muñiz Mariño Essi Jakobsson Suomi Turku FIN 2:01.68 +47.51&#10;5. 48 Andrew Lee Devon Lee USA USA 2:44.00 +1:29.83&#10;&#10;#wifecarrying #mrlowe #Eukonkannon #wifecarryingcompetition" id="156" name="Google Shape;156;p22" title="Wife Carrying World Championship 😍">
            <a:hlinkClick r:id="rId7"/>
          </p:cNvPr>
          <p:cNvPicPr preferRelativeResize="0"/>
          <p:nvPr/>
        </p:nvPicPr>
        <p:blipFill>
          <a:blip r:embed="rId8">
            <a:alphaModFix/>
          </a:blip>
          <a:stretch>
            <a:fillRect/>
          </a:stretch>
        </p:blipFill>
        <p:spPr>
          <a:xfrm>
            <a:off x="873150" y="2550325"/>
            <a:ext cx="3048000" cy="1714500"/>
          </a:xfrm>
          <a:prstGeom prst="rect">
            <a:avLst/>
          </a:prstGeom>
          <a:noFill/>
          <a:ln>
            <a:noFill/>
          </a:ln>
        </p:spPr>
      </p:pic>
      <p:pic>
        <p:nvPicPr>
          <p:cNvPr descr="The 27th Air Guitar World Championships, August 21-23, 2024 in Oulu Finland!&#10;The purpose of the Air Guitar World Championships is to promote world peace. According to the ideology of the competition, wars would end, climate change stop and all bad things disappear, if all the people in the world played the Air Guitar. This is why the whole universe is invited to play the Air Guitar for the world peace at the end of the competition.&#10;&#10;MAKE AIR, NOT WAR&#10;Air Guitar World Champion 2024 is Zachary “Ichabod Fame” Knowles from Canada. This was Ichabod Fame’s first world championship.&#10;&#10;Second place with same score went to Nanami “Seven Seas” Nagura from Japan and Kirill “Guitarantula” Blumenkrants from France. Patrick “Ehrwolf” Culek from Germany took the third place.&#10;&#10;The world final was livestreamed online and watched all over the world." id="157" name="Google Shape;157;p22" title="Air Guitar World Championships 2024 Aftermovie">
            <a:hlinkClick r:id="rId9"/>
          </p:cNvPr>
          <p:cNvPicPr preferRelativeResize="0"/>
          <p:nvPr/>
        </p:nvPicPr>
        <p:blipFill>
          <a:blip r:embed="rId10">
            <a:alphaModFix/>
          </a:blip>
          <a:stretch>
            <a:fillRect/>
          </a:stretch>
        </p:blipFill>
        <p:spPr>
          <a:xfrm>
            <a:off x="4572000" y="2571750"/>
            <a:ext cx="3048000" cy="1714500"/>
          </a:xfrm>
          <a:prstGeom prst="rect">
            <a:avLst/>
          </a:prstGeom>
          <a:noFill/>
          <a:ln>
            <a:noFill/>
          </a:ln>
        </p:spPr>
      </p:pic>
      <p:pic>
        <p:nvPicPr>
          <p:cNvPr descr="Competitors guided their steeds through show jumping, dressage and puissance, or high jump. Interest in the sport has been growing rapidly, and more than 2,500 spectators turned out.…&#10;READ MORE : https://www.euronews.com/2019/06/18/watch-high-stakes-at-finland-s-hobby-horse-championships&#10;&#10;What are the top stories today? Click to watch: https://www.youtube.com/playlist?list=PLSyY1udCyYqBeDOz400FlseNGNqReKkFd&#10;&#10;euronews: the most watched news channel in Europe&#10;Subscribe! http://www.youtube.com/subscription_center?add_user=euronews &#10;&#10;euronews is available in 13 languages: https://www.youtube.com/user/euronewsnetwork/channels&#10;&#10;In English:&#10;Website: http://www.euronews.com/news&#10;Facebook: https://www.facebook.com/euronews&#10;Twitter: http://twitter.com/euronews&#10;Google+: http://google.com/+euronews&#10;VKontakte: http://vk.com/en.euronews" id="158" name="Google Shape;158;p22" title="Watch: High stakes at Finland's Hobby Horse Championships">
            <a:hlinkClick r:id="rId11"/>
          </p:cNvPr>
          <p:cNvPicPr preferRelativeResize="0"/>
          <p:nvPr/>
        </p:nvPicPr>
        <p:blipFill>
          <a:blip r:embed="rId12">
            <a:alphaModFix/>
          </a:blip>
          <a:stretch>
            <a:fillRect/>
          </a:stretch>
        </p:blipFill>
        <p:spPr>
          <a:xfrm>
            <a:off x="8286675" y="25717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2" name="Shape 162"/>
        <p:cNvGrpSpPr/>
        <p:nvPr/>
      </p:nvGrpSpPr>
      <p:grpSpPr>
        <a:xfrm>
          <a:off x="0" y="0"/>
          <a:ext cx="0" cy="0"/>
          <a:chOff x="0" y="0"/>
          <a:chExt cx="0" cy="0"/>
        </a:xfrm>
      </p:grpSpPr>
      <p:pic>
        <p:nvPicPr>
          <p:cNvPr descr="image.png" id="163" name="Google Shape;163;p2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64" name="Google Shape;164;p23"/>
          <p:cNvPicPr preferRelativeResize="0"/>
          <p:nvPr/>
        </p:nvPicPr>
        <p:blipFill rotWithShape="1">
          <a:blip r:embed="rId4">
            <a:alphaModFix/>
          </a:blip>
          <a:srcRect b="0" l="0" r="0" t="0"/>
          <a:stretch/>
        </p:blipFill>
        <p:spPr>
          <a:xfrm>
            <a:off x="571500" y="2414587"/>
            <a:ext cx="3524250" cy="2095500"/>
          </a:xfrm>
          <a:prstGeom prst="rect">
            <a:avLst/>
          </a:prstGeom>
          <a:noFill/>
          <a:ln>
            <a:noFill/>
          </a:ln>
        </p:spPr>
      </p:pic>
      <p:sp>
        <p:nvSpPr>
          <p:cNvPr id="165" name="Google Shape;165;p23"/>
          <p:cNvSpPr txBox="1"/>
          <p:nvPr/>
        </p:nvSpPr>
        <p:spPr>
          <a:xfrm>
            <a:off x="762000" y="571500"/>
            <a:ext cx="11401500" cy="4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850">
                <a:solidFill>
                  <a:srgbClr val="1E293B"/>
                </a:solidFill>
                <a:latin typeface="Poppins"/>
                <a:ea typeface="Poppins"/>
                <a:cs typeface="Poppins"/>
                <a:sym typeface="Poppins"/>
              </a:rPr>
              <a:t>SISU: Η Φινλανδική Φιλοσοφία της Ανθεκτικότητας</a:t>
            </a:r>
            <a:endParaRPr/>
          </a:p>
        </p:txBody>
      </p:sp>
      <p:sp>
        <p:nvSpPr>
          <p:cNvPr id="166" name="Google Shape;166;p23"/>
          <p:cNvSpPr/>
          <p:nvPr/>
        </p:nvSpPr>
        <p:spPr>
          <a:xfrm>
            <a:off x="571500" y="571500"/>
            <a:ext cx="76200" cy="542925"/>
          </a:xfrm>
          <a:prstGeom prst="rect">
            <a:avLst/>
          </a:prstGeom>
          <a:solidFill>
            <a:srgbClr val="FF9F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67" name="Google Shape;167;p23"/>
          <p:cNvPicPr preferRelativeResize="0"/>
          <p:nvPr/>
        </p:nvPicPr>
        <p:blipFill>
          <a:blip r:embed="rId5">
            <a:alphaModFix/>
          </a:blip>
          <a:stretch>
            <a:fillRect/>
          </a:stretch>
        </p:blipFill>
        <p:spPr>
          <a:xfrm>
            <a:off x="161725" y="1828775"/>
            <a:ext cx="5215124" cy="3223825"/>
          </a:xfrm>
          <a:prstGeom prst="rect">
            <a:avLst/>
          </a:prstGeom>
          <a:noFill/>
          <a:ln>
            <a:noFill/>
          </a:ln>
        </p:spPr>
      </p:pic>
      <p:sp>
        <p:nvSpPr>
          <p:cNvPr id="168" name="Google Shape;168;p23"/>
          <p:cNvSpPr txBox="1"/>
          <p:nvPr/>
        </p:nvSpPr>
        <p:spPr>
          <a:xfrm>
            <a:off x="5461800" y="1828775"/>
            <a:ext cx="6134100" cy="3951900"/>
          </a:xfrm>
          <a:prstGeom prst="rect">
            <a:avLst/>
          </a:prstGeom>
          <a:noFill/>
          <a:ln>
            <a:noFill/>
          </a:ln>
        </p:spPr>
        <p:txBody>
          <a:bodyPr anchorCtr="0" anchor="t" bIns="91425" lIns="91425" spcFirstLastPara="1" rIns="91425" wrap="square" tIns="91425">
            <a:spAutoFit/>
          </a:bodyPr>
          <a:lstStyle/>
          <a:p>
            <a:pPr indent="0" lvl="0" marL="381000" marR="381000" rtl="0" algn="l">
              <a:lnSpc>
                <a:spcPct val="115000"/>
              </a:lnSpc>
              <a:spcBef>
                <a:spcPts val="1200"/>
              </a:spcBef>
              <a:spcAft>
                <a:spcPts val="0"/>
              </a:spcAft>
              <a:buNone/>
            </a:pPr>
            <a:r>
              <a:rPr b="1" lang="en-US" sz="1500"/>
              <a:t>Η ικανότητα να συνεχίζεις όταν τα πράγματα γίνονται πραγματικά δύσκολα, ακόμη και όταν δεν είσαι σίγουρος ότι θα πετύχεις.</a:t>
            </a:r>
            <a:endParaRPr b="1" sz="1500"/>
          </a:p>
          <a:p>
            <a:pPr indent="0" lvl="0" marL="0" rtl="0" algn="l">
              <a:lnSpc>
                <a:spcPct val="115000"/>
              </a:lnSpc>
              <a:spcBef>
                <a:spcPts val="1200"/>
              </a:spcBef>
              <a:spcAft>
                <a:spcPts val="0"/>
              </a:spcAft>
              <a:buNone/>
            </a:pPr>
            <a:r>
              <a:rPr lang="en-US" sz="1500"/>
              <a:t>Δεν είναι αισιοδοξία.</a:t>
            </a:r>
            <a:br>
              <a:rPr lang="en-US" sz="1500"/>
            </a:br>
            <a:r>
              <a:rPr lang="en-US" sz="1500"/>
              <a:t> Δεν είναι ταλέντο.</a:t>
            </a:r>
            <a:br>
              <a:rPr lang="en-US" sz="1500"/>
            </a:br>
            <a:r>
              <a:rPr lang="en-US" sz="1500"/>
              <a:t> Δεν είναι να μην φοβάσαι.</a:t>
            </a:r>
            <a:endParaRPr sz="1500"/>
          </a:p>
          <a:p>
            <a:pPr indent="0" lvl="0" marL="0" rtl="0" algn="l">
              <a:lnSpc>
                <a:spcPct val="115000"/>
              </a:lnSpc>
              <a:spcBef>
                <a:spcPts val="1200"/>
              </a:spcBef>
              <a:spcAft>
                <a:spcPts val="0"/>
              </a:spcAft>
              <a:buNone/>
            </a:pPr>
            <a:r>
              <a:rPr lang="en-US" sz="1500"/>
              <a:t>Είναι να προχωράς παρά τον φόβο, την αβεβαιότητα και την κούραση.</a:t>
            </a:r>
            <a:endParaRPr sz="1500"/>
          </a:p>
          <a:p>
            <a:pPr indent="-323850" lvl="0" marL="457200" rtl="0" algn="l">
              <a:lnSpc>
                <a:spcPct val="115000"/>
              </a:lnSpc>
              <a:spcBef>
                <a:spcPts val="1200"/>
              </a:spcBef>
              <a:spcAft>
                <a:spcPts val="0"/>
              </a:spcAft>
              <a:buSzPts val="1500"/>
              <a:buChar char="●"/>
            </a:pPr>
            <a:r>
              <a:rPr lang="en-US" sz="1500"/>
              <a:t>το λάθος είναι μέρος της μάθησης,</a:t>
            </a:r>
            <a:endParaRPr sz="1500"/>
          </a:p>
          <a:p>
            <a:pPr indent="-323850" lvl="0" marL="457200" rtl="0" algn="l">
              <a:lnSpc>
                <a:spcPct val="115000"/>
              </a:lnSpc>
              <a:spcBef>
                <a:spcPts val="0"/>
              </a:spcBef>
              <a:spcAft>
                <a:spcPts val="0"/>
              </a:spcAft>
              <a:buSzPts val="1500"/>
              <a:buChar char="●"/>
            </a:pPr>
            <a:r>
              <a:rPr lang="en-US" sz="1500"/>
              <a:t>η δυσκολία δεν σημαίνει αποτυχία,</a:t>
            </a:r>
            <a:endParaRPr sz="1500"/>
          </a:p>
          <a:p>
            <a:pPr indent="-323850" lvl="0" marL="457200" rtl="0" algn="l">
              <a:lnSpc>
                <a:spcPct val="115000"/>
              </a:lnSpc>
              <a:spcBef>
                <a:spcPts val="0"/>
              </a:spcBef>
              <a:spcAft>
                <a:spcPts val="0"/>
              </a:spcAft>
              <a:buSzPts val="1500"/>
              <a:buChar char="●"/>
            </a:pPr>
            <a:r>
              <a:rPr lang="en-US" sz="1500"/>
              <a:t>η προσπάθεια έχει μεγαλύτερη αξία από την άμεση επιτυχία,</a:t>
            </a:r>
            <a:endParaRPr sz="1500"/>
          </a:p>
          <a:p>
            <a:pPr indent="-323850" lvl="0" marL="457200" rtl="0" algn="l">
              <a:lnSpc>
                <a:spcPct val="115000"/>
              </a:lnSpc>
              <a:spcBef>
                <a:spcPts val="0"/>
              </a:spcBef>
              <a:spcAft>
                <a:spcPts val="0"/>
              </a:spcAft>
              <a:buSzPts val="1500"/>
              <a:buChar char="●"/>
            </a:pPr>
            <a:r>
              <a:rPr lang="en-US" sz="1500"/>
              <a:t>η πρόοδος είναι πιο σημαντική από τη σύγκριση με τους άλλους.</a:t>
            </a:r>
            <a:endParaRPr sz="1500"/>
          </a:p>
          <a:p>
            <a:pPr indent="0" lvl="0" marL="0" rtl="0" algn="l">
              <a:lnSpc>
                <a:spcPct val="115000"/>
              </a:lnSpc>
              <a:spcBef>
                <a:spcPts val="1200"/>
              </a:spcBef>
              <a:spcAft>
                <a:spcPts val="1200"/>
              </a:spcAft>
              <a:buNone/>
            </a:pPr>
            <a:r>
              <a:t/>
            </a:r>
            <a:endParaRPr sz="1500"/>
          </a:p>
        </p:txBody>
      </p:sp>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