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5" r:id="rId14"/>
  </p:sldIdLst>
  <p:sldSz cx="14630400" cy="8229600"/>
  <p:notesSz cx="8229600" cy="14630400"/>
  <p:embeddedFontLst>
    <p:embeddedFont>
      <p:font typeface="Instrument Sans Semi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nstrument Sans Medium" panose="020B0604020202020204" charset="0"/>
      <p:regular r:id="rId21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7" d="100"/>
          <a:sy n="137" d="100"/>
        </p:scale>
        <p:origin x="1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96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5948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ERASMUS DAYS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25886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ΗΜΕΡΕΣ ERASMUS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417659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Celebrating learning, collaboration and European identity every October across the whole of Europe.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03491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Γιορτάζοντας τη μάθηση, τη συνεργασία και την ευρωπαϊκή ταυτότητα κάθε Οκτώβριο σε όλη την Ευρώπη.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2337316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Exchange, Inspire, Collaborate!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396835" y="500063"/>
            <a:ext cx="2665214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Ανταλλαγή, Έμπνευση, Συνεργασία!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022272"/>
            <a:ext cx="4750315" cy="65035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3514" y="11253073"/>
            <a:ext cx="13740051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Every participation contributes to an </a:t>
            </a:r>
            <a:r>
              <a:rPr lang="en-US" sz="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open, democratic and united Europe</a:t>
            </a: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Through Erasmus Days, we're not just celebrating a programme — we're building bridges between nations, fostering understanding across cultures, and investing in the future leaders of tomorrow.</a:t>
            </a:r>
            <a:endParaRPr lang="en-US" sz="500" dirty="0"/>
          </a:p>
        </p:txBody>
      </p:sp>
      <p:sp>
        <p:nvSpPr>
          <p:cNvPr id="6" name="Text 3"/>
          <p:cNvSpPr/>
          <p:nvPr/>
        </p:nvSpPr>
        <p:spPr>
          <a:xfrm>
            <a:off x="493514" y="11428809"/>
            <a:ext cx="13740051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Κάθε συμμετοχή συμβάλλει σε μια </a:t>
            </a:r>
            <a:r>
              <a:rPr lang="en-US" sz="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ανοιχτή, δημοκρατική και ενωμένη Ευρώπη</a:t>
            </a: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Μέσω των Ημερών Erasmus, δεν γιορτάζουμε απλώς ένα πρόγραμμα — χτίζουμε γέφυρες μεταξύ εθνών, προωθούμε την κατανόηση μεταξύ πολιτισμών και επενδύουμε στους μελλοντικούς ηγέτες του αύριο.</a:t>
            </a:r>
            <a:endParaRPr lang="en-US" sz="500" dirty="0"/>
          </a:p>
        </p:txBody>
      </p:sp>
      <p:sp>
        <p:nvSpPr>
          <p:cNvPr id="7" name="Shape 4"/>
          <p:cNvSpPr/>
          <p:nvPr/>
        </p:nvSpPr>
        <p:spPr>
          <a:xfrm>
            <a:off x="396835" y="11180564"/>
            <a:ext cx="7620" cy="423982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8" name="Text 5"/>
          <p:cNvSpPr/>
          <p:nvPr/>
        </p:nvSpPr>
        <p:spPr>
          <a:xfrm>
            <a:off x="396835" y="11677055"/>
            <a:ext cx="13836729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message of Erasmus Days resonates across the continent: education transcends borders, collaboration enriches learning, and our shared European values unite us in diversity. Together, we create opportunities that transform lives and strengthen the fabric of our European community.</a:t>
            </a:r>
            <a:endParaRPr lang="en-US" sz="500" dirty="0"/>
          </a:p>
        </p:txBody>
      </p:sp>
      <p:sp>
        <p:nvSpPr>
          <p:cNvPr id="9" name="Text 6"/>
          <p:cNvSpPr/>
          <p:nvPr/>
        </p:nvSpPr>
        <p:spPr>
          <a:xfrm>
            <a:off x="396835" y="11852791"/>
            <a:ext cx="13836729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μήνυμα των Ημερών Erasmus αντηχεί σε όλη την ήπειρο: η εκπαίδευση υπερβαίνει τα σύνορα, η συνεργασία εμπλουτίζει τη μάθηση και οι κοινές ευρωπαϊκές αξίες μας ενώνουν στη διαφορετικότητα. Μαζί, δημιουργούμε ευκαιρίες που μεταμορφώνουν ζωές και ενισχύουν τον ιστό της ευρωπαϊκής κοινότητας.</a:t>
            </a:r>
            <a:endParaRPr lang="en-US" sz="5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12028527"/>
            <a:ext cx="7178040" cy="10325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85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2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0324" y="474821"/>
            <a:ext cx="492740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ERASMUS+ — Investing in Our Future!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690324" y="870228"/>
            <a:ext cx="578810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ERASMUS+ — Επενδύοντας στο Μέλλον μας!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4" y="1389102"/>
            <a:ext cx="6624876" cy="4486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02481" y="1949887"/>
            <a:ext cx="1402199" cy="175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Quality / Ποιότητα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02481" y="2192417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Quality learning experiences that prepare young people for global citizenship.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802481" y="2439114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Ποιοτικές μαθησιακές εμπειρίες που προετοιμάζουν τους νέους για την παγκόσμια ιθαγένεια.</a:t>
            </a:r>
            <a:endParaRPr lang="en-US" sz="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389102"/>
            <a:ext cx="6624876" cy="4486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7357" y="1949887"/>
            <a:ext cx="1562457" cy="175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Innovation / Καινοτομία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7427357" y="2192417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Creative approaches to teaching, learning and international collaboration.</a:t>
            </a:r>
            <a:endParaRPr lang="en-US" sz="850" dirty="0"/>
          </a:p>
        </p:txBody>
      </p:sp>
      <p:sp>
        <p:nvSpPr>
          <p:cNvPr id="11" name="Text 7"/>
          <p:cNvSpPr/>
          <p:nvPr/>
        </p:nvSpPr>
        <p:spPr>
          <a:xfrm>
            <a:off x="7427357" y="2439114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Δημιουργικές προσεγγίσεις στη διδασκαλία, τη μάθηση και τη διεθνή συνεργασία.</a:t>
            </a:r>
            <a:endParaRPr lang="en-US" sz="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24" y="2730698"/>
            <a:ext cx="6624876" cy="44862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2481" y="3291483"/>
            <a:ext cx="1704142" cy="175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Diversity / Ποικιλομορφία</a:t>
            </a:r>
            <a:endParaRPr lang="en-US" sz="1100" dirty="0"/>
          </a:p>
        </p:txBody>
      </p:sp>
      <p:sp>
        <p:nvSpPr>
          <p:cNvPr id="14" name="Text 9"/>
          <p:cNvSpPr/>
          <p:nvPr/>
        </p:nvSpPr>
        <p:spPr>
          <a:xfrm>
            <a:off x="802481" y="3534013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Celebrating Europe's rich diversity whilst building shared values and understanding.</a:t>
            </a:r>
            <a:endParaRPr lang="en-US" sz="850" dirty="0"/>
          </a:p>
        </p:txBody>
      </p:sp>
      <p:sp>
        <p:nvSpPr>
          <p:cNvPr id="15" name="Text 10"/>
          <p:cNvSpPr/>
          <p:nvPr/>
        </p:nvSpPr>
        <p:spPr>
          <a:xfrm>
            <a:off x="802481" y="3780711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Γιορτάζοντας την πλούσια ποικιλομορφία της Ευρώπης ενώ χτίζουμε κοινές αξίες και κατανόηση.</a:t>
            </a:r>
            <a:endParaRPr lang="en-US" sz="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730698"/>
            <a:ext cx="6624876" cy="44862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27357" y="3291483"/>
            <a:ext cx="1402199" cy="175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Unity / Ενότητα</a:t>
            </a:r>
            <a:endParaRPr lang="en-US" sz="1100" dirty="0"/>
          </a:p>
        </p:txBody>
      </p:sp>
      <p:sp>
        <p:nvSpPr>
          <p:cNvPr id="18" name="Text 12"/>
          <p:cNvSpPr/>
          <p:nvPr/>
        </p:nvSpPr>
        <p:spPr>
          <a:xfrm>
            <a:off x="7427357" y="3534013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united continent where borders inspire connection rather than division.</a:t>
            </a:r>
            <a:endParaRPr lang="en-US" sz="850" dirty="0"/>
          </a:p>
        </p:txBody>
      </p:sp>
      <p:sp>
        <p:nvSpPr>
          <p:cNvPr id="19" name="Text 13"/>
          <p:cNvSpPr/>
          <p:nvPr/>
        </p:nvSpPr>
        <p:spPr>
          <a:xfrm>
            <a:off x="7427357" y="3780711"/>
            <a:ext cx="640056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Μια ενωμένη ήπειρος όπου τα σύνορα εμπνέουν σύνδεση παρά διαίρεση.</a:t>
            </a:r>
            <a:endParaRPr lang="en-US" sz="8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613" y="4274463"/>
            <a:ext cx="1871186" cy="448628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8453" y="4274463"/>
            <a:ext cx="1887260" cy="448628"/>
          </a:xfrm>
          <a:prstGeom prst="rect">
            <a:avLst/>
          </a:prstGeom>
        </p:spPr>
      </p:pic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5367" y="4274463"/>
            <a:ext cx="1609249" cy="448628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4269" y="4274463"/>
            <a:ext cx="1478399" cy="448628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690324" y="4967407"/>
            <a:ext cx="5609034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Join the movement.</a:t>
            </a:r>
            <a:endParaRPr lang="en-US" sz="4400" dirty="0"/>
          </a:p>
        </p:txBody>
      </p:sp>
      <p:sp>
        <p:nvSpPr>
          <p:cNvPr id="25" name="Text 15"/>
          <p:cNvSpPr/>
          <p:nvPr/>
        </p:nvSpPr>
        <p:spPr>
          <a:xfrm>
            <a:off x="690324" y="5836682"/>
            <a:ext cx="6521410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578D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Celebrate Erasmus Days.</a:t>
            </a:r>
            <a:endParaRPr lang="en-US" sz="4400" dirty="0"/>
          </a:p>
        </p:txBody>
      </p:sp>
      <p:sp>
        <p:nvSpPr>
          <p:cNvPr id="26" name="Text 16"/>
          <p:cNvSpPr/>
          <p:nvPr/>
        </p:nvSpPr>
        <p:spPr>
          <a:xfrm>
            <a:off x="690324" y="6705957"/>
            <a:ext cx="6864668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5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Shape Europe's tomorrow.</a:t>
            </a:r>
            <a:endParaRPr lang="en-US" sz="4400" dirty="0"/>
          </a:p>
        </p:txBody>
      </p:sp>
      <p:sp>
        <p:nvSpPr>
          <p:cNvPr id="27" name="Text 17"/>
          <p:cNvSpPr/>
          <p:nvPr/>
        </p:nvSpPr>
        <p:spPr>
          <a:xfrm>
            <a:off x="690324" y="7575233"/>
            <a:ext cx="13249751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Ελάτε στο κίνημα. Γιορτάστε τις Ημέρες Erasmus. Διαμορφώστε το αυριανό της Ευρώπης.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540782"/>
            <a:ext cx="3987046" cy="430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Founder and History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86527" y="1025843"/>
            <a:ext cx="3721418" cy="430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 Ιδρυτής και η Ιστορία</a:t>
            </a:r>
            <a:endParaRPr lang="en-US" sz="2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27" y="1817132"/>
            <a:ext cx="4452461" cy="45150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90698" y="1799987"/>
            <a:ext cx="235291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Named After a Visionary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490698" y="2113002"/>
            <a:ext cx="2785943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Ονομάστηκε από έναν Οραματιστή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0698" y="2465665"/>
            <a:ext cx="6360795" cy="440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Erasmus programme takes its name from </a:t>
            </a:r>
            <a:r>
              <a:rPr lang="en-US" sz="10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Erasmus of Rotterdam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a renowned 15th-century humanist who became a symbol of knowledge and cross-cultural understanding.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0698" y="3029783"/>
            <a:ext cx="6360795" cy="440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πρόγραμμα Erasmus πήρε το όνομά του από τον </a:t>
            </a:r>
            <a:r>
              <a:rPr lang="en-US" sz="10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Έρασμο του Ρότερνταμ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διάσημο ουμανιστή του 15ου αιώνα που έγινε σύμβολο γνώσης και διαπολιτισμικής κατανόησης.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786527" y="6641783"/>
            <a:ext cx="6459855" cy="1095613"/>
          </a:xfrm>
          <a:prstGeom prst="roundRect">
            <a:avLst>
              <a:gd name="adj" fmla="val 11308"/>
            </a:avLst>
          </a:prstGeom>
          <a:solidFill>
            <a:srgbClr val="CEE6FD"/>
          </a:solidFill>
          <a:ln/>
        </p:spPr>
      </p:sp>
      <p:sp>
        <p:nvSpPr>
          <p:cNvPr id="10" name="Text 7"/>
          <p:cNvSpPr/>
          <p:nvPr/>
        </p:nvSpPr>
        <p:spPr>
          <a:xfrm>
            <a:off x="924163" y="6779419"/>
            <a:ext cx="2812971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Founded in 1987 / Ιδρύθηκε το 1987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924163" y="7076956"/>
            <a:ext cx="6184582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By the European Union, evolving into Erasmus+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924163" y="7379613"/>
            <a:ext cx="6184582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Από την Ευρωπαϊκή Ένωση, εξελίχθηκε σε Erasmus+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7384018" y="6641783"/>
            <a:ext cx="6459855" cy="1095613"/>
          </a:xfrm>
          <a:prstGeom prst="roundRect">
            <a:avLst>
              <a:gd name="adj" fmla="val 11308"/>
            </a:avLst>
          </a:prstGeom>
          <a:solidFill>
            <a:srgbClr val="CEE6FD"/>
          </a:solidFill>
          <a:ln/>
        </p:spPr>
      </p:sp>
      <p:sp>
        <p:nvSpPr>
          <p:cNvPr id="14" name="Text 11"/>
          <p:cNvSpPr/>
          <p:nvPr/>
        </p:nvSpPr>
        <p:spPr>
          <a:xfrm>
            <a:off x="7521654" y="6779419"/>
            <a:ext cx="3203258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Millions United / Εκατομμύρια Ενωμένοι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7521654" y="7076956"/>
            <a:ext cx="6184582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Pupils, students, educators and organisations across Europe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7521654" y="7379613"/>
            <a:ext cx="6184582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Μαθητές, φοιτητές, εκπαιδευτικοί και οργανισμοί σε όλη την Ευρώπη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443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89409"/>
            <a:ext cx="5249347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What Are Erasmus Days?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93790" y="3519011"/>
            <a:ext cx="564499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Τι είναι οι Ημέρες Erasmus;</a:t>
            </a:r>
            <a:endParaRPr lang="en-US" sz="3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345067"/>
            <a:ext cx="446484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014793"/>
            <a:ext cx="241530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Three-Day Celebration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5365194"/>
            <a:ext cx="228480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Τριήμερος Εορτασμός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3790" y="5751314"/>
            <a:ext cx="419873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 international event held every October, bringing together the entire Erasmus+ community to celebrate mobility and learning.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793790" y="6715720"/>
            <a:ext cx="419873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Μια διεθνής εκδήλωση που πραγματοποιείται κάθε Οκτώβριο, φέρνοντας μαζί ολόκληρη την κοινότητα Erasmus+.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771" y="4345067"/>
            <a:ext cx="446484" cy="4464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215771" y="501479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Showcase &amp; Share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5215771" y="5365194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Επίδειξη &amp; Μοιρασιά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5215771" y="5751314"/>
            <a:ext cx="419873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Promotes Erasmus+ programmes and provides a platform for participants to share their transformative experiences.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5215771" y="6715720"/>
            <a:ext cx="419873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Προωθεί τα προγράμματα Erasmus+ και παρέχει πλατφόρμα για να μοιραστούν οι συμμετέχοντες τις εμπειρίες τους.</a:t>
            </a:r>
            <a:endParaRPr lang="en-US" sz="14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7752" y="4345067"/>
            <a:ext cx="446484" cy="44648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37752" y="501479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Diverse Activities</a:t>
            </a:r>
            <a:endParaRPr lang="en-US" sz="1750" dirty="0"/>
          </a:p>
        </p:txBody>
      </p:sp>
      <p:sp>
        <p:nvSpPr>
          <p:cNvPr id="17" name="Text 11"/>
          <p:cNvSpPr/>
          <p:nvPr/>
        </p:nvSpPr>
        <p:spPr>
          <a:xfrm>
            <a:off x="9637752" y="5365194"/>
            <a:ext cx="2628186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Ποικίλες Δραστηριότητες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9637752" y="5751314"/>
            <a:ext cx="4198858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Features exhibitions, presentations, videos, pupil-led initiatives, cultural performances and school partnerships.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9637752" y="6715720"/>
            <a:ext cx="4198858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Περιλαμβάνει εκθέσεις, παρουσιάσεις, βίντεο, πρωτοβουλίες μαθητών, πολιτιστικές εκδηλώσεις και σχολικές συνεργασίες.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4247"/>
            <a:ext cx="5584865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Purpose of Erasmus Days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93790" y="1308735"/>
            <a:ext cx="6416040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Σκοπός των Ημερών Erasmus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793790" y="2180630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793790" y="2478048"/>
            <a:ext cx="6427113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2617946"/>
            <a:ext cx="528423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European Cooperation / Ευρωπαϊκή Συνεργασία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93790" y="3025735"/>
            <a:ext cx="6427113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Promoting collaboration in education across European nations, building bridges between diverse educational systems and cultures.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93790" y="3742253"/>
            <a:ext cx="6427113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Προώθηση της συνεργασίας στην εκπαίδευση σε ευρωπαϊκά έθνη, δημιουργώντας γέφυρες μεταξύ διαφορετικών εκπαιδευτικών συστημάτων.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09378" y="2180630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409378" y="2478048"/>
            <a:ext cx="6427232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1" name="Text 9"/>
          <p:cNvSpPr/>
          <p:nvPr/>
        </p:nvSpPr>
        <p:spPr>
          <a:xfrm>
            <a:off x="7409378" y="2617946"/>
            <a:ext cx="6427232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Best Practice Exchange / Ανταλλαγή Βέλτιστων Πρακτικών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409378" y="3320415"/>
            <a:ext cx="642723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Strengthening the sharing of innovative teaching methods, successful project strategies and effective approaches between schools.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7409378" y="4036933"/>
            <a:ext cx="642723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Ενίσχυση της ανταλλαγής καινοτόμων διδακτικών μεθόδων, επιτυχημένων στρατηγικών έργων μεταξύ σχολείων.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793790" y="4977170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93790" y="5274588"/>
            <a:ext cx="6427113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6" name="Text 14"/>
          <p:cNvSpPr/>
          <p:nvPr/>
        </p:nvSpPr>
        <p:spPr>
          <a:xfrm>
            <a:off x="793790" y="5414486"/>
            <a:ext cx="540127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Mobility Opportunities / Ευκαιρίες Κινητικότητας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793790" y="5822275"/>
            <a:ext cx="6427113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Informing the school community about exciting opportunities for international mobility, study abroad programmes and professional development.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793790" y="6840498"/>
            <a:ext cx="6427113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Ενημέρωση της σχολικής κοινότητας για συναρπαστικές ευκαιρίες διεθνούς κινητικότητας και επαγγελματικής ανάπτυξης.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409378" y="4977170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409378" y="5274588"/>
            <a:ext cx="6427232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1" name="Text 19"/>
          <p:cNvSpPr/>
          <p:nvPr/>
        </p:nvSpPr>
        <p:spPr>
          <a:xfrm>
            <a:off x="7409378" y="5414486"/>
            <a:ext cx="545401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European Consciousness / Ευρωπαϊκή Συνείδηση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7409378" y="5822275"/>
            <a:ext cx="642723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Cultivating a sense of European identity, solidarity and shared values amongst young people and educators across the continent.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7409378" y="6538793"/>
            <a:ext cx="642723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Καλλιέργεια αίσθησης ευρωπαϊκής ταυτότητας, αλληλεγγύης και κοινών αξιών μεταξύ νέων και εκπαιδευτικών.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922" y="664012"/>
            <a:ext cx="2868216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Key Objectives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705922" y="1068348"/>
            <a:ext cx="2868216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Βασικοί Στόχοι</a:t>
            </a:r>
            <a:endParaRPr lang="en-US" sz="2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2" y="1727954"/>
            <a:ext cx="4205049" cy="427041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462718" y="1727954"/>
            <a:ext cx="6469380" cy="1249323"/>
          </a:xfrm>
          <a:prstGeom prst="roundRect">
            <a:avLst>
              <a:gd name="adj" fmla="val 5855"/>
            </a:avLst>
          </a:prstGeom>
          <a:solidFill>
            <a:srgbClr val="FFFFFF"/>
          </a:solidFill>
          <a:ln w="15240">
            <a:solidFill>
              <a:srgbClr val="84C1FA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447478" y="1727954"/>
            <a:ext cx="60960" cy="1249323"/>
          </a:xfrm>
          <a:prstGeom prst="roundRect">
            <a:avLst>
              <a:gd name="adj" fmla="val 169384"/>
            </a:avLst>
          </a:prstGeom>
          <a:solidFill>
            <a:srgbClr val="84C1FA"/>
          </a:solidFill>
          <a:ln/>
        </p:spPr>
      </p:sp>
      <p:sp>
        <p:nvSpPr>
          <p:cNvPr id="7" name="Text 4"/>
          <p:cNvSpPr/>
          <p:nvPr/>
        </p:nvSpPr>
        <p:spPr>
          <a:xfrm>
            <a:off x="7638336" y="1857851"/>
            <a:ext cx="1779865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Showcase Success Stories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7638336" y="2082998"/>
            <a:ext cx="1434108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Επίδειξη Επιτυχιών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638336" y="2376964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Highlighting exceptional Erasmus+ projects that have made a meaningful impact on participants and communities.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7638336" y="2663785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Αναδεικνύοντας εξαιρετικά έργα Erasmus+ που έχουν επηρεάσει σημαντικά συμμετέχοντες και κοινότητες.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7462718" y="3091934"/>
            <a:ext cx="6469380" cy="1432917"/>
          </a:xfrm>
          <a:prstGeom prst="roundRect">
            <a:avLst>
              <a:gd name="adj" fmla="val 5105"/>
            </a:avLst>
          </a:prstGeom>
          <a:solidFill>
            <a:srgbClr val="FFFFFF"/>
          </a:solidFill>
          <a:ln w="15240">
            <a:solidFill>
              <a:srgbClr val="F578DE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447478" y="3091934"/>
            <a:ext cx="60960" cy="1432917"/>
          </a:xfrm>
          <a:prstGeom prst="roundRect">
            <a:avLst>
              <a:gd name="adj" fmla="val 169384"/>
            </a:avLst>
          </a:prstGeom>
          <a:solidFill>
            <a:srgbClr val="F578DE"/>
          </a:solidFill>
          <a:ln/>
        </p:spPr>
      </p:sp>
      <p:sp>
        <p:nvSpPr>
          <p:cNvPr id="13" name="Text 10"/>
          <p:cNvSpPr/>
          <p:nvPr/>
        </p:nvSpPr>
        <p:spPr>
          <a:xfrm>
            <a:off x="7638336" y="3221831"/>
            <a:ext cx="1957983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Encourage New Participation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7638336" y="3446978"/>
            <a:ext cx="2097643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Ενθάρρυνση Νέων Συμμετοχών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7638336" y="3740944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Inspiring schools that haven't yet joined to take the leap and become part of this enriching European network.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7638336" y="4027765"/>
            <a:ext cx="6163866" cy="367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Εμπνέοντας σχολεία που δεν έχουν ακόμη συμμετάσχει να γίνουν μέρος αυτού του εμπλουτιστικού ευρωπαϊκού δικτύου.</a:t>
            </a:r>
            <a:endParaRPr lang="en-US" sz="900" dirty="0"/>
          </a:p>
        </p:txBody>
      </p:sp>
      <p:sp>
        <p:nvSpPr>
          <p:cNvPr id="17" name="Shape 14"/>
          <p:cNvSpPr/>
          <p:nvPr/>
        </p:nvSpPr>
        <p:spPr>
          <a:xfrm>
            <a:off x="7462718" y="4639508"/>
            <a:ext cx="6469380" cy="1249323"/>
          </a:xfrm>
          <a:prstGeom prst="roundRect">
            <a:avLst>
              <a:gd name="adj" fmla="val 5855"/>
            </a:avLst>
          </a:prstGeom>
          <a:solidFill>
            <a:srgbClr val="FFFFFF"/>
          </a:solidFill>
          <a:ln w="15240">
            <a:solidFill>
              <a:srgbClr val="FF500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7447478" y="4639508"/>
            <a:ext cx="60960" cy="1249323"/>
          </a:xfrm>
          <a:prstGeom prst="roundRect">
            <a:avLst>
              <a:gd name="adj" fmla="val 169384"/>
            </a:avLst>
          </a:prstGeom>
          <a:solidFill>
            <a:srgbClr val="FF5000"/>
          </a:solidFill>
          <a:ln/>
        </p:spPr>
      </p:sp>
      <p:sp>
        <p:nvSpPr>
          <p:cNvPr id="19" name="Text 16"/>
          <p:cNvSpPr/>
          <p:nvPr/>
        </p:nvSpPr>
        <p:spPr>
          <a:xfrm>
            <a:off x="7638336" y="4769406"/>
            <a:ext cx="1941909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Build Collaborative Networks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7638336" y="4994553"/>
            <a:ext cx="2238375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Δημιουργία Δικτύων Συνεργασίας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7638336" y="5288518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Creating lasting partnerships and connections between educational institutions across borders.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7638336" y="5575340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Δημιουργώντας διαρκείς συνεργασίες και συνδέσεις μεταξύ εκπαιδευτικών ιδρυμάτων πέρα από τα σύνορα.</a:t>
            </a:r>
            <a:endParaRPr lang="en-US" sz="900" dirty="0"/>
          </a:p>
        </p:txBody>
      </p:sp>
      <p:sp>
        <p:nvSpPr>
          <p:cNvPr id="23" name="Shape 20"/>
          <p:cNvSpPr/>
          <p:nvPr/>
        </p:nvSpPr>
        <p:spPr>
          <a:xfrm>
            <a:off x="7462718" y="6003488"/>
            <a:ext cx="6469380" cy="1432917"/>
          </a:xfrm>
          <a:prstGeom prst="roundRect">
            <a:avLst>
              <a:gd name="adj" fmla="val 5105"/>
            </a:avLst>
          </a:prstGeom>
          <a:solidFill>
            <a:srgbClr val="FFFFFF"/>
          </a:solidFill>
          <a:ln w="15240">
            <a:solidFill>
              <a:srgbClr val="0540AD"/>
            </a:solidFill>
            <a:prstDash val="solid"/>
          </a:ln>
        </p:spPr>
      </p:sp>
      <p:sp>
        <p:nvSpPr>
          <p:cNvPr id="24" name="Shape 21"/>
          <p:cNvSpPr/>
          <p:nvPr/>
        </p:nvSpPr>
        <p:spPr>
          <a:xfrm>
            <a:off x="7447478" y="6003488"/>
            <a:ext cx="60960" cy="1432917"/>
          </a:xfrm>
          <a:prstGeom prst="roundRect">
            <a:avLst>
              <a:gd name="adj" fmla="val 169384"/>
            </a:avLst>
          </a:prstGeom>
          <a:solidFill>
            <a:srgbClr val="0540AD"/>
          </a:solidFill>
          <a:ln/>
        </p:spPr>
      </p:sp>
      <p:sp>
        <p:nvSpPr>
          <p:cNvPr id="25" name="Text 22"/>
          <p:cNvSpPr/>
          <p:nvPr/>
        </p:nvSpPr>
        <p:spPr>
          <a:xfrm>
            <a:off x="7638336" y="6133386"/>
            <a:ext cx="1574363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Develop Essential Skills</a:t>
            </a:r>
            <a:endParaRPr lang="en-US" sz="1100" dirty="0"/>
          </a:p>
        </p:txBody>
      </p:sp>
      <p:sp>
        <p:nvSpPr>
          <p:cNvPr id="26" name="Text 23"/>
          <p:cNvSpPr/>
          <p:nvPr/>
        </p:nvSpPr>
        <p:spPr>
          <a:xfrm>
            <a:off x="7638336" y="6358533"/>
            <a:ext cx="2062282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Ανάπτυξη Βασικών Δεξιοτήτων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7638336" y="6652498"/>
            <a:ext cx="6163866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Fostering multiculturalism, innovation, critical thinking and the competencies needed for tomorrow's Europe.</a:t>
            </a:r>
            <a:endParaRPr lang="en-US" sz="900" dirty="0"/>
          </a:p>
        </p:txBody>
      </p:sp>
      <p:sp>
        <p:nvSpPr>
          <p:cNvPr id="28" name="Text 25"/>
          <p:cNvSpPr/>
          <p:nvPr/>
        </p:nvSpPr>
        <p:spPr>
          <a:xfrm>
            <a:off x="7638336" y="6939320"/>
            <a:ext cx="6163866" cy="367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Προώθηση της πολυπολιτισμικότητας, καινοτομίας, κριτικής σκέψης και των ικανοτήτων που χρειάζεται η αυριανή Ευρώπη.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3157"/>
            <a:ext cx="56321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Benefits for Participants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42530"/>
            <a:ext cx="70893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Οφέλη για τους Συμμετέχοντες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308271"/>
            <a:ext cx="28118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Language &amp; Social Skills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697724"/>
            <a:ext cx="4079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Γλωσσικές &amp; Κοινωνικές Δεξιότητες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126944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Develop fluency in foreign languages whilst building invaluable interpersonal and communication abilities through authentic interactions.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516166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Ανάπτυξη άπταιστης γνώσης ξένων γλωσσών ενώ χτίζονται ανεκτίμητες διαπροσωπικές και επικοινωνιακές ικανότητες.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3308271"/>
            <a:ext cx="28615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International Experience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223986" y="36977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Διεθνής Εμπειρία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4126944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Gain exposure to different cultures, educational systems and perspectives, creating lifelong friendships and professional networks across Europe.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223986" y="5516166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Έκθεση σε διαφορετικούς πολιτισμούς, εκπαιδευτικά συστήματα και οπτικές, δημιουργώντας δια βίου φιλίες και επαγγελματικά δίκτυα.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54302" y="33082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Respect for Diversity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3697724"/>
            <a:ext cx="36497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Σεβασμός στη Διαφορετικότητα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54302" y="4126944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Foster genuine appreciation for cultural differences, developing empathy, tolerance and understanding that transcends national boundaries.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654302" y="5516166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Καλλιέργεια γνήσιας εκτίμησης για τις πολιτιστικές διαφορές, αναπτύσσοντας ενσυναίσθηση, ανοχή και κατανόηση.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192" y="402312"/>
            <a:ext cx="237767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More Benefits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585192" y="737473"/>
            <a:ext cx="237767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Περισσότερα Οφέλη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2" y="1284208"/>
            <a:ext cx="396240" cy="381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5192" y="1772126"/>
            <a:ext cx="1603058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Confidence &amp; Creativity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85192" y="1988344"/>
            <a:ext cx="2386489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Αυτοπεποίθηση &amp; Δημιουργικότητα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85192" y="2261592"/>
            <a:ext cx="661404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Build self-assurance through challenging experiences whilst unlocking creative potential and innovative thinking in new environments.</a:t>
            </a:r>
            <a:endParaRPr lang="en-US" sz="700" dirty="0"/>
          </a:p>
        </p:txBody>
      </p:sp>
      <p:sp>
        <p:nvSpPr>
          <p:cNvPr id="8" name="Text 5"/>
          <p:cNvSpPr/>
          <p:nvPr/>
        </p:nvSpPr>
        <p:spPr>
          <a:xfrm>
            <a:off x="585192" y="2499241"/>
            <a:ext cx="661404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Χτίστε αυτοπεποίθηση μέσω προκλητικών εμπειριών ενώ ξεκλειδώνετε το δημιουργικό δυναμικό και την καινοτόμο σκέψη σε νέα περιβάλλοντα.</a:t>
            </a:r>
            <a:endParaRPr lang="en-US" sz="7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788" y="1284208"/>
            <a:ext cx="3589712" cy="521327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1643" y="3986329"/>
            <a:ext cx="1426607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Enhanced Quality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743427" y="4332511"/>
            <a:ext cx="1444823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Βελτιωμένη Ποιότητα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555606" y="4791425"/>
            <a:ext cx="661404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Schools benefit from improved educational standards, international recognition and a reputation for excellence that attracts talented staff and pupils.</a:t>
            </a:r>
            <a:endParaRPr lang="en-US" sz="700" dirty="0"/>
          </a:p>
        </p:txBody>
      </p:sp>
      <p:sp>
        <p:nvSpPr>
          <p:cNvPr id="13" name="Text 9"/>
          <p:cNvSpPr/>
          <p:nvPr/>
        </p:nvSpPr>
        <p:spPr>
          <a:xfrm>
            <a:off x="704969" y="5224264"/>
            <a:ext cx="661404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Τα σχολεία επωφελούνται από βελτιωμένα εκπαιδευτικά πρότυπα, διεθνή αναγνώριση και φήμη αριστείας που προσελκύει ταλαντούχο προσωπικό.</a:t>
            </a:r>
            <a:endParaRPr lang="en-US" sz="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514" y="468511"/>
            <a:ext cx="4575334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School Participation Across Europe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681514" y="858917"/>
            <a:ext cx="5187196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Συμμετοχή Σχολείων σε όλη την Ευρώπη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681514" y="1426488"/>
            <a:ext cx="6564511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5000+</a:t>
            </a:r>
            <a:endParaRPr lang="en-US" sz="2850" dirty="0"/>
          </a:p>
        </p:txBody>
      </p:sp>
      <p:sp>
        <p:nvSpPr>
          <p:cNvPr id="5" name="Text 3"/>
          <p:cNvSpPr/>
          <p:nvPr/>
        </p:nvSpPr>
        <p:spPr>
          <a:xfrm>
            <a:off x="2525197" y="1930241"/>
            <a:ext cx="2877026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Annual Participants / Ετήσιοι Συμμετέχοντες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81514" y="2169676"/>
            <a:ext cx="6564511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Schools and organisations celebrating Erasmus Days each year throughout Europe.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681514" y="2413278"/>
            <a:ext cx="6564511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Σχολεία και οργανισμοί που γιορτάζουν τις Ημέρες Erasmus κάθε χρόνο σε όλη την Ευρώπη.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7384375" y="1426488"/>
            <a:ext cx="6564511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100s</a:t>
            </a:r>
            <a:endParaRPr lang="en-US" sz="2850" dirty="0"/>
          </a:p>
        </p:txBody>
      </p:sp>
      <p:sp>
        <p:nvSpPr>
          <p:cNvPr id="9" name="Text 7"/>
          <p:cNvSpPr/>
          <p:nvPr/>
        </p:nvSpPr>
        <p:spPr>
          <a:xfrm>
            <a:off x="9577507" y="1930241"/>
            <a:ext cx="2178248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Greek Schools / Ελληνικά Σχολεία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7384375" y="2169676"/>
            <a:ext cx="6564511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Hundreds of educational institutions organising activities across Greece.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7384375" y="2413278"/>
            <a:ext cx="6564511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Εκατοντάδες εκπαιδευτικά ιδρύματα που οργανώνουν δραστηριότητες σε όλη την Ελλάδα.</a:t>
            </a:r>
            <a:endParaRPr lang="en-US" sz="850" dirty="0"/>
          </a:p>
        </p:txBody>
      </p:sp>
      <p:sp>
        <p:nvSpPr>
          <p:cNvPr id="12" name="Text 10"/>
          <p:cNvSpPr/>
          <p:nvPr/>
        </p:nvSpPr>
        <p:spPr>
          <a:xfrm>
            <a:off x="681514" y="2756535"/>
            <a:ext cx="3615809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Popular Activities in Greek Schools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681514" y="3077766"/>
            <a:ext cx="5149453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Δημοφιλείς Δραστηριότητες στα Ελληνικά Σχολεία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681514" y="3520797"/>
            <a:ext cx="6578322" cy="1719024"/>
          </a:xfrm>
          <a:prstGeom prst="roundRect">
            <a:avLst>
              <a:gd name="adj" fmla="val 5799"/>
            </a:avLst>
          </a:prstGeom>
          <a:solidFill>
            <a:srgbClr val="CEE6FD"/>
          </a:solidFill>
          <a:ln/>
        </p:spPr>
      </p:sp>
      <p:sp>
        <p:nvSpPr>
          <p:cNvPr id="15" name="Shape 13"/>
          <p:cNvSpPr/>
          <p:nvPr/>
        </p:nvSpPr>
        <p:spPr>
          <a:xfrm>
            <a:off x="792242" y="3631525"/>
            <a:ext cx="332184" cy="332184"/>
          </a:xfrm>
          <a:prstGeom prst="roundRect">
            <a:avLst>
              <a:gd name="adj" fmla="val 27524160"/>
            </a:avLst>
          </a:prstGeom>
          <a:solidFill>
            <a:srgbClr val="84C1FA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3" y="3704153"/>
            <a:ext cx="149423" cy="186809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92242" y="4074438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Erasmus Corner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792242" y="4291727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Γωνιά Erasmus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792242" y="4531162"/>
            <a:ext cx="635686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Dedicated spaces showcasing mobility experiences, photographs, student work and European partnerships.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792242" y="4774763"/>
            <a:ext cx="635686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Αφιερωμένοι χώροι που παρουσιάζουν εμπειρίες κινητικότητας, φωτογραφίες, εργασίες μαθητών και ευρωπαϊκές συνεργασίες.</a:t>
            </a:r>
            <a:endParaRPr lang="en-US" sz="850" dirty="0"/>
          </a:p>
        </p:txBody>
      </p:sp>
      <p:sp>
        <p:nvSpPr>
          <p:cNvPr id="21" name="Shape 18"/>
          <p:cNvSpPr/>
          <p:nvPr/>
        </p:nvSpPr>
        <p:spPr>
          <a:xfrm>
            <a:off x="7370564" y="3520797"/>
            <a:ext cx="6578322" cy="1719024"/>
          </a:xfrm>
          <a:prstGeom prst="roundRect">
            <a:avLst>
              <a:gd name="adj" fmla="val 5799"/>
            </a:avLst>
          </a:prstGeom>
          <a:solidFill>
            <a:srgbClr val="CEE6FD"/>
          </a:solidFill>
          <a:ln/>
        </p:spPr>
      </p:sp>
      <p:sp>
        <p:nvSpPr>
          <p:cNvPr id="22" name="Shape 19"/>
          <p:cNvSpPr/>
          <p:nvPr/>
        </p:nvSpPr>
        <p:spPr>
          <a:xfrm>
            <a:off x="7481292" y="3631525"/>
            <a:ext cx="332184" cy="332184"/>
          </a:xfrm>
          <a:prstGeom prst="roundRect">
            <a:avLst>
              <a:gd name="adj" fmla="val 27524160"/>
            </a:avLst>
          </a:prstGeom>
          <a:solidFill>
            <a:srgbClr val="F578DE"/>
          </a:solidFill>
          <a:ln/>
        </p:spPr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613" y="3704153"/>
            <a:ext cx="149423" cy="186809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7481292" y="4074438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Experience Sharing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7481292" y="4291727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Μοιρασιά Εμπειριών</a:t>
            </a:r>
            <a:endParaRPr lang="en-US" sz="1050" dirty="0"/>
          </a:p>
        </p:txBody>
      </p:sp>
      <p:sp>
        <p:nvSpPr>
          <p:cNvPr id="26" name="Text 22"/>
          <p:cNvSpPr/>
          <p:nvPr/>
        </p:nvSpPr>
        <p:spPr>
          <a:xfrm>
            <a:off x="7481292" y="4531162"/>
            <a:ext cx="635686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Students present their adventures, learning outcomes and personal growth to peers and parents.</a:t>
            </a:r>
            <a:endParaRPr lang="en-US" sz="850" dirty="0"/>
          </a:p>
        </p:txBody>
      </p:sp>
      <p:sp>
        <p:nvSpPr>
          <p:cNvPr id="27" name="Text 23"/>
          <p:cNvSpPr/>
          <p:nvPr/>
        </p:nvSpPr>
        <p:spPr>
          <a:xfrm>
            <a:off x="7481292" y="4774763"/>
            <a:ext cx="635686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Οι μαθητές παρουσιάζουν τις περιπέτειές τους, τα μαθησιακά αποτελέσματα και την προσωπική ανάπτυξη σε συμμαθητές και γονείς.</a:t>
            </a:r>
            <a:endParaRPr lang="en-US" sz="850" dirty="0"/>
          </a:p>
        </p:txBody>
      </p:sp>
      <p:sp>
        <p:nvSpPr>
          <p:cNvPr id="28" name="Shape 24"/>
          <p:cNvSpPr/>
          <p:nvPr/>
        </p:nvSpPr>
        <p:spPr>
          <a:xfrm>
            <a:off x="681514" y="5350550"/>
            <a:ext cx="6578322" cy="1896189"/>
          </a:xfrm>
          <a:prstGeom prst="roundRect">
            <a:avLst>
              <a:gd name="adj" fmla="val 5257"/>
            </a:avLst>
          </a:prstGeom>
          <a:solidFill>
            <a:srgbClr val="CEE6FD"/>
          </a:solidFill>
          <a:ln/>
        </p:spPr>
      </p:sp>
      <p:sp>
        <p:nvSpPr>
          <p:cNvPr id="29" name="Shape 25"/>
          <p:cNvSpPr/>
          <p:nvPr/>
        </p:nvSpPr>
        <p:spPr>
          <a:xfrm>
            <a:off x="792242" y="5461278"/>
            <a:ext cx="332184" cy="332184"/>
          </a:xfrm>
          <a:prstGeom prst="roundRect">
            <a:avLst>
              <a:gd name="adj" fmla="val 27524160"/>
            </a:avLst>
          </a:prstGeom>
          <a:solidFill>
            <a:srgbClr val="FF5000"/>
          </a:solidFill>
          <a:ln/>
        </p:spPr>
      </p:sp>
      <p:pic>
        <p:nvPicPr>
          <p:cNvPr id="3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63" y="5533906"/>
            <a:ext cx="149423" cy="186809"/>
          </a:xfrm>
          <a:prstGeom prst="rect">
            <a:avLst/>
          </a:prstGeom>
        </p:spPr>
      </p:pic>
      <p:sp>
        <p:nvSpPr>
          <p:cNvPr id="31" name="Text 26"/>
          <p:cNvSpPr/>
          <p:nvPr/>
        </p:nvSpPr>
        <p:spPr>
          <a:xfrm>
            <a:off x="792242" y="5904190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Cultural Events</a:t>
            </a:r>
            <a:endParaRPr lang="en-US" sz="1050" dirty="0"/>
          </a:p>
        </p:txBody>
      </p:sp>
      <p:sp>
        <p:nvSpPr>
          <p:cNvPr id="32" name="Text 27"/>
          <p:cNvSpPr/>
          <p:nvPr/>
        </p:nvSpPr>
        <p:spPr>
          <a:xfrm>
            <a:off x="792242" y="6121479"/>
            <a:ext cx="1609606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Πολιτιστικές Εκδηλώσεις</a:t>
            </a:r>
            <a:endParaRPr lang="en-US" sz="1050" dirty="0"/>
          </a:p>
        </p:txBody>
      </p:sp>
      <p:sp>
        <p:nvSpPr>
          <p:cNvPr id="33" name="Text 28"/>
          <p:cNvSpPr/>
          <p:nvPr/>
        </p:nvSpPr>
        <p:spPr>
          <a:xfrm>
            <a:off x="792242" y="6360914"/>
            <a:ext cx="635686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Theatrical performances, music concerts, art exhibitions and culinary festivals celebrating European diversity.</a:t>
            </a:r>
            <a:endParaRPr lang="en-US" sz="850" dirty="0"/>
          </a:p>
        </p:txBody>
      </p:sp>
      <p:sp>
        <p:nvSpPr>
          <p:cNvPr id="34" name="Text 29"/>
          <p:cNvSpPr/>
          <p:nvPr/>
        </p:nvSpPr>
        <p:spPr>
          <a:xfrm>
            <a:off x="792242" y="6604516"/>
            <a:ext cx="635686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Θεατρικές παραστάσεις, μουσικές συναυλίες, εκθέσεις τέχνης και γαστρονομικά φεστιβάλ που γιορτάζουν την ευρωπαϊκή ποικιλομορφία.</a:t>
            </a:r>
            <a:endParaRPr lang="en-US" sz="850" dirty="0"/>
          </a:p>
        </p:txBody>
      </p:sp>
      <p:sp>
        <p:nvSpPr>
          <p:cNvPr id="35" name="Shape 30"/>
          <p:cNvSpPr/>
          <p:nvPr/>
        </p:nvSpPr>
        <p:spPr>
          <a:xfrm>
            <a:off x="7370564" y="5350550"/>
            <a:ext cx="6578322" cy="1896189"/>
          </a:xfrm>
          <a:prstGeom prst="roundRect">
            <a:avLst>
              <a:gd name="adj" fmla="val 5257"/>
            </a:avLst>
          </a:prstGeom>
          <a:solidFill>
            <a:srgbClr val="CEE6FD"/>
          </a:solidFill>
          <a:ln/>
        </p:spPr>
      </p:sp>
      <p:sp>
        <p:nvSpPr>
          <p:cNvPr id="36" name="Shape 31"/>
          <p:cNvSpPr/>
          <p:nvPr/>
        </p:nvSpPr>
        <p:spPr>
          <a:xfrm>
            <a:off x="7481292" y="5461278"/>
            <a:ext cx="332184" cy="332184"/>
          </a:xfrm>
          <a:prstGeom prst="roundRect">
            <a:avLst>
              <a:gd name="adj" fmla="val 27524160"/>
            </a:avLst>
          </a:prstGeom>
          <a:solidFill>
            <a:srgbClr val="0540AD"/>
          </a:solidFill>
          <a:ln/>
        </p:spPr>
      </p:sp>
      <p:pic>
        <p:nvPicPr>
          <p:cNvPr id="3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613" y="5533906"/>
            <a:ext cx="149423" cy="186809"/>
          </a:xfrm>
          <a:prstGeom prst="rect">
            <a:avLst/>
          </a:prstGeom>
        </p:spPr>
      </p:pic>
      <p:sp>
        <p:nvSpPr>
          <p:cNvPr id="38" name="Text 32"/>
          <p:cNvSpPr/>
          <p:nvPr/>
        </p:nvSpPr>
        <p:spPr>
          <a:xfrm>
            <a:off x="7481292" y="5904190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eTwinning Projects</a:t>
            </a:r>
            <a:endParaRPr lang="en-US" sz="1050" dirty="0"/>
          </a:p>
        </p:txBody>
      </p:sp>
      <p:sp>
        <p:nvSpPr>
          <p:cNvPr id="39" name="Text 33"/>
          <p:cNvSpPr/>
          <p:nvPr/>
        </p:nvSpPr>
        <p:spPr>
          <a:xfrm>
            <a:off x="7481292" y="6121479"/>
            <a:ext cx="1384459" cy="172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Έργα eTwinning</a:t>
            </a:r>
            <a:endParaRPr lang="en-US" sz="1050" dirty="0"/>
          </a:p>
        </p:txBody>
      </p:sp>
      <p:sp>
        <p:nvSpPr>
          <p:cNvPr id="40" name="Text 34"/>
          <p:cNvSpPr/>
          <p:nvPr/>
        </p:nvSpPr>
        <p:spPr>
          <a:xfrm>
            <a:off x="7481292" y="6360914"/>
            <a:ext cx="635686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Virtual collaboration projects connecting classrooms across Europe through digital platforms and innovative online activities.</a:t>
            </a:r>
            <a:endParaRPr lang="en-US" sz="850" dirty="0"/>
          </a:p>
        </p:txBody>
      </p:sp>
      <p:sp>
        <p:nvSpPr>
          <p:cNvPr id="41" name="Text 35"/>
          <p:cNvSpPr/>
          <p:nvPr/>
        </p:nvSpPr>
        <p:spPr>
          <a:xfrm>
            <a:off x="7481292" y="6781681"/>
            <a:ext cx="635686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Εικονικά έργα συνεργασίας που συνδέουν τάξεις σε όλη την Ευρώπη μέσω ψηφιακών πλατφορμών και καινοτόμων διαδικτυακών δραστηριοτήτων.</a:t>
            </a:r>
            <a:endParaRPr lang="en-US" sz="850" dirty="0"/>
          </a:p>
        </p:txBody>
      </p:sp>
      <p:pic>
        <p:nvPicPr>
          <p:cNvPr id="4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14" y="7371278"/>
            <a:ext cx="396240" cy="4038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1367</Words>
  <Application>Microsoft Office PowerPoint</Application>
  <PresentationFormat>Προσαρμογή</PresentationFormat>
  <Paragraphs>152</Paragraphs>
  <Slides>13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Instrument Sans Semi Bold</vt:lpstr>
      <vt:lpstr>Instrument Sans Light</vt:lpstr>
      <vt:lpstr>Calibri</vt:lpstr>
      <vt:lpstr>Instrument Sans Medium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>Σταύρος Κώστογλου</dc:creator>
  <cp:lastModifiedBy>Λογαριασμός Microsoft</cp:lastModifiedBy>
  <cp:revision>4</cp:revision>
  <dcterms:created xsi:type="dcterms:W3CDTF">2025-10-16T03:55:21Z</dcterms:created>
  <dcterms:modified xsi:type="dcterms:W3CDTF">2025-10-19T05:14:59Z</dcterms:modified>
</cp:coreProperties>
</file>