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3D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adlet.help/l/el/article/8713enefe4-padlet-setting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dlet.com/dimitralmpani/friendly-postcards-to-all-cultures-ht7ygqem8wdtkxc"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LdZJAc3bGQ?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padlet.com/auth/signu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92415-541A-B074-7821-9E0FE1164243}"/>
              </a:ext>
            </a:extLst>
          </p:cNvPr>
          <p:cNvSpPr>
            <a:spLocks noGrp="1"/>
          </p:cNvSpPr>
          <p:nvPr>
            <p:ph type="ctrTitle"/>
          </p:nvPr>
        </p:nvSpPr>
        <p:spPr>
          <a:xfrm>
            <a:off x="4768770" y="2514601"/>
            <a:ext cx="6735842" cy="914400"/>
          </a:xfrm>
        </p:spPr>
        <p:txBody>
          <a:bodyPr/>
          <a:lstStyle/>
          <a:p>
            <a:r>
              <a:rPr lang="en-US" dirty="0">
                <a:solidFill>
                  <a:schemeClr val="accent1">
                    <a:lumMod val="75000"/>
                  </a:schemeClr>
                </a:solidFill>
              </a:rPr>
              <a:t>PADLET</a:t>
            </a:r>
            <a:endParaRPr lang="el-GR" dirty="0">
              <a:solidFill>
                <a:schemeClr val="accent1">
                  <a:lumMod val="75000"/>
                </a:schemeClr>
              </a:solidFill>
            </a:endParaRPr>
          </a:p>
        </p:txBody>
      </p:sp>
      <p:sp>
        <p:nvSpPr>
          <p:cNvPr id="3" name="Υπότιτλος 2">
            <a:extLst>
              <a:ext uri="{FF2B5EF4-FFF2-40B4-BE49-F238E27FC236}">
                <a16:creationId xmlns:a16="http://schemas.microsoft.com/office/drawing/2014/main" id="{EF5D7B2B-94FE-EE52-4D3A-599158F906A5}"/>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23177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8AC78-EF0C-144F-0391-80E7844945FF}"/>
              </a:ext>
            </a:extLst>
          </p:cNvPr>
          <p:cNvSpPr>
            <a:spLocks noGrp="1"/>
          </p:cNvSpPr>
          <p:nvPr>
            <p:ph type="title"/>
          </p:nvPr>
        </p:nvSpPr>
        <p:spPr/>
        <p:txBody>
          <a:bodyPr/>
          <a:lstStyle/>
          <a:p>
            <a:r>
              <a:rPr lang="en-US" dirty="0">
                <a:solidFill>
                  <a:schemeClr val="accent1">
                    <a:lumMod val="75000"/>
                  </a:schemeClr>
                </a:solidFill>
              </a:rPr>
              <a:t>Add media</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B460C3C8-BB1B-3C53-696E-240315491777}"/>
              </a:ext>
            </a:extLst>
          </p:cNvPr>
          <p:cNvSpPr>
            <a:spLocks noGrp="1"/>
          </p:cNvSpPr>
          <p:nvPr>
            <p:ph idx="1"/>
          </p:nvPr>
        </p:nvSpPr>
        <p:spPr>
          <a:xfrm>
            <a:off x="2589212" y="1537855"/>
            <a:ext cx="8915400" cy="4373367"/>
          </a:xfrm>
        </p:spPr>
        <p:txBody>
          <a:bodyPr/>
          <a:lstStyle/>
          <a:p>
            <a:r>
              <a:rPr lang="en-US" dirty="0">
                <a:solidFill>
                  <a:schemeClr val="accent1">
                    <a:lumMod val="75000"/>
                  </a:schemeClr>
                </a:solidFill>
              </a:rPr>
              <a:t>For a more impressive entry, you can also add media files to your post. Some of the attachment options include images, documents, links, videos, and drawings. You can even use your device's camera or microphone to record a video or audio file.</a:t>
            </a:r>
            <a:endParaRPr lang="el-GR" dirty="0">
              <a:solidFill>
                <a:schemeClr val="accent1">
                  <a:lumMod val="75000"/>
                </a:schemeClr>
              </a:solidFill>
            </a:endParaRPr>
          </a:p>
        </p:txBody>
      </p:sp>
      <p:pic>
        <p:nvPicPr>
          <p:cNvPr id="5" name="Εικόνα 4" descr="Εικόνα που περιέχει στιγμιότυπο οθόνης, πολυχρωμία, γραφικά, λογότυπο">
            <a:extLst>
              <a:ext uri="{FF2B5EF4-FFF2-40B4-BE49-F238E27FC236}">
                <a16:creationId xmlns:a16="http://schemas.microsoft.com/office/drawing/2014/main" id="{89EF505C-C3D0-51B9-397A-8EBD002965EF}"/>
              </a:ext>
            </a:extLst>
          </p:cNvPr>
          <p:cNvPicPr>
            <a:picLocks noChangeAspect="1"/>
          </p:cNvPicPr>
          <p:nvPr/>
        </p:nvPicPr>
        <p:blipFill>
          <a:blip r:embed="rId2"/>
          <a:stretch>
            <a:fillRect/>
          </a:stretch>
        </p:blipFill>
        <p:spPr>
          <a:xfrm>
            <a:off x="6417793" y="3151824"/>
            <a:ext cx="4648849" cy="1219370"/>
          </a:xfrm>
          <a:prstGeom prst="rect">
            <a:avLst/>
          </a:prstGeom>
        </p:spPr>
      </p:pic>
      <p:pic>
        <p:nvPicPr>
          <p:cNvPr id="7" name="Εικόνα 6" descr="Εικόνα που περιέχει κείμενο, στιγμιότυπο οθόνης, σχεδίαση">
            <a:extLst>
              <a:ext uri="{FF2B5EF4-FFF2-40B4-BE49-F238E27FC236}">
                <a16:creationId xmlns:a16="http://schemas.microsoft.com/office/drawing/2014/main" id="{46557185-37FB-18EC-3FD5-F89F99B84D26}"/>
              </a:ext>
            </a:extLst>
          </p:cNvPr>
          <p:cNvPicPr>
            <a:picLocks noChangeAspect="1"/>
          </p:cNvPicPr>
          <p:nvPr/>
        </p:nvPicPr>
        <p:blipFill>
          <a:blip r:embed="rId3"/>
          <a:stretch>
            <a:fillRect/>
          </a:stretch>
        </p:blipFill>
        <p:spPr>
          <a:xfrm>
            <a:off x="5946381" y="4287897"/>
            <a:ext cx="5591672" cy="2653146"/>
          </a:xfrm>
          <a:prstGeom prst="rect">
            <a:avLst/>
          </a:prstGeom>
        </p:spPr>
      </p:pic>
    </p:spTree>
    <p:extLst>
      <p:ext uri="{BB962C8B-B14F-4D97-AF65-F5344CB8AC3E}">
        <p14:creationId xmlns:p14="http://schemas.microsoft.com/office/powerpoint/2010/main" val="7761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10250-A22C-FC2C-BAA9-436BB247D25E}"/>
              </a:ext>
            </a:extLst>
          </p:cNvPr>
          <p:cNvSpPr>
            <a:spLocks noGrp="1"/>
          </p:cNvSpPr>
          <p:nvPr>
            <p:ph type="title"/>
          </p:nvPr>
        </p:nvSpPr>
        <p:spPr/>
        <p:txBody>
          <a:bodyPr/>
          <a:lstStyle/>
          <a:p>
            <a:r>
              <a:rPr lang="en-US" dirty="0">
                <a:solidFill>
                  <a:schemeClr val="accent1">
                    <a:lumMod val="75000"/>
                  </a:schemeClr>
                </a:solidFill>
              </a:rPr>
              <a:t>Padlet settings</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13E75B44-76E3-B817-EB83-28C22E39F277}"/>
              </a:ext>
            </a:extLst>
          </p:cNvPr>
          <p:cNvSpPr>
            <a:spLocks noGrp="1"/>
          </p:cNvSpPr>
          <p:nvPr>
            <p:ph idx="1"/>
          </p:nvPr>
        </p:nvSpPr>
        <p:spPr>
          <a:xfrm>
            <a:off x="1427018" y="1205345"/>
            <a:ext cx="10077594" cy="4705877"/>
          </a:xfrm>
        </p:spPr>
        <p:txBody>
          <a:bodyPr/>
          <a:lstStyle/>
          <a:p>
            <a:endParaRPr lang="en-US" dirty="0"/>
          </a:p>
          <a:p>
            <a:pPr algn="just"/>
            <a:r>
              <a:rPr lang="en-US" dirty="0"/>
              <a:t>Click the Settings gear icon     to display the Settings menu. Here you can change your wallpaper, update your </a:t>
            </a:r>
            <a:r>
              <a:rPr lang="en-US" dirty="0" err="1"/>
              <a:t>padlet</a:t>
            </a:r>
            <a:r>
              <a:rPr lang="en-US" dirty="0"/>
              <a:t> icon and customize how your posts are added and displayed in the </a:t>
            </a:r>
            <a:r>
              <a:rPr lang="en-US" dirty="0" err="1"/>
              <a:t>padlet</a:t>
            </a:r>
            <a:r>
              <a:rPr lang="en-US" dirty="0"/>
              <a:t>.</a:t>
            </a:r>
            <a:endParaRPr lang="el-GR" dirty="0"/>
          </a:p>
          <a:p>
            <a:pPr algn="just"/>
            <a:endParaRPr lang="el-GR" dirty="0"/>
          </a:p>
          <a:p>
            <a:pPr algn="just"/>
            <a:r>
              <a:rPr lang="en-US" dirty="0"/>
              <a:t>To see all the many options you</a:t>
            </a:r>
            <a:endParaRPr lang="el-GR" dirty="0"/>
          </a:p>
          <a:p>
            <a:pPr marL="0" indent="0" algn="just">
              <a:buNone/>
            </a:pPr>
            <a:r>
              <a:rPr lang="en-US" dirty="0"/>
              <a:t> have for configuring your </a:t>
            </a:r>
            <a:r>
              <a:rPr lang="en-US" dirty="0" err="1"/>
              <a:t>padlet</a:t>
            </a:r>
            <a:r>
              <a:rPr lang="en-US" dirty="0"/>
              <a:t>, click here.</a:t>
            </a:r>
            <a:endParaRPr lang="el-GR" dirty="0"/>
          </a:p>
          <a:p>
            <a:pPr marL="0" indent="0" algn="just">
              <a:buNone/>
            </a:pPr>
            <a:r>
              <a:rPr lang="en-US" dirty="0">
                <a:hlinkClick r:id="rId2"/>
              </a:rPr>
              <a:t>https://padlet.help/l/el/article/8713enefe4-padlet-settings</a:t>
            </a:r>
            <a:endParaRPr lang="el-GR" dirty="0"/>
          </a:p>
        </p:txBody>
      </p:sp>
      <p:pic>
        <p:nvPicPr>
          <p:cNvPr id="5" name="Εικόνα 4" descr="Εικόνα που περιέχει κείμενο, αριθμός,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1AAF7188-3C66-8908-A78B-4B761667EFE9}"/>
              </a:ext>
            </a:extLst>
          </p:cNvPr>
          <p:cNvPicPr>
            <a:picLocks noChangeAspect="1"/>
          </p:cNvPicPr>
          <p:nvPr/>
        </p:nvPicPr>
        <p:blipFill>
          <a:blip r:embed="rId3"/>
          <a:stretch>
            <a:fillRect/>
          </a:stretch>
        </p:blipFill>
        <p:spPr>
          <a:xfrm>
            <a:off x="8573640" y="2281332"/>
            <a:ext cx="2191342" cy="4433454"/>
          </a:xfrm>
          <a:prstGeom prst="rect">
            <a:avLst/>
          </a:prstGeom>
        </p:spPr>
      </p:pic>
      <p:pic>
        <p:nvPicPr>
          <p:cNvPr id="7" name="Εικόνα 6">
            <a:extLst>
              <a:ext uri="{FF2B5EF4-FFF2-40B4-BE49-F238E27FC236}">
                <a16:creationId xmlns:a16="http://schemas.microsoft.com/office/drawing/2014/main" id="{73F2D06A-AAE2-1A0D-91A7-8A97AC9B436A}"/>
              </a:ext>
            </a:extLst>
          </p:cNvPr>
          <p:cNvPicPr>
            <a:picLocks noChangeAspect="1"/>
          </p:cNvPicPr>
          <p:nvPr/>
        </p:nvPicPr>
        <p:blipFill>
          <a:blip r:embed="rId4"/>
          <a:stretch>
            <a:fillRect/>
          </a:stretch>
        </p:blipFill>
        <p:spPr>
          <a:xfrm>
            <a:off x="5091011" y="1650801"/>
            <a:ext cx="247685" cy="257211"/>
          </a:xfrm>
          <a:prstGeom prst="rect">
            <a:avLst/>
          </a:prstGeom>
        </p:spPr>
      </p:pic>
    </p:spTree>
    <p:extLst>
      <p:ext uri="{BB962C8B-B14F-4D97-AF65-F5344CB8AC3E}">
        <p14:creationId xmlns:p14="http://schemas.microsoft.com/office/powerpoint/2010/main" val="306884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81406-61F2-F0B0-42F5-BC4CD7D1B543}"/>
              </a:ext>
            </a:extLst>
          </p:cNvPr>
          <p:cNvSpPr>
            <a:spLocks noGrp="1"/>
          </p:cNvSpPr>
          <p:nvPr>
            <p:ph type="title"/>
          </p:nvPr>
        </p:nvSpPr>
        <p:spPr/>
        <p:txBody>
          <a:bodyPr/>
          <a:lstStyle/>
          <a:p>
            <a:r>
              <a:rPr lang="en-US" dirty="0">
                <a:solidFill>
                  <a:schemeClr val="accent1">
                    <a:lumMod val="75000"/>
                  </a:schemeClr>
                </a:solidFill>
              </a:rPr>
              <a:t>Add column</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2A695407-AE52-4CE1-FC17-F6EC39C3E5D3}"/>
              </a:ext>
            </a:extLst>
          </p:cNvPr>
          <p:cNvSpPr>
            <a:spLocks noGrp="1"/>
          </p:cNvSpPr>
          <p:nvPr>
            <p:ph idx="1"/>
          </p:nvPr>
        </p:nvSpPr>
        <p:spPr>
          <a:xfrm>
            <a:off x="2589212" y="1579419"/>
            <a:ext cx="8915400" cy="4331804"/>
          </a:xfrm>
        </p:spPr>
        <p:txBody>
          <a:bodyPr/>
          <a:lstStyle/>
          <a:p>
            <a:r>
              <a:rPr lang="en-US" dirty="0"/>
              <a:t>In the options that appear, select the “Columns” layout. This format organizes content into columns with titles.</a:t>
            </a:r>
          </a:p>
          <a:p>
            <a:endParaRPr lang="en-US" dirty="0"/>
          </a:p>
          <a:p>
            <a:pPr marL="0" indent="0">
              <a:buNone/>
            </a:pPr>
            <a:endParaRPr lang="en-US" dirty="0"/>
          </a:p>
          <a:p>
            <a:pPr marL="0" indent="0">
              <a:buNone/>
            </a:pPr>
            <a:endParaRPr lang="en-US" dirty="0"/>
          </a:p>
          <a:p>
            <a:r>
              <a:rPr lang="en-US" dirty="0"/>
              <a:t>Adding Columns: Once the wall is created, click “Add column” to name the first column (e.g. “Greece”) and repeat for as many columns as you need.</a:t>
            </a:r>
            <a:endParaRPr lang="el-GR" dirty="0"/>
          </a:p>
        </p:txBody>
      </p:sp>
      <p:pic>
        <p:nvPicPr>
          <p:cNvPr id="5" name="Εικόνα 4" descr="Εικόνα που περιέχει κείμενο, στιγμιότυπο οθόνης, γραμματοσειρά">
            <a:extLst>
              <a:ext uri="{FF2B5EF4-FFF2-40B4-BE49-F238E27FC236}">
                <a16:creationId xmlns:a16="http://schemas.microsoft.com/office/drawing/2014/main" id="{985FCED4-2E7E-5263-9D2B-231CABA83DE2}"/>
              </a:ext>
            </a:extLst>
          </p:cNvPr>
          <p:cNvPicPr>
            <a:picLocks noChangeAspect="1"/>
          </p:cNvPicPr>
          <p:nvPr/>
        </p:nvPicPr>
        <p:blipFill>
          <a:blip r:embed="rId2"/>
          <a:stretch>
            <a:fillRect/>
          </a:stretch>
        </p:blipFill>
        <p:spPr>
          <a:xfrm>
            <a:off x="4433655" y="2366816"/>
            <a:ext cx="3726672" cy="1156234"/>
          </a:xfrm>
          <a:prstGeom prst="rect">
            <a:avLst/>
          </a:prstGeom>
        </p:spPr>
      </p:pic>
      <p:sp>
        <p:nvSpPr>
          <p:cNvPr id="11" name="Βέλος: Κάτω 10">
            <a:extLst>
              <a:ext uri="{FF2B5EF4-FFF2-40B4-BE49-F238E27FC236}">
                <a16:creationId xmlns:a16="http://schemas.microsoft.com/office/drawing/2014/main" id="{1BE21F55-CF0D-B573-36FD-703465FB10E5}"/>
              </a:ext>
            </a:extLst>
          </p:cNvPr>
          <p:cNvSpPr/>
          <p:nvPr/>
        </p:nvSpPr>
        <p:spPr>
          <a:xfrm>
            <a:off x="5992228" y="2165925"/>
            <a:ext cx="484632" cy="401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Εικόνα 12"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a:extLst>
              <a:ext uri="{FF2B5EF4-FFF2-40B4-BE49-F238E27FC236}">
                <a16:creationId xmlns:a16="http://schemas.microsoft.com/office/drawing/2014/main" id="{197F6B3D-2098-74A2-8F04-9AD51343546D}"/>
              </a:ext>
            </a:extLst>
          </p:cNvPr>
          <p:cNvPicPr>
            <a:picLocks noChangeAspect="1"/>
          </p:cNvPicPr>
          <p:nvPr/>
        </p:nvPicPr>
        <p:blipFill>
          <a:blip r:embed="rId3"/>
          <a:stretch>
            <a:fillRect/>
          </a:stretch>
        </p:blipFill>
        <p:spPr>
          <a:xfrm>
            <a:off x="9286550" y="2081512"/>
            <a:ext cx="2276793" cy="1347488"/>
          </a:xfrm>
          <a:prstGeom prst="rect">
            <a:avLst/>
          </a:prstGeom>
        </p:spPr>
      </p:pic>
      <p:pic>
        <p:nvPicPr>
          <p:cNvPr id="6" name="Εικόνα 5" descr="Εικόνα που περιέχει κείμενο, στιγμιότυπο οθόνης, λογισμικό, ιστοσελίδα">
            <a:extLst>
              <a:ext uri="{FF2B5EF4-FFF2-40B4-BE49-F238E27FC236}">
                <a16:creationId xmlns:a16="http://schemas.microsoft.com/office/drawing/2014/main" id="{D426BB07-812F-7C52-F0B3-AA0AB22E3561}"/>
              </a:ext>
            </a:extLst>
          </p:cNvPr>
          <p:cNvPicPr>
            <a:picLocks noChangeAspect="1"/>
          </p:cNvPicPr>
          <p:nvPr/>
        </p:nvPicPr>
        <p:blipFill>
          <a:blip r:embed="rId4"/>
          <a:stretch>
            <a:fillRect/>
          </a:stretch>
        </p:blipFill>
        <p:spPr>
          <a:xfrm>
            <a:off x="3849082" y="4100945"/>
            <a:ext cx="4993198" cy="2712462"/>
          </a:xfrm>
          <a:prstGeom prst="rect">
            <a:avLst/>
          </a:prstGeom>
        </p:spPr>
      </p:pic>
    </p:spTree>
    <p:extLst>
      <p:ext uri="{BB962C8B-B14F-4D97-AF65-F5344CB8AC3E}">
        <p14:creationId xmlns:p14="http://schemas.microsoft.com/office/powerpoint/2010/main" val="103791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487731-3386-0CB1-EA8B-5D23E76BE3B7}"/>
              </a:ext>
            </a:extLst>
          </p:cNvPr>
          <p:cNvSpPr>
            <a:spLocks noGrp="1"/>
          </p:cNvSpPr>
          <p:nvPr>
            <p:ph type="title"/>
          </p:nvPr>
        </p:nvSpPr>
        <p:spPr/>
        <p:txBody>
          <a:bodyPr/>
          <a:lstStyle/>
          <a:p>
            <a:r>
              <a:rPr lang="en-US" dirty="0">
                <a:solidFill>
                  <a:schemeClr val="accent1">
                    <a:lumMod val="75000"/>
                  </a:schemeClr>
                </a:solidFill>
              </a:rPr>
              <a:t>Share your </a:t>
            </a:r>
            <a:r>
              <a:rPr lang="en-US" dirty="0" err="1">
                <a:solidFill>
                  <a:schemeClr val="accent1">
                    <a:lumMod val="75000"/>
                  </a:schemeClr>
                </a:solidFill>
              </a:rPr>
              <a:t>padlet</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639396FA-BE20-DF2B-D26E-3AE54CE15534}"/>
              </a:ext>
            </a:extLst>
          </p:cNvPr>
          <p:cNvSpPr>
            <a:spLocks noGrp="1"/>
          </p:cNvSpPr>
          <p:nvPr>
            <p:ph idx="1"/>
          </p:nvPr>
        </p:nvSpPr>
        <p:spPr>
          <a:xfrm>
            <a:off x="2589212" y="1296365"/>
            <a:ext cx="8915400" cy="5428525"/>
          </a:xfrm>
        </p:spPr>
        <p:txBody>
          <a:bodyPr>
            <a:normAutofit fontScale="92500" lnSpcReduction="20000"/>
          </a:bodyPr>
          <a:lstStyle/>
          <a:p>
            <a:r>
              <a:rPr lang="en-US" dirty="0">
                <a:solidFill>
                  <a:schemeClr val="accent1">
                    <a:lumMod val="75000"/>
                  </a:schemeClr>
                </a:solidFill>
              </a:rPr>
              <a:t>Click the share icon             in the top right corner of the </a:t>
            </a:r>
            <a:r>
              <a:rPr lang="en-US" dirty="0" err="1">
                <a:solidFill>
                  <a:schemeClr val="accent1">
                    <a:lumMod val="75000"/>
                  </a:schemeClr>
                </a:solidFill>
              </a:rPr>
              <a:t>padlet</a:t>
            </a:r>
            <a:r>
              <a:rPr lang="en-US" dirty="0">
                <a:solidFill>
                  <a:schemeClr val="accent1">
                    <a:lumMod val="75000"/>
                  </a:schemeClr>
                </a:solidFill>
              </a:rPr>
              <a:t> to choose guest permissions and link privacy settings.</a:t>
            </a:r>
          </a:p>
          <a:p>
            <a:r>
              <a:rPr lang="en-US" dirty="0">
                <a:solidFill>
                  <a:schemeClr val="accent1">
                    <a:lumMod val="75000"/>
                  </a:schemeClr>
                </a:solidFill>
              </a:rPr>
              <a:t>Within the Share menu there are several options for sharing your work with others. The most common way is to copy a link.</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hlinkClick r:id="rId2"/>
              </a:rPr>
              <a:t>https://padlet.com/dimitralmpani/friendly-postcards-to-all-cultures-ht7ygqem8wdtkxc</a:t>
            </a:r>
            <a:endParaRPr lang="en-US" dirty="0">
              <a:solidFill>
                <a:schemeClr val="accent1">
                  <a:lumMod val="75000"/>
                </a:schemeClr>
              </a:solidFill>
            </a:endParaRPr>
          </a:p>
          <a:p>
            <a:pPr marL="0" indent="0">
              <a:buNone/>
            </a:pPr>
            <a:endParaRPr lang="el-GR" dirty="0">
              <a:solidFill>
                <a:schemeClr val="accent1">
                  <a:lumMod val="75000"/>
                </a:schemeClr>
              </a:solidFill>
            </a:endParaRPr>
          </a:p>
        </p:txBody>
      </p:sp>
      <p:pic>
        <p:nvPicPr>
          <p:cNvPr id="5" name="Εικόνα 4">
            <a:extLst>
              <a:ext uri="{FF2B5EF4-FFF2-40B4-BE49-F238E27FC236}">
                <a16:creationId xmlns:a16="http://schemas.microsoft.com/office/drawing/2014/main" id="{21955E3F-DEAF-3B60-8E4C-2D99D0F019BB}"/>
              </a:ext>
            </a:extLst>
          </p:cNvPr>
          <p:cNvPicPr>
            <a:picLocks noChangeAspect="1"/>
          </p:cNvPicPr>
          <p:nvPr/>
        </p:nvPicPr>
        <p:blipFill>
          <a:blip r:embed="rId3"/>
          <a:stretch>
            <a:fillRect/>
          </a:stretch>
        </p:blipFill>
        <p:spPr>
          <a:xfrm>
            <a:off x="5128931" y="1264555"/>
            <a:ext cx="724001" cy="333422"/>
          </a:xfrm>
          <a:prstGeom prst="rect">
            <a:avLst/>
          </a:prstGeom>
        </p:spPr>
      </p:pic>
      <p:pic>
        <p:nvPicPr>
          <p:cNvPr id="7" name="Εικόνα 6"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a:extLst>
              <a:ext uri="{FF2B5EF4-FFF2-40B4-BE49-F238E27FC236}">
                <a16:creationId xmlns:a16="http://schemas.microsoft.com/office/drawing/2014/main" id="{654AC7CA-5ABD-F77E-078B-1E1AE61AEAB3}"/>
              </a:ext>
            </a:extLst>
          </p:cNvPr>
          <p:cNvPicPr>
            <a:picLocks noChangeAspect="1"/>
          </p:cNvPicPr>
          <p:nvPr/>
        </p:nvPicPr>
        <p:blipFill>
          <a:blip r:embed="rId4"/>
          <a:stretch>
            <a:fillRect/>
          </a:stretch>
        </p:blipFill>
        <p:spPr>
          <a:xfrm>
            <a:off x="7536116" y="2267147"/>
            <a:ext cx="3553321" cy="3486960"/>
          </a:xfrm>
          <a:prstGeom prst="rect">
            <a:avLst/>
          </a:prstGeom>
        </p:spPr>
      </p:pic>
      <p:sp>
        <p:nvSpPr>
          <p:cNvPr id="11" name="Βέλος: Δεξιό 10">
            <a:extLst>
              <a:ext uri="{FF2B5EF4-FFF2-40B4-BE49-F238E27FC236}">
                <a16:creationId xmlns:a16="http://schemas.microsoft.com/office/drawing/2014/main" id="{108F5D5B-61E5-E5C5-3E75-822FB625EFDA}"/>
              </a:ext>
            </a:extLst>
          </p:cNvPr>
          <p:cNvSpPr/>
          <p:nvPr/>
        </p:nvSpPr>
        <p:spPr>
          <a:xfrm>
            <a:off x="6557708" y="495300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 name="Πίνακας 7">
            <a:extLst>
              <a:ext uri="{FF2B5EF4-FFF2-40B4-BE49-F238E27FC236}">
                <a16:creationId xmlns:a16="http://schemas.microsoft.com/office/drawing/2014/main" id="{1574DB71-CBE5-00D9-81FD-A8844600A49A}"/>
              </a:ext>
            </a:extLst>
          </p:cNvPr>
          <p:cNvGraphicFramePr>
            <a:graphicFrameLocks noGrp="1"/>
          </p:cNvGraphicFramePr>
          <p:nvPr>
            <p:extLst>
              <p:ext uri="{D42A27DB-BD31-4B8C-83A1-F6EECF244321}">
                <p14:modId xmlns:p14="http://schemas.microsoft.com/office/powerpoint/2010/main" val="904013593"/>
              </p:ext>
            </p:extLst>
          </p:nvPr>
        </p:nvGraphicFramePr>
        <p:xfrm>
          <a:off x="7650866" y="4953001"/>
          <a:ext cx="1875099" cy="365760"/>
        </p:xfrm>
        <a:graphic>
          <a:graphicData uri="http://schemas.openxmlformats.org/drawingml/2006/table">
            <a:tbl>
              <a:tblPr/>
              <a:tblGrid>
                <a:gridCol w="1875099">
                  <a:extLst>
                    <a:ext uri="{9D8B030D-6E8A-4147-A177-3AD203B41FA5}">
                      <a16:colId xmlns:a16="http://schemas.microsoft.com/office/drawing/2014/main" val="1913556646"/>
                    </a:ext>
                  </a:extLst>
                </a:gridCol>
              </a:tblGrid>
              <a:tr h="290331">
                <a:tc>
                  <a:txBody>
                    <a:bodyPr/>
                    <a:lstStyle/>
                    <a:p>
                      <a:endParaRPr lang="el-G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95251517"/>
                  </a:ext>
                </a:extLst>
              </a:tr>
            </a:tbl>
          </a:graphicData>
        </a:graphic>
      </p:graphicFrame>
    </p:spTree>
    <p:extLst>
      <p:ext uri="{BB962C8B-B14F-4D97-AF65-F5344CB8AC3E}">
        <p14:creationId xmlns:p14="http://schemas.microsoft.com/office/powerpoint/2010/main" val="15698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A1AF8-1586-8E9B-E150-B8A4CA9200DD}"/>
              </a:ext>
            </a:extLst>
          </p:cNvPr>
          <p:cNvSpPr>
            <a:spLocks noGrp="1"/>
          </p:cNvSpPr>
          <p:nvPr>
            <p:ph type="title"/>
          </p:nvPr>
        </p:nvSpPr>
        <p:spPr/>
        <p:txBody>
          <a:bodyPr/>
          <a:lstStyle/>
          <a:p>
            <a:r>
              <a:rPr lang="en-US" dirty="0">
                <a:solidFill>
                  <a:schemeClr val="accent1">
                    <a:lumMod val="75000"/>
                  </a:schemeClr>
                </a:solidFill>
              </a:rPr>
              <a:t>Padlet settings</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FB2F2597-D7FE-FF91-7548-5420D140B4FA}"/>
              </a:ext>
            </a:extLst>
          </p:cNvPr>
          <p:cNvSpPr>
            <a:spLocks noGrp="1"/>
          </p:cNvSpPr>
          <p:nvPr>
            <p:ph idx="1"/>
          </p:nvPr>
        </p:nvSpPr>
        <p:spPr>
          <a:xfrm>
            <a:off x="2589212" y="1440873"/>
            <a:ext cx="8915400" cy="4470349"/>
          </a:xfrm>
        </p:spPr>
        <p:txBody>
          <a:bodyPr/>
          <a:lstStyle/>
          <a:p>
            <a:r>
              <a:rPr lang="en-US" dirty="0">
                <a:solidFill>
                  <a:schemeClr val="accent1">
                    <a:lumMod val="75000"/>
                  </a:schemeClr>
                </a:solidFill>
              </a:rPr>
              <a:t>You can show a </a:t>
            </a:r>
            <a:r>
              <a:rPr lang="en-US" dirty="0" err="1">
                <a:solidFill>
                  <a:schemeClr val="accent1">
                    <a:lumMod val="75000"/>
                  </a:schemeClr>
                </a:solidFill>
              </a:rPr>
              <a:t>padlet</a:t>
            </a:r>
            <a:r>
              <a:rPr lang="en-US" dirty="0">
                <a:solidFill>
                  <a:schemeClr val="accent1">
                    <a:lumMod val="75000"/>
                  </a:schemeClr>
                </a:solidFill>
              </a:rPr>
              <a:t> to the class as a presentation by clicking the Show Presentation button. You can also create a QR code, embed code for a website, or share via another app. You can also export to an image, pdf or spreadsheet.</a:t>
            </a:r>
          </a:p>
          <a:p>
            <a:endParaRPr lang="el-GR" dirty="0"/>
          </a:p>
        </p:txBody>
      </p:sp>
      <p:pic>
        <p:nvPicPr>
          <p:cNvPr id="5" name="Εικόνα 4" descr="Εικόνα που περιέχει κείμενο, στιγμιότυπο οθόνης, γραμματοσειρά, αριθμός">
            <a:extLst>
              <a:ext uri="{FF2B5EF4-FFF2-40B4-BE49-F238E27FC236}">
                <a16:creationId xmlns:a16="http://schemas.microsoft.com/office/drawing/2014/main" id="{8F6F642F-4F90-3382-2636-5A4BEE3EC073}"/>
              </a:ext>
            </a:extLst>
          </p:cNvPr>
          <p:cNvPicPr>
            <a:picLocks noChangeAspect="1"/>
          </p:cNvPicPr>
          <p:nvPr/>
        </p:nvPicPr>
        <p:blipFill>
          <a:blip r:embed="rId2"/>
          <a:stretch>
            <a:fillRect/>
          </a:stretch>
        </p:blipFill>
        <p:spPr>
          <a:xfrm>
            <a:off x="5905226" y="2392454"/>
            <a:ext cx="2283371" cy="3841436"/>
          </a:xfrm>
          <a:prstGeom prst="rect">
            <a:avLst/>
          </a:prstGeom>
        </p:spPr>
      </p:pic>
    </p:spTree>
    <p:extLst>
      <p:ext uri="{BB962C8B-B14F-4D97-AF65-F5344CB8AC3E}">
        <p14:creationId xmlns:p14="http://schemas.microsoft.com/office/powerpoint/2010/main" val="362200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24FFC-13CF-9777-E359-DFE532D7BD1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711A3A1-45F7-2269-97C7-343F3868BFCD}"/>
              </a:ext>
            </a:extLst>
          </p:cNvPr>
          <p:cNvSpPr>
            <a:spLocks noGrp="1"/>
          </p:cNvSpPr>
          <p:nvPr>
            <p:ph idx="1"/>
          </p:nvPr>
        </p:nvSpPr>
        <p:spPr/>
        <p:txBody>
          <a:bodyPr/>
          <a:lstStyle/>
          <a:p>
            <a:pPr marL="0" indent="0">
              <a:buNone/>
            </a:pPr>
            <a:r>
              <a:rPr lang="en-US" dirty="0"/>
              <a:t>                                              </a:t>
            </a:r>
          </a:p>
          <a:p>
            <a:pPr marL="0" indent="0">
              <a:buNone/>
            </a:pPr>
            <a:r>
              <a:rPr lang="en-US" dirty="0"/>
              <a:t>                                     </a:t>
            </a:r>
            <a:r>
              <a:rPr lang="en-US" sz="4800" dirty="0">
                <a:solidFill>
                  <a:schemeClr val="accent1">
                    <a:lumMod val="75000"/>
                  </a:schemeClr>
                </a:solidFill>
              </a:rPr>
              <a:t>THANK YOU</a:t>
            </a:r>
            <a:endParaRPr lang="el-GR" sz="4800" dirty="0">
              <a:solidFill>
                <a:schemeClr val="accent1">
                  <a:lumMod val="75000"/>
                </a:schemeClr>
              </a:solidFill>
            </a:endParaRPr>
          </a:p>
        </p:txBody>
      </p:sp>
    </p:spTree>
    <p:extLst>
      <p:ext uri="{BB962C8B-B14F-4D97-AF65-F5344CB8AC3E}">
        <p14:creationId xmlns:p14="http://schemas.microsoft.com/office/powerpoint/2010/main" val="24727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CB1078-D5C6-49F7-3E6B-603BFBAE889C}"/>
              </a:ext>
            </a:extLst>
          </p:cNvPr>
          <p:cNvSpPr>
            <a:spLocks noGrp="1"/>
          </p:cNvSpPr>
          <p:nvPr>
            <p:ph type="title"/>
          </p:nvPr>
        </p:nvSpPr>
        <p:spPr/>
        <p:txBody>
          <a:bodyPr/>
          <a:lstStyle/>
          <a:p>
            <a:r>
              <a:rPr lang="en-US" dirty="0">
                <a:solidFill>
                  <a:schemeClr val="accent1">
                    <a:lumMod val="75000"/>
                  </a:schemeClr>
                </a:solidFill>
              </a:rPr>
              <a:t>What is Padlet? </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EFCECDF6-3BB1-BDC0-FB8A-627BAFDECEEF}"/>
              </a:ext>
            </a:extLst>
          </p:cNvPr>
          <p:cNvSpPr>
            <a:spLocks noGrp="1"/>
          </p:cNvSpPr>
          <p:nvPr>
            <p:ph idx="1"/>
          </p:nvPr>
        </p:nvSpPr>
        <p:spPr>
          <a:xfrm>
            <a:off x="2589212" y="1354238"/>
            <a:ext cx="8915400" cy="4556984"/>
          </a:xfrm>
        </p:spPr>
        <p:txBody>
          <a:bodyPr>
            <a:normAutofit/>
          </a:bodyPr>
          <a:lstStyle/>
          <a:p>
            <a:pPr marL="0" indent="0" algn="just">
              <a:buNone/>
            </a:pPr>
            <a:r>
              <a:rPr lang="en-US" sz="2400" dirty="0">
                <a:solidFill>
                  <a:schemeClr val="accent1">
                    <a:lumMod val="75000"/>
                  </a:schemeClr>
                </a:solidFill>
                <a:highlight>
                  <a:srgbClr val="808000"/>
                </a:highlight>
              </a:rPr>
              <a:t>Padlet </a:t>
            </a:r>
            <a:r>
              <a:rPr lang="en-US" sz="2400" dirty="0">
                <a:solidFill>
                  <a:schemeClr val="accent1">
                    <a:lumMod val="75000"/>
                  </a:schemeClr>
                </a:solidFill>
              </a:rPr>
              <a:t>is a digital tool that allows users to create collaborative boards, where they can add various types of content, such as text, images, videos, links, documents, and more. These digital boards, known as "</a:t>
            </a:r>
            <a:r>
              <a:rPr lang="en-US" sz="2400" dirty="0" err="1">
                <a:solidFill>
                  <a:schemeClr val="accent1">
                    <a:lumMod val="75000"/>
                  </a:schemeClr>
                </a:solidFill>
              </a:rPr>
              <a:t>padlets</a:t>
            </a:r>
            <a:r>
              <a:rPr lang="en-US" sz="2400" dirty="0">
                <a:solidFill>
                  <a:schemeClr val="accent1">
                    <a:lumMod val="75000"/>
                  </a:schemeClr>
                </a:solidFill>
              </a:rPr>
              <a:t>," can be customized to the user's preferences and shared with others for collaboration, brainstorming, organizing ideas, gathering feedback or presenting information.</a:t>
            </a:r>
          </a:p>
          <a:p>
            <a:pPr algn="just"/>
            <a:endParaRPr lang="en-US" dirty="0">
              <a:solidFill>
                <a:schemeClr val="accent1">
                  <a:lumMod val="75000"/>
                </a:schemeClr>
              </a:solidFill>
            </a:endParaRPr>
          </a:p>
        </p:txBody>
      </p:sp>
      <p:pic>
        <p:nvPicPr>
          <p:cNvPr id="4" name="Ηλεκτρονικά πολυμέσα 3" title="What is Padlet?">
            <a:hlinkClick r:id="" action="ppaction://media"/>
            <a:extLst>
              <a:ext uri="{FF2B5EF4-FFF2-40B4-BE49-F238E27FC236}">
                <a16:creationId xmlns:a16="http://schemas.microsoft.com/office/drawing/2014/main" id="{A5426D62-828B-ABC1-8719-43349272D787}"/>
              </a:ext>
            </a:extLst>
          </p:cNvPr>
          <p:cNvPicPr>
            <a:picLocks noRot="1" noChangeAspect="1"/>
          </p:cNvPicPr>
          <p:nvPr>
            <a:videoFile r:link="rId1"/>
          </p:nvPr>
        </p:nvPicPr>
        <p:blipFill>
          <a:blip r:embed="rId3"/>
          <a:stretch>
            <a:fillRect/>
          </a:stretch>
        </p:blipFill>
        <p:spPr>
          <a:xfrm>
            <a:off x="5709158" y="4030326"/>
            <a:ext cx="4038691" cy="2611024"/>
          </a:xfrm>
          <a:prstGeom prst="rect">
            <a:avLst/>
          </a:prstGeom>
        </p:spPr>
      </p:pic>
    </p:spTree>
    <p:extLst>
      <p:ext uri="{BB962C8B-B14F-4D97-AF65-F5344CB8AC3E}">
        <p14:creationId xmlns:p14="http://schemas.microsoft.com/office/powerpoint/2010/main" val="6179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FD389B-63C9-4320-3AEB-6C98C1EDE3BE}"/>
              </a:ext>
            </a:extLst>
          </p:cNvPr>
          <p:cNvSpPr>
            <a:spLocks noGrp="1"/>
          </p:cNvSpPr>
          <p:nvPr>
            <p:ph type="title"/>
          </p:nvPr>
        </p:nvSpPr>
        <p:spPr/>
        <p:txBody>
          <a:bodyPr/>
          <a:lstStyle/>
          <a:p>
            <a:r>
              <a:rPr lang="en-US" dirty="0">
                <a:solidFill>
                  <a:schemeClr val="accent1">
                    <a:lumMod val="75000"/>
                  </a:schemeClr>
                </a:solidFill>
              </a:rPr>
              <a:t>Registration and login</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5D419176-D1B1-B8DE-9817-87F32BD2832C}"/>
              </a:ext>
            </a:extLst>
          </p:cNvPr>
          <p:cNvSpPr>
            <a:spLocks noGrp="1"/>
          </p:cNvSpPr>
          <p:nvPr>
            <p:ph idx="1"/>
          </p:nvPr>
        </p:nvSpPr>
        <p:spPr/>
        <p:txBody>
          <a:bodyPr/>
          <a:lstStyle/>
          <a:p>
            <a:r>
              <a:rPr lang="en-US" sz="2400" dirty="0">
                <a:solidFill>
                  <a:schemeClr val="accent1">
                    <a:lumMod val="75000"/>
                  </a:schemeClr>
                </a:solidFill>
              </a:rPr>
              <a:t>Make sure to first register on Padlet, </a:t>
            </a:r>
            <a:r>
              <a:rPr lang="en-US" sz="2400" dirty="0">
                <a:solidFill>
                  <a:schemeClr val="accent1">
                    <a:lumMod val="75000"/>
                  </a:schemeClr>
                </a:solidFill>
                <a:hlinkClick r:id="rId2"/>
              </a:rPr>
              <a:t>https://padlet.com/auth/signup</a:t>
            </a:r>
            <a:r>
              <a:rPr lang="en-US" sz="2400" dirty="0">
                <a:solidFill>
                  <a:schemeClr val="accent1">
                    <a:lumMod val="75000"/>
                  </a:schemeClr>
                </a:solidFill>
              </a:rPr>
              <a:t>, if you haven't already.</a:t>
            </a:r>
          </a:p>
          <a:p>
            <a:r>
              <a:rPr lang="en-US" sz="2400" dirty="0">
                <a:solidFill>
                  <a:schemeClr val="accent1">
                    <a:lumMod val="75000"/>
                  </a:schemeClr>
                </a:solidFill>
              </a:rPr>
              <a:t>Register for free using one of the registration methods available on Padlet. When registering, select use as a teacher.</a:t>
            </a:r>
            <a:endParaRPr lang="el-GR" sz="2400" dirty="0">
              <a:solidFill>
                <a:schemeClr val="accent1">
                  <a:lumMod val="75000"/>
                </a:schemeClr>
              </a:solidFill>
            </a:endParaRPr>
          </a:p>
          <a:p>
            <a:pPr marL="0" indent="0">
              <a:buNone/>
            </a:pPr>
            <a:endParaRPr lang="en-US" dirty="0">
              <a:solidFill>
                <a:schemeClr val="accent1">
                  <a:lumMod val="75000"/>
                </a:schemeClr>
              </a:solidFill>
            </a:endParaRPr>
          </a:p>
        </p:txBody>
      </p:sp>
      <p:pic>
        <p:nvPicPr>
          <p:cNvPr id="5" name="Εικόνα 4" descr="Εικόνα που περιέχει κείμενο, στιγμιότυπο οθόνης, λογισμικό, ιστοσελίδα">
            <a:extLst>
              <a:ext uri="{FF2B5EF4-FFF2-40B4-BE49-F238E27FC236}">
                <a16:creationId xmlns:a16="http://schemas.microsoft.com/office/drawing/2014/main" id="{A22EC04B-A853-3090-C7D4-F4FDEEB0541D}"/>
              </a:ext>
            </a:extLst>
          </p:cNvPr>
          <p:cNvPicPr>
            <a:picLocks noChangeAspect="1"/>
          </p:cNvPicPr>
          <p:nvPr/>
        </p:nvPicPr>
        <p:blipFill>
          <a:blip r:embed="rId3"/>
          <a:stretch>
            <a:fillRect/>
          </a:stretch>
        </p:blipFill>
        <p:spPr>
          <a:xfrm>
            <a:off x="4677981" y="3828789"/>
            <a:ext cx="5683931" cy="3029211"/>
          </a:xfrm>
          <a:prstGeom prst="rect">
            <a:avLst/>
          </a:prstGeom>
        </p:spPr>
      </p:pic>
    </p:spTree>
    <p:extLst>
      <p:ext uri="{BB962C8B-B14F-4D97-AF65-F5344CB8AC3E}">
        <p14:creationId xmlns:p14="http://schemas.microsoft.com/office/powerpoint/2010/main" val="154191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F2698D-1CC7-BFFD-610D-711ABB41ECD2}"/>
              </a:ext>
            </a:extLst>
          </p:cNvPr>
          <p:cNvSpPr>
            <a:spLocks noGrp="1"/>
          </p:cNvSpPr>
          <p:nvPr>
            <p:ph type="title"/>
          </p:nvPr>
        </p:nvSpPr>
        <p:spPr/>
        <p:txBody>
          <a:bodyPr/>
          <a:lstStyle/>
          <a:p>
            <a:r>
              <a:rPr lang="en-US" dirty="0">
                <a:solidFill>
                  <a:schemeClr val="accent1">
                    <a:lumMod val="75000"/>
                  </a:schemeClr>
                </a:solidFill>
              </a:rPr>
              <a:t>Choose</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9B711D48-14DB-D0EE-A4AF-2E869DE139B9}"/>
              </a:ext>
            </a:extLst>
          </p:cNvPr>
          <p:cNvSpPr>
            <a:spLocks noGrp="1"/>
          </p:cNvSpPr>
          <p:nvPr>
            <p:ph idx="1"/>
          </p:nvPr>
        </p:nvSpPr>
        <p:spPr>
          <a:xfrm>
            <a:off x="2589212" y="1328468"/>
            <a:ext cx="8915400" cy="4582754"/>
          </a:xfrm>
        </p:spPr>
        <p:txBody>
          <a:bodyPr>
            <a:normAutofit/>
          </a:bodyPr>
          <a:lstStyle/>
          <a:p>
            <a:pPr marL="0" indent="0">
              <a:buNone/>
            </a:pPr>
            <a:r>
              <a:rPr lang="en-US" sz="2400" dirty="0">
                <a:solidFill>
                  <a:schemeClr val="accent1">
                    <a:lumMod val="75000"/>
                  </a:schemeClr>
                </a:solidFill>
              </a:rPr>
              <a:t>After registering, choose the free plan which has a limit of </a:t>
            </a:r>
            <a:r>
              <a:rPr lang="en-US" sz="2400" u="sng" dirty="0">
                <a:solidFill>
                  <a:schemeClr val="accent1">
                    <a:lumMod val="75000"/>
                  </a:schemeClr>
                </a:solidFill>
              </a:rPr>
              <a:t>3 </a:t>
            </a:r>
            <a:r>
              <a:rPr lang="en-US" sz="2400" u="sng" dirty="0" err="1">
                <a:solidFill>
                  <a:schemeClr val="accent1">
                    <a:lumMod val="75000"/>
                  </a:schemeClr>
                </a:solidFill>
              </a:rPr>
              <a:t>padlets</a:t>
            </a:r>
            <a:r>
              <a:rPr lang="en-US" sz="2400" u="sng" dirty="0">
                <a:solidFill>
                  <a:schemeClr val="accent1">
                    <a:lumMod val="75000"/>
                  </a:schemeClr>
                </a:solidFill>
              </a:rPr>
              <a:t> </a:t>
            </a:r>
            <a:r>
              <a:rPr lang="en-US" sz="2400" dirty="0">
                <a:solidFill>
                  <a:schemeClr val="accent1">
                    <a:lumMod val="75000"/>
                  </a:schemeClr>
                </a:solidFill>
              </a:rPr>
              <a:t>per user and </a:t>
            </a:r>
            <a:r>
              <a:rPr lang="en-US" sz="2400" u="sng" dirty="0">
                <a:solidFill>
                  <a:schemeClr val="accent1">
                    <a:lumMod val="75000"/>
                  </a:schemeClr>
                </a:solidFill>
              </a:rPr>
              <a:t>20 </a:t>
            </a:r>
            <a:r>
              <a:rPr lang="en-US" sz="2400" u="sng" dirty="0" err="1">
                <a:solidFill>
                  <a:schemeClr val="accent1">
                    <a:lumMod val="75000"/>
                  </a:schemeClr>
                </a:solidFill>
              </a:rPr>
              <a:t>MByte</a:t>
            </a:r>
            <a:r>
              <a:rPr lang="en-US" sz="2400" u="sng" dirty="0">
                <a:solidFill>
                  <a:schemeClr val="accent1">
                    <a:lumMod val="75000"/>
                  </a:schemeClr>
                </a:solidFill>
              </a:rPr>
              <a:t> </a:t>
            </a:r>
            <a:r>
              <a:rPr lang="en-US" sz="2400" dirty="0">
                <a:solidFill>
                  <a:schemeClr val="accent1">
                    <a:lumMod val="75000"/>
                  </a:schemeClr>
                </a:solidFill>
              </a:rPr>
              <a:t>upload.</a:t>
            </a:r>
            <a:endParaRPr lang="el-GR" sz="2400" dirty="0">
              <a:solidFill>
                <a:schemeClr val="accent1">
                  <a:lumMod val="75000"/>
                </a:schemeClr>
              </a:solidFill>
            </a:endParaRPr>
          </a:p>
        </p:txBody>
      </p:sp>
      <p:pic>
        <p:nvPicPr>
          <p:cNvPr id="12" name="Εικόνα 11" descr="Εικόνα που περιέχει κείμενο, στιγμιότυπο οθόνης, σχεδίαση&#10;&#10;Το περιεχόμενο που δημιουργείται από τεχνολογία AI ενδέχεται να είναι εσφαλμένο.">
            <a:extLst>
              <a:ext uri="{FF2B5EF4-FFF2-40B4-BE49-F238E27FC236}">
                <a16:creationId xmlns:a16="http://schemas.microsoft.com/office/drawing/2014/main" id="{EB5648A7-70DA-EB81-A3EF-1907DE409411}"/>
              </a:ext>
            </a:extLst>
          </p:cNvPr>
          <p:cNvPicPr>
            <a:picLocks noChangeAspect="1"/>
          </p:cNvPicPr>
          <p:nvPr/>
        </p:nvPicPr>
        <p:blipFill>
          <a:blip r:embed="rId2"/>
          <a:stretch>
            <a:fillRect/>
          </a:stretch>
        </p:blipFill>
        <p:spPr>
          <a:xfrm>
            <a:off x="5507909" y="2223918"/>
            <a:ext cx="2139350" cy="4391661"/>
          </a:xfrm>
          <a:prstGeom prst="rect">
            <a:avLst/>
          </a:prstGeom>
        </p:spPr>
      </p:pic>
      <p:sp>
        <p:nvSpPr>
          <p:cNvPr id="4" name="TextBox 3">
            <a:extLst>
              <a:ext uri="{FF2B5EF4-FFF2-40B4-BE49-F238E27FC236}">
                <a16:creationId xmlns:a16="http://schemas.microsoft.com/office/drawing/2014/main" id="{4D87EE93-9AE8-6771-7576-32088EF8B5EA}"/>
              </a:ext>
            </a:extLst>
          </p:cNvPr>
          <p:cNvSpPr txBox="1"/>
          <p:nvPr/>
        </p:nvSpPr>
        <p:spPr>
          <a:xfrm>
            <a:off x="6034391" y="2389726"/>
            <a:ext cx="1328928" cy="646331"/>
          </a:xfrm>
          <a:prstGeom prst="rect">
            <a:avLst/>
          </a:prstGeom>
          <a:solidFill>
            <a:schemeClr val="accent1"/>
          </a:solidFill>
        </p:spPr>
        <p:txBody>
          <a:bodyPr wrap="square" rtlCol="0">
            <a:spAutoFit/>
          </a:bodyPr>
          <a:lstStyle>
            <a:defPPr>
              <a:defRPr lang="en-US"/>
            </a:defPPr>
            <a:lvl1pPr algn="ctr">
              <a:defRPr>
                <a:highlight>
                  <a:srgbClr val="FF00FF"/>
                </a:highlight>
              </a:defRPr>
            </a:lvl1pPr>
          </a:lstStyle>
          <a:p>
            <a:r>
              <a:rPr lang="en-US" dirty="0"/>
              <a:t>Free</a:t>
            </a:r>
          </a:p>
          <a:p>
            <a:r>
              <a:rPr lang="en-US" dirty="0"/>
              <a:t>For ever</a:t>
            </a:r>
            <a:endParaRPr lang="el-GR" dirty="0"/>
          </a:p>
        </p:txBody>
      </p:sp>
      <p:cxnSp>
        <p:nvCxnSpPr>
          <p:cNvPr id="6" name="Ευθύγραμμο βέλος σύνδεσης 5">
            <a:extLst>
              <a:ext uri="{FF2B5EF4-FFF2-40B4-BE49-F238E27FC236}">
                <a16:creationId xmlns:a16="http://schemas.microsoft.com/office/drawing/2014/main" id="{CB5C2E13-F1C0-BADA-FDC9-B1A043211BAF}"/>
              </a:ext>
            </a:extLst>
          </p:cNvPr>
          <p:cNvCxnSpPr>
            <a:cxnSpLocks/>
          </p:cNvCxnSpPr>
          <p:nvPr/>
        </p:nvCxnSpPr>
        <p:spPr>
          <a:xfrm>
            <a:off x="3767328" y="2438400"/>
            <a:ext cx="1609344" cy="1190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4FB764-FD5F-BFDD-FDAB-83C191CA834E}"/>
              </a:ext>
            </a:extLst>
          </p:cNvPr>
          <p:cNvSpPr txBox="1"/>
          <p:nvPr/>
        </p:nvSpPr>
        <p:spPr>
          <a:xfrm>
            <a:off x="6034391" y="3629025"/>
            <a:ext cx="1416772" cy="369332"/>
          </a:xfrm>
          <a:prstGeom prst="rect">
            <a:avLst/>
          </a:prstGeom>
          <a:solidFill>
            <a:schemeClr val="accent1"/>
          </a:solidFill>
        </p:spPr>
        <p:txBody>
          <a:bodyPr wrap="square" rtlCol="0">
            <a:spAutoFit/>
          </a:bodyPr>
          <a:lstStyle/>
          <a:p>
            <a:r>
              <a:rPr lang="en-US" dirty="0">
                <a:highlight>
                  <a:srgbClr val="FF00FF"/>
                </a:highlight>
              </a:rPr>
              <a:t>      Start</a:t>
            </a:r>
            <a:endParaRPr lang="el-GR" dirty="0">
              <a:highlight>
                <a:srgbClr val="FF00FF"/>
              </a:highlight>
            </a:endParaRPr>
          </a:p>
        </p:txBody>
      </p:sp>
    </p:spTree>
    <p:extLst>
      <p:ext uri="{BB962C8B-B14F-4D97-AF65-F5344CB8AC3E}">
        <p14:creationId xmlns:p14="http://schemas.microsoft.com/office/powerpoint/2010/main" val="186118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4B3F3C-D862-F0B4-F4A6-DBA2AE189CD0}"/>
              </a:ext>
            </a:extLst>
          </p:cNvPr>
          <p:cNvSpPr>
            <a:spLocks noGrp="1"/>
          </p:cNvSpPr>
          <p:nvPr>
            <p:ph type="title"/>
          </p:nvPr>
        </p:nvSpPr>
        <p:spPr/>
        <p:txBody>
          <a:bodyPr/>
          <a:lstStyle/>
          <a:p>
            <a:r>
              <a:rPr lang="en-US" dirty="0">
                <a:solidFill>
                  <a:schemeClr val="accent1">
                    <a:lumMod val="75000"/>
                  </a:schemeClr>
                </a:solidFill>
              </a:rPr>
              <a:t>Make a </a:t>
            </a:r>
            <a:r>
              <a:rPr lang="en-US" dirty="0" err="1">
                <a:solidFill>
                  <a:schemeClr val="accent1">
                    <a:lumMod val="75000"/>
                  </a:schemeClr>
                </a:solidFill>
              </a:rPr>
              <a:t>padlet</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A074D518-7315-18C0-CA7F-467103EFBAEF}"/>
              </a:ext>
            </a:extLst>
          </p:cNvPr>
          <p:cNvSpPr>
            <a:spLocks noGrp="1"/>
          </p:cNvSpPr>
          <p:nvPr>
            <p:ph idx="1"/>
          </p:nvPr>
        </p:nvSpPr>
        <p:spPr>
          <a:xfrm>
            <a:off x="2592924" y="1905000"/>
            <a:ext cx="9599075" cy="4953000"/>
          </a:xfrm>
        </p:spPr>
        <p:txBody>
          <a:bodyPr>
            <a:normAutofit/>
          </a:bodyPr>
          <a:lstStyle/>
          <a:p>
            <a:r>
              <a:rPr lang="en-US" sz="2400" dirty="0">
                <a:solidFill>
                  <a:schemeClr val="accent1">
                    <a:lumMod val="75000"/>
                  </a:schemeClr>
                </a:solidFill>
              </a:rPr>
              <a:t>You will then be taken to the application's dashboard</a:t>
            </a:r>
            <a:r>
              <a:rPr lang="en-US" sz="2400" dirty="0"/>
              <a:t>.</a:t>
            </a:r>
          </a:p>
          <a:p>
            <a:r>
              <a:rPr lang="en-US" sz="2400" dirty="0">
                <a:solidFill>
                  <a:schemeClr val="accent1">
                    <a:lumMod val="75000"/>
                  </a:schemeClr>
                </a:solidFill>
              </a:rPr>
              <a:t>Click the pink Make a </a:t>
            </a:r>
            <a:r>
              <a:rPr lang="en-US" sz="2400" dirty="0" err="1">
                <a:solidFill>
                  <a:schemeClr val="accent1">
                    <a:lumMod val="75000"/>
                  </a:schemeClr>
                </a:solidFill>
              </a:rPr>
              <a:t>padlet</a:t>
            </a:r>
            <a:r>
              <a:rPr lang="en-US" sz="2400" dirty="0">
                <a:solidFill>
                  <a:schemeClr val="accent1">
                    <a:lumMod val="75000"/>
                  </a:schemeClr>
                </a:solidFill>
              </a:rPr>
              <a:t> button.</a:t>
            </a:r>
            <a:endParaRPr lang="el-GR" sz="2400" dirty="0">
              <a:solidFill>
                <a:schemeClr val="accent1">
                  <a:lumMod val="75000"/>
                </a:schemeClr>
              </a:solidFill>
            </a:endParaRPr>
          </a:p>
        </p:txBody>
      </p:sp>
      <p:pic>
        <p:nvPicPr>
          <p:cNvPr id="5" name="Εικόνα 4" descr="Εικόνα που περιέχει κείμενο, στιγμιότυπο οθόνης, διάγραμμα">
            <a:extLst>
              <a:ext uri="{FF2B5EF4-FFF2-40B4-BE49-F238E27FC236}">
                <a16:creationId xmlns:a16="http://schemas.microsoft.com/office/drawing/2014/main" id="{5D068C05-6FF5-F5A3-AC8D-E086C76A74CA}"/>
              </a:ext>
            </a:extLst>
          </p:cNvPr>
          <p:cNvPicPr>
            <a:picLocks noChangeAspect="1"/>
          </p:cNvPicPr>
          <p:nvPr/>
        </p:nvPicPr>
        <p:blipFill>
          <a:blip r:embed="rId2"/>
          <a:stretch>
            <a:fillRect/>
          </a:stretch>
        </p:blipFill>
        <p:spPr>
          <a:xfrm>
            <a:off x="4862284" y="3429000"/>
            <a:ext cx="6836229" cy="2994381"/>
          </a:xfrm>
          <a:prstGeom prst="rect">
            <a:avLst/>
          </a:prstGeom>
        </p:spPr>
      </p:pic>
      <p:sp>
        <p:nvSpPr>
          <p:cNvPr id="6" name="Βέλος: Δεξιό 5">
            <a:extLst>
              <a:ext uri="{FF2B5EF4-FFF2-40B4-BE49-F238E27FC236}">
                <a16:creationId xmlns:a16="http://schemas.microsoft.com/office/drawing/2014/main" id="{9933C506-D62E-E100-A371-EC32EEB7E65D}"/>
              </a:ext>
            </a:extLst>
          </p:cNvPr>
          <p:cNvSpPr/>
          <p:nvPr/>
        </p:nvSpPr>
        <p:spPr>
          <a:xfrm>
            <a:off x="7159924" y="59387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Tree>
    <p:extLst>
      <p:ext uri="{BB962C8B-B14F-4D97-AF65-F5344CB8AC3E}">
        <p14:creationId xmlns:p14="http://schemas.microsoft.com/office/powerpoint/2010/main" val="401070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A12678-59E8-AB7C-FE7A-6BDFE906F75D}"/>
              </a:ext>
            </a:extLst>
          </p:cNvPr>
          <p:cNvSpPr>
            <a:spLocks noGrp="1"/>
          </p:cNvSpPr>
          <p:nvPr>
            <p:ph type="title"/>
          </p:nvPr>
        </p:nvSpPr>
        <p:spPr/>
        <p:txBody>
          <a:bodyPr/>
          <a:lstStyle/>
          <a:p>
            <a:r>
              <a:rPr lang="en-US" dirty="0"/>
              <a:t>Make a </a:t>
            </a:r>
            <a:r>
              <a:rPr lang="en-US" dirty="0" err="1"/>
              <a:t>padlet</a:t>
            </a:r>
            <a:r>
              <a:rPr lang="en-US" dirty="0"/>
              <a:t> </a:t>
            </a:r>
            <a:endParaRPr lang="el-GR" dirty="0"/>
          </a:p>
        </p:txBody>
      </p:sp>
      <p:sp>
        <p:nvSpPr>
          <p:cNvPr id="3" name="Θέση περιεχομένου 2">
            <a:extLst>
              <a:ext uri="{FF2B5EF4-FFF2-40B4-BE49-F238E27FC236}">
                <a16:creationId xmlns:a16="http://schemas.microsoft.com/office/drawing/2014/main" id="{6914D422-5E6E-FC24-3FA3-1285121A122B}"/>
              </a:ext>
            </a:extLst>
          </p:cNvPr>
          <p:cNvSpPr>
            <a:spLocks noGrp="1"/>
          </p:cNvSpPr>
          <p:nvPr>
            <p:ph idx="1"/>
          </p:nvPr>
        </p:nvSpPr>
        <p:spPr>
          <a:xfrm>
            <a:off x="955964" y="1623432"/>
            <a:ext cx="10548648" cy="4287790"/>
          </a:xfrm>
        </p:spPr>
        <p:txBody>
          <a:bodyPr/>
          <a:lstStyle/>
          <a:p>
            <a:r>
              <a:rPr lang="en-US" dirty="0">
                <a:solidFill>
                  <a:schemeClr val="accent1">
                    <a:lumMod val="75000"/>
                  </a:schemeClr>
                </a:solidFill>
              </a:rPr>
              <a:t>The format determines the layout of posts in a </a:t>
            </a:r>
            <a:r>
              <a:rPr lang="en-US" dirty="0" err="1">
                <a:solidFill>
                  <a:schemeClr val="accent1">
                    <a:lumMod val="75000"/>
                  </a:schemeClr>
                </a:solidFill>
              </a:rPr>
              <a:t>padlet</a:t>
            </a:r>
            <a:r>
              <a:rPr lang="en-US" dirty="0">
                <a:solidFill>
                  <a:schemeClr val="accent1">
                    <a:lumMod val="75000"/>
                  </a:schemeClr>
                </a:solidFill>
              </a:rPr>
              <a:t> and you can choose between Wall, Stream, Timeline, Grid, Canvas and Map. For starters, choose </a:t>
            </a:r>
            <a:r>
              <a:rPr lang="en-US" dirty="0">
                <a:solidFill>
                  <a:schemeClr val="accent1">
                    <a:lumMod val="75000"/>
                  </a:schemeClr>
                </a:solidFill>
                <a:highlight>
                  <a:srgbClr val="FF0000"/>
                </a:highlight>
              </a:rPr>
              <a:t>Wall,</a:t>
            </a:r>
            <a:r>
              <a:rPr lang="en-US" dirty="0">
                <a:solidFill>
                  <a:schemeClr val="accent1">
                    <a:lumMod val="75000"/>
                  </a:schemeClr>
                </a:solidFill>
              </a:rPr>
              <a:t> but don't worry, you can change the format of a </a:t>
            </a:r>
            <a:r>
              <a:rPr lang="en-US" dirty="0" err="1">
                <a:solidFill>
                  <a:schemeClr val="accent1">
                    <a:lumMod val="75000"/>
                  </a:schemeClr>
                </a:solidFill>
              </a:rPr>
              <a:t>padlet</a:t>
            </a:r>
            <a:r>
              <a:rPr lang="en-US" dirty="0">
                <a:solidFill>
                  <a:schemeClr val="accent1">
                    <a:lumMod val="75000"/>
                  </a:schemeClr>
                </a:solidFill>
              </a:rPr>
              <a:t> later.</a:t>
            </a:r>
          </a:p>
          <a:p>
            <a:pPr marL="0" indent="0">
              <a:buNone/>
            </a:pPr>
            <a:endParaRPr lang="el-GR" dirty="0">
              <a:solidFill>
                <a:schemeClr val="accent1">
                  <a:lumMod val="75000"/>
                </a:schemeClr>
              </a:solidFill>
            </a:endParaRPr>
          </a:p>
        </p:txBody>
      </p:sp>
      <p:pic>
        <p:nvPicPr>
          <p:cNvPr id="5" name="Εικόνα 4" descr="Εικόνα που περιέχει κείμενο, στιγμιότυπο οθόνης, σχεδίαση, πρότυπο">
            <a:extLst>
              <a:ext uri="{FF2B5EF4-FFF2-40B4-BE49-F238E27FC236}">
                <a16:creationId xmlns:a16="http://schemas.microsoft.com/office/drawing/2014/main" id="{0B7DDCE4-510B-23A9-66C6-39B091EFF68A}"/>
              </a:ext>
            </a:extLst>
          </p:cNvPr>
          <p:cNvPicPr>
            <a:picLocks noChangeAspect="1"/>
          </p:cNvPicPr>
          <p:nvPr/>
        </p:nvPicPr>
        <p:blipFill>
          <a:blip r:embed="rId2"/>
          <a:stretch>
            <a:fillRect/>
          </a:stretch>
        </p:blipFill>
        <p:spPr>
          <a:xfrm>
            <a:off x="955964" y="3119723"/>
            <a:ext cx="10806546" cy="2114845"/>
          </a:xfrm>
          <a:prstGeom prst="rect">
            <a:avLst/>
          </a:prstGeom>
        </p:spPr>
      </p:pic>
      <p:sp>
        <p:nvSpPr>
          <p:cNvPr id="6" name="Βέλος: Δεξιό 5">
            <a:extLst>
              <a:ext uri="{FF2B5EF4-FFF2-40B4-BE49-F238E27FC236}">
                <a16:creationId xmlns:a16="http://schemas.microsoft.com/office/drawing/2014/main" id="{A94CCEEB-AB47-991F-DB21-BC5EDBCC5C4B}"/>
              </a:ext>
            </a:extLst>
          </p:cNvPr>
          <p:cNvSpPr/>
          <p:nvPr/>
        </p:nvSpPr>
        <p:spPr>
          <a:xfrm>
            <a:off x="0" y="474993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highlight>
                <a:srgbClr val="FF0000"/>
              </a:highlight>
            </a:endParaRPr>
          </a:p>
        </p:txBody>
      </p:sp>
    </p:spTree>
    <p:extLst>
      <p:ext uri="{BB962C8B-B14F-4D97-AF65-F5344CB8AC3E}">
        <p14:creationId xmlns:p14="http://schemas.microsoft.com/office/powerpoint/2010/main" val="291051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BDDC52-CC01-F220-E7ED-7507B5A74D38}"/>
              </a:ext>
            </a:extLst>
          </p:cNvPr>
          <p:cNvSpPr>
            <a:spLocks noGrp="1"/>
          </p:cNvSpPr>
          <p:nvPr>
            <p:ph type="title"/>
          </p:nvPr>
        </p:nvSpPr>
        <p:spPr/>
        <p:txBody>
          <a:bodyPr/>
          <a:lstStyle/>
          <a:p>
            <a:r>
              <a:rPr lang="en-US" dirty="0">
                <a:solidFill>
                  <a:schemeClr val="accent1">
                    <a:lumMod val="75000"/>
                  </a:schemeClr>
                </a:solidFill>
              </a:rPr>
              <a:t>A new </a:t>
            </a:r>
            <a:r>
              <a:rPr lang="en-US" dirty="0" err="1">
                <a:solidFill>
                  <a:schemeClr val="accent1">
                    <a:lumMod val="75000"/>
                  </a:schemeClr>
                </a:solidFill>
              </a:rPr>
              <a:t>padlet</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6D48DF57-BF0E-A2AA-1030-24A8F02FE960}"/>
              </a:ext>
            </a:extLst>
          </p:cNvPr>
          <p:cNvSpPr>
            <a:spLocks noGrp="1"/>
          </p:cNvSpPr>
          <p:nvPr>
            <p:ph idx="1"/>
          </p:nvPr>
        </p:nvSpPr>
        <p:spPr>
          <a:xfrm>
            <a:off x="2589212" y="1482436"/>
            <a:ext cx="8915400" cy="4428786"/>
          </a:xfrm>
        </p:spPr>
        <p:txBody>
          <a:bodyPr/>
          <a:lstStyle/>
          <a:p>
            <a:r>
              <a:rPr lang="en-US" dirty="0">
                <a:solidFill>
                  <a:schemeClr val="accent1">
                    <a:lumMod val="75000"/>
                  </a:schemeClr>
                </a:solidFill>
              </a:rPr>
              <a:t>A new </a:t>
            </a:r>
            <a:r>
              <a:rPr lang="en-US" dirty="0" err="1">
                <a:solidFill>
                  <a:schemeClr val="accent1">
                    <a:lumMod val="75000"/>
                  </a:schemeClr>
                </a:solidFill>
              </a:rPr>
              <a:t>padlet</a:t>
            </a:r>
            <a:r>
              <a:rPr lang="en-US" dirty="0">
                <a:solidFill>
                  <a:schemeClr val="accent1">
                    <a:lumMod val="75000"/>
                  </a:schemeClr>
                </a:solidFill>
              </a:rPr>
              <a:t> will appear with a panel on the right where you can change the</a:t>
            </a:r>
            <a:r>
              <a:rPr lang="en-US" dirty="0">
                <a:solidFill>
                  <a:schemeClr val="accent1">
                    <a:lumMod val="75000"/>
                  </a:schemeClr>
                </a:solidFill>
                <a:highlight>
                  <a:srgbClr val="FF0000"/>
                </a:highlight>
              </a:rPr>
              <a:t> title  (1)</a:t>
            </a:r>
            <a:r>
              <a:rPr lang="en-US" dirty="0">
                <a:solidFill>
                  <a:schemeClr val="accent1">
                    <a:lumMod val="75000"/>
                  </a:schemeClr>
                </a:solidFill>
              </a:rPr>
              <a:t>, choose the </a:t>
            </a:r>
            <a:r>
              <a:rPr lang="en-US" dirty="0">
                <a:solidFill>
                  <a:schemeClr val="accent1">
                    <a:lumMod val="75000"/>
                  </a:schemeClr>
                </a:solidFill>
                <a:highlight>
                  <a:srgbClr val="FF0000"/>
                </a:highlight>
              </a:rPr>
              <a:t>format(2)</a:t>
            </a:r>
            <a:r>
              <a:rPr lang="en-US" dirty="0">
                <a:solidFill>
                  <a:schemeClr val="accent1">
                    <a:lumMod val="75000"/>
                  </a:schemeClr>
                </a:solidFill>
              </a:rPr>
              <a:t> and </a:t>
            </a:r>
            <a:r>
              <a:rPr lang="en-US" dirty="0">
                <a:solidFill>
                  <a:schemeClr val="accent1">
                    <a:lumMod val="75000"/>
                  </a:schemeClr>
                </a:solidFill>
                <a:highlight>
                  <a:srgbClr val="FF0000"/>
                </a:highlight>
              </a:rPr>
              <a:t>Done(3)</a:t>
            </a:r>
            <a:r>
              <a:rPr lang="en-US" dirty="0">
                <a:solidFill>
                  <a:schemeClr val="accent1">
                    <a:lumMod val="75000"/>
                  </a:schemeClr>
                </a:solidFill>
              </a:rPr>
              <a:t>.</a:t>
            </a:r>
            <a:endParaRPr lang="el-GR" dirty="0">
              <a:solidFill>
                <a:schemeClr val="accent1">
                  <a:lumMod val="75000"/>
                </a:schemeClr>
              </a:solidFill>
            </a:endParaRPr>
          </a:p>
        </p:txBody>
      </p:sp>
      <p:pic>
        <p:nvPicPr>
          <p:cNvPr id="5" name="Εικόνα 4" descr="Εικόνα που περιέχει κείμενο, στιγμιότυπο οθόνης, διάγραμμα, σχεδίαση">
            <a:extLst>
              <a:ext uri="{FF2B5EF4-FFF2-40B4-BE49-F238E27FC236}">
                <a16:creationId xmlns:a16="http://schemas.microsoft.com/office/drawing/2014/main" id="{AF9F91E0-1F65-FE48-FE20-00B8C6BE6DE6}"/>
              </a:ext>
            </a:extLst>
          </p:cNvPr>
          <p:cNvPicPr>
            <a:picLocks noChangeAspect="1"/>
          </p:cNvPicPr>
          <p:nvPr/>
        </p:nvPicPr>
        <p:blipFill>
          <a:blip r:embed="rId2"/>
          <a:stretch>
            <a:fillRect/>
          </a:stretch>
        </p:blipFill>
        <p:spPr>
          <a:xfrm>
            <a:off x="3881128" y="2456268"/>
            <a:ext cx="4429743" cy="3777622"/>
          </a:xfrm>
          <a:prstGeom prst="rect">
            <a:avLst/>
          </a:prstGeom>
        </p:spPr>
      </p:pic>
      <p:sp>
        <p:nvSpPr>
          <p:cNvPr id="7" name="Βέλος: Δεξιό 6">
            <a:extLst>
              <a:ext uri="{FF2B5EF4-FFF2-40B4-BE49-F238E27FC236}">
                <a16:creationId xmlns:a16="http://schemas.microsoft.com/office/drawing/2014/main" id="{9207F0C2-7D71-9B1A-9C79-92922D52795F}"/>
              </a:ext>
            </a:extLst>
          </p:cNvPr>
          <p:cNvSpPr/>
          <p:nvPr/>
        </p:nvSpPr>
        <p:spPr>
          <a:xfrm>
            <a:off x="2902720" y="290973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1DC23C0E-ED4D-3320-9532-9E4279C66512}"/>
              </a:ext>
            </a:extLst>
          </p:cNvPr>
          <p:cNvSpPr/>
          <p:nvPr/>
        </p:nvSpPr>
        <p:spPr>
          <a:xfrm>
            <a:off x="2902720" y="386044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CDD04EF5-4632-3A2D-F791-1DF896FAE608}"/>
              </a:ext>
            </a:extLst>
          </p:cNvPr>
          <p:cNvSpPr/>
          <p:nvPr/>
        </p:nvSpPr>
        <p:spPr>
          <a:xfrm flipH="1" flipV="1">
            <a:off x="8310871" y="2456268"/>
            <a:ext cx="934290" cy="4534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FA1BB2B2-C4B9-CE12-3D3D-983BBBE52571}"/>
              </a:ext>
            </a:extLst>
          </p:cNvPr>
          <p:cNvSpPr/>
          <p:nvPr/>
        </p:nvSpPr>
        <p:spPr>
          <a:xfrm>
            <a:off x="6589884" y="2909732"/>
            <a:ext cx="531352" cy="4846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13" name="Οβάλ 12">
            <a:extLst>
              <a:ext uri="{FF2B5EF4-FFF2-40B4-BE49-F238E27FC236}">
                <a16:creationId xmlns:a16="http://schemas.microsoft.com/office/drawing/2014/main" id="{50822658-7C44-8DE4-E7EC-A4A78E43DE0B}"/>
              </a:ext>
            </a:extLst>
          </p:cNvPr>
          <p:cNvSpPr/>
          <p:nvPr/>
        </p:nvSpPr>
        <p:spPr>
          <a:xfrm>
            <a:off x="4305355" y="4102763"/>
            <a:ext cx="554181" cy="4846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14" name="Οβάλ 13">
            <a:extLst>
              <a:ext uri="{FF2B5EF4-FFF2-40B4-BE49-F238E27FC236}">
                <a16:creationId xmlns:a16="http://schemas.microsoft.com/office/drawing/2014/main" id="{D8B3572F-3EBE-D9EC-A4BE-414AE4E48C00}"/>
              </a:ext>
            </a:extLst>
          </p:cNvPr>
          <p:cNvSpPr/>
          <p:nvPr/>
        </p:nvSpPr>
        <p:spPr>
          <a:xfrm>
            <a:off x="7980988" y="2165050"/>
            <a:ext cx="531352" cy="4846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Tree>
    <p:extLst>
      <p:ext uri="{BB962C8B-B14F-4D97-AF65-F5344CB8AC3E}">
        <p14:creationId xmlns:p14="http://schemas.microsoft.com/office/powerpoint/2010/main" val="303941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F03B85-9B7D-46F1-8876-763AD44F6393}"/>
              </a:ext>
            </a:extLst>
          </p:cNvPr>
          <p:cNvSpPr>
            <a:spLocks noGrp="1"/>
          </p:cNvSpPr>
          <p:nvPr>
            <p:ph type="title"/>
          </p:nvPr>
        </p:nvSpPr>
        <p:spPr>
          <a:xfrm>
            <a:off x="2592925" y="624110"/>
            <a:ext cx="8911687" cy="1135417"/>
          </a:xfrm>
        </p:spPr>
        <p:txBody>
          <a:bodyPr>
            <a:normAutofit fontScale="90000"/>
          </a:bodyPr>
          <a:lstStyle/>
          <a:p>
            <a:br>
              <a:rPr lang="en-US" dirty="0"/>
            </a:br>
            <a:r>
              <a:rPr lang="en-US" dirty="0">
                <a:solidFill>
                  <a:schemeClr val="accent1">
                    <a:lumMod val="75000"/>
                  </a:schemeClr>
                </a:solidFill>
              </a:rPr>
              <a:t>Make a post</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9D6C9BCA-B836-9156-804D-DD0983778F9B}"/>
              </a:ext>
            </a:extLst>
          </p:cNvPr>
          <p:cNvSpPr>
            <a:spLocks noGrp="1"/>
          </p:cNvSpPr>
          <p:nvPr>
            <p:ph idx="1"/>
          </p:nvPr>
        </p:nvSpPr>
        <p:spPr>
          <a:xfrm>
            <a:off x="2589212" y="1759527"/>
            <a:ext cx="8915400" cy="4151695"/>
          </a:xfrm>
        </p:spPr>
        <p:txBody>
          <a:bodyPr/>
          <a:lstStyle/>
          <a:p>
            <a:r>
              <a:rPr lang="en-US" dirty="0">
                <a:solidFill>
                  <a:schemeClr val="accent1">
                    <a:lumMod val="75000"/>
                  </a:schemeClr>
                </a:solidFill>
              </a:rPr>
              <a:t>At this point, you have a blank </a:t>
            </a:r>
            <a:r>
              <a:rPr lang="en-US" dirty="0" err="1">
                <a:solidFill>
                  <a:schemeClr val="accent1">
                    <a:lumMod val="75000"/>
                  </a:schemeClr>
                </a:solidFill>
              </a:rPr>
              <a:t>padlet</a:t>
            </a:r>
            <a:r>
              <a:rPr lang="en-US" dirty="0">
                <a:solidFill>
                  <a:schemeClr val="accent1">
                    <a:lumMod val="75000"/>
                  </a:schemeClr>
                </a:solidFill>
              </a:rPr>
              <a:t> in which you can create posts. To add a post, click the </a:t>
            </a:r>
            <a:r>
              <a:rPr lang="en-US" dirty="0">
                <a:solidFill>
                  <a:schemeClr val="accent1">
                    <a:lumMod val="75000"/>
                  </a:schemeClr>
                </a:solidFill>
                <a:highlight>
                  <a:srgbClr val="FF0000"/>
                </a:highlight>
              </a:rPr>
              <a:t>+</a:t>
            </a:r>
            <a:r>
              <a:rPr lang="en-US" dirty="0">
                <a:solidFill>
                  <a:schemeClr val="accent1">
                    <a:lumMod val="75000"/>
                  </a:schemeClr>
                </a:solidFill>
              </a:rPr>
              <a:t> button in the bottom right.</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l-GR" dirty="0">
              <a:solidFill>
                <a:schemeClr val="accent1">
                  <a:lumMod val="75000"/>
                </a:schemeClr>
              </a:solidFill>
            </a:endParaRPr>
          </a:p>
        </p:txBody>
      </p:sp>
      <p:cxnSp>
        <p:nvCxnSpPr>
          <p:cNvPr id="7" name="Ευθύγραμμο βέλος σύνδεσης 6">
            <a:extLst>
              <a:ext uri="{FF2B5EF4-FFF2-40B4-BE49-F238E27FC236}">
                <a16:creationId xmlns:a16="http://schemas.microsoft.com/office/drawing/2014/main" id="{03C9E805-AC0B-6282-62E6-D7534E6A140B}"/>
              </a:ext>
            </a:extLst>
          </p:cNvPr>
          <p:cNvCxnSpPr>
            <a:cxnSpLocks/>
          </p:cNvCxnSpPr>
          <p:nvPr/>
        </p:nvCxnSpPr>
        <p:spPr>
          <a:xfrm flipH="1">
            <a:off x="9959830" y="5338109"/>
            <a:ext cx="886691" cy="443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Εικόνα 10" descr="Εικόνα που περιέχει κείμενο, στιγμιότυπο οθόνης, πολυχρωμία, πράσινο">
            <a:extLst>
              <a:ext uri="{FF2B5EF4-FFF2-40B4-BE49-F238E27FC236}">
                <a16:creationId xmlns:a16="http://schemas.microsoft.com/office/drawing/2014/main" id="{72BA93F6-D3EB-4F54-F8C6-15EEABFB2A1E}"/>
              </a:ext>
            </a:extLst>
          </p:cNvPr>
          <p:cNvPicPr>
            <a:picLocks noChangeAspect="1"/>
          </p:cNvPicPr>
          <p:nvPr/>
        </p:nvPicPr>
        <p:blipFill>
          <a:blip r:embed="rId2"/>
          <a:stretch>
            <a:fillRect/>
          </a:stretch>
        </p:blipFill>
        <p:spPr>
          <a:xfrm>
            <a:off x="1995054" y="2460357"/>
            <a:ext cx="7813964" cy="3634677"/>
          </a:xfrm>
          <a:prstGeom prst="rect">
            <a:avLst/>
          </a:prstGeom>
        </p:spPr>
      </p:pic>
    </p:spTree>
    <p:extLst>
      <p:ext uri="{BB962C8B-B14F-4D97-AF65-F5344CB8AC3E}">
        <p14:creationId xmlns:p14="http://schemas.microsoft.com/office/powerpoint/2010/main" val="338856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B692-1BE6-ACCC-D12D-ED54A15CA047}"/>
              </a:ext>
            </a:extLst>
          </p:cNvPr>
          <p:cNvSpPr>
            <a:spLocks noGrp="1"/>
          </p:cNvSpPr>
          <p:nvPr>
            <p:ph type="title"/>
          </p:nvPr>
        </p:nvSpPr>
        <p:spPr/>
        <p:txBody>
          <a:bodyPr/>
          <a:lstStyle/>
          <a:p>
            <a:r>
              <a:rPr lang="en-US" dirty="0">
                <a:solidFill>
                  <a:schemeClr val="accent1">
                    <a:lumMod val="75000"/>
                  </a:schemeClr>
                </a:solidFill>
              </a:rPr>
              <a:t>Make a post</a:t>
            </a:r>
            <a:endParaRPr lang="el-GR" dirty="0">
              <a:solidFill>
                <a:schemeClr val="accent1">
                  <a:lumMod val="75000"/>
                </a:schemeClr>
              </a:solidFill>
            </a:endParaRPr>
          </a:p>
        </p:txBody>
      </p:sp>
      <p:sp>
        <p:nvSpPr>
          <p:cNvPr id="3" name="Θέση περιεχομένου 2">
            <a:extLst>
              <a:ext uri="{FF2B5EF4-FFF2-40B4-BE49-F238E27FC236}">
                <a16:creationId xmlns:a16="http://schemas.microsoft.com/office/drawing/2014/main" id="{E7C2026E-3205-DFCE-B10E-1DCD8D272FE3}"/>
              </a:ext>
            </a:extLst>
          </p:cNvPr>
          <p:cNvSpPr>
            <a:spLocks noGrp="1"/>
          </p:cNvSpPr>
          <p:nvPr>
            <p:ph idx="1"/>
          </p:nvPr>
        </p:nvSpPr>
        <p:spPr>
          <a:xfrm>
            <a:off x="2589212" y="1904999"/>
            <a:ext cx="8915400" cy="4634345"/>
          </a:xfrm>
        </p:spPr>
        <p:txBody>
          <a:bodyPr/>
          <a:lstStyle/>
          <a:p>
            <a:r>
              <a:rPr lang="en-US" dirty="0"/>
              <a:t>Add a title, text, and/or attachment. Click the Publish button to publish.</a:t>
            </a:r>
            <a:endParaRPr lang="el-GR" dirty="0"/>
          </a:p>
        </p:txBody>
      </p:sp>
      <p:pic>
        <p:nvPicPr>
          <p:cNvPr id="5" name="Εικόνα 4" descr="Εικόνα που περιέχει κείμενο, ηλεκτρονικές συσκευές, στιγμιότυπο οθόνης">
            <a:extLst>
              <a:ext uri="{FF2B5EF4-FFF2-40B4-BE49-F238E27FC236}">
                <a16:creationId xmlns:a16="http://schemas.microsoft.com/office/drawing/2014/main" id="{7D552720-DAD7-5A0F-6996-62841EEF69DA}"/>
              </a:ext>
            </a:extLst>
          </p:cNvPr>
          <p:cNvPicPr>
            <a:picLocks noChangeAspect="1"/>
          </p:cNvPicPr>
          <p:nvPr/>
        </p:nvPicPr>
        <p:blipFill>
          <a:blip r:embed="rId2"/>
          <a:stretch>
            <a:fillRect/>
          </a:stretch>
        </p:blipFill>
        <p:spPr>
          <a:xfrm>
            <a:off x="4262181" y="2576944"/>
            <a:ext cx="3667637" cy="3562878"/>
          </a:xfrm>
          <a:prstGeom prst="rect">
            <a:avLst/>
          </a:prstGeom>
        </p:spPr>
      </p:pic>
      <p:pic>
        <p:nvPicPr>
          <p:cNvPr id="7" name="Εικόνα 6">
            <a:extLst>
              <a:ext uri="{FF2B5EF4-FFF2-40B4-BE49-F238E27FC236}">
                <a16:creationId xmlns:a16="http://schemas.microsoft.com/office/drawing/2014/main" id="{B6BDFBC6-73C8-A761-D1F7-6CA36F5A79C7}"/>
              </a:ext>
            </a:extLst>
          </p:cNvPr>
          <p:cNvPicPr>
            <a:picLocks noChangeAspect="1"/>
          </p:cNvPicPr>
          <p:nvPr/>
        </p:nvPicPr>
        <p:blipFill>
          <a:blip r:embed="rId3"/>
          <a:stretch>
            <a:fillRect/>
          </a:stretch>
        </p:blipFill>
        <p:spPr>
          <a:xfrm>
            <a:off x="7046912" y="2611579"/>
            <a:ext cx="752580" cy="333422"/>
          </a:xfrm>
          <a:prstGeom prst="rect">
            <a:avLst/>
          </a:prstGeom>
        </p:spPr>
      </p:pic>
      <p:cxnSp>
        <p:nvCxnSpPr>
          <p:cNvPr id="9" name="Ευθύγραμμο βέλος σύνδεσης 8">
            <a:extLst>
              <a:ext uri="{FF2B5EF4-FFF2-40B4-BE49-F238E27FC236}">
                <a16:creationId xmlns:a16="http://schemas.microsoft.com/office/drawing/2014/main" id="{28967828-B33E-1C66-AA1D-FE0C761BBE4A}"/>
              </a:ext>
            </a:extLst>
          </p:cNvPr>
          <p:cNvCxnSpPr/>
          <p:nvPr/>
        </p:nvCxnSpPr>
        <p:spPr>
          <a:xfrm>
            <a:off x="3117273" y="3048000"/>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CF8F9D6F-0E54-BEE3-2CD8-8122D642F36D}"/>
              </a:ext>
            </a:extLst>
          </p:cNvPr>
          <p:cNvCxnSpPr/>
          <p:nvPr/>
        </p:nvCxnSpPr>
        <p:spPr>
          <a:xfrm>
            <a:off x="3366655" y="5001491"/>
            <a:ext cx="8955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30E77F9B-A3EF-EABB-5484-0E2619BBDFC4}"/>
              </a:ext>
            </a:extLst>
          </p:cNvPr>
          <p:cNvCxnSpPr/>
          <p:nvPr/>
        </p:nvCxnSpPr>
        <p:spPr>
          <a:xfrm flipH="1">
            <a:off x="8091055" y="2778290"/>
            <a:ext cx="554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040042"/>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285</TotalTime>
  <Words>608</Words>
  <Application>Microsoft Office PowerPoint</Application>
  <PresentationFormat>Ευρεία οθόνη</PresentationFormat>
  <Paragraphs>65</Paragraphs>
  <Slides>15</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Century Gothic</vt:lpstr>
      <vt:lpstr>Wingdings 3</vt:lpstr>
      <vt:lpstr>Θρόισμα</vt:lpstr>
      <vt:lpstr>PADLET</vt:lpstr>
      <vt:lpstr>What is Padlet? </vt:lpstr>
      <vt:lpstr>Registration and login</vt:lpstr>
      <vt:lpstr>Choose</vt:lpstr>
      <vt:lpstr>Make a padlet</vt:lpstr>
      <vt:lpstr>Make a padlet </vt:lpstr>
      <vt:lpstr>A new padlet</vt:lpstr>
      <vt:lpstr> Make a post</vt:lpstr>
      <vt:lpstr>Make a post</vt:lpstr>
      <vt:lpstr>Add media</vt:lpstr>
      <vt:lpstr>Padlet settings</vt:lpstr>
      <vt:lpstr>Add column</vt:lpstr>
      <vt:lpstr>Share your padlet</vt:lpstr>
      <vt:lpstr>Padlet settings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97</cp:revision>
  <dcterms:created xsi:type="dcterms:W3CDTF">2026-05-04T20:33:33Z</dcterms:created>
  <dcterms:modified xsi:type="dcterms:W3CDTF">2026-05-05T18:07:14Z</dcterms:modified>
</cp:coreProperties>
</file>