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58" r:id="rId3"/>
    <p:sldId id="290" r:id="rId4"/>
    <p:sldId id="278" r:id="rId5"/>
    <p:sldId id="261" r:id="rId6"/>
    <p:sldId id="279" r:id="rId7"/>
    <p:sldId id="269" r:id="rId8"/>
    <p:sldId id="271" r:id="rId9"/>
    <p:sldId id="312" r:id="rId10"/>
    <p:sldId id="270" r:id="rId11"/>
    <p:sldId id="313" r:id="rId12"/>
    <p:sldId id="281" r:id="rId13"/>
    <p:sldId id="285" r:id="rId14"/>
    <p:sldId id="289" r:id="rId15"/>
    <p:sldId id="314" r:id="rId16"/>
    <p:sldId id="291" r:id="rId17"/>
    <p:sldId id="293" r:id="rId18"/>
    <p:sldId id="292" r:id="rId19"/>
    <p:sldId id="299" r:id="rId20"/>
    <p:sldId id="315" r:id="rId21"/>
    <p:sldId id="300" r:id="rId22"/>
    <p:sldId id="302" r:id="rId23"/>
    <p:sldId id="316" r:id="rId24"/>
    <p:sldId id="306" r:id="rId25"/>
    <p:sldId id="317" r:id="rId26"/>
    <p:sldId id="307" r:id="rId27"/>
    <p:sldId id="310" r:id="rId28"/>
    <p:sldId id="308" r:id="rId29"/>
    <p:sldId id="318" r:id="rId30"/>
    <p:sldId id="309" r:id="rId31"/>
    <p:sldId id="319" r:id="rId32"/>
    <p:sldId id="311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D7A6E-88CD-49A6-8AAB-C566649A3481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FF7B-E610-4134-8E47-83BDD9CC3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457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BFF7B-E610-4134-8E47-83BDD9CC3018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7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E8007-17D0-4B6D-BA20-836914D014F7}" type="datetimeFigureOut">
              <a:rPr lang="el-GR" smtClean="0"/>
              <a:pPr/>
              <a:t>30/5/2025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E22F-18F4-4E10-8B79-EF60074FB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&#928;&#945;&#961;&#959;&#965;&#963;&#943;&#945;&#963;&#951;%20&#963;&#949;%20&#947;&#959;&#957;&#949;&#943;&#962;-%20&#924;&#949;&#964;&#940;&#946;&#945;&#963;&#951;.ppt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12167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chemeClr val="accent4">
                    <a:lumMod val="75000"/>
                  </a:schemeClr>
                </a:solidFill>
              </a:rPr>
              <a:t>Σχέδιο Δράσης 2024-2025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1296144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28</a:t>
            </a:r>
            <a:r>
              <a:rPr lang="el-GR" b="1" baseline="30000" dirty="0">
                <a:solidFill>
                  <a:srgbClr val="FF0000"/>
                </a:solidFill>
              </a:rPr>
              <a:t>ο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i="1" dirty="0">
                <a:solidFill>
                  <a:srgbClr val="FF0000"/>
                </a:solidFill>
              </a:rPr>
              <a:t>Νηπιαγωγείο</a:t>
            </a:r>
            <a:r>
              <a:rPr lang="el-GR" b="1" dirty="0">
                <a:solidFill>
                  <a:srgbClr val="FF0000"/>
                </a:solidFill>
              </a:rPr>
              <a:t> Πατρών </a:t>
            </a:r>
          </a:p>
          <a:p>
            <a:endParaRPr lang="el-GR" dirty="0"/>
          </a:p>
        </p:txBody>
      </p:sp>
      <p:pic>
        <p:nvPicPr>
          <p:cNvPr id="4" name="3 - Εικόνα" descr="360_F_326739084_REZgWvAlkGQAyz2C4dRBDwiJ9hB0d79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7920880" cy="381642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1115616" y="335699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>
                <a:solidFill>
                  <a:srgbClr val="7030A0"/>
                </a:solidFill>
              </a:rPr>
              <a:t>      </a:t>
            </a:r>
            <a:endParaRPr lang="el-GR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92088"/>
          </a:xfrm>
        </p:spPr>
        <p:txBody>
          <a:bodyPr>
            <a:noAutofit/>
          </a:bodyPr>
          <a:lstStyle/>
          <a:p>
            <a:pPr algn="l"/>
            <a:r>
              <a:rPr lang="el-GR" sz="2400" b="1" dirty="0"/>
              <a:t>Φύλλα εργασίας μετά τις κοινές Χριστουγεννιάτικες δράσεις μας….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968386"/>
            <a:ext cx="75243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>
              <a:ln>
                <a:noFill/>
              </a:ln>
              <a:solidFill>
                <a:srgbClr val="1D23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>
              <a:solidFill>
                <a:srgbClr val="1D23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>
              <a:ln>
                <a:noFill/>
              </a:ln>
              <a:solidFill>
                <a:srgbClr val="1D23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>
              <a:solidFill>
                <a:srgbClr val="1D23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>
              <a:ln>
                <a:noFill/>
              </a:ln>
              <a:solidFill>
                <a:srgbClr val="1D23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>
              <a:solidFill>
                <a:srgbClr val="1D23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>
              <a:ln>
                <a:noFill/>
              </a:ln>
              <a:solidFill>
                <a:srgbClr val="1D23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>
              <a:solidFill>
                <a:srgbClr val="1D23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>
              <a:ln>
                <a:noFill/>
              </a:ln>
              <a:solidFill>
                <a:srgbClr val="1D23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>
              <a:solidFill>
                <a:srgbClr val="1D23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>
              <a:ln>
                <a:noFill/>
              </a:ln>
              <a:solidFill>
                <a:srgbClr val="1D23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>
              <a:solidFill>
                <a:srgbClr val="1D23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>
              <a:ln>
                <a:noFill/>
              </a:ln>
              <a:solidFill>
                <a:srgbClr val="1D23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>
              <a:solidFill>
                <a:srgbClr val="1D23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>
              <a:ln>
                <a:noFill/>
              </a:ln>
              <a:solidFill>
                <a:srgbClr val="1D23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>
              <a:solidFill>
                <a:srgbClr val="1D23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>
              <a:ln>
                <a:noFill/>
              </a:ln>
              <a:solidFill>
                <a:srgbClr val="1D23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>
              <a:ln>
                <a:noFill/>
              </a:ln>
              <a:solidFill>
                <a:srgbClr val="1D23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>
              <a:solidFill>
                <a:srgbClr val="1D23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>
              <a:ln>
                <a:noFill/>
              </a:ln>
              <a:solidFill>
                <a:srgbClr val="1D23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>
              <a:solidFill>
                <a:srgbClr val="1D23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D1A5578-E854-8BBD-E1CB-6EB707F10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7848872" cy="47172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54DF27-C22D-1F94-9593-87257B332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84784"/>
            <a:ext cx="7808416" cy="4992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BF944-7767-9316-263A-E4425CE5AF6B}"/>
              </a:ext>
            </a:extLst>
          </p:cNvPr>
          <p:cNvSpPr txBox="1"/>
          <p:nvPr/>
        </p:nvSpPr>
        <p:spPr>
          <a:xfrm>
            <a:off x="611560" y="188640"/>
            <a:ext cx="799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Τα νήπια ζωγράφισαν ότι τους έκανε εντύπωση από την επίσκεψή τους  στο 44</a:t>
            </a:r>
            <a:r>
              <a:rPr lang="el-GR" sz="2400" b="1" baseline="30000" dirty="0"/>
              <a:t>ο</a:t>
            </a:r>
            <a:r>
              <a:rPr lang="el-GR" sz="2400" b="1" dirty="0"/>
              <a:t>  Δημοτικό Σχολείο …</a:t>
            </a:r>
            <a:br>
              <a:rPr lang="el-GR" sz="2400" b="1" dirty="0"/>
            </a:b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8134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ΙΑΝΟΥΑΡΙΟΣ</a:t>
            </a: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251520" y="836713"/>
            <a:ext cx="8784976" cy="1296143"/>
          </a:xfrm>
        </p:spPr>
        <p:txBody>
          <a:bodyPr>
            <a:normAutofit lnSpcReduction="10000"/>
          </a:bodyPr>
          <a:lstStyle/>
          <a:p>
            <a:r>
              <a:rPr lang="el-GR" sz="2000" b="1" i="1" dirty="0"/>
              <a:t>Επιμόρφωση  Διδακτικού προσωπικού σε συνεργασία με άλλα Νηπιαγωγεία.</a:t>
            </a:r>
            <a:r>
              <a:rPr lang="el-GR" sz="20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l-GR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Στις 30/01/2025 υλοποιήθηκε Διαδικτυακή Απογευματινή  Επιμόρφωση του Διδακτικού προσωπικού με θέμα:</a:t>
            </a:r>
            <a:r>
              <a:rPr lang="el-GR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«Η Μετάβαση των νηπίων στο Δημοτικό Σχολείο και ο ρόλος των εκπαιδευτικών και των δυο βαθμίδων». </a:t>
            </a:r>
          </a:p>
          <a:p>
            <a:pPr marL="0" indent="0">
              <a:buNone/>
            </a:pPr>
            <a:endParaRPr lang="el-GR" sz="1600" b="1" i="1" dirty="0"/>
          </a:p>
          <a:p>
            <a:pPr>
              <a:buNone/>
            </a:pPr>
            <a:endParaRPr lang="el-GR" sz="1600" b="1" i="1" dirty="0"/>
          </a:p>
          <a:p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6922E3-4A49-59D1-D5B3-2BE067A04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198" y="2276871"/>
            <a:ext cx="7787207" cy="44644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ΦΕΒΡΟΥΑΡΙΟΣ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832649"/>
          </a:xfrm>
        </p:spPr>
        <p:txBody>
          <a:bodyPr/>
          <a:lstStyle/>
          <a:p>
            <a:r>
              <a:rPr lang="el-GR" sz="2000" b="1" i="1" dirty="0"/>
              <a:t>Επιμόρφωση  Διδακτικού προσωπικού σε συνεργασία με άλλα Νηπιαγωγεία.</a:t>
            </a:r>
            <a:endParaRPr lang="el-GR" sz="2000" kern="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Στις 11/2/2025 πραγματοποιήθηκε   Διαδικτυακή</a:t>
            </a:r>
            <a:r>
              <a:rPr lang="el-GR" sz="20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απογευματινή</a:t>
            </a:r>
            <a:r>
              <a:rPr lang="el-GR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Ενδοσχολική επιμόρφωση με θέμα </a:t>
            </a:r>
            <a:r>
              <a:rPr lang="el-GR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«Μουσικό κινούμαι, μεταβαίνω…στην Α΄ με ρυθμό πηγαίνω»</a:t>
            </a:r>
          </a:p>
          <a:p>
            <a:pPr marL="0" indent="0">
              <a:buNone/>
            </a:pPr>
            <a:endParaRPr lang="el-GR" b="1" i="1" dirty="0"/>
          </a:p>
          <a:p>
            <a:pPr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4E16D5-B638-5DC7-CCEF-EAA3A2703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2204863"/>
            <a:ext cx="807524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Τίτλος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ΜΑΡΤΙΟΣ</a:t>
            </a:r>
          </a:p>
        </p:txBody>
      </p:sp>
      <p:sp>
        <p:nvSpPr>
          <p:cNvPr id="16" name="15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643574"/>
          </a:xfrm>
        </p:spPr>
        <p:txBody>
          <a:bodyPr/>
          <a:lstStyle/>
          <a:p>
            <a:pPr>
              <a:buNone/>
            </a:pPr>
            <a:r>
              <a:rPr lang="el-GR" b="1" i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CE757-E8DA-F791-A297-C4B8F829024C}"/>
              </a:ext>
            </a:extLst>
          </p:cNvPr>
          <p:cNvSpPr txBox="1"/>
          <p:nvPr/>
        </p:nvSpPr>
        <p:spPr>
          <a:xfrm>
            <a:off x="590872" y="980729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Στις 28/03/2025 </a:t>
            </a:r>
            <a:r>
              <a:rPr lang="el-GR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υλοποιήθηκε η δεύτερη προγραμματισμένη επίσκεψη των νηπίων στο 44</a:t>
            </a:r>
            <a:r>
              <a:rPr lang="el-GR" sz="2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ο</a:t>
            </a:r>
            <a:r>
              <a:rPr lang="el-GR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Δημοτικό Σχολείο. </a:t>
            </a:r>
            <a:endParaRPr lang="el-GR" sz="2400"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01FD073-6312-F348-E05B-567B959C0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3736"/>
            <a:ext cx="6192688" cy="47856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6C1491-D6A8-5D37-E794-9C1FA064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994122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Υλοποιήθηκαν κοινές δράσεις με θέμα «Άνοιξη- Χελιδονίσματα» </a:t>
            </a:r>
            <a:endParaRPr lang="el-GR" sz="24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3EC1215-1B23-B594-2CA2-7FE10EDF5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464496" cy="4608512"/>
          </a:xfrm>
          <a:prstGeom prst="rect">
            <a:avLst/>
          </a:prstGeom>
        </p:spPr>
      </p:pic>
      <p:pic>
        <p:nvPicPr>
          <p:cNvPr id="19" name="Θέση περιεχομένου 18">
            <a:extLst>
              <a:ext uri="{FF2B5EF4-FFF2-40B4-BE49-F238E27FC236}">
                <a16:creationId xmlns:a16="http://schemas.microsoft.com/office/drawing/2014/main" id="{1D5E858F-1C6E-E1A1-981C-B00B0D028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312368" cy="4536504"/>
          </a:xfrm>
        </p:spPr>
      </p:pic>
    </p:spTree>
    <p:extLst>
      <p:ext uri="{BB962C8B-B14F-4D97-AF65-F5344CB8AC3E}">
        <p14:creationId xmlns:p14="http://schemas.microsoft.com/office/powerpoint/2010/main" val="410960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Τ</a:t>
            </a:r>
            <a:r>
              <a:rPr lang="el-GR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α νήπια σε συνεργασία με τους μαθητές/</a:t>
            </a:r>
            <a:r>
              <a:rPr lang="el-GR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τριες</a:t>
            </a:r>
            <a:r>
              <a:rPr lang="el-GR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της Α’ τάξης δημιούργησαν Αφίσα με θέμα την «Άνοιξη» </a:t>
            </a:r>
            <a:endParaRPr lang="el-GR" sz="2400" b="1" dirty="0"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77332C2-4597-F9D2-A770-4564DEE5E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610745" cy="4891682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43F54A6-23A5-A53F-379D-977272992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7638"/>
            <a:ext cx="4248472" cy="48916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10147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Τ</a:t>
            </a:r>
            <a:r>
              <a:rPr lang="el-GR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ραγούδησαν τα «Χελιδονίσματα» και αντάλλαξαν </a:t>
            </a:r>
            <a:r>
              <a:rPr lang="el-GR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μεταξύ τους </a:t>
            </a:r>
            <a:r>
              <a:rPr lang="el-GR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ανοιξιάτικες κατασκευές …</a:t>
            </a:r>
            <a:endParaRPr lang="el-GR" sz="2400" b="1" dirty="0">
              <a:latin typeface="+mn-lt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59216" cy="604664"/>
          </a:xfrm>
        </p:spPr>
        <p:txBody>
          <a:bodyPr/>
          <a:lstStyle/>
          <a:p>
            <a:pPr>
              <a:buNone/>
            </a:pPr>
            <a:r>
              <a:rPr lang="el-GR" dirty="0"/>
              <a:t>                   </a:t>
            </a:r>
            <a:endParaRPr lang="el-GR" b="1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21BBFB6-C5B5-5202-341B-93C9D3E92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3970784" cy="4680520"/>
          </a:xfr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1607BAD-D00E-8DAC-A100-8EFCCDEB1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7"/>
            <a:ext cx="360040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latin typeface="+mn-lt"/>
              </a:rPr>
              <a:t>Φύλλα εργασίας μετά τις κοινές Ανοιξιάτικες δράσεις μας…. </a:t>
            </a:r>
            <a:r>
              <a:rPr lang="el-GR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l-GR" sz="2400" b="1" dirty="0">
              <a:latin typeface="+mn-lt"/>
            </a:endParaRPr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151DDE14-02B8-A4C3-8393-C8B8B81CF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17638"/>
            <a:ext cx="4320480" cy="4891682"/>
          </a:xfr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33590C2-B9B9-40D5-EF5B-E61850E35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7638"/>
            <a:ext cx="3528392" cy="48916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ΑΠΡΙΛΙΟΣ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864096"/>
          </a:xfrm>
        </p:spPr>
        <p:txBody>
          <a:bodyPr>
            <a:normAutofit fontScale="92500"/>
          </a:bodyPr>
          <a:lstStyle/>
          <a:p>
            <a:r>
              <a:rPr lang="el-GR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Στις 11/04/2025  υλοποιήθηκε η προγραμματισμένη επίσκεψη και των 2 τμημάτων της Α΄ Δημοτικού  στο Νηπιαγωγείο μας. </a:t>
            </a:r>
            <a:endParaRPr lang="el-GR" sz="2400"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72FC941-383D-E299-D8E5-9FFEBEC9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104456" cy="456016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5EC6998-B445-50FC-006F-44A0F8422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1916832"/>
            <a:ext cx="4176462" cy="4560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95536" y="33265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Άξονας: </a:t>
            </a:r>
            <a:r>
              <a:rPr lang="el-GR" sz="2800" dirty="0"/>
              <a:t>Σχολική διαρροή - φοίτηση</a:t>
            </a:r>
          </a:p>
          <a:p>
            <a:r>
              <a:rPr lang="el-GR" sz="2800" dirty="0"/>
              <a:t>                                              </a:t>
            </a:r>
          </a:p>
          <a:p>
            <a:r>
              <a:rPr lang="el-GR" sz="2800" b="1" dirty="0">
                <a:solidFill>
                  <a:srgbClr val="FF0000"/>
                </a:solidFill>
              </a:rPr>
              <a:t>Τίτλος:</a:t>
            </a:r>
            <a:r>
              <a:rPr lang="el-GR" sz="2800" b="1" dirty="0"/>
              <a:t> «</a:t>
            </a:r>
            <a:r>
              <a:rPr lang="el-GR" sz="2800" dirty="0"/>
              <a:t>Βήμα, βήμα προχωράμε...στο Δημοτικό να πάμε!</a:t>
            </a:r>
            <a:r>
              <a:rPr lang="el-GR" sz="2800" b="1" dirty="0"/>
              <a:t>»</a:t>
            </a:r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395536" y="2204865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b="1" dirty="0">
              <a:solidFill>
                <a:srgbClr val="FF0000"/>
              </a:solidFill>
            </a:endParaRPr>
          </a:p>
          <a:p>
            <a:r>
              <a:rPr lang="el-GR" sz="2800" b="1" dirty="0">
                <a:solidFill>
                  <a:srgbClr val="FF0000"/>
                </a:solidFill>
              </a:rPr>
              <a:t>Στόχος : </a:t>
            </a:r>
            <a:r>
              <a:rPr lang="el-GR" sz="2400" dirty="0"/>
              <a:t>Η ομαλή προσαρμογή και ολόπλευρη υποστήριξη των νηπίων για την είσοδο και φοίτησή τους στο Δημοτικό Σχολείο, μέσα από την συστηματική και ολοκληρωμένη προετοιμασία τους, την συνεργασία Νηπιαγωγείου- Δημοτικού καθώς και την ενεργό εμπλοκή των γονέων στην όλη διαδικασία.</a:t>
            </a:r>
          </a:p>
          <a:p>
            <a:endParaRPr lang="el-GR" sz="2400" dirty="0">
              <a:solidFill>
                <a:srgbClr val="1D2325"/>
              </a:solidFill>
              <a:latin typeface="Segoe UI"/>
              <a:ea typeface="Times New Roman"/>
            </a:endParaRPr>
          </a:p>
          <a:p>
            <a:r>
              <a:rPr lang="el-GR" sz="2400" dirty="0">
                <a:solidFill>
                  <a:srgbClr val="1D2325"/>
                </a:solidFill>
                <a:latin typeface="Segoe UI"/>
                <a:ea typeface="Times New Roman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Segoe UI"/>
                <a:ea typeface="Times New Roman"/>
              </a:rPr>
              <a:t>Διάρκεια Υλοποίησης: </a:t>
            </a:r>
            <a:r>
              <a:rPr lang="el-GR" sz="2400" dirty="0">
                <a:latin typeface="Segoe UI"/>
                <a:ea typeface="Times New Roman"/>
              </a:rPr>
              <a:t>Οκτώβριος 2024- Μάιος 2025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5B69C0-EAE4-7E44-FE88-A0508D1E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Υλοποιήθηκαν κοινές δράσεις  στον προαύλιο χώρο του Νηπιαγωγείου με «Πασχαλινά παιχνίδια» 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965B3D3-D84D-CB8B-A119-C0F5573A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7638"/>
            <a:ext cx="3888432" cy="474766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47AC087-96E2-E5A3-DB8C-0FB0B2BFC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44008"/>
            <a:ext cx="3744416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6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Α</a:t>
            </a:r>
            <a:r>
              <a:rPr lang="el-GR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νταλλαγές ευχών και κερασμάτων </a:t>
            </a:r>
            <a:r>
              <a:rPr lang="el-GR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μεταξύ των νηπίων και των μαθητών/τριών της Α΄ Δημοτικού</a:t>
            </a:r>
            <a:endParaRPr lang="el-GR" sz="2400" b="1" dirty="0">
              <a:latin typeface="+mn-lt"/>
            </a:endParaRP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063B5C0E-8005-5DD0-86FC-0094A8259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384376" cy="4353347"/>
          </a:xfr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7DE897A-B283-92CE-1463-8A091F7D5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7"/>
            <a:ext cx="4176464" cy="44644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sz="27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Τ</a:t>
            </a:r>
            <a:r>
              <a:rPr lang="el-GR" sz="27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α νήπια αποχαιρετώντας μαθητές και εκπαιδευτικούς του Δημοτικού, αντάλλαξαν πασχαλινές κάρτες και ευχές. </a:t>
            </a:r>
            <a:br>
              <a:rPr lang="el-GR" sz="3100" b="1" dirty="0"/>
            </a:br>
            <a:endParaRPr lang="el-GR" sz="28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184576"/>
          </a:xfrm>
        </p:spPr>
        <p:txBody>
          <a:bodyPr>
            <a:normAutofit/>
          </a:bodyPr>
          <a:lstStyle/>
          <a:p>
            <a:endParaRPr lang="el-GR" sz="2400" dirty="0"/>
          </a:p>
          <a:p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AD01D2-8289-DD19-8200-CF9B246B2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40768"/>
            <a:ext cx="8128000" cy="47361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352F48-AE72-3381-0175-8A27F828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1" dirty="0">
                <a:latin typeface="+mn-lt"/>
              </a:rPr>
              <a:t>Φύλλα εργασίας μετά τις κοινές Πασχαλινές δράσεις μας…. </a:t>
            </a:r>
            <a:endParaRPr lang="el-GR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A284C28-FF35-35C1-C3AA-9A1AEEF9D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00200"/>
            <a:ext cx="4176463" cy="463711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4544CCD-FFE6-B54D-2922-1CD73E13B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4032448" cy="46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42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ΜΑΪΟΣ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10000"/>
          </a:bodyPr>
          <a:lstStyle/>
          <a:p>
            <a:r>
              <a:rPr lang="el-GR" b="1" i="1" dirty="0"/>
              <a:t>Διαδικτυακή Ενημερωτική Συνάντηση εκπαιδευτικών –Γονέων (προβολή παρουσίασης-Συζήτηση)</a:t>
            </a:r>
          </a:p>
          <a:p>
            <a:pPr marL="0" indent="0">
              <a:buNone/>
            </a:pPr>
            <a:endParaRPr lang="el-GR" b="1" i="1" dirty="0"/>
          </a:p>
          <a:p>
            <a:r>
              <a:rPr lang="el-GR" b="1" i="1" dirty="0"/>
              <a:t>Παρουσίαση  της πορείας, της ολοκλήρωσης  και των αποτελεσμάτων  του Σχεδίου Δράσης  και όλων των παραγόμενων των  μαθητών/τριών  σε εκδήλωση στους γονείς.</a:t>
            </a:r>
          </a:p>
          <a:p>
            <a:endParaRPr lang="el-GR" b="1" i="1" dirty="0"/>
          </a:p>
          <a:p>
            <a:r>
              <a:rPr lang="el-GR" b="1" i="1" dirty="0"/>
              <a:t>Ανάρτησή του  Σχεδίου Δράσης στο ιστολόγιο του Σχολείου. </a:t>
            </a:r>
            <a:endParaRPr lang="el-GR" i="1" dirty="0"/>
          </a:p>
          <a:p>
            <a:pPr>
              <a:buNone/>
            </a:pPr>
            <a:r>
              <a:rPr lang="el-GR" b="1" i="1" dirty="0"/>
              <a:t> </a:t>
            </a:r>
            <a:endParaRPr lang="el-GR" i="1" dirty="0"/>
          </a:p>
          <a:p>
            <a:pPr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E0C90F-7C2E-8A8A-6B99-08CA6A6B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el-GR" sz="2200" b="1" kern="0" dirty="0">
                <a:effectLst/>
                <a:latin typeface="+mn-lt"/>
                <a:ea typeface="Times New Roman" panose="02020603050405020304" pitchFamily="18" charset="0"/>
              </a:rPr>
              <a:t>Στις 22/05/2025 </a:t>
            </a:r>
            <a:r>
              <a:rPr lang="el-GR" sz="2200" b="1" dirty="0">
                <a:latin typeface="+mn-lt"/>
              </a:rPr>
              <a:t>Υλοποιήθηκε Διαδικτυακή Ενημερωτική  συνάντηση μεταξύ εκπαιδευτικών και των δυο Βαθμίδων  και των  γονιών με θέμα </a:t>
            </a:r>
            <a:r>
              <a:rPr lang="el-GR" sz="22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«Μετάβαση από το Νηπιαγωγείο στο Δημοτικό  Σχολείο» </a:t>
            </a:r>
            <a:br>
              <a:rPr lang="el-GR" sz="22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22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Αρχείο Παρουσίασης: </a:t>
            </a:r>
            <a:r>
              <a:rPr lang="el-GR" sz="22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hlinkClick r:id="rId2" action="ppaction://hlinkpres?slideindex=1&amp;slidetitle="/>
              </a:rPr>
              <a:t>Παρουσίαση σε γονείς- Μετάβαση.pptx</a:t>
            </a:r>
            <a:br>
              <a:rPr lang="el-GR" sz="4800" dirty="0"/>
            </a:br>
            <a:endParaRPr lang="el-GR" dirty="0"/>
          </a:p>
        </p:txBody>
      </p:sp>
      <p:pic>
        <p:nvPicPr>
          <p:cNvPr id="4" name="3 - Θέση περιεχομένου">
            <a:extLst>
              <a:ext uri="{FF2B5EF4-FFF2-40B4-BE49-F238E27FC236}">
                <a16:creationId xmlns:a16="http://schemas.microsoft.com/office/drawing/2014/main" id="{527F6870-A79E-200F-6C61-B9DE830EE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7272807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01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40160"/>
          </a:xfrm>
        </p:spPr>
        <p:txBody>
          <a:bodyPr>
            <a:normAutofit fontScale="90000"/>
          </a:bodyPr>
          <a:lstStyle/>
          <a:p>
            <a:pPr algn="l"/>
            <a:br>
              <a:rPr lang="el-GR" sz="2200" dirty="0"/>
            </a:br>
            <a:br>
              <a:rPr lang="el-GR" sz="2200" dirty="0"/>
            </a:br>
            <a:r>
              <a:rPr lang="el-GR" sz="2700" b="1" dirty="0"/>
              <a:t>Τελική εκδήλωση παρουσίασης  της  πορείας, της ολοκλήρωσης και των αποτελεσμάτων  του Σχεδίου δράσης  και όλων των παραγόμενων και ομαδικών εργασιών των  παιδιών στους γονείς</a:t>
            </a:r>
            <a:r>
              <a:rPr lang="el-GR" sz="2400" b="1" dirty="0"/>
              <a:t>.</a:t>
            </a:r>
            <a:r>
              <a:rPr lang="el-GR" sz="2700" b="1" dirty="0"/>
              <a:t> </a:t>
            </a:r>
            <a:br>
              <a:rPr lang="el-GR" dirty="0"/>
            </a:br>
            <a:endParaRPr lang="el-GR" dirty="0"/>
          </a:p>
        </p:txBody>
      </p:sp>
      <p:pic>
        <p:nvPicPr>
          <p:cNvPr id="20" name="Θέση περιεχομένου 19">
            <a:extLst>
              <a:ext uri="{FF2B5EF4-FFF2-40B4-BE49-F238E27FC236}">
                <a16:creationId xmlns:a16="http://schemas.microsoft.com/office/drawing/2014/main" id="{C574B20E-D857-DC9E-AF43-BEC880571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352928" cy="489654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455930-EE74-B5CC-3FD4-E4DBF1793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8276"/>
            <a:ext cx="8414072" cy="60710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2800" b="1" dirty="0"/>
              <a:t>Τα παιδιά παρουσιάζουν  τις δράσεις τους…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67D03EF-8A31-0AF5-5211-26CF56399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80728"/>
            <a:ext cx="8384480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CDB4D06-5AFC-7BD2-4951-7D5E4D512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04664"/>
            <a:ext cx="824046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4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ΟΚΤΩΒΡΙΟΣ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096343"/>
          </a:xfrm>
        </p:spPr>
        <p:txBody>
          <a:bodyPr>
            <a:normAutofit fontScale="70000" lnSpcReduction="20000"/>
          </a:bodyPr>
          <a:lstStyle/>
          <a:p>
            <a:r>
              <a:rPr lang="el-GR" b="1" i="1" dirty="0"/>
              <a:t>Ειδική Συνεδρίαση Συλλόγου Διδασκόντων Σύνταξη πρακτικού «Συλλογικός προγραμματισμός-Σύνταξη Σχεδίου Δράσης σχολικού έτους 2024-2025»</a:t>
            </a:r>
          </a:p>
          <a:p>
            <a:endParaRPr lang="el-GR" b="1" i="1" dirty="0"/>
          </a:p>
          <a:p>
            <a:r>
              <a:rPr lang="el-GR" b="1" i="1" dirty="0"/>
              <a:t>Ενημέρωση</a:t>
            </a:r>
            <a:r>
              <a:rPr lang="en-US" b="1" i="1" dirty="0"/>
              <a:t>-</a:t>
            </a:r>
            <a:r>
              <a:rPr lang="el-GR" b="1" i="1" dirty="0"/>
              <a:t>Συνεργασία εκπαιδευτικών Α΄ Δημοτικού </a:t>
            </a:r>
          </a:p>
          <a:p>
            <a:pPr marL="0" indent="0">
              <a:buNone/>
            </a:pPr>
            <a:endParaRPr lang="el-GR" b="1" i="1" dirty="0"/>
          </a:p>
          <a:p>
            <a:pPr marL="0" indent="0">
              <a:buNone/>
            </a:pPr>
            <a:endParaRPr lang="el-GR" b="1" i="1" dirty="0"/>
          </a:p>
          <a:p>
            <a:r>
              <a:rPr lang="el-GR" b="1" i="1" dirty="0"/>
              <a:t>Ενημέρωση γονέων –παρουσίαση  του  Σχεδίου Δράσης</a:t>
            </a:r>
          </a:p>
          <a:p>
            <a:pPr marL="0" indent="0">
              <a:buNone/>
            </a:pPr>
            <a:r>
              <a:rPr lang="el-GR" b="1" i="1" dirty="0"/>
              <a:t> 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23528" y="458112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Με Πράξη του Συλλόγου Διδασκόντων </a:t>
            </a:r>
            <a:r>
              <a:rPr lang="el-GR" sz="2000" b="1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Αριθ. Πράξης:</a:t>
            </a:r>
            <a:r>
              <a:rPr lang="el-GR" sz="2000" b="1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8η /07-10-2024</a:t>
            </a:r>
            <a:r>
              <a:rPr lang="el-GR" sz="2000" b="1" dirty="0"/>
              <a:t> αποφασίστηκε ο Σχεδιασμός και η υλοποίηση του Σχεδίου Δράσης και οργανώθηκε το πλάνο των Δραστηριοτήτων  μας.</a:t>
            </a:r>
            <a:endParaRPr lang="el-GR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l-GR" sz="3600" b="1" dirty="0"/>
              <a:t>Ολοκλήρωση Σχεδίου Δράσης 2024-2025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74E13CD-79FA-43DF-8A1E-6938A00FA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08720"/>
            <a:ext cx="812800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F53D0D-6A89-97C4-6068-83E68B6C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b="1" dirty="0"/>
              <a:t>Αποφοιτήσαμε!!! Πάμε Δημοτικό ….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DFC0B77-163B-F9EF-3FE3-016C0F01E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96752"/>
            <a:ext cx="8128000" cy="52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60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br>
              <a:rPr lang="el-GR" sz="3200" b="1" dirty="0">
                <a:solidFill>
                  <a:srgbClr val="FF0000"/>
                </a:solidFill>
              </a:rPr>
            </a:br>
            <a:r>
              <a:rPr lang="el-GR" sz="3100" b="1" dirty="0">
                <a:solidFill>
                  <a:srgbClr val="FF0000"/>
                </a:solidFill>
              </a:rPr>
              <a:t>Ευχαριστούμε όλους τους εμπλεκόμενους για τη συμμετοχή τους στο Σχέδιο Δράσης μας!!!</a:t>
            </a:r>
            <a:br>
              <a:rPr lang="el-GR" sz="4000" b="1" dirty="0">
                <a:solidFill>
                  <a:srgbClr val="FF0000"/>
                </a:solidFill>
              </a:rPr>
            </a:b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62500" lnSpcReduction="20000"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r>
              <a:rPr lang="el-GR" dirty="0"/>
              <a:t>                        </a:t>
            </a:r>
          </a:p>
          <a:p>
            <a:pPr>
              <a:buNone/>
            </a:pPr>
            <a:r>
              <a:rPr lang="el-GR" sz="3800" b="1" dirty="0">
                <a:solidFill>
                  <a:srgbClr val="7030A0"/>
                </a:solidFill>
              </a:rPr>
              <a:t>                         </a:t>
            </a:r>
          </a:p>
          <a:p>
            <a:pPr>
              <a:buNone/>
            </a:pPr>
            <a:r>
              <a:rPr lang="el-GR" sz="3800" b="1" dirty="0">
                <a:solidFill>
                  <a:srgbClr val="7030A0"/>
                </a:solidFill>
              </a:rPr>
              <a:t>                            </a:t>
            </a:r>
            <a:r>
              <a:rPr lang="el-GR" sz="5100" b="1" dirty="0">
                <a:solidFill>
                  <a:srgbClr val="0070C0"/>
                </a:solidFill>
              </a:rPr>
              <a:t>28</a:t>
            </a:r>
            <a:r>
              <a:rPr lang="el-GR" sz="5100" b="1" baseline="30000" dirty="0">
                <a:solidFill>
                  <a:srgbClr val="0070C0"/>
                </a:solidFill>
              </a:rPr>
              <a:t>ο</a:t>
            </a:r>
            <a:r>
              <a:rPr lang="el-GR" sz="5100" b="1" dirty="0">
                <a:solidFill>
                  <a:srgbClr val="0070C0"/>
                </a:solidFill>
              </a:rPr>
              <a:t> Νηπιαγωγείο Πατρών</a:t>
            </a:r>
          </a:p>
          <a:p>
            <a:pPr>
              <a:buNone/>
            </a:pPr>
            <a:r>
              <a:rPr lang="el-GR" sz="5100" b="1" dirty="0">
                <a:solidFill>
                  <a:srgbClr val="7030A0"/>
                </a:solidFill>
              </a:rPr>
              <a:t>                           </a:t>
            </a:r>
            <a:r>
              <a:rPr lang="el-GR" sz="4500" b="1" dirty="0">
                <a:solidFill>
                  <a:srgbClr val="FF0000"/>
                </a:solidFill>
              </a:rPr>
              <a:t>Σχολικό έτος 2024-2025</a:t>
            </a:r>
          </a:p>
        </p:txBody>
      </p:sp>
      <p:pic>
        <p:nvPicPr>
          <p:cNvPr id="3" name="2 - Εικόνα" descr="2745703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628800"/>
            <a:ext cx="6912768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rmAutofit fontScale="90000"/>
          </a:bodyPr>
          <a:lstStyle/>
          <a:p>
            <a:pPr algn="l"/>
            <a:b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l-GR" b="1" dirty="0">
                <a:solidFill>
                  <a:schemeClr val="accent2">
                    <a:lumMod val="75000"/>
                  </a:schemeClr>
                </a:solidFill>
              </a:rPr>
            </a:b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67544" y="26064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Ενημερωτική Συνάντηση των Γονέων/Κηδεμόνων  στο χώρο του Νηπιαγωγείου, </a:t>
            </a:r>
            <a:r>
              <a:rPr lang="el-GR" sz="20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l-GR" sz="2000" b="1" kern="0" dirty="0">
                <a:effectLst/>
                <a:ea typeface="Times New Roman" panose="02020603050405020304" pitchFamily="18" charset="0"/>
              </a:rPr>
              <a:t>στις 17-10-2024  και ώρα 17:00-19:00 μ.μ. </a:t>
            </a:r>
            <a:r>
              <a:rPr lang="el-GR" sz="2000" b="1" dirty="0"/>
              <a:t>προκειμένου να ενημερωθούν για το Σχέδιο Δράσης. Έγινε παρουσίαση του σκοπού, και των στόχων  του Σχεδίου…</a:t>
            </a: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7F0BBA3B-76AF-A8D4-5FF8-DA71E523A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02" y="2144519"/>
            <a:ext cx="4354139" cy="3610744"/>
          </a:xfr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546B9FD-AA85-F80F-83DB-095B2E40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7"/>
            <a:ext cx="3600400" cy="43541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ΝΟΕΜΒΡΙΟΣ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74642"/>
          </a:xfrm>
        </p:spPr>
        <p:txBody>
          <a:bodyPr>
            <a:normAutofit fontScale="77500" lnSpcReduction="20000"/>
          </a:bodyPr>
          <a:lstStyle/>
          <a:p>
            <a:r>
              <a:rPr lang="el-GR" sz="4200" b="1" i="1" dirty="0"/>
              <a:t> </a:t>
            </a:r>
            <a:r>
              <a:rPr lang="el-GR" sz="4000" b="1" i="1" dirty="0"/>
              <a:t>Ερωτηματολόγιο  προς  τους γονείς</a:t>
            </a:r>
            <a:endParaRPr lang="en-US" sz="4000" b="1" i="1" dirty="0"/>
          </a:p>
          <a:p>
            <a:pPr marL="0" indent="0">
              <a:buNone/>
            </a:pPr>
            <a:r>
              <a:rPr lang="el-GR" sz="23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Στις 22/11/2024 Δόθηκε στους γονείς των νηπίων ανώνυμο ερωτηματολόγιο προς συμπλήρωση ,προκειμένου να διερευνηθούν οι απόψεις τους σχετικά με την μετάβαση των νηπίων στο Δημοτικό. Στις 28/11/2024 συγκεντρώθηκαν και έγινε επεξεργασία των απαντήσεων. </a:t>
            </a:r>
            <a:endParaRPr lang="el-GR" sz="2300" b="1" i="1" dirty="0"/>
          </a:p>
          <a:p>
            <a:pPr>
              <a:buNone/>
            </a:pPr>
            <a:r>
              <a:rPr lang="el-GR" sz="9600" b="1" i="1" dirty="0"/>
              <a:t> </a:t>
            </a:r>
          </a:p>
          <a:p>
            <a:endParaRPr lang="el-GR" sz="9600" i="1" dirty="0"/>
          </a:p>
          <a:p>
            <a:pPr>
              <a:buNone/>
            </a:pPr>
            <a:r>
              <a:rPr lang="el-GR" sz="9600" dirty="0"/>
              <a:t> </a:t>
            </a:r>
          </a:p>
          <a:p>
            <a:pPr>
              <a:buNone/>
            </a:pPr>
            <a:endParaRPr lang="el-GR" sz="2800" dirty="0"/>
          </a:p>
          <a:p>
            <a:pPr>
              <a:buNone/>
            </a:pPr>
            <a:r>
              <a:rPr lang="el-GR" sz="2800" b="1" dirty="0"/>
              <a:t> </a:t>
            </a:r>
            <a:endParaRPr lang="el-GR" sz="2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16D122-4AFB-89ED-AC13-A247676E0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2420888"/>
            <a:ext cx="3600400" cy="381642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19CD26B-830A-0CF8-5F48-F4F74C550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92896"/>
            <a:ext cx="4845223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ΔΕΚΕΜΒΡΙΟΣ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Στις 20/12/2024 υλοποιήθηκε η πρώτη προγραμματισμένη επίσκεψη-γνωριμία των νηπίων στο 44</a:t>
            </a:r>
            <a:r>
              <a:rPr lang="el-GR" sz="24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Δημοτικό Σχολείο.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0D8923B-EDC3-AE46-F4C5-D1D6D0789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420888"/>
            <a:ext cx="3456384" cy="443711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922AEFF-44AD-F8F2-519E-F0EE7BC89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3456384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br>
              <a:rPr lang="el-GR" sz="3100" b="1" dirty="0"/>
            </a:b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20687"/>
            <a:ext cx="8363272" cy="121014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l-GR" sz="3000" b="1" dirty="0">
                <a:solidFill>
                  <a:srgbClr val="000000"/>
                </a:solidFill>
                <a:ea typeface="Calibri" panose="020F0502020204030204" pitchFamily="34" charset="0"/>
              </a:rPr>
              <a:t>Υ</a:t>
            </a:r>
            <a:r>
              <a:rPr lang="el-GR" sz="3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λοποιήθηκαν  κοινές «Χριστουγεννιάτικες Δράσεις»</a:t>
            </a:r>
          </a:p>
          <a:p>
            <a:pPr algn="ctr">
              <a:buNone/>
            </a:pPr>
            <a:r>
              <a:rPr lang="el-GR" sz="19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Κάλαντα ,Χριστουγεννιάτικα παιχνίδια, ομαδικές εργασίες ,ανταλλαγή ευχών και κατασκευών….</a:t>
            </a:r>
            <a:r>
              <a:rPr lang="el-GR" sz="19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pPr algn="ctr">
              <a:buNone/>
            </a:pPr>
            <a:endParaRPr lang="el-GR" sz="1900" b="1" dirty="0">
              <a:cs typeface="Calibri" panose="020F0502020204030204" pitchFamily="34" charset="0"/>
            </a:endParaRPr>
          </a:p>
          <a:p>
            <a:pPr algn="ctr">
              <a:buNone/>
            </a:pPr>
            <a:endParaRPr lang="el-GR" b="1" dirty="0"/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31E19C3-355B-9FF7-53E2-DA56656BC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53580"/>
            <a:ext cx="3168352" cy="446449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9033861-ED50-2FFF-A33A-BD2B109B0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345638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l-GR" sz="2400" b="1" dirty="0"/>
              <a:t>Κοινές Ομαδικές εργασίες με Χριστουγεννιάτικες ευχές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EFC7D9D-096C-3CCD-47F5-11FE1BA83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28800"/>
            <a:ext cx="6969968" cy="4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7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ED5960-B040-D11D-A1B1-6C5E835F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38138"/>
          </a:xfrm>
        </p:spPr>
        <p:txBody>
          <a:bodyPr>
            <a:normAutofit fontScale="90000"/>
          </a:bodyPr>
          <a:lstStyle/>
          <a:p>
            <a:r>
              <a:rPr lang="el-GR" sz="3100" b="1" dirty="0"/>
              <a:t>Ανταλλαγή μεταξύ των μαθητών Νηπιαγωγείου-Δημοτικού “Κάρτες με Χριστουγεννιάτικα στολίδια</a:t>
            </a:r>
            <a:r>
              <a:rPr lang="el-GR" sz="3200" dirty="0"/>
              <a:t>”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EB844E0-C13E-C863-FBAC-79961379C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4320480" cy="450912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6C3867D-479A-71FB-E901-8DEA66B5C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45638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3685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</TotalTime>
  <Words>670</Words>
  <Application>Microsoft Office PowerPoint</Application>
  <PresentationFormat>Προβολή στην οθόνη (4:3)</PresentationFormat>
  <Paragraphs>107</Paragraphs>
  <Slides>32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7" baseType="lpstr">
      <vt:lpstr>Arial</vt:lpstr>
      <vt:lpstr>Calibri</vt:lpstr>
      <vt:lpstr>Segoe UI</vt:lpstr>
      <vt:lpstr>Times New Roman</vt:lpstr>
      <vt:lpstr>Θέμα του Office</vt:lpstr>
      <vt:lpstr>Σχέδιο Δράσης 2024-2025</vt:lpstr>
      <vt:lpstr>Παρουσίαση του PowerPoint</vt:lpstr>
      <vt:lpstr>ΟΚΤΩΒΡΙΟΣ</vt:lpstr>
      <vt:lpstr>  </vt:lpstr>
      <vt:lpstr>ΝΟΕΜΒΡΙΟΣ</vt:lpstr>
      <vt:lpstr>ΔΕΚΕΜΒΡΙΟΣ </vt:lpstr>
      <vt:lpstr> </vt:lpstr>
      <vt:lpstr>Κοινές Ομαδικές εργασίες με Χριστουγεννιάτικες ευχές</vt:lpstr>
      <vt:lpstr>Ανταλλαγή μεταξύ των μαθητών Νηπιαγωγείου-Δημοτικού “Κάρτες με Χριστουγεννιάτικα στολίδια”</vt:lpstr>
      <vt:lpstr>Φύλλα εργασίας μετά τις κοινές Χριστουγεννιάτικες δράσεις μας…. </vt:lpstr>
      <vt:lpstr>Παρουσίαση του PowerPoint</vt:lpstr>
      <vt:lpstr>ΙΑΝΟΥΑΡΙΟΣ</vt:lpstr>
      <vt:lpstr>ΦΕΒΡΟΥΑΡΙΟΣ</vt:lpstr>
      <vt:lpstr>ΜΑΡΤΙΟΣ</vt:lpstr>
      <vt:lpstr>Υλοποιήθηκαν κοινές δράσεις με θέμα «Άνοιξη- Χελιδονίσματα» </vt:lpstr>
      <vt:lpstr>Τα νήπια σε συνεργασία με τους μαθητές/τριες της Α’ τάξης δημιούργησαν Αφίσα με θέμα την «Άνοιξη» </vt:lpstr>
      <vt:lpstr>Τραγούδησαν τα «Χελιδονίσματα» και αντάλλαξαν μεταξύ τους ανοιξιάτικες κατασκευές …</vt:lpstr>
      <vt:lpstr>Φύλλα εργασίας μετά τις κοινές Ανοιξιάτικες δράσεις μας….  </vt:lpstr>
      <vt:lpstr>ΑΠΡΙΛΙΟΣ</vt:lpstr>
      <vt:lpstr>Υλοποιήθηκαν κοινές δράσεις  στον προαύλιο χώρο του Νηπιαγωγείου με «Πασχαλινά παιχνίδια» </vt:lpstr>
      <vt:lpstr>Ανταλλαγές ευχών και κερασμάτων μεταξύ των νηπίων και των μαθητών/τριών της Α΄ Δημοτικού</vt:lpstr>
      <vt:lpstr>Τα νήπια αποχαιρετώντας μαθητές και εκπαιδευτικούς του Δημοτικού, αντάλλαξαν πασχαλινές κάρτες και ευχές.  </vt:lpstr>
      <vt:lpstr>Φύλλα εργασίας μετά τις κοινές Πασχαλινές δράσεις μας…. </vt:lpstr>
      <vt:lpstr>ΜΑΪΟΣ </vt:lpstr>
      <vt:lpstr>Στις 22/05/2025 Υλοποιήθηκε Διαδικτυακή Ενημερωτική  συνάντηση μεταξύ εκπαιδευτικών και των δυο Βαθμίδων  και των  γονιών με θέμα «Μετάβαση από το Νηπιαγωγείο στο Δημοτικό  Σχολείο»  Αρχείο Παρουσίασης: Παρουσίαση σε γονείς- Μετάβαση.pptx </vt:lpstr>
      <vt:lpstr>  Τελική εκδήλωση παρουσίασης  της  πορείας, της ολοκλήρωσης και των αποτελεσμάτων  του Σχεδίου δράσης  και όλων των παραγόμενων και ομαδικών εργασιών των  παιδιών στους γονείς.  </vt:lpstr>
      <vt:lpstr>Παρουσίαση του PowerPoint</vt:lpstr>
      <vt:lpstr>Τα παιδιά παρουσιάζουν  τις δράσεις τους…</vt:lpstr>
      <vt:lpstr>Παρουσίαση του PowerPoint</vt:lpstr>
      <vt:lpstr>Ολοκλήρωση Σχεδίου Δράσης 2024-2025</vt:lpstr>
      <vt:lpstr>Αποφοιτήσαμε!!! Πάμε Δημοτικό ….</vt:lpstr>
      <vt:lpstr> Ευχαριστούμε όλους τους εμπλεκόμενους για τη συμμετοχή τους στο Σχέδιο Δράσης μας!!!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Σχέδιο Δράσης 2023-2024</dc:title>
  <dc:creator>user</dc:creator>
  <cp:lastModifiedBy>DellFreeUser</cp:lastModifiedBy>
  <cp:revision>207</cp:revision>
  <dcterms:created xsi:type="dcterms:W3CDTF">2024-05-20T14:06:13Z</dcterms:created>
  <dcterms:modified xsi:type="dcterms:W3CDTF">2025-05-30T17:44:41Z</dcterms:modified>
</cp:coreProperties>
</file>