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305" r:id="rId3"/>
    <p:sldId id="306" r:id="rId4"/>
    <p:sldId id="291" r:id="rId5"/>
    <p:sldId id="258" r:id="rId6"/>
    <p:sldId id="280" r:id="rId7"/>
    <p:sldId id="279" r:id="rId8"/>
    <p:sldId id="292" r:id="rId9"/>
    <p:sldId id="261" r:id="rId10"/>
    <p:sldId id="282" r:id="rId11"/>
    <p:sldId id="262" r:id="rId12"/>
    <p:sldId id="293" r:id="rId13"/>
    <p:sldId id="271" r:id="rId14"/>
    <p:sldId id="272" r:id="rId15"/>
    <p:sldId id="294" r:id="rId16"/>
    <p:sldId id="273" r:id="rId17"/>
    <p:sldId id="274" r:id="rId18"/>
    <p:sldId id="295" r:id="rId19"/>
    <p:sldId id="276" r:id="rId20"/>
    <p:sldId id="277" r:id="rId21"/>
    <p:sldId id="297" r:id="rId22"/>
    <p:sldId id="298" r:id="rId23"/>
    <p:sldId id="299" r:id="rId24"/>
    <p:sldId id="301" r:id="rId25"/>
    <p:sldId id="270" r:id="rId26"/>
    <p:sldId id="300" r:id="rId27"/>
    <p:sldId id="275" r:id="rId28"/>
    <p:sldId id="303" r:id="rId29"/>
    <p:sldId id="304" r:id="rId30"/>
    <p:sldId id="289" r:id="rId31"/>
    <p:sldId id="264" r:id="rId32"/>
    <p:sldId id="265" r:id="rId33"/>
    <p:sldId id="290" r:id="rId34"/>
    <p:sldId id="287" r:id="rId35"/>
    <p:sldId id="288" r:id="rId36"/>
    <p:sldId id="302" r:id="rId37"/>
    <p:sldId id="267" r:id="rId38"/>
    <p:sldId id="268" r:id="rId39"/>
    <p:sldId id="269" r:id="rId40"/>
    <p:sldId id="308" r:id="rId41"/>
    <p:sldId id="310" r:id="rId42"/>
    <p:sldId id="309" r:id="rId43"/>
    <p:sldId id="311" r:id="rId44"/>
    <p:sldId id="283" r:id="rId45"/>
    <p:sldId id="284" r:id="rId46"/>
    <p:sldId id="285" r:id="rId47"/>
    <p:sldId id="286" r:id="rId48"/>
    <p:sldId id="313" r:id="rId49"/>
    <p:sldId id="314" r:id="rId50"/>
    <p:sldId id="315" r:id="rId51"/>
    <p:sldId id="266"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2154"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2D760-3730-45DC-8BD2-C42699B17F00}" type="datetimeFigureOut">
              <a:rPr lang="el-GR" smtClean="0"/>
              <a:pPr/>
              <a:t>14/2/2025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1241F-389C-4C68-B937-D3F8FAB947B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7B1241F-389C-4C68-B937-D3F8FAB947B8}" type="slidenum">
              <a:rPr lang="el-GR" smtClean="0"/>
              <a:pPr/>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0EB8B0FB-CA80-4114-8557-98EC84658E58}"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438D503-2002-488F-AE88-8A54D37D077F}" type="datetimeFigureOut">
              <a:rPr lang="el-GR" smtClean="0"/>
              <a:pPr/>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0EB8B0FB-CA80-4114-8557-98EC84658E58}"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38D503-2002-488F-AE88-8A54D37D077F}" type="datetimeFigureOut">
              <a:rPr lang="el-GR" smtClean="0"/>
              <a:pPr/>
              <a:t>14/2/2025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EB8B0FB-CA80-4114-8557-98EC84658E58}"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sansimera.gr/biographies/252"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wiki/%CE%A4%CE%B6%CE%B9%CE%BF%CE%B2%CE%AC%CE%BD%CE%B9_%CE%9C%CF%80%CF%8C%CE%B3%CE%BA%CE%B9"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argolikivivliothiki.gr/2009/09/23/%cf%8c%ce%b8%cf%89%ce%bd%ce%b1%cf%82-%cf%8c%cf%84%cf%84%ce%bf-%cf%86%ce%bf%ce%bd-%ce%b2%ce%af%cf%84%cf%84%ce%b5%ce%bb%cf%83%ce%bc%cf%80%ce%b1%cf%87-otto-von-wittelsbach-1815-1867/"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 y="1500174"/>
            <a:ext cx="9144000" cy="3354765"/>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Ιστορικές μορφές </a:t>
            </a:r>
          </a:p>
          <a:p>
            <a:pPr algn="ctr"/>
            <a:r>
              <a:rPr lang="el-GR" sz="6000" b="1" dirty="0" smtClean="0">
                <a:solidFill>
                  <a:srgbClr val="C00000"/>
                </a:solidFill>
                <a:effectLst>
                  <a:outerShdw blurRad="38100" dist="38100" dir="2700000" algn="tl">
                    <a:srgbClr val="000000">
                      <a:alpha val="43137"/>
                    </a:srgbClr>
                  </a:outerShdw>
                </a:effectLst>
              </a:rPr>
              <a:t>της </a:t>
            </a:r>
          </a:p>
          <a:p>
            <a:pPr algn="ctr"/>
            <a:r>
              <a:rPr lang="el-GR" sz="6000" b="1" dirty="0" smtClean="0">
                <a:solidFill>
                  <a:srgbClr val="C00000"/>
                </a:solidFill>
                <a:effectLst>
                  <a:outerShdw blurRad="38100" dist="38100" dir="2700000" algn="tl">
                    <a:srgbClr val="000000">
                      <a:alpha val="43137"/>
                    </a:srgbClr>
                  </a:outerShdw>
                </a:effectLst>
              </a:rPr>
              <a:t>ελληνικής ιστορίας</a:t>
            </a:r>
          </a:p>
          <a:p>
            <a:pPr algn="ctr"/>
            <a:r>
              <a:rPr lang="el-GR" sz="2800" b="1" dirty="0" smtClean="0">
                <a:solidFill>
                  <a:srgbClr val="C00000"/>
                </a:solidFill>
                <a:effectLst>
                  <a:outerShdw blurRad="38100" dist="38100" dir="2700000" algn="tl">
                    <a:srgbClr val="000000">
                      <a:alpha val="43137"/>
                    </a:srgbClr>
                  </a:outerShdw>
                </a:effectLst>
              </a:rPr>
              <a:t>Από την Επανάσταση μέχρι το τέλος του 19</a:t>
            </a:r>
            <a:r>
              <a:rPr lang="el-GR" sz="2800" b="1" baseline="30000" dirty="0" smtClean="0">
                <a:solidFill>
                  <a:srgbClr val="C00000"/>
                </a:solidFill>
                <a:effectLst>
                  <a:outerShdw blurRad="38100" dist="38100" dir="2700000" algn="tl">
                    <a:srgbClr val="000000">
                      <a:alpha val="43137"/>
                    </a:srgbClr>
                  </a:outerShdw>
                </a:effectLst>
              </a:rPr>
              <a:t>ου</a:t>
            </a:r>
            <a:r>
              <a:rPr lang="el-GR" sz="2800" b="1" dirty="0" smtClean="0">
                <a:solidFill>
                  <a:srgbClr val="C00000"/>
                </a:solidFill>
                <a:effectLst>
                  <a:outerShdw blurRad="38100" dist="38100" dir="2700000" algn="tl">
                    <a:srgbClr val="000000">
                      <a:alpha val="43137"/>
                    </a:srgbClr>
                  </a:outerShdw>
                </a:effectLst>
              </a:rPr>
              <a:t> αιώνα</a:t>
            </a:r>
            <a:endParaRPr lang="el-GR" sz="2800" b="1" dirty="0">
              <a:solidFill>
                <a:srgbClr val="C00000"/>
              </a:solidFill>
              <a:effectLst>
                <a:outerShdw blurRad="38100" dist="38100" dir="2700000" algn="tl">
                  <a:srgbClr val="000000">
                    <a:alpha val="43137"/>
                  </a:srgbClr>
                </a:outerShdw>
              </a:effectLst>
            </a:endParaRPr>
          </a:p>
        </p:txBody>
      </p:sp>
      <p:pic>
        <p:nvPicPr>
          <p:cNvPr id="18434" name="Picture 2" descr="http://www.hellenic-college.gr/works/1821/images/banner.png"/>
          <p:cNvPicPr>
            <a:picLocks noChangeAspect="1" noChangeArrowheads="1"/>
          </p:cNvPicPr>
          <p:nvPr/>
        </p:nvPicPr>
        <p:blipFill>
          <a:blip r:embed="rId2" cstate="print"/>
          <a:srcRect/>
          <a:stretch>
            <a:fillRect/>
          </a:stretch>
        </p:blipFill>
        <p:spPr bwMode="auto">
          <a:xfrm>
            <a:off x="0" y="0"/>
            <a:ext cx="9144000" cy="13716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LLD4PevhXqY/S-CXfRpzBII/AAAAAAAAKN0/AdsHWUdYvrw/s1600/IMAG0048.jpg"/>
          <p:cNvPicPr>
            <a:picLocks noChangeAspect="1" noChangeArrowheads="1"/>
          </p:cNvPicPr>
          <p:nvPr/>
        </p:nvPicPr>
        <p:blipFill>
          <a:blip r:embed="rId2" cstate="print"/>
          <a:srcRect/>
          <a:stretch>
            <a:fillRect/>
          </a:stretch>
        </p:blipFill>
        <p:spPr bwMode="auto">
          <a:xfrm>
            <a:off x="142844" y="619080"/>
            <a:ext cx="4572032" cy="6096044"/>
          </a:xfrm>
          <a:prstGeom prst="rect">
            <a:avLst/>
          </a:prstGeom>
          <a:noFill/>
        </p:spPr>
      </p:pic>
      <p:sp>
        <p:nvSpPr>
          <p:cNvPr id="3" name="2 - Ορθογώνιο"/>
          <p:cNvSpPr/>
          <p:nvPr/>
        </p:nvSpPr>
        <p:spPr>
          <a:xfrm>
            <a:off x="4786314" y="4786322"/>
            <a:ext cx="3929058" cy="2031325"/>
          </a:xfrm>
          <a:prstGeom prst="rect">
            <a:avLst/>
          </a:prstGeom>
        </p:spPr>
        <p:txBody>
          <a:bodyPr wrap="square">
            <a:spAutoFit/>
          </a:bodyPr>
          <a:lstStyle/>
          <a:p>
            <a:r>
              <a:rPr lang="el-GR" sz="1400" b="1" i="1" dirty="0" smtClean="0"/>
              <a:t>Το μνημείο που βρίσκεται μπροστά στο </a:t>
            </a:r>
          </a:p>
          <a:p>
            <a:r>
              <a:rPr lang="el-GR" sz="1400" b="1" i="1" dirty="0" smtClean="0"/>
              <a:t>«Στάδιο </a:t>
            </a:r>
            <a:r>
              <a:rPr lang="el-GR" sz="1400" b="1" i="1" dirty="0" err="1" smtClean="0"/>
              <a:t>Γ.Καραϊσκάκης</a:t>
            </a:r>
            <a:r>
              <a:rPr lang="el-GR" sz="1400" b="1" i="1" dirty="0" smtClean="0"/>
              <a:t>», έδρα του Ολυμπιακού στο Φάληρο, πολύ κοντά στο σημείο που σκοτώθηκε ο μεγάλος αγωνιστής. </a:t>
            </a:r>
          </a:p>
          <a:p>
            <a:r>
              <a:rPr lang="el-GR" sz="1400" b="1" i="1" dirty="0" smtClean="0"/>
              <a:t>Εκεί μεταφέρθηκαν τα οστά από τον Άγιο Δημήτριο της Σαλαμίνας όπου είχε ταφεί μετά από επιθυμία του. </a:t>
            </a:r>
          </a:p>
          <a:p>
            <a:r>
              <a:rPr lang="el-GR" sz="1400" b="1" i="1" dirty="0" smtClean="0"/>
              <a:t>Είναι άγνωστο αν τα οστά βρίσκονται ακόμη στο συγκεκριμένο σημείο.</a:t>
            </a:r>
          </a:p>
        </p:txBody>
      </p:sp>
      <p:sp>
        <p:nvSpPr>
          <p:cNvPr id="4" name="3 - Ορθογώνιο"/>
          <p:cNvSpPr/>
          <p:nvPr/>
        </p:nvSpPr>
        <p:spPr>
          <a:xfrm>
            <a:off x="4786314" y="142852"/>
            <a:ext cx="4214842" cy="4678204"/>
          </a:xfrm>
          <a:prstGeom prst="rect">
            <a:avLst/>
          </a:prstGeom>
        </p:spPr>
        <p:txBody>
          <a:bodyPr wrap="square">
            <a:spAutoFit/>
          </a:bodyPr>
          <a:lstStyle/>
          <a:p>
            <a:pPr algn="just"/>
            <a:r>
              <a:rPr lang="el-GR" sz="1400" dirty="0" smtClean="0"/>
              <a:t>Έχει διατυπωθεί η άποψη ότι ο θάνατος του Καραϊσκάκη οφειλόταν σε δολοφονική ενέργεια είτε με υποκίνηση των Άγγλων, που ήθελαν τον περιορισμό της Επανάστασης στην Πελοπόννησο, είτε του μεγάλου αντιπάλου του Αλέξανδρου Μαυροκορδάτου.</a:t>
            </a:r>
            <a:r>
              <a:rPr lang="el-GR" dirty="0" smtClean="0"/>
              <a:t> </a:t>
            </a:r>
          </a:p>
          <a:p>
            <a:pPr algn="just"/>
            <a:r>
              <a:rPr lang="el-GR" sz="1400" dirty="0" smtClean="0"/>
              <a:t>Την επομένη, οι Έλληνες με πεσμένο ηθικό και κακή στρατηγική, υπέστησαν συντριπτική ήττα στη Μάχη του Ανάλατου από τον Κιουταχή, ο οποίος πολύ γρήγορα κατέστειλε την επανάσταση στη Στερεά Ελλάδα. </a:t>
            </a:r>
          </a:p>
          <a:p>
            <a:r>
              <a:rPr lang="el-GR" sz="1400" dirty="0" smtClean="0"/>
              <a:t>Το έθνος θρήνησε το χαμό του ήρωα. Και δικαίως, διότι η απώλειά του υπήρξε ανεπανόρθωτη. </a:t>
            </a:r>
          </a:p>
          <a:p>
            <a:pPr algn="just"/>
            <a:endParaRPr lang="el-GR" sz="1400" dirty="0" smtClean="0"/>
          </a:p>
          <a:p>
            <a:pPr algn="just"/>
            <a:r>
              <a:rPr lang="el-GR" sz="1400" dirty="0" smtClean="0"/>
              <a:t>Ο Καραϊσκάκης ήταν αδύνατος, φιλάσθενος (έπασχε από φυματίωση), μέτριος το ανάστημα, ιδιαίτερα νευρικός, οξύθυμος και βωμολόχος. Αλλά είχε χαλύβδινη θέληση, δύναμη σκέψης και κριτικής και ιδιαίτερη ικανότητα στην ταχύτατη λήψη αποφάσεων και εκτέλεση αυτών. Με μία λέξη, ήταν ηγέτης. Όπως έλεγε ο ίδιος, ο χαρακτήρας του τον έκανε να είναι άλλοτε άγγελος και άλλοτε διάβολος.</a:t>
            </a:r>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terrapapers.com/wp-content/uploads/2016/03/terrapapers.com_Karaiskakis.jpg"/>
          <p:cNvPicPr>
            <a:picLocks noChangeAspect="1" noChangeArrowheads="1"/>
          </p:cNvPicPr>
          <p:nvPr/>
        </p:nvPicPr>
        <p:blipFill>
          <a:blip r:embed="rId2" cstate="print"/>
          <a:srcRect/>
          <a:stretch>
            <a:fillRect/>
          </a:stretch>
        </p:blipFill>
        <p:spPr bwMode="auto">
          <a:xfrm>
            <a:off x="0" y="0"/>
            <a:ext cx="4597240" cy="3643313"/>
          </a:xfrm>
          <a:prstGeom prst="rect">
            <a:avLst/>
          </a:prstGeom>
          <a:noFill/>
        </p:spPr>
      </p:pic>
      <p:sp>
        <p:nvSpPr>
          <p:cNvPr id="3" name="2 - Ορθογώνιο"/>
          <p:cNvSpPr/>
          <p:nvPr/>
        </p:nvSpPr>
        <p:spPr>
          <a:xfrm>
            <a:off x="4572000" y="0"/>
            <a:ext cx="4429124" cy="523220"/>
          </a:xfrm>
          <a:prstGeom prst="rect">
            <a:avLst/>
          </a:prstGeom>
        </p:spPr>
        <p:txBody>
          <a:bodyPr wrap="square">
            <a:spAutoFit/>
          </a:bodyPr>
          <a:lstStyle/>
          <a:p>
            <a:r>
              <a:rPr lang="el-GR" sz="1400" b="1" i="1" dirty="0"/>
              <a:t>Ο Γεώργιος Καραϊσκάκης εφορμά στην Ακρόπολη, </a:t>
            </a:r>
            <a:endParaRPr lang="el-GR" sz="1400" b="1" i="1" dirty="0" smtClean="0"/>
          </a:p>
          <a:p>
            <a:r>
              <a:rPr lang="el-GR" sz="1400" b="1" i="1" dirty="0" smtClean="0"/>
              <a:t>έργο </a:t>
            </a:r>
            <a:r>
              <a:rPr lang="el-GR" sz="1400" b="1" i="1" dirty="0"/>
              <a:t>του </a:t>
            </a:r>
            <a:r>
              <a:rPr lang="el-GR" sz="1400" b="1" i="1" dirty="0">
                <a:solidFill>
                  <a:srgbClr val="C00000"/>
                </a:solidFill>
              </a:rPr>
              <a:t>Γεωργίου Μαργαρίτη</a:t>
            </a:r>
            <a:r>
              <a:rPr lang="el-GR" sz="1400" b="1" i="1" dirty="0"/>
              <a:t>, 1844</a:t>
            </a:r>
          </a:p>
        </p:txBody>
      </p:sp>
      <p:pic>
        <p:nvPicPr>
          <p:cNvPr id="22532" name="Picture 4" descr="https://upload.wikimedia.org/wikipedia/el/thumb/e/e7/General_G_Kara%CF%8Askakes2..JPG/800px-General_G_Kara%CF%8Askakes2..JPG"/>
          <p:cNvPicPr>
            <a:picLocks noChangeAspect="1" noChangeArrowheads="1"/>
          </p:cNvPicPr>
          <p:nvPr/>
        </p:nvPicPr>
        <p:blipFill>
          <a:blip r:embed="rId3" cstate="print"/>
          <a:srcRect/>
          <a:stretch>
            <a:fillRect/>
          </a:stretch>
        </p:blipFill>
        <p:spPr bwMode="auto">
          <a:xfrm>
            <a:off x="5286379" y="1712420"/>
            <a:ext cx="3857621" cy="5145579"/>
          </a:xfrm>
          <a:prstGeom prst="rect">
            <a:avLst/>
          </a:prstGeom>
          <a:noFill/>
        </p:spPr>
      </p:pic>
      <p:sp>
        <p:nvSpPr>
          <p:cNvPr id="5" name="4 - Ορθογώνιο"/>
          <p:cNvSpPr/>
          <p:nvPr/>
        </p:nvSpPr>
        <p:spPr>
          <a:xfrm>
            <a:off x="5286380" y="1214422"/>
            <a:ext cx="3857620" cy="523220"/>
          </a:xfrm>
          <a:prstGeom prst="rect">
            <a:avLst/>
          </a:prstGeom>
        </p:spPr>
        <p:txBody>
          <a:bodyPr wrap="square">
            <a:spAutoFit/>
          </a:bodyPr>
          <a:lstStyle/>
          <a:p>
            <a:pPr algn="ctr"/>
            <a:r>
              <a:rPr lang="el-GR" sz="1400" b="1" i="1" dirty="0"/>
              <a:t>Ανδριάντας στρατηγού Γ. Καραϊσκάκη </a:t>
            </a:r>
            <a:r>
              <a:rPr lang="el-GR" sz="1400" b="1" i="1" dirty="0" smtClean="0"/>
              <a:t>στην </a:t>
            </a:r>
            <a:r>
              <a:rPr lang="el-GR" sz="1400" b="1" i="1" dirty="0"/>
              <a:t>είσοδο του λιμανιού του Πειραιά</a:t>
            </a:r>
          </a:p>
        </p:txBody>
      </p:sp>
      <p:pic>
        <p:nvPicPr>
          <p:cNvPr id="1026" name="Picture 2" descr="https://www.dimokratianews.gr/sites/default/files/20-29_f5_ta_opla_ta_spathia_kai_ta_tsekoyria_toy_georgioy_karaiskaki.jpg"/>
          <p:cNvPicPr>
            <a:picLocks noChangeAspect="1" noChangeArrowheads="1"/>
          </p:cNvPicPr>
          <p:nvPr/>
        </p:nvPicPr>
        <p:blipFill>
          <a:blip r:embed="rId4" cstate="print"/>
          <a:srcRect/>
          <a:stretch>
            <a:fillRect/>
          </a:stretch>
        </p:blipFill>
        <p:spPr bwMode="auto">
          <a:xfrm>
            <a:off x="0" y="3807823"/>
            <a:ext cx="4572000" cy="3050177"/>
          </a:xfrm>
          <a:prstGeom prst="rect">
            <a:avLst/>
          </a:prstGeom>
          <a:noFill/>
        </p:spPr>
      </p:pic>
      <p:sp>
        <p:nvSpPr>
          <p:cNvPr id="7" name="6 - Ορθογώνιο"/>
          <p:cNvSpPr/>
          <p:nvPr/>
        </p:nvSpPr>
        <p:spPr>
          <a:xfrm>
            <a:off x="0" y="3714752"/>
            <a:ext cx="4143372" cy="523220"/>
          </a:xfrm>
          <a:prstGeom prst="rect">
            <a:avLst/>
          </a:prstGeom>
        </p:spPr>
        <p:txBody>
          <a:bodyPr wrap="square">
            <a:spAutoFit/>
          </a:bodyPr>
          <a:lstStyle/>
          <a:p>
            <a:r>
              <a:rPr lang="el-GR" sz="1400" b="1" i="1" dirty="0" smtClean="0">
                <a:solidFill>
                  <a:srgbClr val="C00000"/>
                </a:solidFill>
              </a:rPr>
              <a:t>Τα όπλα του Γ. Καραϊσκάκη. Φυλάσσονται στο κτίριο </a:t>
            </a:r>
          </a:p>
          <a:p>
            <a:r>
              <a:rPr lang="el-GR" sz="1400" b="1" i="1" dirty="0" smtClean="0">
                <a:solidFill>
                  <a:srgbClr val="C00000"/>
                </a:solidFill>
              </a:rPr>
              <a:t>της Παλαιάς Βουλής</a:t>
            </a:r>
            <a:endParaRPr lang="el-GR" sz="1400" b="1" i="1" dirty="0">
              <a:solidFill>
                <a:srgbClr val="C00000"/>
              </a:solidFill>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Papaflessas.jpg"/>
          <p:cNvPicPr>
            <a:picLocks noChangeAspect="1" noChangeArrowheads="1"/>
          </p:cNvPicPr>
          <p:nvPr/>
        </p:nvPicPr>
        <p:blipFill>
          <a:blip r:embed="rId2" cstate="print"/>
          <a:srcRect/>
          <a:stretch>
            <a:fillRect/>
          </a:stretch>
        </p:blipFill>
        <p:spPr bwMode="auto">
          <a:xfrm>
            <a:off x="142842" y="133257"/>
            <a:ext cx="8866371" cy="6510453"/>
          </a:xfrm>
          <a:prstGeom prst="rect">
            <a:avLst/>
          </a:prstGeom>
          <a:noFill/>
        </p:spPr>
      </p:pic>
      <p:sp>
        <p:nvSpPr>
          <p:cNvPr id="3" name="2 - Ορθογώνιο"/>
          <p:cNvSpPr/>
          <p:nvPr/>
        </p:nvSpPr>
        <p:spPr>
          <a:xfrm>
            <a:off x="0" y="5572140"/>
            <a:ext cx="9001156"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Παπαφλέσσας </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4 - Ορθογώνιο"/>
          <p:cNvSpPr/>
          <p:nvPr/>
        </p:nvSpPr>
        <p:spPr>
          <a:xfrm>
            <a:off x="142844" y="142852"/>
            <a:ext cx="8858312" cy="6340197"/>
          </a:xfrm>
          <a:prstGeom prst="rect">
            <a:avLst/>
          </a:prstGeom>
        </p:spPr>
        <p:txBody>
          <a:bodyPr wrap="square">
            <a:spAutoFit/>
          </a:bodyPr>
          <a:lstStyle/>
          <a:p>
            <a:pPr algn="just"/>
            <a:r>
              <a:rPr lang="el-GR" sz="1400" dirty="0" smtClean="0"/>
              <a:t>Ο Γεώργιος </a:t>
            </a:r>
            <a:r>
              <a:rPr lang="el-GR" sz="1400" dirty="0" err="1" smtClean="0"/>
              <a:t>Δικαίος</a:t>
            </a:r>
            <a:r>
              <a:rPr lang="el-GR" sz="1400" dirty="0" smtClean="0"/>
              <a:t> </a:t>
            </a:r>
            <a:r>
              <a:rPr lang="el-GR" sz="1400" dirty="0" err="1" smtClean="0"/>
              <a:t>Φλέσσας</a:t>
            </a:r>
            <a:r>
              <a:rPr lang="el-GR" sz="1400" dirty="0" smtClean="0"/>
              <a:t>, όπως ήταν το κοσμικό του όνομα, γεννήθηκε το </a:t>
            </a:r>
            <a:r>
              <a:rPr lang="el-GR" sz="1400" b="1" dirty="0" smtClean="0"/>
              <a:t>1786</a:t>
            </a:r>
            <a:r>
              <a:rPr lang="el-GR" sz="1400" dirty="0" smtClean="0"/>
              <a:t> ή το </a:t>
            </a:r>
            <a:r>
              <a:rPr lang="el-GR" sz="1400" b="1" dirty="0" smtClean="0"/>
              <a:t>1788</a:t>
            </a:r>
            <a:r>
              <a:rPr lang="el-GR" sz="1400" dirty="0" smtClean="0"/>
              <a:t> στην </a:t>
            </a:r>
            <a:r>
              <a:rPr lang="el-GR" sz="1400" b="1" dirty="0" err="1" smtClean="0"/>
              <a:t>Πολιανή</a:t>
            </a:r>
            <a:r>
              <a:rPr lang="el-GR" sz="1400" b="1" dirty="0" smtClean="0"/>
              <a:t> Μεσσηνίας</a:t>
            </a:r>
            <a:r>
              <a:rPr lang="el-GR" sz="1400" dirty="0" smtClean="0"/>
              <a:t>. Ήταν ένα από τα 28 παιδιά του πατέρα του. Φοίτησε στην ονομαστή Σχολή της Δημητσάνας και το 1816 </a:t>
            </a:r>
            <a:r>
              <a:rPr lang="el-GR" sz="1400" dirty="0" err="1" smtClean="0"/>
              <a:t>εκάρη</a:t>
            </a:r>
            <a:r>
              <a:rPr lang="el-GR" sz="1400" dirty="0" smtClean="0"/>
              <a:t> μοναχός στο μοναστήρι της Βαλανιδιάς στην Καλαμάτα κι έλαβε το όνομα Γρηγόριος. </a:t>
            </a:r>
          </a:p>
          <a:p>
            <a:pPr algn="just"/>
            <a:r>
              <a:rPr lang="el-GR" sz="1400" dirty="0" smtClean="0"/>
              <a:t>Ζωηρός και εριστικός ως χαρακτήρας, γρήγορα ήλθε σε ρήξη με τον ηγούμενό του και πήγε να μονάσει στο μοναστήρι της </a:t>
            </a:r>
            <a:r>
              <a:rPr lang="el-GR" sz="1400" dirty="0" err="1" smtClean="0"/>
              <a:t>Ρεκίτσας</a:t>
            </a:r>
            <a:r>
              <a:rPr lang="el-GR" sz="1400" dirty="0" smtClean="0"/>
              <a:t>. </a:t>
            </a:r>
          </a:p>
          <a:p>
            <a:pPr algn="just"/>
            <a:r>
              <a:rPr lang="el-GR" sz="1400" dirty="0" smtClean="0"/>
              <a:t>Στις αρχές του 1818 μάλωσε μ’ ένα Τούρκο αγά της περιοχής κι αναγκάστηκε να καταφύγει στην Κωνσταντινούπολη. Φέρεται να  είπε στους Τούρκους που τον καταδίωκαν: </a:t>
            </a:r>
          </a:p>
          <a:p>
            <a:pPr algn="just"/>
            <a:r>
              <a:rPr lang="el-GR" sz="1400" i="1" dirty="0" smtClean="0"/>
              <a:t>«Άιντε ρε και πού θα μου πάτε! Θα ξαναγυρίσω πάλι ή δεσπότης ή πασάς και τότε θα λογαριαστούμε!» </a:t>
            </a:r>
          </a:p>
          <a:p>
            <a:pPr algn="just"/>
            <a:r>
              <a:rPr lang="el-GR" sz="1400" dirty="0" smtClean="0"/>
              <a:t>Στις αρχές του 1821, έφτασε στην Πελοπόννησο, εμφανιζόμενος άλλοτε ως πατριαρχικός έξαρχος και άλλοτε ως εκπρόσωπος της Φιλικής Εταιρείας. Στη σύσκεψη της </a:t>
            </a:r>
            <a:r>
              <a:rPr lang="el-GR" sz="1400" dirty="0" err="1" smtClean="0"/>
              <a:t>Βοστίτσας</a:t>
            </a:r>
            <a:r>
              <a:rPr lang="el-GR" sz="1400" dirty="0" smtClean="0"/>
              <a:t>, όπως ονομαζόταν τότε το Αίγιο (Γενάρης του 1821), ο Παπαφλέσσας επέμεινε στην αναγκαιότητα άμεσης έναρξης του Αγώνα, βεβαιώνοντας ότι θα τον ενίσχυε η Ρωσία. Οι πρόκριτοι και οι αρχιερείς δεν πείστηκαν από τα λεγόμενά του και η σύσκεψη διαλύθηκε άδοξα. </a:t>
            </a:r>
          </a:p>
          <a:p>
            <a:pPr algn="just"/>
            <a:r>
              <a:rPr lang="el-GR" sz="1400" dirty="0" smtClean="0"/>
              <a:t>Ο Παπαφλέσσας έφυγε για τη Μάνη, όπου συναντήθηκε με τον </a:t>
            </a:r>
            <a:r>
              <a:rPr lang="el-GR" sz="1400" dirty="0" err="1" smtClean="0"/>
              <a:t>Πετρόμπεη</a:t>
            </a:r>
            <a:r>
              <a:rPr lang="el-GR" sz="1400" dirty="0" smtClean="0"/>
              <a:t> Μαυρομιχάλη και τον </a:t>
            </a:r>
            <a:r>
              <a:rPr lang="el-GR" sz="1400" dirty="0" err="1" smtClean="0"/>
              <a:t>Θεοδ</a:t>
            </a:r>
            <a:r>
              <a:rPr lang="el-GR" sz="1400" dirty="0" smtClean="0"/>
              <a:t>. Κολοκοτρώνη. Το Μάρτη συμμετείχε στην απελευθέρωση της Καλαμάτας. Από εκείνη τη στιγμή, ο Παπαφλέσσας πετά το ράσο και φορά τη στολή του πολεμιστή. Όπου περνά, ενθουσιάζει και ξεσηκώνει τους Έλληνες. </a:t>
            </a:r>
          </a:p>
          <a:p>
            <a:pPr algn="just"/>
            <a:r>
              <a:rPr lang="el-GR" sz="1400" dirty="0" smtClean="0"/>
              <a:t>Κλείνεται να πολεμήσει στο κάστρο του Άργους και παίρνει μέρος σε πολλές μάχες (Δερβενάκια κι άλλες μικρότερες). </a:t>
            </a:r>
          </a:p>
          <a:p>
            <a:pPr algn="just"/>
            <a:r>
              <a:rPr lang="el-GR" sz="1400" dirty="0" smtClean="0"/>
              <a:t>Τον Δεκέμβριο του 1821 έλαβε μέρος στην Α' Εθνοσυνέλευση της Επιδαύρου και το 1823 στη Β' Εθνοσυνέλευση του </a:t>
            </a:r>
            <a:r>
              <a:rPr lang="el-GR" sz="1400" dirty="0" err="1" smtClean="0"/>
              <a:t>Άστρους</a:t>
            </a:r>
            <a:r>
              <a:rPr lang="el-GR" sz="1400" dirty="0" smtClean="0"/>
              <a:t>. Το 1823 ανέλαβε το Υπουργείο των Εσωτερικών και τον ίδιο χρόνο και το Υπουργείο της Αστυνομίας. </a:t>
            </a:r>
          </a:p>
          <a:p>
            <a:pPr algn="just"/>
            <a:r>
              <a:rPr lang="el-GR" sz="1400" dirty="0" smtClean="0"/>
              <a:t>Κατά τον εμφύλιο πόλεμο, αν και ήταν παλιός συνεργάτης του Θεόδωρου Κολοκοτρώνη, βρέθηκε στο αντίπαλο στρατόπεδο. Οι ένοπλες συγκρούσεις του με τους Κολοκοτρωναίους αποτελούν μελανή σελίδα στην όλη δράση του. </a:t>
            </a:r>
          </a:p>
          <a:p>
            <a:pPr algn="just"/>
            <a:endParaRPr lang="el-GR" sz="1400" dirty="0" smtClean="0"/>
          </a:p>
          <a:p>
            <a:pPr algn="just"/>
            <a:r>
              <a:rPr lang="el-GR" sz="1400" dirty="0" smtClean="0"/>
              <a:t>Αν κι εχθρός του Κολοκοτρώνη, μόλις πάτησε το πόδι του ο Ιμπραήμ στο Μοριά το 1825, πρότεινε την αποφυλάκιση του και άλλων αντικυβερνητικών αγωνιστών, ενώ ο ίδιος όντας ακόμη </a:t>
            </a:r>
            <a:r>
              <a:rPr lang="el-GR" sz="1400" dirty="0" err="1" smtClean="0"/>
              <a:t>Μινίστρος</a:t>
            </a:r>
            <a:r>
              <a:rPr lang="el-GR" sz="1400" dirty="0" smtClean="0"/>
              <a:t> των Εσωτερικών και της Αστυνομίας ξεκίνησε για τη Μεσσηνία για να χτυπήσει τον εισβολέα. </a:t>
            </a:r>
          </a:p>
          <a:p>
            <a:pPr algn="just"/>
            <a:r>
              <a:rPr lang="el-GR" sz="1400" dirty="0" smtClean="0"/>
              <a:t>Ταμπουρώθηκε στο </a:t>
            </a:r>
            <a:r>
              <a:rPr lang="el-GR" sz="1400" b="1" dirty="0" smtClean="0"/>
              <a:t>Μανιάκι</a:t>
            </a:r>
            <a:r>
              <a:rPr lang="el-GR" sz="1400" dirty="0" smtClean="0"/>
              <a:t>, με χίλιους άνδρες, με την απόφαση να νικήσει ή να πέσει. Στις 20 Μαΐου δέχθηκε επίθεση από τις δυνάμεις του Ιμπραήμ (περίπου 6.000 άνδρες). Ο ίδιος δεν είχε περισσότερους από 600, άλλοι λένε 300μ καθώς πολλοί </a:t>
            </a:r>
            <a:r>
              <a:rPr lang="el-GR" sz="1400" dirty="0" err="1" smtClean="0"/>
              <a:t>απ’τους</a:t>
            </a:r>
            <a:r>
              <a:rPr lang="el-GR" sz="1400" dirty="0" smtClean="0"/>
              <a:t> άνδρες του, τρομοκρατημένοι </a:t>
            </a:r>
            <a:r>
              <a:rPr lang="el-GR" sz="1400" dirty="0" err="1" smtClean="0"/>
              <a:t>απ’το</a:t>
            </a:r>
            <a:r>
              <a:rPr lang="el-GR" sz="1400" dirty="0" smtClean="0"/>
              <a:t> στρατό των </a:t>
            </a:r>
            <a:r>
              <a:rPr lang="el-GR" sz="1400" dirty="0" err="1" smtClean="0"/>
              <a:t>Τουρκοαιγυπτίων</a:t>
            </a:r>
            <a:r>
              <a:rPr lang="el-GR" sz="1400" dirty="0" smtClean="0"/>
              <a:t> τον είχαν εγκαταλείψει. Έπεσε ηρωικά μαχόμενος, ύστερα από οκτάωρη σκληρή μάχη.  </a:t>
            </a:r>
            <a:r>
              <a:rPr lang="el-GR" sz="1400" b="1" dirty="0" smtClean="0"/>
              <a:t>20 Μαΐου 1825 .</a:t>
            </a:r>
            <a:endParaRPr lang="el-GR" sz="1400" dirty="0" smtClean="0"/>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xanitouxronou.gr/wp-content/uploads/2014/05/Papaflessas-Maniaki.jpg"/>
          <p:cNvPicPr>
            <a:picLocks noChangeAspect="1" noChangeArrowheads="1"/>
          </p:cNvPicPr>
          <p:nvPr/>
        </p:nvPicPr>
        <p:blipFill>
          <a:blip r:embed="rId2" cstate="print"/>
          <a:srcRect/>
          <a:stretch>
            <a:fillRect/>
          </a:stretch>
        </p:blipFill>
        <p:spPr bwMode="auto">
          <a:xfrm>
            <a:off x="87246" y="142852"/>
            <a:ext cx="5184812" cy="6661883"/>
          </a:xfrm>
          <a:prstGeom prst="rect">
            <a:avLst/>
          </a:prstGeom>
          <a:noFill/>
        </p:spPr>
      </p:pic>
      <p:sp>
        <p:nvSpPr>
          <p:cNvPr id="3" name="2 - Ορθογώνιο"/>
          <p:cNvSpPr/>
          <p:nvPr/>
        </p:nvSpPr>
        <p:spPr>
          <a:xfrm>
            <a:off x="5357818" y="5500702"/>
            <a:ext cx="3643338" cy="1169551"/>
          </a:xfrm>
          <a:prstGeom prst="rect">
            <a:avLst/>
          </a:prstGeom>
        </p:spPr>
        <p:txBody>
          <a:bodyPr wrap="square">
            <a:spAutoFit/>
          </a:bodyPr>
          <a:lstStyle/>
          <a:p>
            <a:r>
              <a:rPr lang="el-GR" sz="1400" i="1" dirty="0" smtClean="0"/>
              <a:t>Ελαιογραφία, του </a:t>
            </a:r>
            <a:r>
              <a:rPr lang="el-GR" sz="1400" b="1" i="1" dirty="0" smtClean="0"/>
              <a:t>Ανδρέα Γεωργιάδη-</a:t>
            </a:r>
            <a:r>
              <a:rPr lang="el-GR" sz="1400" b="1" i="1" dirty="0" err="1" smtClean="0"/>
              <a:t>Κρητός</a:t>
            </a:r>
            <a:r>
              <a:rPr lang="el-GR" sz="1400" i="1" dirty="0" smtClean="0"/>
              <a:t>. Η σύνθεση είναι εμπνευσμένη από το «Φίλημα» του Ιμπραήμ στο νεκρό Παπαφλέσσα, ένδειξη σεβασμού και τιμής του νικητή στον ηρωικό του αντίπαλο.... </a:t>
            </a:r>
          </a:p>
        </p:txBody>
      </p:sp>
    </p:spTree>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Markos_Mpotsaris.jpg"/>
          <p:cNvPicPr>
            <a:picLocks noChangeAspect="1" noChangeArrowheads="1"/>
          </p:cNvPicPr>
          <p:nvPr/>
        </p:nvPicPr>
        <p:blipFill>
          <a:blip r:embed="rId2" cstate="print"/>
          <a:srcRect/>
          <a:stretch>
            <a:fillRect/>
          </a:stretch>
        </p:blipFill>
        <p:spPr bwMode="auto">
          <a:xfrm>
            <a:off x="291347" y="142853"/>
            <a:ext cx="8638371" cy="6543180"/>
          </a:xfrm>
          <a:prstGeom prst="rect">
            <a:avLst/>
          </a:prstGeom>
          <a:noFill/>
        </p:spPr>
      </p:pic>
      <p:sp>
        <p:nvSpPr>
          <p:cNvPr id="3" name="2 - Ορθογώνιο"/>
          <p:cNvSpPr/>
          <p:nvPr/>
        </p:nvSpPr>
        <p:spPr>
          <a:xfrm>
            <a:off x="285720" y="5643578"/>
            <a:ext cx="8643998"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Μάρκος Μπότσαρης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142852"/>
            <a:ext cx="8858312" cy="6986528"/>
          </a:xfrm>
          <a:prstGeom prst="rect">
            <a:avLst/>
          </a:prstGeom>
        </p:spPr>
        <p:txBody>
          <a:bodyPr wrap="square">
            <a:spAutoFit/>
          </a:bodyPr>
          <a:lstStyle/>
          <a:p>
            <a:pPr algn="just"/>
            <a:r>
              <a:rPr lang="el-GR" sz="1400" dirty="0" smtClean="0"/>
              <a:t>Ο Μάρκος Μπότσαρης γεννήθηκε στο </a:t>
            </a:r>
            <a:r>
              <a:rPr lang="el-GR" sz="1400" b="1" dirty="0" smtClean="0"/>
              <a:t>Σούλι</a:t>
            </a:r>
            <a:r>
              <a:rPr lang="el-GR" sz="1400" dirty="0" smtClean="0"/>
              <a:t> το </a:t>
            </a:r>
            <a:r>
              <a:rPr lang="el-GR" sz="1400" b="1" dirty="0" smtClean="0"/>
              <a:t>1790</a:t>
            </a:r>
            <a:r>
              <a:rPr lang="el-GR" sz="1400" dirty="0" smtClean="0"/>
              <a:t> και ήταν ο δευτερότοκος γιος του </a:t>
            </a:r>
            <a:r>
              <a:rPr lang="el-GR" sz="1400" dirty="0" err="1" smtClean="0"/>
              <a:t>Κίτσου</a:t>
            </a:r>
            <a:r>
              <a:rPr lang="el-GR" sz="1400" dirty="0" smtClean="0"/>
              <a:t> Μπότσαρη (1754-1813), ηγετικής μορφής της φάρας των </a:t>
            </a:r>
            <a:r>
              <a:rPr lang="el-GR" sz="1400" dirty="0" err="1" smtClean="0"/>
              <a:t>Μποτσαραίων</a:t>
            </a:r>
            <a:r>
              <a:rPr lang="el-GR" sz="1400" dirty="0" smtClean="0"/>
              <a:t>. Μετά την κατάληψη του Σουλίου από τον Αλή Πασά το 1803 και τις διώξεις των</a:t>
            </a:r>
            <a:r>
              <a:rPr lang="en-GB" sz="1400" dirty="0" smtClean="0"/>
              <a:t> </a:t>
            </a:r>
            <a:r>
              <a:rPr lang="el-GR" sz="1400" dirty="0" smtClean="0"/>
              <a:t>Σουλιωτών που ακολούθησαν, κατέφυγε με τον πατέρα του και άλλους συμπατριώτες του πρώτα στην Πάργα και στη συνέχεια στην Κέρκυρα. </a:t>
            </a:r>
          </a:p>
          <a:p>
            <a:pPr algn="just"/>
            <a:r>
              <a:rPr lang="el-GR" sz="1400" dirty="0" smtClean="0"/>
              <a:t>Εκεί εντάχθηκε στο «Αλβανικό Σύνταγμα», που είχαν συγκροτήσει οι Γάλλοι κι έφθασε μέχρι το βαθμό του εκατόνταρχου. Παρά την περιορισμένη του μόρφωση, συνέγραψε το 1809 το «Λεξικό της </a:t>
            </a:r>
            <a:r>
              <a:rPr lang="el-GR" sz="1400" dirty="0" err="1" smtClean="0"/>
              <a:t>Ρομαϊκοίς</a:t>
            </a:r>
            <a:r>
              <a:rPr lang="el-GR" sz="1400" dirty="0" smtClean="0"/>
              <a:t> και </a:t>
            </a:r>
            <a:r>
              <a:rPr lang="el-GR" sz="1400" dirty="0" err="1" smtClean="0"/>
              <a:t>Αρβανιτικοίς</a:t>
            </a:r>
            <a:r>
              <a:rPr lang="el-GR" sz="1400" dirty="0" smtClean="0"/>
              <a:t> Απλής», ήτοι ένα </a:t>
            </a:r>
            <a:r>
              <a:rPr lang="el-GR" sz="1400" dirty="0" err="1" smtClean="0"/>
              <a:t>ελληνο</a:t>
            </a:r>
            <a:r>
              <a:rPr lang="el-GR" sz="1400" dirty="0" smtClean="0"/>
              <a:t>-αλβανικό λεξικό, το πρωτότυπο του οποίου βρίσκεται στη Βιβλιοθήκη των Παρισίων. Το 1814 εγκαταστάθηκε με την οικογένειά του στον </a:t>
            </a:r>
            <a:r>
              <a:rPr lang="el-GR" sz="1400" dirty="0" err="1" smtClean="0"/>
              <a:t>Κακόλακκο</a:t>
            </a:r>
            <a:r>
              <a:rPr lang="el-GR" sz="1400" dirty="0" smtClean="0"/>
              <a:t> </a:t>
            </a:r>
            <a:r>
              <a:rPr lang="el-GR" sz="1400" dirty="0" err="1" smtClean="0"/>
              <a:t>Πωγωνίου</a:t>
            </a:r>
            <a:r>
              <a:rPr lang="el-GR" sz="1400" dirty="0" smtClean="0"/>
              <a:t>, όπου διορίστηκε αρχηγός της περιοχής από τον Αλή Πασά. Τον ίδιο χρόνο έγινε μέλος της Φιλικής Εταιρίας. Το 1820, πολέμησε στο πλευρό των δυνάμεων του Σουλτάνου, που πολιορκούσαν τον ανυπάκουο Αλή Πασά στα Ιωάννινα, έχοντας λάβει την υπόσχεση ότι θα ξαναγυρνούσαν στην πατρίδα τους. Βλέποντας ότι ο Σουλτάνος δεν τηρεί την υπόσχεση του, ήρθε σε συμφωνία με τον Αλή πασά, αλλάζοντας στρατόπεδο. </a:t>
            </a:r>
          </a:p>
          <a:p>
            <a:pPr algn="just"/>
            <a:r>
              <a:rPr lang="el-GR" sz="1400" dirty="0" smtClean="0"/>
              <a:t>Με την έκρηξη της Επανάστασης, ο Μάρκος Μπότσαρης πήρε μέρος στις νικηφόρες μάχες στο </a:t>
            </a:r>
            <a:r>
              <a:rPr lang="el-GR" sz="1400" dirty="0" err="1" smtClean="0"/>
              <a:t>Κομπότι</a:t>
            </a:r>
            <a:r>
              <a:rPr lang="el-GR" sz="1400" dirty="0" smtClean="0"/>
              <a:t> της Άρτας και στην Πλάκα εναντίον του </a:t>
            </a:r>
            <a:r>
              <a:rPr lang="el-GR" sz="1400" dirty="0" err="1" smtClean="0"/>
              <a:t>Τοπάλ</a:t>
            </a:r>
            <a:r>
              <a:rPr lang="el-GR" sz="1400" dirty="0" smtClean="0"/>
              <a:t> Αλί Πασά και στα </a:t>
            </a:r>
            <a:r>
              <a:rPr lang="el-GR" sz="1400" dirty="0" err="1" smtClean="0"/>
              <a:t>Δερβιζανά</a:t>
            </a:r>
            <a:r>
              <a:rPr lang="el-GR" sz="1400" dirty="0" smtClean="0"/>
              <a:t> εναντίον του </a:t>
            </a:r>
            <a:r>
              <a:rPr lang="el-GR" sz="1400" dirty="0" err="1" smtClean="0"/>
              <a:t>Τουρκομακεδόνων</a:t>
            </a:r>
            <a:r>
              <a:rPr lang="el-GR" sz="1400" dirty="0" smtClean="0"/>
              <a:t> του </a:t>
            </a:r>
            <a:r>
              <a:rPr lang="el-GR" sz="1400" dirty="0" err="1" smtClean="0"/>
              <a:t>Καπλάν</a:t>
            </a:r>
            <a:r>
              <a:rPr lang="el-GR" sz="1400" dirty="0" smtClean="0"/>
              <a:t> Μπέη. Το Νοέμβρη του 1821 συμμετείχε στην άλωση της Άρτας. </a:t>
            </a:r>
          </a:p>
          <a:p>
            <a:pPr algn="just"/>
            <a:r>
              <a:rPr lang="el-GR" sz="1400" dirty="0" smtClean="0"/>
              <a:t>Το Μάιο του 1822 έπεισε τον Μαυροκορδάτο να αναληφθεί εκστρατεία στην Ήπειρο, με σκοπό τη βοήθεια των Σουλιωτών. Στα τέλη Ιουνίου με 1200 αγωνιστές κατευθύνθηκε από το </a:t>
            </a:r>
            <a:r>
              <a:rPr lang="el-GR" sz="1400" dirty="0" err="1" smtClean="0"/>
              <a:t>Κομπότι</a:t>
            </a:r>
            <a:r>
              <a:rPr lang="el-GR" sz="1400" dirty="0" smtClean="0"/>
              <a:t> στο Σούλι. Στις 29 Ιουνίου, κοντά στην Πλάκα, αντιμετώπισαν τις υπέρτερες δυνάμεις του Κιουταχή και τράπηκαν σε φυγή. Στις 4 Ιουλίου, με 32 συντρόφους του, πήρε μέρος στην καταστροφική μάχη του Πέτα, που σήμανε την οριστική παράδοση του Σουλίου στους Οθωμανούς. Τον Οκτώβρη του ‘22, με τη βοήθεια του Αλ. Μαυροκορδάτου, προήχθη σε στρατηγό, προκαλώντας την αντίδραση των άλλων οπλαρχηγών. Η στάση τους τον εξόργισε και μπροστά τους έσκισε το χαρτί του διορισμού του, λέγοντας: </a:t>
            </a:r>
            <a:r>
              <a:rPr lang="el-GR" sz="1400" i="1" dirty="0" smtClean="0"/>
              <a:t>«Όποιος είναι άξιος παίρνει το δίπλωμα μεθαύριο μπροστά στον εχθρό». </a:t>
            </a:r>
          </a:p>
          <a:p>
            <a:pPr algn="just"/>
            <a:r>
              <a:rPr lang="el-GR" sz="1400" dirty="0" smtClean="0"/>
              <a:t>Αυτή η μεγαλοπρεπής πράξη του αποδεικνύει την ανιδιοτέλειά του και την αγάπη του για την πατρίδα. </a:t>
            </a:r>
          </a:p>
          <a:p>
            <a:pPr algn="just"/>
            <a:r>
              <a:rPr lang="el-GR" sz="1400" dirty="0" smtClean="0"/>
              <a:t>Το καλοκαίρι του 1823 ο Μπότσαρης προσπάθησε να ανακόψει το δρόμο στα τούρκικα στρατεύματα που κατευθύνονταν από τα Τρίκαλα προς τη δυτική Στερεά. Τη νύχτα της </a:t>
            </a:r>
            <a:r>
              <a:rPr lang="el-GR" sz="1400" b="1" dirty="0" smtClean="0"/>
              <a:t>8</a:t>
            </a:r>
            <a:r>
              <a:rPr lang="el-GR" sz="1400" b="1" baseline="30000" dirty="0" smtClean="0"/>
              <a:t>ης</a:t>
            </a:r>
            <a:r>
              <a:rPr lang="el-GR" sz="1400" dirty="0" smtClean="0"/>
              <a:t> προς </a:t>
            </a:r>
            <a:r>
              <a:rPr lang="el-GR" sz="1400" b="1" dirty="0" smtClean="0"/>
              <a:t>9</a:t>
            </a:r>
            <a:r>
              <a:rPr lang="el-GR" sz="1400" b="1" baseline="30000" dirty="0" smtClean="0"/>
              <a:t>ης</a:t>
            </a:r>
            <a:r>
              <a:rPr lang="el-GR" sz="1400" b="1" dirty="0" smtClean="0"/>
              <a:t> Αυγούστου</a:t>
            </a:r>
            <a:r>
              <a:rPr lang="el-GR" sz="1400" dirty="0" smtClean="0"/>
              <a:t>, επικεφαλής 350 Σουλιωτών, επιτέθηκε κατά των 4.000 </a:t>
            </a:r>
            <a:r>
              <a:rPr lang="el-GR" sz="1400" dirty="0" err="1" smtClean="0"/>
              <a:t>Τουρκαλβανών</a:t>
            </a:r>
            <a:r>
              <a:rPr lang="el-GR" sz="1400" dirty="0" smtClean="0"/>
              <a:t> του </a:t>
            </a:r>
            <a:r>
              <a:rPr lang="el-GR" sz="1400" dirty="0" err="1" smtClean="0"/>
              <a:t>Μουσταή</a:t>
            </a:r>
            <a:r>
              <a:rPr lang="el-GR" sz="1400" dirty="0" smtClean="0"/>
              <a:t> Πασά, που είχαν στρατοπεδεύσει στο </a:t>
            </a:r>
            <a:r>
              <a:rPr lang="el-GR" sz="1400" b="1" dirty="0" smtClean="0"/>
              <a:t>Κεφαλόβρυσο</a:t>
            </a:r>
            <a:r>
              <a:rPr lang="el-GR" sz="1400" dirty="0" smtClean="0"/>
              <a:t> του Καρπενησίου. Ο αιφνιδιασμός πέτυχε και ο Μπότσαρης, αν και πληγωμένος ελαφρά στην κοιλιά, προχώρησε προς τη σκηνή του </a:t>
            </a:r>
            <a:r>
              <a:rPr lang="el-GR" sz="1400" dirty="0" err="1" smtClean="0"/>
              <a:t>Μουσταή</a:t>
            </a:r>
            <a:r>
              <a:rPr lang="el-GR" sz="1400" dirty="0" smtClean="0"/>
              <a:t> Πασά, προκειμένου να τον αιχμαλωτίσει. Όμως, μία σφαίρα τον βρήκε στο μάτι και τον τραυμάτισε σοβαρά. Εξέπνευσε λίγες ώρες αργότερα. Τότε, οι άνδρες του, αν και νικούσαν, διέκοψαν τη μάχη για να παραλάβουν τη σορό του αρχηγού τους και τα λάφυρα. </a:t>
            </a:r>
          </a:p>
          <a:p>
            <a:pPr algn="just"/>
            <a:endParaRPr lang="el-GR" sz="1400" dirty="0" smtClean="0"/>
          </a:p>
          <a:p>
            <a:pPr algn="just"/>
            <a:endParaRPr lang="el-GR" sz="1400" dirty="0" smtClean="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sansimera.gr/media/photos/Ludovico_Lipparini-O_thanatos_tou_Mpotsari.jpg"/>
          <p:cNvPicPr>
            <a:picLocks noChangeAspect="1" noChangeArrowheads="1"/>
          </p:cNvPicPr>
          <p:nvPr/>
        </p:nvPicPr>
        <p:blipFill>
          <a:blip r:embed="rId2" cstate="print"/>
          <a:srcRect/>
          <a:stretch>
            <a:fillRect/>
          </a:stretch>
        </p:blipFill>
        <p:spPr bwMode="auto">
          <a:xfrm>
            <a:off x="142844" y="2285992"/>
            <a:ext cx="5874260" cy="4189275"/>
          </a:xfrm>
          <a:prstGeom prst="rect">
            <a:avLst/>
          </a:prstGeom>
          <a:noFill/>
        </p:spPr>
      </p:pic>
      <p:sp>
        <p:nvSpPr>
          <p:cNvPr id="5" name="4 - Ορθογώνιο"/>
          <p:cNvSpPr/>
          <p:nvPr/>
        </p:nvSpPr>
        <p:spPr>
          <a:xfrm>
            <a:off x="214282" y="6429396"/>
            <a:ext cx="5786478" cy="307777"/>
          </a:xfrm>
          <a:prstGeom prst="rect">
            <a:avLst/>
          </a:prstGeom>
        </p:spPr>
        <p:txBody>
          <a:bodyPr wrap="square">
            <a:spAutoFit/>
          </a:bodyPr>
          <a:lstStyle/>
          <a:p>
            <a:pPr algn="ctr"/>
            <a:r>
              <a:rPr lang="el-GR" sz="1400" b="1" i="1" dirty="0" smtClean="0"/>
              <a:t>Ο θάνατος του Μάρκου Μπότσαρη. Πίνακας του </a:t>
            </a:r>
            <a:r>
              <a:rPr lang="el-GR" sz="1400" b="1" i="1" dirty="0" err="1" smtClean="0">
                <a:solidFill>
                  <a:srgbClr val="C00000"/>
                </a:solidFill>
              </a:rPr>
              <a:t>Λουντοβίκο</a:t>
            </a:r>
            <a:r>
              <a:rPr lang="el-GR" sz="1400" b="1" i="1" dirty="0" smtClean="0">
                <a:solidFill>
                  <a:srgbClr val="C00000"/>
                </a:solidFill>
              </a:rPr>
              <a:t> </a:t>
            </a:r>
            <a:r>
              <a:rPr lang="el-GR" sz="1400" b="1" i="1" dirty="0" err="1" smtClean="0">
                <a:solidFill>
                  <a:srgbClr val="C00000"/>
                </a:solidFill>
              </a:rPr>
              <a:t>Λιπαρίνι</a:t>
            </a:r>
            <a:endParaRPr lang="el-GR" sz="1400" b="1" i="1" dirty="0" smtClean="0">
              <a:solidFill>
                <a:srgbClr val="C00000"/>
              </a:solidFill>
            </a:endParaRPr>
          </a:p>
        </p:txBody>
      </p:sp>
      <p:sp>
        <p:nvSpPr>
          <p:cNvPr id="7" name="6 - Ορθογώνιο"/>
          <p:cNvSpPr/>
          <p:nvPr/>
        </p:nvSpPr>
        <p:spPr>
          <a:xfrm>
            <a:off x="857224" y="2143116"/>
            <a:ext cx="4214842" cy="307777"/>
          </a:xfrm>
          <a:prstGeom prst="rect">
            <a:avLst/>
          </a:prstGeom>
        </p:spPr>
        <p:txBody>
          <a:bodyPr wrap="square">
            <a:spAutoFit/>
          </a:bodyPr>
          <a:lstStyle/>
          <a:p>
            <a:pPr algn="just"/>
            <a:r>
              <a:rPr lang="el-GR" sz="1400" dirty="0" smtClean="0"/>
              <a:t>.</a:t>
            </a:r>
          </a:p>
        </p:txBody>
      </p:sp>
      <p:pic>
        <p:nvPicPr>
          <p:cNvPr id="1030" name="Picture 6" descr="Αποτέλεσμα εικόνας για το βόλι που σκότωσε τον μπότσαρη"/>
          <p:cNvPicPr>
            <a:picLocks noChangeAspect="1" noChangeArrowheads="1"/>
          </p:cNvPicPr>
          <p:nvPr/>
        </p:nvPicPr>
        <p:blipFill>
          <a:blip r:embed="rId3" cstate="print"/>
          <a:srcRect/>
          <a:stretch>
            <a:fillRect/>
          </a:stretch>
        </p:blipFill>
        <p:spPr bwMode="auto">
          <a:xfrm>
            <a:off x="6429388" y="1357298"/>
            <a:ext cx="2569811" cy="3158186"/>
          </a:xfrm>
          <a:prstGeom prst="rect">
            <a:avLst/>
          </a:prstGeom>
          <a:noFill/>
        </p:spPr>
      </p:pic>
      <p:sp>
        <p:nvSpPr>
          <p:cNvPr id="9" name="8 - Ορθογώνιο"/>
          <p:cNvSpPr/>
          <p:nvPr/>
        </p:nvSpPr>
        <p:spPr>
          <a:xfrm>
            <a:off x="6500826" y="4500570"/>
            <a:ext cx="2500330" cy="1169551"/>
          </a:xfrm>
          <a:prstGeom prst="rect">
            <a:avLst/>
          </a:prstGeom>
        </p:spPr>
        <p:txBody>
          <a:bodyPr wrap="square">
            <a:spAutoFit/>
          </a:bodyPr>
          <a:lstStyle/>
          <a:p>
            <a:pPr algn="ctr"/>
            <a:r>
              <a:rPr lang="el-GR" sz="1400" i="1" dirty="0" smtClean="0"/>
              <a:t>Το βόλι που σκότωσε τον Μπότσαρη κι ένα αιματοβαμμένο κομμάτι από τον κεφαλόδεσμο. Εκτίθεται στο </a:t>
            </a:r>
            <a:r>
              <a:rPr lang="el-GR" sz="1400" b="1" i="1" dirty="0" smtClean="0"/>
              <a:t>Εθνικό Ιστορικό Μουσείο</a:t>
            </a:r>
            <a:r>
              <a:rPr lang="el-GR" sz="1400" dirty="0" smtClean="0"/>
              <a:t>.</a:t>
            </a:r>
            <a:endParaRPr lang="el-GR" dirty="0"/>
          </a:p>
        </p:txBody>
      </p:sp>
      <p:sp>
        <p:nvSpPr>
          <p:cNvPr id="8" name="7 - Ορθογώνιο"/>
          <p:cNvSpPr/>
          <p:nvPr/>
        </p:nvSpPr>
        <p:spPr>
          <a:xfrm>
            <a:off x="142844" y="142852"/>
            <a:ext cx="8858312" cy="1169551"/>
          </a:xfrm>
          <a:prstGeom prst="rect">
            <a:avLst/>
          </a:prstGeom>
        </p:spPr>
        <p:txBody>
          <a:bodyPr wrap="square">
            <a:spAutoFit/>
          </a:bodyPr>
          <a:lstStyle/>
          <a:p>
            <a:pPr algn="just"/>
            <a:r>
              <a:rPr lang="el-GR" sz="1400" dirty="0" smtClean="0"/>
              <a:t>Η πομπή με το σώμα του νεκρού Μπότσαρη προς το Μεσολόγγι, σταμάτησε για λίγο στη Μονή Προυσού, όπου ευρισκόταν ο Καραϊσκάκης κατάκοιτος. Αυτός τον ασπάστηκε, λέγοντας: </a:t>
            </a:r>
          </a:p>
          <a:p>
            <a:pPr algn="just"/>
            <a:r>
              <a:rPr lang="el-GR" sz="1400" i="1" dirty="0" smtClean="0"/>
              <a:t>«Άμποτε ήρωα Μάρκο, κι εγώ από τέτοιο θάνατο να πάω».</a:t>
            </a:r>
          </a:p>
          <a:p>
            <a:pPr algn="just"/>
            <a:endParaRPr lang="el-GR" sz="1400" smtClean="0"/>
          </a:p>
          <a:p>
            <a:pPr algn="just"/>
            <a:r>
              <a:rPr lang="el-GR" sz="1400" smtClean="0"/>
              <a:t>Ο </a:t>
            </a:r>
            <a:r>
              <a:rPr lang="el-GR" sz="1400" dirty="0" smtClean="0"/>
              <a:t>νεκρός μεταφέρθηκε και </a:t>
            </a:r>
            <a:r>
              <a:rPr lang="el-GR" sz="1400" dirty="0" err="1" smtClean="0"/>
              <a:t>τάφηκε</a:t>
            </a:r>
            <a:r>
              <a:rPr lang="el-GR" sz="1400" dirty="0" smtClean="0"/>
              <a:t> στο Μεσολόγγι στις </a:t>
            </a:r>
            <a:r>
              <a:rPr lang="el-GR" sz="1400" b="1" dirty="0" smtClean="0"/>
              <a:t>10 Αυγούστου 1823 </a:t>
            </a: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Odysseas_Androutsos-2.jpg"/>
          <p:cNvPicPr>
            <a:picLocks noChangeAspect="1" noChangeArrowheads="1"/>
          </p:cNvPicPr>
          <p:nvPr/>
        </p:nvPicPr>
        <p:blipFill>
          <a:blip r:embed="rId2" cstate="print"/>
          <a:srcRect/>
          <a:stretch>
            <a:fillRect/>
          </a:stretch>
        </p:blipFill>
        <p:spPr bwMode="auto">
          <a:xfrm>
            <a:off x="142845" y="158210"/>
            <a:ext cx="8858312" cy="6504533"/>
          </a:xfrm>
          <a:prstGeom prst="rect">
            <a:avLst/>
          </a:prstGeom>
          <a:noFill/>
        </p:spPr>
      </p:pic>
      <p:sp>
        <p:nvSpPr>
          <p:cNvPr id="3" name="2 - Ορθογώνιο"/>
          <p:cNvSpPr/>
          <p:nvPr/>
        </p:nvSpPr>
        <p:spPr>
          <a:xfrm>
            <a:off x="142844" y="5643578"/>
            <a:ext cx="8786874"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Οδυσσέας Ανδρούτσος </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142852"/>
            <a:ext cx="8858312" cy="6186309"/>
          </a:xfrm>
          <a:prstGeom prst="rect">
            <a:avLst/>
          </a:prstGeom>
        </p:spPr>
        <p:txBody>
          <a:bodyPr wrap="square">
            <a:spAutoFit/>
          </a:bodyPr>
          <a:lstStyle/>
          <a:p>
            <a:pPr algn="just"/>
            <a:r>
              <a:rPr lang="el-GR" sz="1400" dirty="0" smtClean="0"/>
              <a:t>Ο Οδυσσέας Ανδρούτσος γεννήθηκε στην </a:t>
            </a:r>
            <a:r>
              <a:rPr lang="el-GR" sz="1400" b="1" dirty="0" smtClean="0"/>
              <a:t>Ιθάκη</a:t>
            </a:r>
            <a:r>
              <a:rPr lang="el-GR" sz="1400" dirty="0" smtClean="0"/>
              <a:t> το </a:t>
            </a:r>
            <a:r>
              <a:rPr lang="el-GR" sz="1400" b="1" dirty="0" smtClean="0"/>
              <a:t>1788</a:t>
            </a:r>
            <a:r>
              <a:rPr lang="el-GR" sz="1400" dirty="0" smtClean="0"/>
              <a:t> και ήταν ο μονάκριβος γιος του ξακουστού αρβανίτη αρματολού της Ρούμελης Αντρέα </a:t>
            </a:r>
            <a:r>
              <a:rPr lang="el-GR" sz="1400" dirty="0" err="1" smtClean="0"/>
              <a:t>Βερούση</a:t>
            </a:r>
            <a:r>
              <a:rPr lang="el-GR" sz="1400" dirty="0" smtClean="0"/>
              <a:t> ή Καπετάν Ανδρούτσου και της Ακριβής </a:t>
            </a:r>
            <a:r>
              <a:rPr lang="el-GR" sz="1400" dirty="0" err="1" smtClean="0"/>
              <a:t>Τσαρλαμπά</a:t>
            </a:r>
            <a:r>
              <a:rPr lang="el-GR" sz="1400" dirty="0" smtClean="0"/>
              <a:t>, κόρης προεστού της Πρέβεζας.</a:t>
            </a:r>
            <a:r>
              <a:rPr lang="el-GR" dirty="0" smtClean="0"/>
              <a:t> </a:t>
            </a:r>
            <a:r>
              <a:rPr lang="el-GR" sz="1400" dirty="0" smtClean="0"/>
              <a:t>Από μικρός βρέθηκε στην αυλή του Αλή Πασά όπου εκπαιδεύτηκε, έμαθε τα πρώτα του γράμματα κι έμαθε να μιλά Ιταλικά και Αρβανίτικα. Η σωματική του δύναμη ήταν παροιμιώδης και διηγούνται αναρίθμητα κατορθώματά του. Κάποιος βιογράφος του γράφει, ότι «</a:t>
            </a:r>
            <a:r>
              <a:rPr lang="el-GR" sz="1400" dirty="0" err="1" smtClean="0"/>
              <a:t>επήδα</a:t>
            </a:r>
            <a:r>
              <a:rPr lang="el-GR" sz="1400" dirty="0" smtClean="0"/>
              <a:t> ως έλαφος, </a:t>
            </a:r>
            <a:r>
              <a:rPr lang="el-GR" sz="1400" dirty="0" err="1" smtClean="0"/>
              <a:t>έτρεχεν</a:t>
            </a:r>
            <a:r>
              <a:rPr lang="el-GR" sz="1400" dirty="0" smtClean="0"/>
              <a:t> ως ίππος και </a:t>
            </a:r>
            <a:r>
              <a:rPr lang="el-GR" sz="1400" dirty="0" err="1" smtClean="0"/>
              <a:t>ίππευεν</a:t>
            </a:r>
            <a:r>
              <a:rPr lang="el-GR" sz="1400" dirty="0" smtClean="0"/>
              <a:t> ως Κένταυρος». </a:t>
            </a:r>
          </a:p>
          <a:p>
            <a:pPr algn="just"/>
            <a:r>
              <a:rPr lang="el-GR" sz="1400" dirty="0" smtClean="0"/>
              <a:t>Το 1816 ο Αλή Πασάς τον έστειλε αρματολό στη Λειβαδιά, αφού τον πάντρεψε πρώτα με την Ελένη </a:t>
            </a:r>
            <a:r>
              <a:rPr lang="el-GR" sz="1400" dirty="0" err="1" smtClean="0"/>
              <a:t>Καρέλη</a:t>
            </a:r>
            <a:r>
              <a:rPr lang="el-GR" sz="1400" dirty="0" smtClean="0"/>
              <a:t>. Εκεί έμεινε ως τις παραμονές του 1821. Τον Οκτώβριο του 1820, μετά από διαμάχη με τους τοπικούς άρχοντες, έφυγε και τη θέση του πήρε ο Αθανάσιος Διάκος. Από το 1818 ήταν μέλος της Φιλικής Εταιρείας και ένθερμος υποστηρικτής του Αγώνα.</a:t>
            </a:r>
          </a:p>
          <a:p>
            <a:pPr algn="just"/>
            <a:r>
              <a:rPr lang="el-GR" sz="1400" dirty="0" smtClean="0"/>
              <a:t>Μόλις ξέσπασε η Επανάσταση βρέθηκε αμέσως στις πρώτες γραμμές του Αγώνα και ανέλαβε να ξεσηκώσει τους Έλληνες της Ανατολικής Ρούμελης. Στις 8 Μαΐου του 1821 κλείνεται με άλλους 117 πολεμιστές στο Χάνι της Γραβιάς και χαρίζει στον Αγώνα μία από τις πιο δοξασμένες μάχες, που τον επέβαλε ως τον στρατιωτικό αρχηγό της Ρούμελης. Αυτή η νίκη του Ανδρούτσου έσωσε την επανάσταση από βέβαιο κίνδυνο, καθώς ο Ομέρ Βρυώνης με 8.000 άνδρες βάδιζε ακάθεκτος προς την εξεγερμένη Πελοπόννησο. Το 1822 φθάνει στην Αθήνα και αναλαμβάνει τη διοίκηση του κάστρου της Ακρόπολης, με φρούραρχο τον Γιάννη Γκούρα. Οχύρωσε την Ακρόπολη και την εξασφάλισε με νερό που δεν είχε. </a:t>
            </a:r>
          </a:p>
          <a:p>
            <a:pPr algn="just"/>
            <a:r>
              <a:rPr lang="el-GR" sz="1400" dirty="0" smtClean="0"/>
              <a:t>Στο μεταξύ, νέα εχθρικά σώματα φτάνουν στη Ρούμελη. Με τις μικρές του δυνάμεις ο Οδυσσέας, αναγκάσθηκε να συνθηκολογήσει μαζί τους. Ήταν τα λεγόμενα «καπάκια» (προφορικές συμφωνίες), ένα τέχνασμα για να κερδίσει χρόνο, το οποίο όμως παρεξηγήθηκε από τους εχθρούς του (</a:t>
            </a:r>
            <a:r>
              <a:rPr lang="el-GR" sz="1400" dirty="0" err="1" smtClean="0"/>
              <a:t>κοτσαμπάσηδες</a:t>
            </a:r>
            <a:r>
              <a:rPr lang="el-GR" sz="1400" dirty="0" smtClean="0"/>
              <a:t> της Ανατολικής Ρούμελης και τον Ιωάννη </a:t>
            </a:r>
            <a:r>
              <a:rPr lang="el-GR" sz="1400" dirty="0" err="1" smtClean="0"/>
              <a:t>Κωλέττη</a:t>
            </a:r>
            <a:r>
              <a:rPr lang="el-GR" sz="1400" dirty="0" smtClean="0"/>
              <a:t>), που δεν τον συμπαθούσαν, λόγω της μεγάλης επιρροής που ασκούσε στο λαό. </a:t>
            </a:r>
          </a:p>
          <a:p>
            <a:pPr algn="just"/>
            <a:r>
              <a:rPr lang="el-GR" sz="1400" dirty="0" smtClean="0"/>
              <a:t>Ο Ανδρούτσος, οργισμένος από τη συμπεριφορά των πολιτικών, παραιτείται και η κυβέρνηση στέλνει στη θέση του, τον </a:t>
            </a:r>
            <a:r>
              <a:rPr lang="el-GR" sz="1400" dirty="0" err="1" smtClean="0"/>
              <a:t>Νούτσο</a:t>
            </a:r>
            <a:r>
              <a:rPr lang="el-GR" sz="1400" dirty="0" smtClean="0"/>
              <a:t> και τον Παλάσκα. </a:t>
            </a:r>
            <a:r>
              <a:rPr lang="el-GR" sz="1400" dirty="0" err="1" smtClean="0"/>
              <a:t>Υποψιαζόμενος</a:t>
            </a:r>
            <a:r>
              <a:rPr lang="el-GR" sz="1400" dirty="0" smtClean="0"/>
              <a:t> ότι οι απεσταλμένοι έρχονται να τον σκοτώσουν, αφήνει τους άνδρες του, να τους σκοτώνουν. </a:t>
            </a:r>
          </a:p>
          <a:p>
            <a:pPr algn="just"/>
            <a:r>
              <a:rPr lang="el-GR" sz="1400" dirty="0" smtClean="0"/>
              <a:t>Ο </a:t>
            </a:r>
            <a:r>
              <a:rPr lang="el-GR" sz="1400" dirty="0" err="1" smtClean="0"/>
              <a:t>Κωλέττης</a:t>
            </a:r>
            <a:r>
              <a:rPr lang="el-GR" sz="1400" dirty="0" smtClean="0"/>
              <a:t> τον επικηρύσσει για 5.000 γρόσια και ο επίσκοπος </a:t>
            </a:r>
            <a:r>
              <a:rPr lang="el-GR" sz="1400" dirty="0" err="1" smtClean="0"/>
              <a:t>Ανδρούσης</a:t>
            </a:r>
            <a:r>
              <a:rPr lang="el-GR" sz="1400" dirty="0" smtClean="0"/>
              <a:t> Ιωσήφ, τον αφορίζει. </a:t>
            </a:r>
          </a:p>
          <a:p>
            <a:pPr algn="just"/>
            <a:r>
              <a:rPr lang="el-GR" sz="1400" dirty="0" smtClean="0"/>
              <a:t>Η κάθοδος του Δράμαλη αναγκάζει την κυβέρνηση να ανακαλέσει την επικήρυξη και τον αφορισμό του Ανδρούτσου, ο οποίος αναλαμβάνει ξανά δράση. Δεν κατορθώνει να εμποδίσει την κάθοδο του Οθωμανού πολέμαρχου στην Πελοπόννησο, αλλά δεν αφήνει να περάσουν εφοδιοπομπές και ενισχύσεις για τη στρατιά του.</a:t>
            </a:r>
          </a:p>
          <a:p>
            <a:pPr algn="just"/>
            <a:endParaRPr lang="el-GR" sz="1400" dirty="0" smtClean="0"/>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57818" y="142852"/>
            <a:ext cx="3643338" cy="1938992"/>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Ρήγας Φεραίος</a:t>
            </a:r>
            <a:endParaRPr lang="el-GR" sz="6000" b="1" dirty="0">
              <a:solidFill>
                <a:srgbClr val="C00000"/>
              </a:solidFill>
              <a:effectLst>
                <a:outerShdw blurRad="38100" dist="38100" dir="2700000" algn="tl">
                  <a:srgbClr val="000000">
                    <a:alpha val="43137"/>
                  </a:srgbClr>
                </a:outerShdw>
              </a:effectLst>
            </a:endParaRPr>
          </a:p>
        </p:txBody>
      </p:sp>
      <p:pic>
        <p:nvPicPr>
          <p:cNvPr id="45058" name="Picture 2" descr="Αποτέλεσμα εικόνας για ρηγα φεραιου"/>
          <p:cNvPicPr>
            <a:picLocks noChangeAspect="1" noChangeArrowheads="1"/>
          </p:cNvPicPr>
          <p:nvPr/>
        </p:nvPicPr>
        <p:blipFill>
          <a:blip r:embed="rId2" cstate="print"/>
          <a:srcRect/>
          <a:stretch>
            <a:fillRect/>
          </a:stretch>
        </p:blipFill>
        <p:spPr bwMode="auto">
          <a:xfrm>
            <a:off x="66402" y="142852"/>
            <a:ext cx="5219978" cy="6572296"/>
          </a:xfrm>
          <a:prstGeom prst="rect">
            <a:avLst/>
          </a:prstGeom>
          <a:noFill/>
        </p:spPr>
      </p:pic>
      <p:sp>
        <p:nvSpPr>
          <p:cNvPr id="4" name="3 - Ορθογώνιο"/>
          <p:cNvSpPr/>
          <p:nvPr/>
        </p:nvSpPr>
        <p:spPr>
          <a:xfrm>
            <a:off x="5357818" y="3071810"/>
            <a:ext cx="3786182" cy="3754874"/>
          </a:xfrm>
          <a:prstGeom prst="rect">
            <a:avLst/>
          </a:prstGeom>
        </p:spPr>
        <p:txBody>
          <a:bodyPr wrap="square">
            <a:spAutoFit/>
          </a:bodyPr>
          <a:lstStyle/>
          <a:p>
            <a:r>
              <a:rPr lang="el-GR" sz="1400" dirty="0" err="1" smtClean="0"/>
              <a:t>Ὡς</a:t>
            </a:r>
            <a:r>
              <a:rPr lang="el-GR" sz="1400" dirty="0" smtClean="0"/>
              <a:t> πότε παλικάρια, </a:t>
            </a:r>
          </a:p>
          <a:p>
            <a:r>
              <a:rPr lang="el-GR" sz="1400" dirty="0" err="1" smtClean="0"/>
              <a:t>νὰ</a:t>
            </a:r>
            <a:r>
              <a:rPr lang="el-GR" sz="1400" dirty="0" smtClean="0"/>
              <a:t> </a:t>
            </a:r>
            <a:r>
              <a:rPr lang="el-GR" sz="1400" dirty="0" err="1" smtClean="0"/>
              <a:t>ζοῦμε</a:t>
            </a:r>
            <a:r>
              <a:rPr lang="el-GR" sz="1400" dirty="0" smtClean="0"/>
              <a:t> </a:t>
            </a:r>
            <a:r>
              <a:rPr lang="el-GR" sz="1400" dirty="0" err="1" smtClean="0"/>
              <a:t>στὰ</a:t>
            </a:r>
            <a:r>
              <a:rPr lang="el-GR" sz="1400" dirty="0" smtClean="0"/>
              <a:t> στενά, </a:t>
            </a:r>
          </a:p>
          <a:p>
            <a:r>
              <a:rPr lang="el-GR" sz="1400" dirty="0" smtClean="0"/>
              <a:t>μονάχοι </a:t>
            </a:r>
            <a:r>
              <a:rPr lang="el-GR" sz="1400" dirty="0" err="1" smtClean="0"/>
              <a:t>σὰ</a:t>
            </a:r>
            <a:r>
              <a:rPr lang="el-GR" sz="1400" dirty="0" smtClean="0"/>
              <a:t> </a:t>
            </a:r>
            <a:r>
              <a:rPr lang="el-GR" sz="1400" dirty="0" err="1" smtClean="0"/>
              <a:t>λεοντάρια</a:t>
            </a:r>
            <a:r>
              <a:rPr lang="el-GR" sz="1400" dirty="0" smtClean="0"/>
              <a:t>, </a:t>
            </a:r>
          </a:p>
          <a:p>
            <a:r>
              <a:rPr lang="el-GR" sz="1400" dirty="0" err="1" smtClean="0"/>
              <a:t>σταῖς</a:t>
            </a:r>
            <a:r>
              <a:rPr lang="el-GR" sz="1400" dirty="0" smtClean="0"/>
              <a:t> </a:t>
            </a:r>
            <a:r>
              <a:rPr lang="el-GR" sz="1400" dirty="0" err="1" smtClean="0"/>
              <a:t>ράχαις</a:t>
            </a:r>
            <a:r>
              <a:rPr lang="el-GR" sz="1400" dirty="0" smtClean="0"/>
              <a:t> </a:t>
            </a:r>
            <a:r>
              <a:rPr lang="el-GR" sz="1400" dirty="0" err="1" smtClean="0"/>
              <a:t>στὰ</a:t>
            </a:r>
            <a:r>
              <a:rPr lang="el-GR" sz="1400" dirty="0" smtClean="0"/>
              <a:t> βουνά; </a:t>
            </a:r>
          </a:p>
          <a:p>
            <a:r>
              <a:rPr lang="el-GR" sz="1400" dirty="0" err="1" smtClean="0"/>
              <a:t>Σπηλιαῖς</a:t>
            </a:r>
            <a:r>
              <a:rPr lang="el-GR" sz="1400" dirty="0" smtClean="0"/>
              <a:t> </a:t>
            </a:r>
            <a:r>
              <a:rPr lang="el-GR" sz="1400" dirty="0" err="1" smtClean="0"/>
              <a:t>νὰ</a:t>
            </a:r>
            <a:r>
              <a:rPr lang="el-GR" sz="1400" dirty="0" smtClean="0"/>
              <a:t> </a:t>
            </a:r>
            <a:r>
              <a:rPr lang="el-GR" sz="1400" dirty="0" err="1" smtClean="0"/>
              <a:t>κατοικοῦμε</a:t>
            </a:r>
            <a:r>
              <a:rPr lang="el-GR" sz="1400" dirty="0" smtClean="0"/>
              <a:t>, </a:t>
            </a:r>
          </a:p>
          <a:p>
            <a:r>
              <a:rPr lang="el-GR" sz="1400" dirty="0" err="1" smtClean="0"/>
              <a:t>νὰ</a:t>
            </a:r>
            <a:r>
              <a:rPr lang="el-GR" sz="1400" dirty="0" smtClean="0"/>
              <a:t> </a:t>
            </a:r>
            <a:r>
              <a:rPr lang="el-GR" sz="1400" dirty="0" err="1" smtClean="0"/>
              <a:t>βλέπωμεν</a:t>
            </a:r>
            <a:r>
              <a:rPr lang="el-GR" sz="1400" dirty="0" smtClean="0"/>
              <a:t> κλαδιά, </a:t>
            </a:r>
          </a:p>
          <a:p>
            <a:r>
              <a:rPr lang="el-GR" sz="1400" dirty="0" err="1" smtClean="0"/>
              <a:t>νὰ</a:t>
            </a:r>
            <a:r>
              <a:rPr lang="el-GR" sz="1400" dirty="0" smtClean="0"/>
              <a:t> </a:t>
            </a:r>
            <a:r>
              <a:rPr lang="el-GR" sz="1400" dirty="0" err="1" smtClean="0"/>
              <a:t>φεύγωμ᾿</a:t>
            </a:r>
            <a:r>
              <a:rPr lang="el-GR" sz="1400" dirty="0" smtClean="0"/>
              <a:t> </a:t>
            </a:r>
            <a:r>
              <a:rPr lang="el-GR" sz="1400" dirty="0" err="1" smtClean="0"/>
              <a:t>ἀπ᾿</a:t>
            </a:r>
            <a:r>
              <a:rPr lang="el-GR" sz="1400" dirty="0" smtClean="0"/>
              <a:t> </a:t>
            </a:r>
            <a:r>
              <a:rPr lang="el-GR" sz="1400" dirty="0" err="1" smtClean="0"/>
              <a:t>τὸν</a:t>
            </a:r>
            <a:r>
              <a:rPr lang="el-GR" sz="1400" dirty="0" smtClean="0"/>
              <a:t> </a:t>
            </a:r>
            <a:r>
              <a:rPr lang="el-GR" sz="1400" dirty="0" err="1" smtClean="0"/>
              <a:t>κόσμον</a:t>
            </a:r>
            <a:r>
              <a:rPr lang="el-GR" sz="1400" dirty="0" smtClean="0"/>
              <a:t>, </a:t>
            </a:r>
          </a:p>
          <a:p>
            <a:r>
              <a:rPr lang="el-GR" sz="1400" dirty="0" err="1" smtClean="0"/>
              <a:t>γιὰ</a:t>
            </a:r>
            <a:r>
              <a:rPr lang="el-GR" sz="1400" dirty="0" smtClean="0"/>
              <a:t> </a:t>
            </a:r>
            <a:r>
              <a:rPr lang="el-GR" sz="1400" dirty="0" err="1" smtClean="0"/>
              <a:t>τὴν</a:t>
            </a:r>
            <a:r>
              <a:rPr lang="el-GR" sz="1400" dirty="0" smtClean="0"/>
              <a:t> </a:t>
            </a:r>
            <a:r>
              <a:rPr lang="el-GR" sz="1400" dirty="0" err="1" smtClean="0"/>
              <a:t>πικρὴ</a:t>
            </a:r>
            <a:r>
              <a:rPr lang="el-GR" sz="1400" dirty="0" smtClean="0"/>
              <a:t> σκλαβιά; </a:t>
            </a:r>
          </a:p>
          <a:p>
            <a:r>
              <a:rPr lang="el-GR" sz="1400" dirty="0" err="1" smtClean="0"/>
              <a:t>Νὰ</a:t>
            </a:r>
            <a:r>
              <a:rPr lang="el-GR" sz="1400" dirty="0" smtClean="0"/>
              <a:t> </a:t>
            </a:r>
            <a:r>
              <a:rPr lang="el-GR" sz="1400" dirty="0" err="1" smtClean="0"/>
              <a:t>χάνωμεν</a:t>
            </a:r>
            <a:r>
              <a:rPr lang="el-GR" sz="1400" dirty="0" smtClean="0"/>
              <a:t> </a:t>
            </a:r>
            <a:r>
              <a:rPr lang="el-GR" sz="1400" dirty="0" err="1" smtClean="0"/>
              <a:t>ἀδέλφια</a:t>
            </a:r>
            <a:r>
              <a:rPr lang="el-GR" sz="1400" dirty="0" smtClean="0"/>
              <a:t>, </a:t>
            </a:r>
          </a:p>
          <a:p>
            <a:r>
              <a:rPr lang="el-GR" sz="1400" dirty="0" smtClean="0"/>
              <a:t>πατρίδα </a:t>
            </a:r>
            <a:r>
              <a:rPr lang="el-GR" sz="1400" dirty="0" err="1" smtClean="0"/>
              <a:t>καὶ</a:t>
            </a:r>
            <a:r>
              <a:rPr lang="el-GR" sz="1400" dirty="0" smtClean="0"/>
              <a:t> </a:t>
            </a:r>
            <a:r>
              <a:rPr lang="el-GR" sz="1400" dirty="0" err="1" smtClean="0"/>
              <a:t>γονεῖς</a:t>
            </a:r>
            <a:r>
              <a:rPr lang="el-GR" sz="1400" dirty="0" smtClean="0"/>
              <a:t>, </a:t>
            </a:r>
          </a:p>
          <a:p>
            <a:r>
              <a:rPr lang="el-GR" sz="1400" dirty="0" err="1" smtClean="0"/>
              <a:t>τοὺς</a:t>
            </a:r>
            <a:r>
              <a:rPr lang="el-GR" sz="1400" dirty="0" smtClean="0"/>
              <a:t> φίλους, </a:t>
            </a:r>
            <a:r>
              <a:rPr lang="el-GR" sz="1400" dirty="0" err="1" smtClean="0"/>
              <a:t>τὰ</a:t>
            </a:r>
            <a:r>
              <a:rPr lang="el-GR" sz="1400" dirty="0" smtClean="0"/>
              <a:t> παιδιά μας, </a:t>
            </a:r>
          </a:p>
          <a:p>
            <a:r>
              <a:rPr lang="el-GR" sz="1400" dirty="0" smtClean="0"/>
              <a:t>κι </a:t>
            </a:r>
            <a:r>
              <a:rPr lang="el-GR" sz="1400" dirty="0" err="1" smtClean="0"/>
              <a:t>ὅλους</a:t>
            </a:r>
            <a:r>
              <a:rPr lang="el-GR" sz="1400" dirty="0" smtClean="0"/>
              <a:t> </a:t>
            </a:r>
            <a:r>
              <a:rPr lang="el-GR" sz="1400" dirty="0" err="1" smtClean="0"/>
              <a:t>τοὺς</a:t>
            </a:r>
            <a:r>
              <a:rPr lang="el-GR" sz="1400" dirty="0" smtClean="0"/>
              <a:t> </a:t>
            </a:r>
            <a:r>
              <a:rPr lang="el-GR" sz="1400" dirty="0" err="1" smtClean="0"/>
              <a:t>συγγενεῖς</a:t>
            </a:r>
            <a:r>
              <a:rPr lang="el-GR" sz="1400" dirty="0" smtClean="0"/>
              <a:t>; </a:t>
            </a:r>
          </a:p>
          <a:p>
            <a:r>
              <a:rPr lang="el-GR" sz="1400" dirty="0" err="1" smtClean="0"/>
              <a:t>Καλλιῶναι</a:t>
            </a:r>
            <a:r>
              <a:rPr lang="el-GR" sz="1400" dirty="0" smtClean="0"/>
              <a:t> μίας </a:t>
            </a:r>
            <a:r>
              <a:rPr lang="el-GR" sz="1400" dirty="0" err="1" smtClean="0"/>
              <a:t>ὥρας</a:t>
            </a:r>
            <a:r>
              <a:rPr lang="el-GR" sz="1400" dirty="0" smtClean="0"/>
              <a:t> </a:t>
            </a:r>
            <a:r>
              <a:rPr lang="el-GR" sz="1400" dirty="0" err="1" smtClean="0"/>
              <a:t>ἐλεύθερη</a:t>
            </a:r>
            <a:r>
              <a:rPr lang="el-GR" sz="1400" dirty="0" smtClean="0"/>
              <a:t> ζωή,</a:t>
            </a:r>
          </a:p>
          <a:p>
            <a:r>
              <a:rPr lang="el-GR" sz="1400" dirty="0" smtClean="0"/>
              <a:t> </a:t>
            </a:r>
            <a:r>
              <a:rPr lang="el-GR" sz="1400" dirty="0" err="1" smtClean="0"/>
              <a:t>παρὰ</a:t>
            </a:r>
            <a:r>
              <a:rPr lang="el-GR" sz="1400" dirty="0" smtClean="0"/>
              <a:t> σαράντα χρόνοι, </a:t>
            </a:r>
            <a:r>
              <a:rPr lang="el-GR" sz="1400" dirty="0" err="1" smtClean="0"/>
              <a:t>σκλαβιὰ</a:t>
            </a:r>
            <a:r>
              <a:rPr lang="el-GR" sz="1400" dirty="0" smtClean="0"/>
              <a:t> </a:t>
            </a:r>
            <a:r>
              <a:rPr lang="el-GR" sz="1400" dirty="0" err="1" smtClean="0"/>
              <a:t>καὶ</a:t>
            </a:r>
            <a:r>
              <a:rPr lang="el-GR" sz="1400" dirty="0" smtClean="0"/>
              <a:t> φυλακή. </a:t>
            </a:r>
          </a:p>
          <a:p>
            <a:r>
              <a:rPr lang="el-GR" sz="1400" dirty="0" smtClean="0"/>
              <a:t>Τί </a:t>
            </a:r>
            <a:r>
              <a:rPr lang="el-GR" sz="1400" dirty="0" err="1" smtClean="0"/>
              <a:t>σ᾿</a:t>
            </a:r>
            <a:r>
              <a:rPr lang="el-GR" sz="1400" dirty="0" smtClean="0"/>
              <a:t> </a:t>
            </a:r>
            <a:r>
              <a:rPr lang="el-GR" sz="1400" dirty="0" err="1" smtClean="0"/>
              <a:t>ὠφελεῖ</a:t>
            </a:r>
            <a:r>
              <a:rPr lang="el-GR" sz="1400" dirty="0" smtClean="0"/>
              <a:t> </a:t>
            </a:r>
            <a:r>
              <a:rPr lang="el-GR" sz="1400" dirty="0" err="1" smtClean="0"/>
              <a:t>ἂν</a:t>
            </a:r>
            <a:r>
              <a:rPr lang="el-GR" sz="1400" dirty="0" smtClean="0"/>
              <a:t> </a:t>
            </a:r>
            <a:r>
              <a:rPr lang="el-GR" sz="1400" dirty="0" err="1" smtClean="0"/>
              <a:t>ζήσῃς</a:t>
            </a:r>
            <a:r>
              <a:rPr lang="el-GR" sz="1400" dirty="0" smtClean="0"/>
              <a:t>, </a:t>
            </a:r>
            <a:r>
              <a:rPr lang="el-GR" sz="1400" dirty="0" err="1" smtClean="0"/>
              <a:t>καὶ</a:t>
            </a:r>
            <a:r>
              <a:rPr lang="el-GR" sz="1400" dirty="0" smtClean="0"/>
              <a:t> </a:t>
            </a:r>
            <a:r>
              <a:rPr lang="el-GR" sz="1400" dirty="0" err="1" smtClean="0"/>
              <a:t>εἶσαι</a:t>
            </a:r>
            <a:r>
              <a:rPr lang="el-GR" sz="1400" dirty="0" smtClean="0"/>
              <a:t> </a:t>
            </a:r>
            <a:r>
              <a:rPr lang="el-GR" sz="1400" dirty="0" err="1" smtClean="0"/>
              <a:t>στὴ</a:t>
            </a:r>
            <a:r>
              <a:rPr lang="el-GR" sz="1400" dirty="0" smtClean="0"/>
              <a:t> σκλαβιά; στοχάσου </a:t>
            </a:r>
            <a:r>
              <a:rPr lang="el-GR" sz="1400" dirty="0" err="1" smtClean="0"/>
              <a:t>πῶς</a:t>
            </a:r>
            <a:r>
              <a:rPr lang="el-GR" sz="1400" dirty="0" smtClean="0"/>
              <a:t> </a:t>
            </a:r>
            <a:r>
              <a:rPr lang="el-GR" sz="1400" dirty="0" err="1" smtClean="0"/>
              <a:t>σὲ</a:t>
            </a:r>
            <a:r>
              <a:rPr lang="el-GR" sz="1400" dirty="0" smtClean="0"/>
              <a:t> </a:t>
            </a:r>
            <a:r>
              <a:rPr lang="el-GR" sz="1400" dirty="0" err="1" smtClean="0"/>
              <a:t>ψαίνουν</a:t>
            </a:r>
            <a:r>
              <a:rPr lang="el-GR" sz="1400" dirty="0" smtClean="0"/>
              <a:t>, </a:t>
            </a:r>
          </a:p>
          <a:p>
            <a:r>
              <a:rPr lang="el-GR" sz="1400" dirty="0" err="1" smtClean="0"/>
              <a:t>καθ᾿</a:t>
            </a:r>
            <a:r>
              <a:rPr lang="el-GR" sz="1400" dirty="0" smtClean="0"/>
              <a:t> </a:t>
            </a:r>
            <a:r>
              <a:rPr lang="el-GR" sz="1400" dirty="0" err="1" smtClean="0"/>
              <a:t>ὥραν</a:t>
            </a:r>
            <a:r>
              <a:rPr lang="el-GR" sz="1400" dirty="0" smtClean="0"/>
              <a:t> </a:t>
            </a:r>
            <a:r>
              <a:rPr lang="el-GR" sz="1400" dirty="0" err="1" smtClean="0"/>
              <a:t>στὴν</a:t>
            </a:r>
            <a:r>
              <a:rPr lang="el-GR" sz="1400" dirty="0" smtClean="0"/>
              <a:t> φωτιά.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additive="base">
                                        <p:cTn id="4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 calcmode="lin" valueType="num">
                                      <p:cBhvr additive="base">
                                        <p:cTn id="5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 calcmode="lin" valueType="num">
                                      <p:cBhvr additive="base">
                                        <p:cTn id="5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 calcmode="lin" valueType="num">
                                      <p:cBhvr additive="base">
                                        <p:cTn id="6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 calcmode="lin" valueType="num">
                                      <p:cBhvr additive="base">
                                        <p:cTn id="64"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
                                            <p:txEl>
                                              <p:pRg st="13" end="13"/>
                                            </p:txEl>
                                          </p:spTgt>
                                        </p:tgtEl>
                                        <p:attrNameLst>
                                          <p:attrName>style.visibility</p:attrName>
                                        </p:attrNameLst>
                                      </p:cBhvr>
                                      <p:to>
                                        <p:strVal val="visible"/>
                                      </p:to>
                                    </p:set>
                                    <p:anim calcmode="lin" valueType="num">
                                      <p:cBhvr additive="base">
                                        <p:cTn id="68"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
                                            <p:txEl>
                                              <p:pRg st="14" end="14"/>
                                            </p:txEl>
                                          </p:spTgt>
                                        </p:tgtEl>
                                        <p:attrNameLst>
                                          <p:attrName>style.visibility</p:attrName>
                                        </p:attrNameLst>
                                      </p:cBhvr>
                                      <p:to>
                                        <p:strVal val="visible"/>
                                      </p:to>
                                    </p:set>
                                    <p:anim calcmode="lin" valueType="num">
                                      <p:cBhvr additive="base">
                                        <p:cTn id="72"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
                                            <p:txEl>
                                              <p:pRg st="15" end="15"/>
                                            </p:txEl>
                                          </p:spTgt>
                                        </p:tgtEl>
                                        <p:attrNameLst>
                                          <p:attrName>style.visibility</p:attrName>
                                        </p:attrNameLst>
                                      </p:cBhvr>
                                      <p:to>
                                        <p:strVal val="visible"/>
                                      </p:to>
                                    </p:set>
                                    <p:anim calcmode="lin" valueType="num">
                                      <p:cBhvr additive="base">
                                        <p:cTn id="76"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mixanitouxronou.gr/wp-content/uploads/2014/03/Androutsos-Odysseas-_-Adam-Friedel-1825.jpg"/>
          <p:cNvPicPr>
            <a:picLocks noChangeAspect="1" noChangeArrowheads="1"/>
          </p:cNvPicPr>
          <p:nvPr/>
        </p:nvPicPr>
        <p:blipFill>
          <a:blip r:embed="rId2" cstate="print"/>
          <a:srcRect/>
          <a:stretch>
            <a:fillRect/>
          </a:stretch>
        </p:blipFill>
        <p:spPr bwMode="auto">
          <a:xfrm>
            <a:off x="142844" y="214290"/>
            <a:ext cx="5143536" cy="4196043"/>
          </a:xfrm>
          <a:prstGeom prst="rect">
            <a:avLst/>
          </a:prstGeom>
          <a:noFill/>
        </p:spPr>
      </p:pic>
      <p:sp>
        <p:nvSpPr>
          <p:cNvPr id="4" name="3 - Ορθογώνιο"/>
          <p:cNvSpPr/>
          <p:nvPr/>
        </p:nvSpPr>
        <p:spPr>
          <a:xfrm>
            <a:off x="142844" y="214290"/>
            <a:ext cx="2071702" cy="954107"/>
          </a:xfrm>
          <a:prstGeom prst="rect">
            <a:avLst/>
          </a:prstGeom>
        </p:spPr>
        <p:txBody>
          <a:bodyPr wrap="square">
            <a:spAutoFit/>
          </a:bodyPr>
          <a:lstStyle/>
          <a:p>
            <a:r>
              <a:rPr lang="el-GR" sz="1400" b="1" dirty="0" smtClean="0"/>
              <a:t>Ο Οδυσσέας Ανδρούτσος </a:t>
            </a:r>
          </a:p>
          <a:p>
            <a:r>
              <a:rPr lang="el-GR" sz="1400" b="1" dirty="0" smtClean="0"/>
              <a:t>σε λιθογραφία </a:t>
            </a:r>
          </a:p>
          <a:p>
            <a:r>
              <a:rPr lang="el-GR" sz="1400" b="1" dirty="0" smtClean="0"/>
              <a:t>του </a:t>
            </a:r>
            <a:r>
              <a:rPr lang="el-GR" sz="1400" b="1" dirty="0" err="1" smtClean="0">
                <a:solidFill>
                  <a:srgbClr val="C00000"/>
                </a:solidFill>
              </a:rPr>
              <a:t>Adam</a:t>
            </a:r>
            <a:r>
              <a:rPr lang="el-GR" sz="1400" b="1" dirty="0" smtClean="0">
                <a:solidFill>
                  <a:srgbClr val="C00000"/>
                </a:solidFill>
              </a:rPr>
              <a:t> </a:t>
            </a:r>
            <a:r>
              <a:rPr lang="el-GR" sz="1400" b="1" dirty="0" err="1" smtClean="0">
                <a:solidFill>
                  <a:srgbClr val="C00000"/>
                </a:solidFill>
              </a:rPr>
              <a:t>Friedel</a:t>
            </a:r>
            <a:r>
              <a:rPr lang="el-GR" sz="1400" b="1" dirty="0" smtClean="0">
                <a:solidFill>
                  <a:srgbClr val="C00000"/>
                </a:solidFill>
              </a:rPr>
              <a:t> </a:t>
            </a:r>
          </a:p>
          <a:p>
            <a:r>
              <a:rPr lang="el-GR" sz="1400" b="1" dirty="0" smtClean="0"/>
              <a:t>(1825)</a:t>
            </a:r>
            <a:endParaRPr lang="el-GR" dirty="0"/>
          </a:p>
        </p:txBody>
      </p:sp>
      <p:sp>
        <p:nvSpPr>
          <p:cNvPr id="5" name="4 - Ορθογώνιο"/>
          <p:cNvSpPr/>
          <p:nvPr/>
        </p:nvSpPr>
        <p:spPr>
          <a:xfrm>
            <a:off x="5286380" y="142852"/>
            <a:ext cx="3714776" cy="4401205"/>
          </a:xfrm>
          <a:prstGeom prst="rect">
            <a:avLst/>
          </a:prstGeom>
        </p:spPr>
        <p:txBody>
          <a:bodyPr wrap="square">
            <a:spAutoFit/>
          </a:bodyPr>
          <a:lstStyle/>
          <a:p>
            <a:pPr algn="just"/>
            <a:r>
              <a:rPr lang="el-GR" sz="1400" dirty="0" smtClean="0"/>
              <a:t>Μετά την καταστροφή του Δράμαλη, ο Ανδρούτσος επέστρεψε στην Αθήνα όπου </a:t>
            </a:r>
            <a:r>
              <a:rPr lang="el-GR" sz="1400" dirty="0" err="1" smtClean="0"/>
              <a:t>δρυσε</a:t>
            </a:r>
            <a:r>
              <a:rPr lang="el-GR" sz="1400" dirty="0" smtClean="0"/>
              <a:t> δύο σχολεία. Κάλεσε τον Κοραή από την Ευρώπη και τον </a:t>
            </a:r>
            <a:r>
              <a:rPr lang="el-GR" sz="1400" dirty="0" err="1" smtClean="0"/>
              <a:t>Βάμβα</a:t>
            </a:r>
            <a:r>
              <a:rPr lang="el-GR" sz="1400" dirty="0" smtClean="0"/>
              <a:t> από την </a:t>
            </a:r>
            <a:r>
              <a:rPr lang="el-GR" sz="1400" dirty="0" err="1" smtClean="0"/>
              <a:t>Κεφαλλονιά</a:t>
            </a:r>
            <a:r>
              <a:rPr lang="el-GR" sz="1400" dirty="0" smtClean="0"/>
              <a:t> να έρθουν να διδάξουν, χωρίς να εισακουσθεί. </a:t>
            </a:r>
          </a:p>
          <a:p>
            <a:pPr algn="just"/>
            <a:r>
              <a:rPr lang="el-GR" sz="1400" dirty="0" smtClean="0"/>
              <a:t>Γρήγορα, νέες στρατιωτικές επιχειρήσεις τον έκαναν να φύγει από την Αθήνα για την Ανατολική Ρούμελη. Τον Νοέμβριο του 1822 ηττάται από τον </a:t>
            </a:r>
            <a:r>
              <a:rPr lang="el-GR" sz="1400" dirty="0" err="1" smtClean="0"/>
              <a:t>Κιοσέ</a:t>
            </a:r>
            <a:r>
              <a:rPr lang="el-GR" sz="1400" dirty="0" smtClean="0"/>
              <a:t> </a:t>
            </a:r>
            <a:r>
              <a:rPr lang="el-GR" sz="1400" dirty="0" err="1" smtClean="0"/>
              <a:t>Μεχμέτ</a:t>
            </a:r>
            <a:r>
              <a:rPr lang="el-GR" sz="1400" dirty="0" smtClean="0"/>
              <a:t> στο Δαδί και παραλίγο να αιχμαλωτισθεί, ενώ τον Ιούλιο του 1823 ανακόπτει στη Βοιωτία την εκστρατεία του </a:t>
            </a:r>
            <a:r>
              <a:rPr lang="el-GR" sz="1400" dirty="0" err="1" smtClean="0"/>
              <a:t>Γιουσούφ</a:t>
            </a:r>
            <a:r>
              <a:rPr lang="el-GR" sz="1400" dirty="0" smtClean="0"/>
              <a:t> </a:t>
            </a:r>
            <a:r>
              <a:rPr lang="el-GR" sz="1400" dirty="0" err="1" smtClean="0"/>
              <a:t>Περκόφτσαλη</a:t>
            </a:r>
            <a:r>
              <a:rPr lang="el-GR" sz="1400" dirty="0" smtClean="0"/>
              <a:t> Πασά. </a:t>
            </a:r>
          </a:p>
          <a:p>
            <a:pPr algn="just"/>
            <a:r>
              <a:rPr lang="el-GR" sz="1400" dirty="0" smtClean="0"/>
              <a:t>Η διαμάχη του και ο παραγκωνισμός του από τους αντιπάλους του ανάγκασαν τον πεισματάρη και οξύθυμο πολέμαρχο να έλθει στη Βοιωτία στις αρχές του 1825. Εκεί προέβη σε νέα «καπάκια» με τους Τούρκους, για να εκβιάσει την κυβέρνηση. Δεν πρόδωσε όμως ποτέ την επανάσταση. Οι εχθροί του βρήκαν ευκαιρία να τον χαρακτηρίσουν προδότη</a:t>
            </a:r>
          </a:p>
        </p:txBody>
      </p:sp>
      <p:sp>
        <p:nvSpPr>
          <p:cNvPr id="6" name="5 - Ορθογώνιο"/>
          <p:cNvSpPr/>
          <p:nvPr/>
        </p:nvSpPr>
        <p:spPr>
          <a:xfrm>
            <a:off x="142844" y="4429132"/>
            <a:ext cx="8858312" cy="2246769"/>
          </a:xfrm>
          <a:prstGeom prst="rect">
            <a:avLst/>
          </a:prstGeom>
        </p:spPr>
        <p:txBody>
          <a:bodyPr wrap="square">
            <a:spAutoFit/>
          </a:bodyPr>
          <a:lstStyle/>
          <a:p>
            <a:pPr algn="just"/>
            <a:r>
              <a:rPr lang="el-GR" sz="1400" dirty="0" smtClean="0"/>
              <a:t>Η κυβέρνηση έστειλε εναντίον του, τον παλιό του φίλο Γιάννη Γκούρα, που ήταν πλέον ο προσωπικός του εχθρός. </a:t>
            </a:r>
          </a:p>
          <a:p>
            <a:pPr algn="just"/>
            <a:r>
              <a:rPr lang="el-GR" sz="1400" dirty="0" smtClean="0"/>
              <a:t>Ο Ανδρούτσος προσπάθησε </a:t>
            </a:r>
            <a:r>
              <a:rPr lang="el-GR" sz="1400" dirty="0" err="1" smtClean="0"/>
              <a:t>ν’αποφύγει</a:t>
            </a:r>
            <a:r>
              <a:rPr lang="el-GR" sz="1400" dirty="0" smtClean="0"/>
              <a:t> οποιαδήποτε σύγκρουση, αλλά τελικά συνελήφθη και φυλακίστηκε.</a:t>
            </a:r>
          </a:p>
          <a:p>
            <a:pPr algn="just"/>
            <a:r>
              <a:rPr lang="el-GR" sz="1400" dirty="0" smtClean="0"/>
              <a:t>Πολλοί αγωνιστές, με πρώτο τον Καραϊσκάκη, ξεσηκώθηκαν για την άδικη μεταχείριση του Ανδρούτσου κι επειδή ο ίδιος ζητούσε να περάσει από δίκη, ο </a:t>
            </a:r>
            <a:r>
              <a:rPr lang="el-GR" sz="1400" dirty="0" err="1" smtClean="0"/>
              <a:t>Γκούρας</a:t>
            </a:r>
            <a:r>
              <a:rPr lang="el-GR" sz="1400" dirty="0" smtClean="0"/>
              <a:t> πρόσταξε να τον σκοτώσουν στις </a:t>
            </a:r>
            <a:r>
              <a:rPr lang="el-GR" sz="1400" b="1" dirty="0" smtClean="0"/>
              <a:t>5 Ιουνίου 1825</a:t>
            </a:r>
            <a:r>
              <a:rPr lang="el-GR" sz="1400" dirty="0" smtClean="0"/>
              <a:t>. Για να καλύψουν το έγκλημά, πέταξαν το πτώμα στο λιθόστρωτου του Ναού της Απτέρου Νίκης και διέδωσαν πως ο φυλακισμένος προσπαθώντας να αποδράσει, σκοτώθηκε. </a:t>
            </a:r>
          </a:p>
          <a:p>
            <a:pPr algn="just"/>
            <a:endParaRPr lang="el-GR" sz="1400" dirty="0" smtClean="0"/>
          </a:p>
          <a:p>
            <a:pPr algn="just"/>
            <a:r>
              <a:rPr lang="el-GR" sz="1400" dirty="0" smtClean="0"/>
              <a:t>Η αλήθεια γρήγορα αποκαλύφθηκε. Η ιστορία τον αποκατέστησε, τοποθετώντας τον ανάμεσα στους ήρωες της Ελληνικής Επανάστασης. Το 1865 έγινε με επισημότητα και στρατιωτικές τιμές η μετακομιδή των οστών του στο Α' Νεκροταφείο Αθηνών, όπου σήμερα υπάρχει ο τάφος του.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silantis"/>
          <p:cNvPicPr>
            <a:picLocks noChangeAspect="1" noChangeArrowheads="1"/>
          </p:cNvPicPr>
          <p:nvPr/>
        </p:nvPicPr>
        <p:blipFill>
          <a:blip r:embed="rId2" cstate="print"/>
          <a:srcRect/>
          <a:stretch>
            <a:fillRect/>
          </a:stretch>
        </p:blipFill>
        <p:spPr bwMode="auto">
          <a:xfrm>
            <a:off x="142844" y="142852"/>
            <a:ext cx="8858312" cy="6500858"/>
          </a:xfrm>
          <a:prstGeom prst="rect">
            <a:avLst/>
          </a:prstGeom>
          <a:noFill/>
        </p:spPr>
      </p:pic>
      <p:sp>
        <p:nvSpPr>
          <p:cNvPr id="3" name="2 - Ορθογώνιο"/>
          <p:cNvSpPr/>
          <p:nvPr/>
        </p:nvSpPr>
        <p:spPr>
          <a:xfrm>
            <a:off x="0" y="5715016"/>
            <a:ext cx="9144000"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Αλέξανδρος Υψηλάντης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2"/>
            <a:ext cx="8858312" cy="1815882"/>
          </a:xfrm>
          <a:prstGeom prst="rect">
            <a:avLst/>
          </a:prstGeom>
        </p:spPr>
        <p:txBody>
          <a:bodyPr wrap="square">
            <a:spAutoFit/>
          </a:bodyPr>
          <a:lstStyle/>
          <a:p>
            <a:pPr algn="just"/>
            <a:r>
              <a:rPr lang="el-GR" sz="1400" dirty="0" smtClean="0"/>
              <a:t>Ο Αλέξανδρος Υψηλάντης γεννήθηκε στις </a:t>
            </a:r>
            <a:r>
              <a:rPr lang="el-GR" sz="1400" b="1" dirty="0" smtClean="0"/>
              <a:t>12 Δεκεμβρίου 1792</a:t>
            </a:r>
            <a:r>
              <a:rPr lang="el-GR" sz="1400" dirty="0" smtClean="0"/>
              <a:t> στην </a:t>
            </a:r>
            <a:r>
              <a:rPr lang="el-GR" sz="1400" b="1" dirty="0" err="1" smtClean="0"/>
              <a:t>Κωσταντινούπολη</a:t>
            </a:r>
            <a:r>
              <a:rPr lang="el-GR" sz="1400" dirty="0" smtClean="0"/>
              <a:t> και ήταν γιος του Κωνσταντίνου Υψηλάντη, Ηγεμόνα της Μολδοβλαχίας και γόνου εύπορης και ισχυρής Φαναριώτικης οικογένειας με καταγωγή από την Τραπεζούντα, η οποία εγκαταστάθηκε στην Κωνσταντινούπολη το 1655. </a:t>
            </a:r>
          </a:p>
          <a:p>
            <a:pPr algn="just"/>
            <a:r>
              <a:rPr lang="el-GR" sz="1400" dirty="0" smtClean="0"/>
              <a:t>Με χαρακτήρα ευγενή, ενθουσιώδη και ονειροπόλο, είχε βάλει μεγάλο σκοπό στη ζωή του την απελευθέρωση του Ελληνικού Έθνους, σε σημείο που τη χαρακτήρισε ως υπόθεση του Χριστιανισμού και του ανθρωπισμού γενικότερα. </a:t>
            </a:r>
          </a:p>
          <a:p>
            <a:pPr algn="just"/>
            <a:r>
              <a:rPr lang="el-GR" sz="1400" dirty="0" smtClean="0"/>
              <a:t>Γνωρίζοντας αυτά του τα συναισθήματα για την Ελλάδα και μετά την άρνηση του Καποδίστρια, οι Φιλικοί έστειλαν εκπρόσωπο τον Εμμανουήλ Ξάνθο να του ζητήσει να αναλάβει την αρχηγία την οποία με πολύ μεγάλο ενθουσιασμό και αποδέχτηκε στην Πετρούπολη στης 12 Απριλίου του 1820.</a:t>
            </a:r>
          </a:p>
        </p:txBody>
      </p:sp>
      <p:pic>
        <p:nvPicPr>
          <p:cNvPr id="50178" name="Picture 2" descr="ipsilantis"/>
          <p:cNvPicPr>
            <a:picLocks noChangeAspect="1" noChangeArrowheads="1"/>
          </p:cNvPicPr>
          <p:nvPr/>
        </p:nvPicPr>
        <p:blipFill>
          <a:blip r:embed="rId2" cstate="print"/>
          <a:srcRect/>
          <a:stretch>
            <a:fillRect/>
          </a:stretch>
        </p:blipFill>
        <p:spPr bwMode="auto">
          <a:xfrm>
            <a:off x="214282" y="1928802"/>
            <a:ext cx="2800962" cy="1857388"/>
          </a:xfrm>
          <a:prstGeom prst="rect">
            <a:avLst/>
          </a:prstGeom>
          <a:noFill/>
        </p:spPr>
      </p:pic>
      <p:sp>
        <p:nvSpPr>
          <p:cNvPr id="4" name="3 - Ορθογώνιο"/>
          <p:cNvSpPr/>
          <p:nvPr/>
        </p:nvSpPr>
        <p:spPr>
          <a:xfrm>
            <a:off x="3071802" y="1857364"/>
            <a:ext cx="5929354" cy="2031325"/>
          </a:xfrm>
          <a:prstGeom prst="rect">
            <a:avLst/>
          </a:prstGeom>
        </p:spPr>
        <p:txBody>
          <a:bodyPr wrap="square">
            <a:spAutoFit/>
          </a:bodyPr>
          <a:lstStyle/>
          <a:p>
            <a:pPr algn="just"/>
            <a:r>
              <a:rPr lang="el-GR" sz="1400" dirty="0" smtClean="0"/>
              <a:t>Αναδιοργάνωσε πολύ προσεκτικά και υπεύθυνα τη Φιλική Εταιρία εντός και εκτός των Ελληνικών συνόρων. Ο αδερφός του Νικόλαος Υψηλάντης οργάνωσε τον εθελοντικό στρατό για την Ελληνική Επανάσταση και παρουσίασαν την πρώτη Ελληνική σημαία η οποία είχε 3 χρώματα το άσπρο, το μαύρο και το κόκκινο . </a:t>
            </a:r>
          </a:p>
          <a:p>
            <a:pPr algn="just"/>
            <a:r>
              <a:rPr lang="el-GR" sz="1400" dirty="0" smtClean="0"/>
              <a:t>Ο ίδιος έκρινε ότι η Επανάσταση θα άρχιζε από την Πελοπόννησο γιατί οι περιστάσεις ήταν οι πλέον βολικές, εξέδωσε την Επαναστατική προκήρυξη (Μάχου υπέρ πίστεως και πατρίδος ) και ύψωσε την σημαία της Επανάστασης στις παραδουνάβιες ηγεμονίες. </a:t>
            </a:r>
          </a:p>
        </p:txBody>
      </p:sp>
      <p:sp>
        <p:nvSpPr>
          <p:cNvPr id="5" name="4 - Ορθογώνιο"/>
          <p:cNvSpPr/>
          <p:nvPr/>
        </p:nvSpPr>
        <p:spPr>
          <a:xfrm>
            <a:off x="142844" y="3786190"/>
            <a:ext cx="8858312" cy="2462213"/>
          </a:xfrm>
          <a:prstGeom prst="rect">
            <a:avLst/>
          </a:prstGeom>
        </p:spPr>
        <p:txBody>
          <a:bodyPr wrap="square">
            <a:spAutoFit/>
          </a:bodyPr>
          <a:lstStyle/>
          <a:p>
            <a:pPr algn="just"/>
            <a:r>
              <a:rPr lang="el-GR" sz="1400" dirty="0" smtClean="0"/>
              <a:t>Όμως, με την ενθάρρυνση του Καποδίστρια πείσθηκε ότι έπρεπε να επισπεύσει την προπαρασκευή της και τον Ιούνιο του 1820 εγκαταστάθηκε στη Οδησσό. Πέρασε τον ποταμό Προύθο στις 22 Φεβρουαρίου 1821 και δύο μέρες αργότερα ύψωσε τελικά τη σημαία της Επανάστασης στις παραδουνάβιες ηγεμονίες και συγκεκριμένα στο Ιάσιο της Μολδοβλαχίας, όπου απαγορευόταν η παραμονή του τουρκικού στρατού.</a:t>
            </a:r>
          </a:p>
          <a:p>
            <a:pPr algn="just"/>
            <a:r>
              <a:rPr lang="el-GR" sz="1400" dirty="0" smtClean="0"/>
              <a:t>Εθελοντές κατέφθασαν από όλη την Ευρώπη για να καταταχθούν στο στρατιωτικό σώμα που δημιούργησε καθώς επίσης συγκρότησε τον Ιερό Λόχο που αποτελούνταν από 500 σπουδαστές. </a:t>
            </a:r>
          </a:p>
          <a:p>
            <a:r>
              <a:rPr lang="el-GR" sz="1400" dirty="0" smtClean="0"/>
              <a:t>Ύψωσε στις 17 Μάρτιου τη σημαία στο Βουκουρέστι. Ο στρατός όμως καταστράφηκε στη μάχη του Δραγατσανίου στις 7 Ιουνίου του 1821, λόγω της άρνησης του ηγέτη των Βλάχων Θεόδωρου </a:t>
            </a:r>
            <a:r>
              <a:rPr lang="el-GR" sz="1400" dirty="0" err="1" smtClean="0"/>
              <a:t>Βλαδιμιρέσκου</a:t>
            </a:r>
            <a:r>
              <a:rPr lang="el-GR" sz="1400" dirty="0" smtClean="0"/>
              <a:t> να τον βοηθήσει οικονομικά και στρατιωτικά και λόγω του αφορισμού του από τον Πατριάρχη Γρηγόριο Ε΄ ο οποίος πιέστηκε να το κάνει από την Υψηλή Πύλη, διότι διαφορετικά θα προχωρούσαν σε σφαγές των Χριστιανών. </a:t>
            </a:r>
          </a:p>
          <a:p>
            <a:pPr algn="just"/>
            <a:r>
              <a:rPr lang="el-GR" sz="1400" dirty="0" smtClean="0"/>
              <a:t>Κατέφυγε στην Αυστρία, όπου φυλακίστηκε από τους Αυστριακούς και ελευθερώθηκε στις 24 Νοεμβρίου του 1827. </a:t>
            </a:r>
          </a:p>
        </p:txBody>
      </p:sp>
    </p:spTree>
  </p:cSld>
  <p:clrMapOvr>
    <a:masterClrMapping/>
  </p:clrMapOvr>
  <p:transition spd="slow">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psilantis"/>
          <p:cNvPicPr>
            <a:picLocks noChangeAspect="1" noChangeArrowheads="1"/>
          </p:cNvPicPr>
          <p:nvPr/>
        </p:nvPicPr>
        <p:blipFill>
          <a:blip r:embed="rId2" cstate="print"/>
          <a:srcRect/>
          <a:stretch>
            <a:fillRect/>
          </a:stretch>
        </p:blipFill>
        <p:spPr bwMode="auto">
          <a:xfrm>
            <a:off x="142843" y="142852"/>
            <a:ext cx="8770139" cy="4143404"/>
          </a:xfrm>
          <a:prstGeom prst="rect">
            <a:avLst/>
          </a:prstGeom>
          <a:noFill/>
        </p:spPr>
      </p:pic>
      <p:sp>
        <p:nvSpPr>
          <p:cNvPr id="3" name="2 - Ορθογώνιο"/>
          <p:cNvSpPr/>
          <p:nvPr/>
        </p:nvSpPr>
        <p:spPr>
          <a:xfrm>
            <a:off x="142844" y="4357694"/>
            <a:ext cx="8858312" cy="1815882"/>
          </a:xfrm>
          <a:prstGeom prst="rect">
            <a:avLst/>
          </a:prstGeom>
        </p:spPr>
        <p:txBody>
          <a:bodyPr wrap="square">
            <a:spAutoFit/>
          </a:bodyPr>
          <a:lstStyle/>
          <a:p>
            <a:pPr algn="just"/>
            <a:r>
              <a:rPr lang="el-GR" sz="1400" dirty="0" smtClean="0"/>
              <a:t>Λόγω της κλονισμένης του υγείας πέθανε μετά από δύο μήνες σχεδόν, στις </a:t>
            </a:r>
            <a:r>
              <a:rPr lang="el-GR" sz="1400" b="1" dirty="0" smtClean="0"/>
              <a:t>31 Ιανουαρίου 1828</a:t>
            </a:r>
            <a:r>
              <a:rPr lang="el-GR" sz="1400" dirty="0" smtClean="0"/>
              <a:t>,σε συνθήκες μεγάλης φτώχιας και μιζέριας στη Βιέννη. </a:t>
            </a:r>
          </a:p>
          <a:p>
            <a:pPr algn="just"/>
            <a:endParaRPr lang="el-GR" sz="1400" dirty="0" smtClean="0"/>
          </a:p>
          <a:p>
            <a:pPr algn="just"/>
            <a:r>
              <a:rPr lang="el-GR" sz="1400" dirty="0" smtClean="0"/>
              <a:t>Η μεγάλη του επιθυμία ήταν η καρδιά του να </a:t>
            </a:r>
            <a:r>
              <a:rPr lang="el-GR" sz="1400" dirty="0" err="1" smtClean="0"/>
              <a:t>βγεί</a:t>
            </a:r>
            <a:r>
              <a:rPr lang="el-GR" sz="1400" dirty="0" smtClean="0"/>
              <a:t> από το σώμα του και να σταλεί στην Ελλάδα, την οποία πραγματοποίησε ο Γεώργιος </a:t>
            </a:r>
            <a:r>
              <a:rPr lang="el-GR" sz="1400" dirty="0" err="1" smtClean="0"/>
              <a:t>Λασσάνης</a:t>
            </a:r>
            <a:r>
              <a:rPr lang="el-GR" sz="1400" dirty="0" smtClean="0"/>
              <a:t> και τώρα βρίσκεται στο </a:t>
            </a:r>
            <a:r>
              <a:rPr lang="el-GR" sz="1400" dirty="0" err="1" smtClean="0"/>
              <a:t>Αμαλιείο</a:t>
            </a:r>
            <a:r>
              <a:rPr lang="el-GR" sz="1400" dirty="0" smtClean="0"/>
              <a:t> Ορφανοτροφείο στην Αθήνα . </a:t>
            </a:r>
          </a:p>
          <a:p>
            <a:pPr algn="just"/>
            <a:endParaRPr lang="el-GR" sz="1400" dirty="0" smtClean="0"/>
          </a:p>
          <a:p>
            <a:pPr algn="just"/>
            <a:r>
              <a:rPr lang="el-GR" sz="1400" dirty="0" smtClean="0"/>
              <a:t>Τα οστά του μεταφέρθηκαν τον Αύγουστο του 1964 (136 χρόνια μετά τον θάνατο του) στην εκκλησία των Αγίων Ταξιαρχών στο Πεδίον του Άρεως </a:t>
            </a: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Dimitrios_Ypsilantis.jpg"/>
          <p:cNvPicPr>
            <a:picLocks noChangeAspect="1" noChangeArrowheads="1"/>
          </p:cNvPicPr>
          <p:nvPr/>
        </p:nvPicPr>
        <p:blipFill>
          <a:blip r:embed="rId3" cstate="print"/>
          <a:srcRect/>
          <a:stretch>
            <a:fillRect/>
          </a:stretch>
        </p:blipFill>
        <p:spPr bwMode="auto">
          <a:xfrm>
            <a:off x="91142" y="172653"/>
            <a:ext cx="8910013" cy="6542495"/>
          </a:xfrm>
          <a:prstGeom prst="rect">
            <a:avLst/>
          </a:prstGeom>
          <a:noFill/>
        </p:spPr>
      </p:pic>
      <p:sp>
        <p:nvSpPr>
          <p:cNvPr id="3" name="2 - Ορθογώνιο"/>
          <p:cNvSpPr/>
          <p:nvPr/>
        </p:nvSpPr>
        <p:spPr>
          <a:xfrm>
            <a:off x="0" y="5715016"/>
            <a:ext cx="9144000"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Δημήτριος Υψηλάντης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3 - Ορθογώνιο"/>
          <p:cNvSpPr/>
          <p:nvPr/>
        </p:nvSpPr>
        <p:spPr>
          <a:xfrm>
            <a:off x="142844" y="214290"/>
            <a:ext cx="8858312" cy="4832092"/>
          </a:xfrm>
          <a:prstGeom prst="rect">
            <a:avLst/>
          </a:prstGeom>
        </p:spPr>
        <p:txBody>
          <a:bodyPr wrap="square">
            <a:spAutoFit/>
          </a:bodyPr>
          <a:lstStyle/>
          <a:p>
            <a:pPr algn="just"/>
            <a:r>
              <a:rPr lang="el-GR" sz="1400" dirty="0" smtClean="0"/>
              <a:t>Ο Δημήτριος Υψηλάντης γεννήθηκε στην Κωνσταντινούπολη στις </a:t>
            </a:r>
            <a:r>
              <a:rPr lang="el-GR" sz="1400" b="1" dirty="0" smtClean="0"/>
              <a:t>14 Δεκεμβρίου 1793 </a:t>
            </a:r>
            <a:r>
              <a:rPr lang="el-GR" sz="1400" dirty="0" smtClean="0"/>
              <a:t>και ήταν ο δευτερότοκος γιος του επιφανούς </a:t>
            </a:r>
            <a:r>
              <a:rPr lang="el-GR" sz="1400" dirty="0" err="1" smtClean="0"/>
              <a:t>φαναριώτη</a:t>
            </a:r>
            <a:r>
              <a:rPr lang="el-GR" sz="1400" dirty="0" smtClean="0"/>
              <a:t> Κωνσταντίνου Υψηλάντη (1760-1816), ο οποίος διετέλεσε διερμηνέας της Οθωμανικής Αυτοκρατορίας και ηγεμόνας της Μολδοβλαχίας και της </a:t>
            </a:r>
            <a:r>
              <a:rPr lang="el-GR" sz="1400" dirty="0" err="1" smtClean="0"/>
              <a:t>Σάφτα</a:t>
            </a:r>
            <a:r>
              <a:rPr lang="el-GR" sz="1400" dirty="0" smtClean="0"/>
              <a:t> (Ελισάβετ) </a:t>
            </a:r>
            <a:r>
              <a:rPr lang="el-GR" sz="1400" dirty="0" err="1" smtClean="0"/>
              <a:t>Βακαρέσκου</a:t>
            </a:r>
            <a:r>
              <a:rPr lang="el-GR" sz="1400" dirty="0" smtClean="0"/>
              <a:t>, κόρης σημαντικής οικογένειας της Μολδαβίας. Αδελφός του ήταν ο Αλέξανδρος Υψηλάντης, ο αρχηγός της Φιλικής Εταιρείας. </a:t>
            </a:r>
          </a:p>
          <a:p>
            <a:pPr algn="just"/>
            <a:r>
              <a:rPr lang="el-GR" sz="1400" dirty="0" smtClean="0"/>
              <a:t>Σπούδασε στην Γαλλία σε στρατιωτικές σχολές και στη συνέχεια κατατάχθηκε στην αυτοκρατορική φρουρά του Τσάρου στην Πετρούπολη, φτάνοντας έως τον βαθμό του λοχαγού. Το 1818 μυήθηκε στην Φιλική Εταιρεία. </a:t>
            </a:r>
          </a:p>
          <a:p>
            <a:pPr algn="just"/>
            <a:r>
              <a:rPr lang="el-GR" sz="1400" dirty="0" smtClean="0"/>
              <a:t>Με την έναρξη της επανάστασης ανέλαβε αντιπρόσωπος του αδελφό του Αλέξανδρου, ως πληρεξούσιος του Γενικού επιτρόπου Αρχής στην Πελοπόννησο. Τον Ιουνίου του 1821 ανέλαβε την αρχιστρατηγία και προσπάθησε να οργανώσει τακτικό στρατό. Η προσπάθειά του να περιορίσει την ισχύ των κοτζαμπάσηδων είχε σαν αποτέλεσμα την εκδίωξη του. </a:t>
            </a:r>
          </a:p>
          <a:p>
            <a:pPr algn="just"/>
            <a:endParaRPr lang="el-GR" sz="1400" dirty="0" smtClean="0"/>
          </a:p>
          <a:p>
            <a:pPr algn="just"/>
            <a:r>
              <a:rPr lang="el-GR" sz="1400" dirty="0" smtClean="0"/>
              <a:t>Ο λαός απαίτησε την αποκατάσταση του κι ύστερα από προσπάθειες του Κολοκοτρώνη επανήλθε στην αρχική του θέση. Το Δεκέμβρη του 1821 άρχισαν οι εργασίες της η A‘ </a:t>
            </a:r>
            <a:r>
              <a:rPr lang="el-GR" sz="1400" dirty="0" err="1" smtClean="0"/>
              <a:t>ΕθνοΣυνέλευσης</a:t>
            </a:r>
            <a:r>
              <a:rPr lang="el-GR" sz="1400" dirty="0" smtClean="0"/>
              <a:t> και το Γενάρη του 1822 εκλέχθηκε πρόεδρος του </a:t>
            </a:r>
            <a:r>
              <a:rPr lang="el-GR" sz="1400" dirty="0" err="1" smtClean="0"/>
              <a:t>Bουλευτικού</a:t>
            </a:r>
            <a:r>
              <a:rPr lang="el-GR" sz="1400" dirty="0" smtClean="0"/>
              <a:t>. Ο Υψηλάντης εκπροσώπησε την πλευρά των δημοκρατικών και ήρθε σε σύγκρουση με </a:t>
            </a:r>
            <a:r>
              <a:rPr lang="el-GR" sz="1400" dirty="0" err="1" smtClean="0"/>
              <a:t>τονΑλ</a:t>
            </a:r>
            <a:r>
              <a:rPr lang="el-GR" sz="1400" dirty="0" smtClean="0"/>
              <a:t>. Μαυροκορδάτο. Έλαβε μέρος στην πολιορκία του Ναυπλίου και του Άργους, στην εκστρατεία εναντίον της Αθήνας, στη μάχη των Δερβενακίων, στη μάχη στους Μύλους της Λέρνης και στην μάχη στην Πέτρα της Βοιωτίας. Με την έλευση του Ιωάννη Καποδίστρια ο Υψηλάντης διορίστηκε στρατάρχης και ανέλαβε την οργάνωσή του και τη μετατροπή του σε τακτικό στρατό με βάση τα ευρωπαϊκά πρότυπα. </a:t>
            </a:r>
          </a:p>
          <a:p>
            <a:pPr algn="just"/>
            <a:endParaRPr lang="el-GR" sz="1400" dirty="0" smtClean="0"/>
          </a:p>
          <a:p>
            <a:pPr algn="just"/>
            <a:r>
              <a:rPr lang="el-GR" sz="1400" dirty="0" smtClean="0"/>
              <a:t>Ο Δημήτριος Υψηλάντης θα παντρευόταν την Μαντώ </a:t>
            </a:r>
            <a:r>
              <a:rPr lang="el-GR" sz="1400" dirty="0" err="1" smtClean="0"/>
              <a:t>Μαυρογένους</a:t>
            </a:r>
            <a:r>
              <a:rPr lang="el-GR" sz="1400" dirty="0" smtClean="0"/>
              <a:t> όμως εξαιτίας του </a:t>
            </a:r>
            <a:r>
              <a:rPr lang="el-GR" sz="1400" dirty="0" err="1" smtClean="0"/>
              <a:t>Ι.Κωλέττη</a:t>
            </a:r>
            <a:r>
              <a:rPr lang="el-GR" sz="1400" dirty="0" smtClean="0"/>
              <a:t>, ο Υψηλάντης  αθέτησε την υπόσχεση που της είχε δώσει. </a:t>
            </a:r>
          </a:p>
          <a:p>
            <a:pPr algn="just"/>
            <a:endParaRPr lang="el-GR" sz="1400" dirty="0" smtClean="0"/>
          </a:p>
          <a:p>
            <a:pPr algn="just"/>
            <a:r>
              <a:rPr lang="el-GR" sz="1400" dirty="0" smtClean="0"/>
              <a:t>Ο αγνός και ανιδιοτελής επαναστάτης, πέθανε στο Ναύπλιο, (</a:t>
            </a:r>
            <a:r>
              <a:rPr lang="el-GR" sz="1400" b="1" dirty="0" smtClean="0"/>
              <a:t>5 Αυγούστου 1832)</a:t>
            </a:r>
            <a:r>
              <a:rPr lang="el-GR" sz="1400" dirty="0" smtClean="0"/>
              <a:t>, σε ηλικία 39 ετών.</a:t>
            </a:r>
          </a:p>
        </p:txBody>
      </p:sp>
      <p:sp>
        <p:nvSpPr>
          <p:cNvPr id="8" name="7 - Ορθογώνιο"/>
          <p:cNvSpPr/>
          <p:nvPr/>
        </p:nvSpPr>
        <p:spPr>
          <a:xfrm>
            <a:off x="142844" y="5429264"/>
            <a:ext cx="8858312" cy="523220"/>
          </a:xfrm>
          <a:prstGeom prst="rect">
            <a:avLst/>
          </a:prstGeom>
        </p:spPr>
        <p:txBody>
          <a:bodyPr wrap="square">
            <a:spAutoFit/>
          </a:bodyPr>
          <a:lstStyle/>
          <a:p>
            <a:pPr algn="ctr"/>
            <a:r>
              <a:rPr lang="el-GR" sz="1400" b="1" i="1" dirty="0" smtClean="0"/>
              <a:t>Τον Απρίλη του 1825 στο Μίσιγκαν των ΗΠΑ προς τιμή του, ιδρύθηκε μια κοινότητα, με το όνομα  </a:t>
            </a:r>
            <a:r>
              <a:rPr lang="el-GR" sz="1400" b="1" i="1" dirty="0" err="1" smtClean="0"/>
              <a:t>Ypsilanti</a:t>
            </a:r>
            <a:endParaRPr lang="el-GR" sz="1400" b="1" i="1" dirty="0" smtClean="0"/>
          </a:p>
          <a:p>
            <a:pPr algn="ctr"/>
            <a:r>
              <a:rPr lang="el-GR" sz="1400" b="1" i="1" dirty="0" smtClean="0"/>
              <a:t>Σήμερα είναι μια πόλη με 21.000 κατοίκους.</a:t>
            </a:r>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Athanasios_Diakos.jpg"/>
          <p:cNvPicPr>
            <a:picLocks noChangeAspect="1" noChangeArrowheads="1"/>
          </p:cNvPicPr>
          <p:nvPr/>
        </p:nvPicPr>
        <p:blipFill>
          <a:blip r:embed="rId2" cstate="print"/>
          <a:srcRect/>
          <a:stretch>
            <a:fillRect/>
          </a:stretch>
        </p:blipFill>
        <p:spPr bwMode="auto">
          <a:xfrm>
            <a:off x="91142" y="185716"/>
            <a:ext cx="8892223" cy="6529432"/>
          </a:xfrm>
          <a:prstGeom prst="rect">
            <a:avLst/>
          </a:prstGeom>
          <a:noFill/>
        </p:spPr>
      </p:pic>
      <p:sp>
        <p:nvSpPr>
          <p:cNvPr id="3" name="2 - Ορθογώνιο"/>
          <p:cNvSpPr/>
          <p:nvPr/>
        </p:nvSpPr>
        <p:spPr>
          <a:xfrm>
            <a:off x="0" y="5786454"/>
            <a:ext cx="9144000"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Αθανάσιος Διάκος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44280725"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O Αθανάσιος Διάκος γεννήθηκε το 1788 στην Άνω Μουσουνίτσα της Φωκίδας (σημερινός Αθανάσιος Διάκος) και κατ’ άλλους στη γειτονική Αρτοτίνα, απ’ όπου καταγόταν η μητέρα του. Το πραγματικό του όνομα ήταν Αθανάσιος Γραμματικός.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Πηγή: </a:t>
            </a:r>
            <a:r>
              <a:rPr kumimoji="0" lang="el-GR" sz="1800" b="0" i="0" u="none" strike="noStrike" cap="none" normalizeH="0" baseline="0" smtClean="0">
                <a:ln>
                  <a:noFill/>
                </a:ln>
                <a:solidFill>
                  <a:schemeClr val="tx1"/>
                </a:solidFill>
                <a:effectLst/>
                <a:latin typeface="Arial" charset="0"/>
                <a:cs typeface="Arial" charset="0"/>
                <a:hlinkClick r:id="rId2"/>
              </a:rPr>
              <a:t>https://www.sansimera.gr/biographies/252</a:t>
            </a: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 SanSimera.gr</a:t>
            </a:r>
          </a:p>
        </p:txBody>
      </p:sp>
      <p:sp>
        <p:nvSpPr>
          <p:cNvPr id="1028" name="Rectangle 4"/>
          <p:cNvSpPr>
            <a:spLocks noChangeArrowheads="1"/>
          </p:cNvSpPr>
          <p:nvPr/>
        </p:nvSpPr>
        <p:spPr bwMode="auto">
          <a:xfrm>
            <a:off x="-544280725"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O Αθανάσιος Διάκος γεννήθηκε το 1788 στην Άνω Μουσουνίτσα της Φωκίδας (σημερινός Αθανάσιος Διάκος) και κατ’ άλλους στη γειτονική Αρτοτίνα, απ’ όπου καταγόταν η μητέρα του. Το πραγματικό του όνομα ήταν Αθανάσιος Γραμματικός.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Πηγή: </a:t>
            </a:r>
            <a:r>
              <a:rPr kumimoji="0" lang="el-GR" sz="1800" b="0" i="0" u="none" strike="noStrike" cap="none" normalizeH="0" baseline="0" smtClean="0">
                <a:ln>
                  <a:noFill/>
                </a:ln>
                <a:solidFill>
                  <a:schemeClr val="tx1"/>
                </a:solidFill>
                <a:effectLst/>
                <a:latin typeface="Arial" charset="0"/>
                <a:cs typeface="Arial" charset="0"/>
                <a:hlinkClick r:id="rId2"/>
              </a:rPr>
              <a:t>https://www.sansimera.gr/biographies/252</a:t>
            </a: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r>
              <a:rPr kumimoji="0" lang="el-GR" sz="1800" b="0" i="0" u="none" strike="noStrike" cap="none" normalizeH="0" baseline="0" smtClean="0">
                <a:ln>
                  <a:noFill/>
                </a:ln>
                <a:solidFill>
                  <a:schemeClr val="tx1"/>
                </a:solidFill>
                <a:effectLst/>
                <a:latin typeface="Arial" charset="0"/>
                <a:cs typeface="Arial" charset="0"/>
              </a:rPr>
              <a:t>© SanSimera.gr</a:t>
            </a:r>
          </a:p>
        </p:txBody>
      </p:sp>
      <p:sp>
        <p:nvSpPr>
          <p:cNvPr id="6" name="5 - Ορθογώνιο"/>
          <p:cNvSpPr/>
          <p:nvPr/>
        </p:nvSpPr>
        <p:spPr>
          <a:xfrm>
            <a:off x="142844" y="142852"/>
            <a:ext cx="8858312" cy="5232202"/>
          </a:xfrm>
          <a:prstGeom prst="rect">
            <a:avLst/>
          </a:prstGeom>
        </p:spPr>
        <p:txBody>
          <a:bodyPr wrap="square">
            <a:spAutoFit/>
          </a:bodyPr>
          <a:lstStyle/>
          <a:p>
            <a:pPr algn="just"/>
            <a:r>
              <a:rPr lang="el-GR" sz="1400" dirty="0" smtClean="0"/>
              <a:t>Γεννήθηκε το </a:t>
            </a:r>
            <a:r>
              <a:rPr lang="el-GR" sz="1400" b="1" dirty="0" smtClean="0"/>
              <a:t>1788</a:t>
            </a:r>
            <a:r>
              <a:rPr lang="el-GR" sz="1400" dirty="0" smtClean="0"/>
              <a:t> στην Άνω </a:t>
            </a:r>
            <a:r>
              <a:rPr lang="el-GR" sz="1400" dirty="0" err="1" smtClean="0"/>
              <a:t>Μουσουνίτσα</a:t>
            </a:r>
            <a:r>
              <a:rPr lang="el-GR" sz="1400" dirty="0" smtClean="0"/>
              <a:t> της Φωκίδας (σημερινός Αθανάσιος Διάκος)</a:t>
            </a:r>
            <a:r>
              <a:rPr lang="el-GR" dirty="0" smtClean="0"/>
              <a:t> </a:t>
            </a:r>
            <a:r>
              <a:rPr lang="el-GR" sz="1400" dirty="0" smtClean="0"/>
              <a:t>και κατ’ άλλους στη γειτονική </a:t>
            </a:r>
            <a:r>
              <a:rPr lang="el-GR" sz="1400" dirty="0" err="1" smtClean="0"/>
              <a:t>Αρτοτίνα</a:t>
            </a:r>
            <a:r>
              <a:rPr lang="el-GR" sz="1400" dirty="0" smtClean="0"/>
              <a:t>, απ’ όπου καταγόταν η μητέρα του. Το πραγματικό του όνομα ήταν Αθανάσιος Γραμματικός. Ο πατέρας του, μη μπορώντας να αντέξει τα βάρη της πολυμελούς οικογένειάς του, τον έστειλε δόκιμο μοναχό σε κοντινό μοναστήρι σε ηλικία 12 ετών. Πέντε χρόνια αργότερα χειροτονήθηκε διάκονος, αλλά γρήγορα εγκατέλειψε την καλογερική, όταν σκότωσε ένα Τούρκο αγά.</a:t>
            </a:r>
            <a:r>
              <a:rPr lang="el-GR" dirty="0" smtClean="0"/>
              <a:t> </a:t>
            </a:r>
            <a:r>
              <a:rPr lang="el-GR" sz="1400" dirty="0" smtClean="0"/>
              <a:t>Εντάχθηκε ως πρωτοπαλίκαρο στο σώμα του οπλαρχηγού Γούλα </a:t>
            </a:r>
            <a:r>
              <a:rPr lang="el-GR" sz="1400" dirty="0" err="1" smtClean="0"/>
              <a:t>Σκαλτσά</a:t>
            </a:r>
            <a:r>
              <a:rPr lang="el-GR" sz="1400" dirty="0" smtClean="0"/>
              <a:t>, συνεχίζοντας την οικογενειακή παράδοση και τότε έλαβε και το προσωνύμιο Διάκος, με το οποίο έμεινε στην ιστορία.</a:t>
            </a:r>
            <a:r>
              <a:rPr lang="el-GR" dirty="0" smtClean="0"/>
              <a:t> </a:t>
            </a:r>
            <a:r>
              <a:rPr lang="el-GR" sz="1400" dirty="0" smtClean="0"/>
              <a:t>Το 1814 εντάχθηκε στη σωματοφυλακή του Αλή Πασά, της οποίας επικεφαλής ήταν ο Οδυσσέας Ανδρούτσος. </a:t>
            </a:r>
          </a:p>
          <a:p>
            <a:pPr algn="just"/>
            <a:r>
              <a:rPr lang="el-GR" sz="1400" dirty="0" smtClean="0"/>
              <a:t>Όταν ο Ανδρούτσος διορίστηκε αρχηγός στο αρματολίκι της Λιβαδειάς, ο Διάκος τον ακολούθησε. Μετά την αποχώρηση του Ανδρούτσου, ο Διάκος ανακηρύχθηκε καπετάνιος. Τον Οκτώβριο του 1820, μυήθηκε στη Φιλική Εταιρεία. Στις 27 Μαρτίου 1821 πρωτοστατεί στην κήρυξη της Επανάστασης στην Ανατολική Στερεά. Στις 17 Απριλίου, δυο πασάδες, ο Ομέρ Βρυώνης και ο </a:t>
            </a:r>
            <a:r>
              <a:rPr lang="el-GR" sz="1400" dirty="0" err="1" smtClean="0"/>
              <a:t>Κιοσέ</a:t>
            </a:r>
            <a:r>
              <a:rPr lang="el-GR" sz="1400" dirty="0" smtClean="0"/>
              <a:t> </a:t>
            </a:r>
            <a:r>
              <a:rPr lang="el-GR" sz="1400" dirty="0" err="1" smtClean="0"/>
              <a:t>Μεχμέτ</a:t>
            </a:r>
            <a:r>
              <a:rPr lang="el-GR" sz="1400" dirty="0" smtClean="0"/>
              <a:t> με 8.000 άνδρες στρατοπεδεύουν στο Λιανοκλάδι, λίγα χιλιόμετρα έξω από τη Λαμία, προκειμένου να καταστείλουν την επανάσταση στη Στερεά Ελλάδα  αλλά και την Πελοπόννησο. Ο Διάκος υπερασπίζεται με λιγοστούς άνδρες το γεφύρι της Αλαμάνας. Μάχεται ηρωικά, τραυματίζεται και τελικά συλλαμβάνεται αιχμάλωτος. Τραυματισμένος ο Διάκος μεταφέρεται στη Λαμία. Οι Οθωμανοί του προτείνουν να προσκυνήσει και να συνεργαστεί μαζί τους. Ο Διάκος υπερήφανα αρνείται: </a:t>
            </a:r>
          </a:p>
          <a:p>
            <a:pPr algn="just"/>
            <a:r>
              <a:rPr lang="el-GR" sz="1400" i="1" dirty="0" smtClean="0"/>
              <a:t>«Εγώ Γραικός γεννήθηκα, Γραικός </a:t>
            </a:r>
            <a:r>
              <a:rPr lang="el-GR" sz="1400" i="1" dirty="0" err="1" smtClean="0"/>
              <a:t>θελ</a:t>
            </a:r>
            <a:r>
              <a:rPr lang="el-GR" sz="1400" i="1" dirty="0" smtClean="0"/>
              <a:t>’ να πεθάνω» </a:t>
            </a:r>
            <a:r>
              <a:rPr lang="el-GR" sz="1400" dirty="0" smtClean="0"/>
              <a:t>φέρεται να τους απάντησε. </a:t>
            </a:r>
          </a:p>
          <a:p>
            <a:pPr algn="just"/>
            <a:r>
              <a:rPr lang="el-GR" sz="1400" dirty="0" smtClean="0"/>
              <a:t>Εκτελέστηκε διά ανασκολοπισμού την ίδια μέρα </a:t>
            </a:r>
            <a:r>
              <a:rPr lang="el-GR" sz="1400" b="1" dirty="0" smtClean="0"/>
              <a:t>24 Απριλίου 1821</a:t>
            </a:r>
            <a:r>
              <a:rPr lang="el-GR" sz="1400" dirty="0" smtClean="0"/>
              <a:t>. </a:t>
            </a:r>
          </a:p>
          <a:p>
            <a:pPr algn="just"/>
            <a:endParaRPr lang="el-GR" sz="1400" dirty="0" smtClean="0"/>
          </a:p>
          <a:p>
            <a:pPr algn="just"/>
            <a:r>
              <a:rPr lang="el-GR" sz="1400" dirty="0" smtClean="0"/>
              <a:t>Προτού ξεψυχήσει ο Διάκος λέγεται ότι αναφώνησε το αυτοσχέδιο τετράστιχο: </a:t>
            </a:r>
            <a:r>
              <a:rPr lang="el-GR" sz="1400" b="1" dirty="0" smtClean="0"/>
              <a:t>Για </a:t>
            </a:r>
            <a:r>
              <a:rPr lang="el-GR" sz="1400" b="1" dirty="0" err="1" smtClean="0"/>
              <a:t>ιδές</a:t>
            </a:r>
            <a:r>
              <a:rPr lang="el-GR" sz="1400" b="1" dirty="0" smtClean="0"/>
              <a:t> καιρό που διάλεξε, </a:t>
            </a:r>
          </a:p>
          <a:p>
            <a:pPr algn="just"/>
            <a:r>
              <a:rPr lang="el-GR" sz="1400" b="1" dirty="0" smtClean="0"/>
              <a:t>                                                                                                                                 ο χάρος να με πάρει </a:t>
            </a:r>
          </a:p>
          <a:p>
            <a:pPr algn="just"/>
            <a:r>
              <a:rPr lang="el-GR" sz="1400" b="1" dirty="0" smtClean="0"/>
              <a:t>                                                                                                                                 τώρα π' ανθίζουν τα κλαδιά </a:t>
            </a:r>
          </a:p>
          <a:p>
            <a:pPr algn="just"/>
            <a:r>
              <a:rPr lang="el-GR" sz="1400" b="1" dirty="0" smtClean="0"/>
              <a:t>                                                                                                                                 και βγάζει η γης χορτάρι </a:t>
            </a:r>
          </a:p>
          <a:p>
            <a:pPr algn="just"/>
            <a:endParaRPr lang="el-GR" sz="1400" dirty="0" smtClean="0"/>
          </a:p>
        </p:txBody>
      </p:sp>
    </p:spTree>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ikohouse.files.wordpress.com/2015/11/0c4f3-makrygiannis.jpg"/>
          <p:cNvPicPr>
            <a:picLocks noChangeAspect="1" noChangeArrowheads="1"/>
          </p:cNvPicPr>
          <p:nvPr/>
        </p:nvPicPr>
        <p:blipFill>
          <a:blip r:embed="rId2" cstate="print"/>
          <a:srcRect/>
          <a:stretch>
            <a:fillRect/>
          </a:stretch>
        </p:blipFill>
        <p:spPr bwMode="auto">
          <a:xfrm>
            <a:off x="104221" y="142760"/>
            <a:ext cx="5110721" cy="6572388"/>
          </a:xfrm>
          <a:prstGeom prst="rect">
            <a:avLst/>
          </a:prstGeom>
          <a:noFill/>
        </p:spPr>
      </p:pic>
      <p:sp>
        <p:nvSpPr>
          <p:cNvPr id="3" name="2 - Ορθογώνιο"/>
          <p:cNvSpPr/>
          <p:nvPr/>
        </p:nvSpPr>
        <p:spPr>
          <a:xfrm flipH="1">
            <a:off x="285720" y="4786322"/>
            <a:ext cx="4786314" cy="1938992"/>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Ιωάννης </a:t>
            </a:r>
          </a:p>
          <a:p>
            <a:pPr algn="ctr"/>
            <a:r>
              <a:rPr lang="el-GR" sz="6000" b="1" dirty="0" smtClean="0">
                <a:solidFill>
                  <a:srgbClr val="C00000"/>
                </a:solidFill>
                <a:effectLst>
                  <a:outerShdw blurRad="38100" dist="38100" dir="2700000" algn="tl">
                    <a:srgbClr val="000000">
                      <a:alpha val="43137"/>
                    </a:srgbClr>
                  </a:outerShdw>
                </a:effectLst>
              </a:rPr>
              <a:t>Μακρυγιάννης</a:t>
            </a:r>
          </a:p>
        </p:txBody>
      </p:sp>
      <p:sp>
        <p:nvSpPr>
          <p:cNvPr id="4" name="3 - Ορθογώνιο"/>
          <p:cNvSpPr/>
          <p:nvPr/>
        </p:nvSpPr>
        <p:spPr>
          <a:xfrm>
            <a:off x="5214942" y="5786454"/>
            <a:ext cx="3929058" cy="1015663"/>
          </a:xfrm>
          <a:prstGeom prst="rect">
            <a:avLst/>
          </a:prstGeom>
        </p:spPr>
        <p:txBody>
          <a:bodyPr wrap="square">
            <a:spAutoFit/>
          </a:bodyPr>
          <a:lstStyle/>
          <a:p>
            <a:r>
              <a:rPr lang="el-GR" sz="1200" b="1" i="1" dirty="0" smtClean="0"/>
              <a:t>«</a:t>
            </a:r>
            <a:r>
              <a:rPr lang="el-GR" sz="1200" b="1" dirty="0" err="1" smtClean="0"/>
              <a:t>Ἐπειδή</a:t>
            </a:r>
            <a:r>
              <a:rPr lang="el-GR" sz="1200" b="1" dirty="0" smtClean="0"/>
              <a:t> τις </a:t>
            </a:r>
            <a:r>
              <a:rPr lang="el-GR" sz="1200" b="1" dirty="0" err="1" smtClean="0"/>
              <a:t>ὅσοι</a:t>
            </a:r>
            <a:r>
              <a:rPr lang="el-GR" sz="1200" b="1" dirty="0" smtClean="0"/>
              <a:t> </a:t>
            </a:r>
            <a:r>
              <a:rPr lang="el-GR" sz="1200" b="1" dirty="0" err="1" smtClean="0"/>
              <a:t>ἀγωνίστηκαν</a:t>
            </a:r>
            <a:r>
              <a:rPr lang="el-GR" sz="1200" b="1" dirty="0" smtClean="0"/>
              <a:t> πεθαίνουν </a:t>
            </a:r>
            <a:r>
              <a:rPr lang="el-GR" sz="1200" b="1" dirty="0" err="1" smtClean="0"/>
              <a:t>ἀπό</a:t>
            </a:r>
            <a:r>
              <a:rPr lang="el-GR" sz="1200" b="1" dirty="0" smtClean="0"/>
              <a:t> </a:t>
            </a:r>
            <a:r>
              <a:rPr lang="el-GR" sz="1200" b="1" dirty="0" err="1" smtClean="0"/>
              <a:t>τήν</a:t>
            </a:r>
            <a:r>
              <a:rPr lang="el-GR" sz="1200" b="1" dirty="0" smtClean="0"/>
              <a:t> </a:t>
            </a:r>
          </a:p>
          <a:p>
            <a:r>
              <a:rPr lang="el-GR" sz="1200" b="1" dirty="0" smtClean="0"/>
              <a:t>πείνα </a:t>
            </a:r>
            <a:r>
              <a:rPr lang="el-GR" sz="1200" b="1" dirty="0" err="1" smtClean="0"/>
              <a:t>καί</a:t>
            </a:r>
            <a:r>
              <a:rPr lang="el-GR" sz="1200" b="1" dirty="0" smtClean="0"/>
              <a:t> </a:t>
            </a:r>
            <a:r>
              <a:rPr lang="el-GR" sz="1200" b="1" dirty="0" err="1" smtClean="0"/>
              <a:t>τήν</a:t>
            </a:r>
            <a:r>
              <a:rPr lang="el-GR" sz="1200" b="1" dirty="0" smtClean="0"/>
              <a:t> </a:t>
            </a:r>
            <a:r>
              <a:rPr lang="el-GR" sz="1200" b="1" dirty="0" err="1" smtClean="0"/>
              <a:t>ταλαιπωρίαν</a:t>
            </a:r>
            <a:r>
              <a:rPr lang="el-GR" sz="1200" b="1" dirty="0" smtClean="0"/>
              <a:t>, καθώς </a:t>
            </a:r>
            <a:r>
              <a:rPr lang="el-GR" sz="1200" b="1" dirty="0" err="1" smtClean="0"/>
              <a:t>καί</a:t>
            </a:r>
            <a:r>
              <a:rPr lang="el-GR" sz="1200" b="1" dirty="0" smtClean="0"/>
              <a:t> </a:t>
            </a:r>
            <a:r>
              <a:rPr lang="el-GR" sz="1200" b="1" dirty="0" err="1" smtClean="0"/>
              <a:t>χῆρες</a:t>
            </a:r>
            <a:r>
              <a:rPr lang="el-GR" sz="1200" b="1" dirty="0" smtClean="0"/>
              <a:t> </a:t>
            </a:r>
            <a:r>
              <a:rPr lang="el-GR" sz="1200" b="1" dirty="0" err="1" smtClean="0"/>
              <a:t>τῶν</a:t>
            </a:r>
            <a:r>
              <a:rPr lang="el-GR" sz="1200" b="1" dirty="0" smtClean="0"/>
              <a:t> σκοτωμένων </a:t>
            </a:r>
            <a:r>
              <a:rPr lang="el-GR" sz="1200" b="1" dirty="0" err="1" smtClean="0"/>
              <a:t>καί</a:t>
            </a:r>
            <a:r>
              <a:rPr lang="el-GR" sz="1200" b="1" dirty="0" smtClean="0"/>
              <a:t> </a:t>
            </a:r>
            <a:r>
              <a:rPr lang="el-GR" sz="1200" b="1" dirty="0" err="1" smtClean="0"/>
              <a:t>τά</a:t>
            </a:r>
            <a:r>
              <a:rPr lang="el-GR" sz="1200" b="1" dirty="0" smtClean="0"/>
              <a:t> παιδιά τους, </a:t>
            </a:r>
            <a:r>
              <a:rPr lang="el-GR" sz="1200" b="1" dirty="0" err="1" smtClean="0"/>
              <a:t>τόν</a:t>
            </a:r>
            <a:r>
              <a:rPr lang="el-GR" sz="1200" b="1" dirty="0" smtClean="0"/>
              <a:t> </a:t>
            </a:r>
            <a:r>
              <a:rPr lang="el-GR" sz="1200" b="1" dirty="0" err="1" smtClean="0"/>
              <a:t>μισθόν</a:t>
            </a:r>
            <a:r>
              <a:rPr lang="el-GR" sz="1200" b="1" dirty="0" smtClean="0"/>
              <a:t> </a:t>
            </a:r>
            <a:r>
              <a:rPr lang="el-GR" sz="1200" b="1" dirty="0" err="1" smtClean="0"/>
              <a:t>ὁποῦ</a:t>
            </a:r>
            <a:r>
              <a:rPr lang="el-GR" sz="1200" b="1" dirty="0" smtClean="0"/>
              <a:t> </a:t>
            </a:r>
            <a:r>
              <a:rPr lang="el-GR" sz="1200" b="1" dirty="0" err="1" smtClean="0"/>
              <a:t>μοῦ</a:t>
            </a:r>
            <a:r>
              <a:rPr lang="el-GR" sz="1200" b="1" dirty="0" smtClean="0"/>
              <a:t> δίνετε διατάξετε </a:t>
            </a:r>
            <a:r>
              <a:rPr lang="el-GR" sz="1200" b="1" dirty="0" err="1" smtClean="0"/>
              <a:t>νά</a:t>
            </a:r>
            <a:r>
              <a:rPr lang="el-GR" sz="1200" b="1" dirty="0" smtClean="0"/>
              <a:t> </a:t>
            </a:r>
            <a:r>
              <a:rPr lang="el-GR" sz="1200" b="1" dirty="0" err="1" smtClean="0"/>
              <a:t>μοῦ</a:t>
            </a:r>
            <a:r>
              <a:rPr lang="el-GR" sz="1200" b="1" dirty="0" smtClean="0"/>
              <a:t> </a:t>
            </a:r>
            <a:r>
              <a:rPr lang="el-GR" sz="1200" b="1" dirty="0" err="1" smtClean="0"/>
              <a:t>κοπῆ</a:t>
            </a:r>
            <a:r>
              <a:rPr lang="el-GR" sz="1200" b="1" dirty="0" smtClean="0"/>
              <a:t> </a:t>
            </a:r>
            <a:r>
              <a:rPr lang="el-GR" sz="1200" b="1" dirty="0" err="1" smtClean="0"/>
              <a:t>ὅλος</a:t>
            </a:r>
            <a:r>
              <a:rPr lang="el-GR" sz="1200" b="1" dirty="0" smtClean="0"/>
              <a:t> </a:t>
            </a:r>
            <a:r>
              <a:rPr lang="el-GR" sz="1200" b="1" dirty="0" err="1" smtClean="0"/>
              <a:t>καί</a:t>
            </a:r>
            <a:r>
              <a:rPr lang="el-GR" sz="1200" b="1" dirty="0" smtClean="0"/>
              <a:t> </a:t>
            </a:r>
            <a:r>
              <a:rPr lang="el-GR" sz="1200" b="1" dirty="0" err="1" smtClean="0"/>
              <a:t>νά</a:t>
            </a:r>
            <a:r>
              <a:rPr lang="el-GR" sz="1200" b="1" dirty="0" smtClean="0"/>
              <a:t> </a:t>
            </a:r>
            <a:r>
              <a:rPr lang="el-GR" sz="1200" b="1" dirty="0" err="1" smtClean="0"/>
              <a:t>τόν</a:t>
            </a:r>
            <a:r>
              <a:rPr lang="el-GR" sz="1200" b="1" dirty="0" smtClean="0"/>
              <a:t> δίνετε </a:t>
            </a:r>
            <a:r>
              <a:rPr lang="el-GR" sz="1200" b="1" dirty="0" err="1" smtClean="0"/>
              <a:t>εἰς</a:t>
            </a:r>
            <a:r>
              <a:rPr lang="el-GR" sz="1200" b="1" dirty="0" smtClean="0"/>
              <a:t> τούς </a:t>
            </a:r>
            <a:r>
              <a:rPr lang="el-GR" sz="1200" b="1" dirty="0" err="1" smtClean="0"/>
              <a:t>ἀγωνιστάς</a:t>
            </a:r>
            <a:r>
              <a:rPr lang="el-GR" sz="1200" b="1" dirty="0" smtClean="0"/>
              <a:t> </a:t>
            </a:r>
            <a:r>
              <a:rPr lang="el-GR" sz="1200" b="1" dirty="0" err="1" smtClean="0"/>
              <a:t>καί</a:t>
            </a:r>
            <a:r>
              <a:rPr lang="el-GR" sz="1200" b="1" dirty="0" smtClean="0"/>
              <a:t> </a:t>
            </a:r>
            <a:r>
              <a:rPr lang="el-GR" sz="1200" b="1" dirty="0" err="1" smtClean="0"/>
              <a:t>χῆρες</a:t>
            </a:r>
            <a:r>
              <a:rPr lang="el-GR" sz="1200" b="1" dirty="0" smtClean="0"/>
              <a:t> κι’ </a:t>
            </a:r>
            <a:r>
              <a:rPr lang="el-GR" sz="1200" b="1" dirty="0" err="1" smtClean="0"/>
              <a:t>ἀρφανά</a:t>
            </a:r>
            <a:r>
              <a:rPr lang="el-GR" sz="1200" b="1" dirty="0" smtClean="0"/>
              <a:t> </a:t>
            </a:r>
            <a:r>
              <a:rPr lang="el-GR" sz="1200" b="1" dirty="0" err="1" smtClean="0"/>
              <a:t>τῶν</a:t>
            </a:r>
            <a:r>
              <a:rPr lang="el-GR" sz="1200" b="1" dirty="0" smtClean="0"/>
              <a:t> σκοτωμένων.»</a:t>
            </a:r>
          </a:p>
        </p:txBody>
      </p:sp>
      <p:sp>
        <p:nvSpPr>
          <p:cNvPr id="5" name="4 - Ορθογώνιο"/>
          <p:cNvSpPr/>
          <p:nvPr/>
        </p:nvSpPr>
        <p:spPr>
          <a:xfrm>
            <a:off x="5286380" y="142852"/>
            <a:ext cx="3714776" cy="5693866"/>
          </a:xfrm>
          <a:prstGeom prst="rect">
            <a:avLst/>
          </a:prstGeom>
        </p:spPr>
        <p:txBody>
          <a:bodyPr wrap="square">
            <a:spAutoFit/>
          </a:bodyPr>
          <a:lstStyle/>
          <a:p>
            <a:pPr algn="just"/>
            <a:r>
              <a:rPr lang="el-GR" sz="1400" dirty="0" smtClean="0"/>
              <a:t>Ένας από τους κορυφαίους αγωνιστές του ’21. Γεννήθηκε στα </a:t>
            </a:r>
            <a:r>
              <a:rPr lang="el-GR" sz="1400" b="1" dirty="0" smtClean="0"/>
              <a:t>1797</a:t>
            </a:r>
            <a:r>
              <a:rPr lang="el-GR" sz="1400" dirty="0" smtClean="0"/>
              <a:t> στο </a:t>
            </a:r>
            <a:r>
              <a:rPr lang="el-GR" sz="1400" b="1" dirty="0" err="1" smtClean="0"/>
              <a:t>Αβορίτι</a:t>
            </a:r>
            <a:r>
              <a:rPr lang="el-GR" sz="1400" b="1" dirty="0" smtClean="0"/>
              <a:t> </a:t>
            </a:r>
            <a:r>
              <a:rPr lang="el-GR" sz="1400" dirty="0" smtClean="0"/>
              <a:t>της </a:t>
            </a:r>
            <a:r>
              <a:rPr lang="el-GR" sz="1400" b="1" dirty="0" smtClean="0"/>
              <a:t>Δωρίδας </a:t>
            </a:r>
            <a:r>
              <a:rPr lang="el-GR" sz="1400" dirty="0" smtClean="0"/>
              <a:t>από φτωχούς γονείς. </a:t>
            </a:r>
          </a:p>
          <a:p>
            <a:pPr algn="just"/>
            <a:r>
              <a:rPr lang="el-GR" sz="1400" dirty="0" smtClean="0"/>
              <a:t>Το πραγματικό του όνομα ήταν </a:t>
            </a:r>
            <a:r>
              <a:rPr lang="el-GR" sz="1400" dirty="0" err="1" smtClean="0"/>
              <a:t>Τριανταφύλλου</a:t>
            </a:r>
            <a:r>
              <a:rPr lang="el-GR" sz="1400" dirty="0" smtClean="0"/>
              <a:t>. Τον αποκαλούσαν «Μακρυγιάννη» για το ψηλό του ανάστημα. Πέρασε πολύ δύσκολα παιδικά χρόνια. Το 1804 κατά το διωγμό των κλεφτών ο πατέρας του σκοτώθηκε και ο Μακρυγιάννης, μόλις εφτά χρονών, άρχισε να δουλεύει σκληρά για να επιβιώσει. Ασχολήθηκε με το εμπόριο και χάρη στο ζήλο και την εργατικότητά του κατάφερε να καλυτερεύσει τη ζωή του. </a:t>
            </a:r>
          </a:p>
          <a:p>
            <a:pPr algn="just"/>
            <a:r>
              <a:rPr lang="el-GR" sz="1400" dirty="0" smtClean="0"/>
              <a:t>Η εμπορική του δραστηριότητα στην Άρτα κράτησε ως το 1820.Τότε τα σουλτανικά στρατεύματα τον φυλάκισαν επειδή τάχα ήταν όργανο του Αλή Πασά. Ωστόσο, κατόρθωσε να δραπετεύσει, κατέφυγε στα βουνά και ακολούθησε τον αρματολό Γώγο </a:t>
            </a:r>
            <a:r>
              <a:rPr lang="el-GR" sz="1400" dirty="0" err="1" smtClean="0"/>
              <a:t>Μπακόλα</a:t>
            </a:r>
            <a:r>
              <a:rPr lang="el-GR" sz="1400" dirty="0" smtClean="0"/>
              <a:t>. </a:t>
            </a:r>
          </a:p>
          <a:p>
            <a:pPr algn="just"/>
            <a:r>
              <a:rPr lang="el-GR" sz="1400" dirty="0" smtClean="0"/>
              <a:t>Στα 1820 μυήθηκε στη Φιλική Εταιρεία. Στη συνέχεια στρατολόγησε το πρώτο του σώμα και έφθασε στην Αθήνα. Το 1822 διορίστηκε υποδιοικητής του Κάστρου της Ακρόπολης με διοικητή τον Ιωάννη Γκούρα και αρχηγό της Ανατολικής Ελλάδας τον Οδυσσέα Ανδρούτσο. Ένα χρόνο αργότερα διορίστηκε Πολιτάρχης (αστυνόμος) των Αθηνών.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2"/>
            <a:ext cx="8858312" cy="6715148"/>
          </a:xfrm>
          <a:prstGeom prst="rect">
            <a:avLst/>
          </a:prstGeom>
        </p:spPr>
        <p:txBody>
          <a:bodyPr wrap="square">
            <a:spAutoFit/>
          </a:bodyPr>
          <a:lstStyle/>
          <a:p>
            <a:pPr algn="just"/>
            <a:r>
              <a:rPr lang="el-GR" sz="1400" dirty="0" smtClean="0"/>
              <a:t>Το 1822 διορίστηκε υποδιοικητής του Κάστρου (της Ακρόπολης) με διοικητή τον Ιωάννη Γκούρα και αρχηγό της Ανατολικής Ελλάδας τον Οδυσσέα Ανδρούτσο. Ένα χρόνο αργότερα διορίστηκε Πολιτάρχης (αστυνόμος) των Αθηνών. Στη διάρκεια των δύο εμφυλίων πολέμων ο Μακρυγιάννης πολέμησε ως αντιπρόσωπος των διοικήσεων. </a:t>
            </a:r>
          </a:p>
          <a:p>
            <a:pPr algn="just"/>
            <a:r>
              <a:rPr lang="el-GR" sz="1400" dirty="0" smtClean="0"/>
              <a:t>Εξαιρετικά σημαντική υπήρξε η συμβολή του στην ιστορική μάχη των Μύλων όπου ο Ιμπραήμ υπέστη πανωλεθρία και αναγκάστηκε να υποχωρήσει (Ιούνιος 1825). Ένα χρόνο αργότερα, όταν ο Κιουταχής κατέλαβε την Αθήνα, ο Μακρυγιάννης οχυρώθηκε στον </a:t>
            </a:r>
            <a:r>
              <a:rPr lang="el-GR" sz="1400" dirty="0" err="1" smtClean="0"/>
              <a:t>Σερπετζέ</a:t>
            </a:r>
            <a:r>
              <a:rPr lang="el-GR" sz="1400" dirty="0" smtClean="0"/>
              <a:t> ( Ωδείο Ηρώδη του Αττικού)και αντέταξε σθεναρή αντίσταση. Κατά τη μάχη του </a:t>
            </a:r>
            <a:r>
              <a:rPr lang="el-GR" sz="1400" dirty="0" err="1" smtClean="0"/>
              <a:t>Σερπετζέ</a:t>
            </a:r>
            <a:r>
              <a:rPr lang="el-GR" sz="1400" dirty="0" smtClean="0"/>
              <a:t> μετά από φοβερό αγώνα κατόρθωσε να αποκρούσει τους επιτιθέμενους και να σώσει την Ακρόπολη Πολέμησε επίσης στην εκστρατεία της Αττικής, στις επιθέσεις της </a:t>
            </a:r>
            <a:r>
              <a:rPr lang="el-GR" sz="1400" dirty="0" err="1" smtClean="0"/>
              <a:t>Καστέλλας</a:t>
            </a:r>
            <a:r>
              <a:rPr lang="el-GR" sz="1400" dirty="0" smtClean="0"/>
              <a:t> και του Πειραιά που είχαν ως τελικό αποτέλεσμα την ήττα των Ελλήνων(Απρίλιος 1827)και την παράδοση της Ακρόπολης στους Τούρκους. Απογοητευμένος με την κυβέρνηση και τις διχόνοιες, βασανισμένος από τις πληγές που έφερε σ’ όλο του το σώμα (είχε τραυματιστεί βαριά και στη μάχη των Μύλων και στη μάχη του </a:t>
            </a:r>
            <a:r>
              <a:rPr lang="el-GR" sz="1400" dirty="0" err="1" smtClean="0"/>
              <a:t>Σερπετζέ</a:t>
            </a:r>
            <a:r>
              <a:rPr lang="el-GR" sz="1400" dirty="0" smtClean="0"/>
              <a:t>) απομακρύνθηκε από τη στρατιωτική και πολιτική ζωή. </a:t>
            </a:r>
          </a:p>
          <a:p>
            <a:pPr algn="just"/>
            <a:r>
              <a:rPr lang="el-GR" sz="1400" dirty="0" smtClean="0"/>
              <a:t>Με την κάθοδο του Καποδίστρια διορίζεται αρχηγός της Εκτελεστικής δύναμης στο Μοριά, θέση που του αφαιρέθηκε, όταν παρασυρμένος από τον Ιωάννη </a:t>
            </a:r>
            <a:r>
              <a:rPr lang="el-GR" sz="1400" dirty="0" err="1" smtClean="0"/>
              <a:t>Κωλέττη</a:t>
            </a:r>
            <a:r>
              <a:rPr lang="el-GR" sz="1400" dirty="0" smtClean="0"/>
              <a:t> χρησιμοποίησε τη στρατιωτική δύναμη που διέθετε για να επιβάλει συνταγματικό πολίτευμα στον Καποδίστρια, πράγμα που δυσαρέστησε τον κυβερνήτη. </a:t>
            </a:r>
          </a:p>
          <a:p>
            <a:pPr algn="just"/>
            <a:r>
              <a:rPr lang="el-GR" sz="1400" dirty="0" smtClean="0"/>
              <a:t>Κατά την περίοδο της αντιβασιλείας του </a:t>
            </a:r>
            <a:r>
              <a:rPr lang="el-GR" sz="1400" dirty="0" err="1" smtClean="0"/>
              <a:t>Όθωνα</a:t>
            </a:r>
            <a:r>
              <a:rPr lang="el-GR" sz="1400" dirty="0" smtClean="0"/>
              <a:t> ο Μακρυγιάννης κατηγορούσε την κυβέρνηση ως απολυταρχική και ζητούσε Σύνταγμα, αν και τον περιέβαλλαν με ιδιαίτερη εκτίμηση και του απένειμαν το βαθμό του συνταγματάρχη. Πρωτοστάτησε στην επανάσταση της 3</a:t>
            </a:r>
            <a:r>
              <a:rPr lang="el-GR" sz="1400" baseline="30000" dirty="0" smtClean="0"/>
              <a:t>ης</a:t>
            </a:r>
            <a:r>
              <a:rPr lang="el-GR" sz="1400" dirty="0" smtClean="0"/>
              <a:t> Σεπτεμβρίου 1843 για την παραχώρησή Συντάγματος. Κατηγορήθηκε για συνωμοσία κατά του βασιλιά , συνελήφθη (1851) και καταδικάστηκε σε θάνατο. Έμεινε στη φυλακή δυο χρόνια και αποφυλακίστηκε τελικά(1854) με τη μεσολάβηση του Δημητρίου Καλλέργη. Η υγεία του όμως ήταν κλονισμένη. Απομονώθηκε στο σπίτι του κοντά στους στύλους του Ολυμπίου Διός (η συνοικία αυτή φέρει μέχρι σήμερα το όνομά του-"Μακρυγιάννη") όπου και πέθανε στις </a:t>
            </a:r>
            <a:r>
              <a:rPr lang="el-GR" sz="1400" b="1" dirty="0" smtClean="0"/>
              <a:t>27 Απριλίου 1864</a:t>
            </a:r>
            <a:r>
              <a:rPr lang="el-GR" sz="1400" dirty="0" smtClean="0"/>
              <a:t>. </a:t>
            </a:r>
          </a:p>
          <a:p>
            <a:pPr algn="just"/>
            <a:r>
              <a:rPr lang="el-GR" sz="1400" dirty="0" smtClean="0"/>
              <a:t>Μόλις είχε προαχθεί από την τότε κυβέρνηση στο βαθμό του αντιστράτηγου! </a:t>
            </a:r>
          </a:p>
          <a:p>
            <a:pPr algn="just"/>
            <a:endParaRPr lang="el-GR" sz="1400" dirty="0" smtClean="0"/>
          </a:p>
          <a:p>
            <a:pPr algn="just"/>
            <a:r>
              <a:rPr lang="el-GR" sz="1400" dirty="0" smtClean="0"/>
              <a:t>Ο μεγάλος Έλληνας κληροδότησε στις νεότερες γενιές ένα αθάνατο μνημείο ύφους, ήθους, λόγου και περιεχομένου ,τα </a:t>
            </a:r>
            <a:r>
              <a:rPr lang="el-GR" sz="1400" b="1" i="1" dirty="0" smtClean="0"/>
              <a:t>Απομνημονεύματά</a:t>
            </a:r>
            <a:r>
              <a:rPr lang="el-GR" sz="1400" dirty="0" smtClean="0"/>
              <a:t> του. Άρχισε να τα γράφει στο Άργος (26 Φεβρουαρίου 1829) με σκοπό να διδάξει και να φρονηματίσει τους μεταγενέστερους και συνέχισε μέχρι το 1851. </a:t>
            </a:r>
          </a:p>
          <a:p>
            <a:pPr algn="just"/>
            <a:r>
              <a:rPr lang="el-GR" sz="1400" dirty="0" smtClean="0"/>
              <a:t>Ο Γιώργος Σεφέρης πιστεύει πως ένα έργο σαν του Μακρυγιάννη είναι η συνείδηση ενός ολόκληρου λαού, πως αποτελεί μια πολύτιμη διαθήκη και θεωρεί τον Μακρυγιάννη μαζί με τον Παπαδιαμάντη ως τους μεγαλύτερους πεζογράφους της Ελληνικής Λογοτεχνίας.</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ereos"/>
          <p:cNvPicPr>
            <a:picLocks noChangeAspect="1" noChangeArrowheads="1"/>
          </p:cNvPicPr>
          <p:nvPr/>
        </p:nvPicPr>
        <p:blipFill>
          <a:blip r:embed="rId2" cstate="print"/>
          <a:srcRect/>
          <a:stretch>
            <a:fillRect/>
          </a:stretch>
        </p:blipFill>
        <p:spPr bwMode="auto">
          <a:xfrm>
            <a:off x="6238916" y="142853"/>
            <a:ext cx="2762240" cy="4500594"/>
          </a:xfrm>
          <a:prstGeom prst="rect">
            <a:avLst/>
          </a:prstGeom>
          <a:noFill/>
        </p:spPr>
      </p:pic>
      <p:sp>
        <p:nvSpPr>
          <p:cNvPr id="3" name="2 - Ορθογώνιο"/>
          <p:cNvSpPr/>
          <p:nvPr/>
        </p:nvSpPr>
        <p:spPr>
          <a:xfrm>
            <a:off x="142844" y="142852"/>
            <a:ext cx="6000792" cy="4616648"/>
          </a:xfrm>
          <a:prstGeom prst="rect">
            <a:avLst/>
          </a:prstGeom>
        </p:spPr>
        <p:txBody>
          <a:bodyPr wrap="square">
            <a:spAutoFit/>
          </a:bodyPr>
          <a:lstStyle/>
          <a:p>
            <a:pPr algn="just"/>
            <a:r>
              <a:rPr lang="el-GR" sz="1400" dirty="0" smtClean="0"/>
              <a:t>Γεννήθηκε στο Βελεστίνο, τις αρχαίες </a:t>
            </a:r>
            <a:r>
              <a:rPr lang="el-GR" sz="1400" b="1" dirty="0" smtClean="0"/>
              <a:t>Φερές</a:t>
            </a:r>
            <a:r>
              <a:rPr lang="el-GR" sz="1400" dirty="0" smtClean="0"/>
              <a:t>, το </a:t>
            </a:r>
            <a:r>
              <a:rPr lang="el-GR" sz="1400" b="1" dirty="0" smtClean="0"/>
              <a:t>1757</a:t>
            </a:r>
            <a:r>
              <a:rPr lang="el-GR" sz="1400" dirty="0" smtClean="0"/>
              <a:t>, από εύπορη οικογένεια. Από τη νεανική του ζωή τα μόνα γνωστά είναι αυτά που ίδιος αναγράφει στην </a:t>
            </a:r>
            <a:r>
              <a:rPr lang="el-GR" sz="1400" dirty="0" err="1" smtClean="0"/>
              <a:t>Επιπεδογραφία</a:t>
            </a:r>
            <a:r>
              <a:rPr lang="el-GR" sz="1400" dirty="0" smtClean="0"/>
              <a:t> της </a:t>
            </a:r>
            <a:r>
              <a:rPr lang="el-GR" sz="1400" dirty="0" err="1" smtClean="0"/>
              <a:t>Φεράς</a:t>
            </a:r>
            <a:r>
              <a:rPr lang="el-GR" sz="1400" dirty="0" smtClean="0"/>
              <a:t> νυν λεγομένης </a:t>
            </a:r>
            <a:r>
              <a:rPr lang="el-GR" sz="1400" dirty="0" err="1" smtClean="0"/>
              <a:t>Βελεστίνος</a:t>
            </a:r>
            <a:r>
              <a:rPr lang="el-GR" sz="1400" dirty="0" smtClean="0"/>
              <a:t>, που είναι στο 4ο φύλλο της </a:t>
            </a:r>
            <a:r>
              <a:rPr lang="el-GR" sz="1400" dirty="0" err="1" smtClean="0"/>
              <a:t>δωδεκάφυλλης</a:t>
            </a:r>
            <a:r>
              <a:rPr lang="el-GR" sz="1400" dirty="0" smtClean="0"/>
              <a:t> «Χάρτας της Ελλάδος», που είναι και ένας ύμνος στη γενέτειρά του. </a:t>
            </a:r>
          </a:p>
          <a:p>
            <a:pPr algn="just"/>
            <a:r>
              <a:rPr lang="el-GR" sz="1400" dirty="0" smtClean="0"/>
              <a:t>Τα νεανικά χρόνια του Ρήγα Φεραίου χάνονται στα βάθη των θρύλων και είναι δύσκολο να ανιχνευθούν τα πραγματικά γεγονότα. Αυτό οφείλεται στο γεγονός ότι τα άτομα με τα οποία συνεργαζόταν συνελήφθησαν και εκτελέστηκαν, αλλά και οι περισσότερες από τις προκηρύξεις του καταστράφηκαν. </a:t>
            </a:r>
          </a:p>
          <a:p>
            <a:pPr algn="just"/>
            <a:r>
              <a:rPr lang="el-GR" sz="1400" dirty="0" smtClean="0"/>
              <a:t>Σύμφωνα με τον Χριστόφορο </a:t>
            </a:r>
            <a:r>
              <a:rPr lang="el-GR" sz="1400" dirty="0" err="1" smtClean="0"/>
              <a:t>Περραιβό</a:t>
            </a:r>
            <a:r>
              <a:rPr lang="el-GR" sz="1400" dirty="0" smtClean="0"/>
              <a:t> τα πρώτα του γράμματα τα διδάχθηκε από ιερέα του Βελεστίνου και κατόπιν στη Ζαγορά. Καθώς διψούσε για μάθηση, ο πατέρας του τον έστειλε στα Αμπελάκια για περαιτέρω μόρφωση. Όταν επέστρεψε, έγινε δάσκαλος στην κοινότητα Κισσού Πηλίου. Στην ηλικία των είκοσι ετών σκότωσε στο Βελεστίνο έναν Τούρκο πρόκριτο, επειδή του είχε συμπεριφερθεί δεσποτικά και κατέφυγε στο Λιτόχωρο του Ολύμπου, όπου κατατάχθηκε στο σώμα των αρματολών του θείου του, Σπύρου </a:t>
            </a:r>
            <a:r>
              <a:rPr lang="el-GR" sz="1400" dirty="0" err="1" smtClean="0"/>
              <a:t>Ζήρα</a:t>
            </a:r>
            <a:r>
              <a:rPr lang="el-GR" sz="1400" dirty="0" smtClean="0"/>
              <a:t>. </a:t>
            </a:r>
          </a:p>
          <a:p>
            <a:pPr algn="just"/>
            <a:r>
              <a:rPr lang="el-GR" sz="1400" dirty="0" smtClean="0"/>
              <a:t>Σε ηλικία περίπου είκοσι ετών πήγε στην Κωνσταντινούπολη, όπου έμαθε ξένες γλώσσες και αύξησε τις γνώσεις του κοντά στους </a:t>
            </a:r>
            <a:r>
              <a:rPr lang="el-GR" sz="1400" dirty="0" err="1" smtClean="0"/>
              <a:t>Φαναριώτες</a:t>
            </a:r>
            <a:r>
              <a:rPr lang="el-GR" sz="1400" dirty="0" smtClean="0"/>
              <a:t>. Αργότερα εγκαταστάθηκε στη Βλαχία. Σημαντικό ρόλο στην διαμόρφωση της επαναστατικής σκέψης του Ρήγα, </a:t>
            </a:r>
            <a:r>
              <a:rPr lang="el-GR" sz="1400" dirty="0" err="1" smtClean="0"/>
              <a:t>διαδραμάτησαν</a:t>
            </a:r>
            <a:r>
              <a:rPr lang="el-GR" sz="1400" dirty="0" smtClean="0"/>
              <a:t> σημαντικά γεγονότα της εποχής του, όπως τα </a:t>
            </a:r>
            <a:r>
              <a:rPr lang="el-GR" sz="1400" dirty="0" err="1" smtClean="0"/>
              <a:t>Ορλωφικά</a:t>
            </a:r>
            <a:r>
              <a:rPr lang="el-GR" sz="1400" dirty="0" smtClean="0"/>
              <a:t> και η Γαλλική Επανάσταση. </a:t>
            </a:r>
          </a:p>
        </p:txBody>
      </p:sp>
      <p:sp>
        <p:nvSpPr>
          <p:cNvPr id="4" name="3 - Ορθογώνιο"/>
          <p:cNvSpPr/>
          <p:nvPr/>
        </p:nvSpPr>
        <p:spPr>
          <a:xfrm>
            <a:off x="142844" y="4643446"/>
            <a:ext cx="8858312" cy="2031325"/>
          </a:xfrm>
          <a:prstGeom prst="rect">
            <a:avLst/>
          </a:prstGeom>
        </p:spPr>
        <p:txBody>
          <a:bodyPr wrap="square">
            <a:spAutoFit/>
          </a:bodyPr>
          <a:lstStyle/>
          <a:p>
            <a:pPr algn="just"/>
            <a:r>
              <a:rPr lang="el-GR" sz="1400" dirty="0" smtClean="0"/>
              <a:t>Το πολιτικό όραμα του Ρήγα συνίστατο στη δημιουργία μιας πολυεθνικής βαλκανικής επικράτειας που θα ήταν απαλλαγμένη από τις αγκυλώσεις της οθωμανικής πολιτικής και στην οποία οι Έλληνες θα είχαν κυρίαρχη θέση. Για την πραγματοποίηση αυτού του στόχου προσπάθησε να εξεγείρει όλους τους υπόδουλους στους Οθωμανούς λαούς της Βαλκανικής εναντίον του κοινού τυράννου.</a:t>
            </a:r>
          </a:p>
          <a:p>
            <a:pPr algn="just"/>
            <a:r>
              <a:rPr lang="el-GR" sz="1400" dirty="0" smtClean="0"/>
              <a:t>Συνελήφθη </a:t>
            </a:r>
            <a:r>
              <a:rPr lang="el-GR" sz="1400" dirty="0" err="1" smtClean="0"/>
              <a:t>απ’τους</a:t>
            </a:r>
            <a:r>
              <a:rPr lang="el-GR" sz="1400" dirty="0" smtClean="0"/>
              <a:t> Αυστριακούς με την κατηγορία ότι είχε καταστρώσει επαναστατικό σχέδιο για την κατάλυση της οθωμανικής τυραννίας και την απελευθέρωση της Ελλάδος και των άλλων Βαλκανικών λαών. Με σίδερα στα πόδια και στα χέρια, όπως γράφουν τα σχετικά έγγραφα, και μαρτύρια έξι μηνών, παραδόθηκε από τους Αυστριακούς στον τούρκο καϊμακάμη του Βελιγραδίου. Στραγγαλίσθηκε τον </a:t>
            </a:r>
            <a:r>
              <a:rPr lang="el-GR" sz="1400" b="1" dirty="0" smtClean="0"/>
              <a:t>Ιούνιο </a:t>
            </a:r>
            <a:r>
              <a:rPr lang="el-GR" sz="1400" dirty="0" smtClean="0"/>
              <a:t>του </a:t>
            </a:r>
            <a:r>
              <a:rPr lang="el-GR" sz="1400" b="1" dirty="0" smtClean="0"/>
              <a:t>1798</a:t>
            </a:r>
            <a:r>
              <a:rPr lang="el-GR" sz="1400" dirty="0" smtClean="0"/>
              <a:t> στον πύργο </a:t>
            </a:r>
            <a:r>
              <a:rPr lang="el-GR" sz="1400" dirty="0" err="1" smtClean="0"/>
              <a:t>Νεμπόϊζα</a:t>
            </a:r>
            <a:r>
              <a:rPr lang="el-GR" sz="1400" dirty="0" smtClean="0"/>
              <a:t> του Βελιγραδίου, που βρίσκεται δίπλα στον Δούναβη, μαζί με άλλους επτά Συντρόφους του. </a:t>
            </a:r>
          </a:p>
        </p:txBody>
      </p:sp>
    </p:spTree>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Konstantinos_Kanaris.jpg"/>
          <p:cNvPicPr>
            <a:picLocks noChangeAspect="1" noChangeArrowheads="1"/>
          </p:cNvPicPr>
          <p:nvPr/>
        </p:nvPicPr>
        <p:blipFill>
          <a:blip r:embed="rId2" cstate="print"/>
          <a:srcRect/>
          <a:stretch>
            <a:fillRect/>
          </a:stretch>
        </p:blipFill>
        <p:spPr bwMode="auto">
          <a:xfrm>
            <a:off x="116993" y="151832"/>
            <a:ext cx="8841075" cy="6491877"/>
          </a:xfrm>
          <a:prstGeom prst="rect">
            <a:avLst/>
          </a:prstGeom>
          <a:noFill/>
        </p:spPr>
      </p:pic>
      <p:sp>
        <p:nvSpPr>
          <p:cNvPr id="3" name="2 - Ορθογώνιο"/>
          <p:cNvSpPr/>
          <p:nvPr/>
        </p:nvSpPr>
        <p:spPr>
          <a:xfrm>
            <a:off x="142844" y="5572140"/>
            <a:ext cx="8786874"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Κωνσταντίνος Κανάρης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142852"/>
            <a:ext cx="8858312" cy="6555641"/>
          </a:xfrm>
          <a:prstGeom prst="rect">
            <a:avLst/>
          </a:prstGeom>
        </p:spPr>
        <p:txBody>
          <a:bodyPr wrap="square">
            <a:spAutoFit/>
          </a:bodyPr>
          <a:lstStyle/>
          <a:p>
            <a:pPr algn="just"/>
            <a:r>
              <a:rPr lang="el-GR" sz="1400" dirty="0" smtClean="0"/>
              <a:t>Γεννήθηκε το </a:t>
            </a:r>
            <a:r>
              <a:rPr lang="el-GR" sz="1400" b="1" dirty="0" smtClean="0"/>
              <a:t>1793</a:t>
            </a:r>
            <a:r>
              <a:rPr lang="el-GR" sz="1400" dirty="0" smtClean="0"/>
              <a:t> ή το </a:t>
            </a:r>
            <a:r>
              <a:rPr lang="el-GR" sz="1400" b="1" dirty="0" smtClean="0"/>
              <a:t>1795</a:t>
            </a:r>
            <a:r>
              <a:rPr lang="el-GR" sz="1400" dirty="0" smtClean="0"/>
              <a:t> στα </a:t>
            </a:r>
            <a:r>
              <a:rPr lang="el-GR" sz="1400" b="1" dirty="0" smtClean="0"/>
              <a:t>Ψαρά</a:t>
            </a:r>
            <a:r>
              <a:rPr lang="el-GR" sz="1400" dirty="0" smtClean="0"/>
              <a:t>, στους κόλπους μιας οικογένειας με μεγάλη ναυτική παράδοση. Ο πατέρας του Μιχαήλ ή </a:t>
            </a:r>
            <a:r>
              <a:rPr lang="el-GR" sz="1400" dirty="0" err="1" smtClean="0"/>
              <a:t>Μικές</a:t>
            </a:r>
            <a:r>
              <a:rPr lang="el-GR" sz="1400" dirty="0" smtClean="0"/>
              <a:t> </a:t>
            </a:r>
            <a:r>
              <a:rPr lang="el-GR" sz="1400" dirty="0" err="1" smtClean="0"/>
              <a:t>Κανάργιος</a:t>
            </a:r>
            <a:r>
              <a:rPr lang="el-GR" sz="1400" dirty="0" smtClean="0"/>
              <a:t> ή Κανάριος διατέλεσε επανειλημμένα δημογέροντας του νησιού. Έμεινε ορφανός από μικρός και ακολούθησε το ναυτικό επάγγελμα με το επίθετο Κανάρης. Δούλεψε ως μούτσος στο μπρίκι του θείου του Δημήτρη </a:t>
            </a:r>
            <a:r>
              <a:rPr lang="el-GR" sz="1400" dirty="0" err="1" smtClean="0"/>
              <a:t>Βουρέκα</a:t>
            </a:r>
            <a:r>
              <a:rPr lang="el-GR" sz="1400" dirty="0" smtClean="0"/>
              <a:t>, που μετέφερε Σουλιώτες από την Πάργα στη Λευκάδα και έμαθε τα μυστικά της θάλασσας.</a:t>
            </a:r>
            <a:endParaRPr lang="el-GR" dirty="0" smtClean="0"/>
          </a:p>
          <a:p>
            <a:pPr algn="just"/>
            <a:r>
              <a:rPr lang="el-GR" sz="1400" dirty="0" smtClean="0"/>
              <a:t>Ο Κανάρης δεν φαίνεται να είχε μυηθεί στη Φιλική Εταιρεία, αλλά όταν ξέσπασε η Επανάσταση, ήταν από τους πρώτους που έλαβαν μέρος στον Αγώνα. Κατατάχθηκε ως απλός ναύτης στον ψαριανό στολίσκο. </a:t>
            </a:r>
          </a:p>
          <a:p>
            <a:pPr algn="just"/>
            <a:r>
              <a:rPr lang="el-GR" sz="1400" dirty="0" smtClean="0"/>
              <a:t>Από τις πρώτες επιχειρήσεις άρχισε να εξειδικεύεται στα πυρπολικά και να γίνεται ο φόβος και ο τρόμος του </a:t>
            </a:r>
            <a:r>
              <a:rPr lang="el-GR" sz="1400" dirty="0" err="1" smtClean="0"/>
              <a:t>τουρκοαιγυπτιακού</a:t>
            </a:r>
            <a:r>
              <a:rPr lang="el-GR" sz="1400" dirty="0" smtClean="0"/>
              <a:t> στόλου. Η φήμη του γρήγορα ξεπέρασε τα στενά όρια του ελληνικού χώρου και έγραψαν γι' αυτόν ο Λόρδος Βύρων, ο Βίκτωρ Ουγκώ, ενώ ο Άγγλος ιστορικός </a:t>
            </a:r>
            <a:r>
              <a:rPr lang="el-GR" sz="1400" dirty="0" err="1" smtClean="0"/>
              <a:t>Γκόρντον</a:t>
            </a:r>
            <a:r>
              <a:rPr lang="el-GR" sz="1400" dirty="0" smtClean="0"/>
              <a:t> σημείωνε «είναι ο πιο έξοχος εκπρόσωπος του </a:t>
            </a:r>
            <a:r>
              <a:rPr lang="el-GR" sz="1400" dirty="0" err="1" smtClean="0"/>
              <a:t>ηρωι</a:t>
            </a:r>
            <a:r>
              <a:rPr lang="el-GR" sz="1400" dirty="0" smtClean="0"/>
              <a:t>-</a:t>
            </a:r>
            <a:r>
              <a:rPr lang="el-GR" sz="1400" dirty="0" err="1" smtClean="0"/>
              <a:t>σμού</a:t>
            </a:r>
            <a:r>
              <a:rPr lang="el-GR" sz="1400" dirty="0" smtClean="0"/>
              <a:t>, που η Ελλάδα όλων των εποχών μπορεί να υπερηφανεύεται». </a:t>
            </a:r>
          </a:p>
          <a:p>
            <a:pPr algn="just"/>
            <a:r>
              <a:rPr lang="el-GR" sz="1400" dirty="0" smtClean="0"/>
              <a:t>Η πυρπόληση της ναυαρχίδας του καπετάν πασά Καρά Αλή στη Χίο (6 - 7 Ιουνίου 1822 με 2.000 νεκρούς Οθωμανούς, ανάμεσά τους και ο Ναύαρχος Καρά </a:t>
            </a:r>
            <a:r>
              <a:rPr lang="el-GR" sz="1400" dirty="0" err="1" smtClean="0"/>
              <a:t>Αλής</a:t>
            </a:r>
            <a:r>
              <a:rPr lang="el-GR" sz="1400" dirty="0" smtClean="0"/>
              <a:t>) καθώς και πλήθος άλλων πολεμικών ενεργειών, θα κάνουν τον Κανάρη λαϊκό ήρωα. Η τολμηρότερη ενέργεια του: αποπειράται να πυρπολήσει τον αιγυπτιακό στόλο στο λιμάνι της Αλεξάνδρειας (29 Ιουλίου1825). Το εγχείρημα απέτυχε, λόγω δυσμενών καιρικών συνθηκών. </a:t>
            </a:r>
          </a:p>
          <a:p>
            <a:endParaRPr lang="el-GR" sz="1400" dirty="0" smtClean="0"/>
          </a:p>
          <a:p>
            <a:pPr algn="just"/>
            <a:r>
              <a:rPr lang="el-GR" sz="1400" dirty="0" smtClean="0"/>
              <a:t>Το 1827 αντιπροσώπευσε τα Ψαρά στην Εθνοσυνέλευση της </a:t>
            </a:r>
            <a:r>
              <a:rPr lang="el-GR" sz="1400" dirty="0" err="1" smtClean="0"/>
              <a:t>Τροιζήνας</a:t>
            </a:r>
            <a:r>
              <a:rPr lang="el-GR" sz="1400" dirty="0" smtClean="0"/>
              <a:t> κι ήταν ένας από τους πιο θερμούς υποστηρικτές του</a:t>
            </a:r>
            <a:r>
              <a:rPr lang="en-GB" sz="1400" dirty="0" smtClean="0"/>
              <a:t> </a:t>
            </a:r>
            <a:r>
              <a:rPr lang="el-GR" sz="1400" dirty="0" smtClean="0"/>
              <a:t>Ιωάννη Καποδίστρια. </a:t>
            </a:r>
          </a:p>
          <a:p>
            <a:pPr algn="just"/>
            <a:r>
              <a:rPr lang="el-GR" sz="1400" dirty="0" smtClean="0"/>
              <a:t>Κατά την Οθωνική περίοδο ανακλήθηκε στην υπηρεσία και έφθασε μέχρι τον βαθμό του υποναυάρχου. Κατόπιν διορίστηκε γερουσιαστής και αναμίχθηκε στην πολιτική με το Ρωσικό Κόμμα. Συμμετείχε στην επαναστατική κίνηση της 3</a:t>
            </a:r>
            <a:r>
              <a:rPr lang="el-GR" sz="1400" baseline="30000" dirty="0" smtClean="0"/>
              <a:t>ης</a:t>
            </a:r>
            <a:r>
              <a:rPr lang="el-GR" sz="1400" dirty="0" smtClean="0"/>
              <a:t> Σεπτεμβρίου 1843, που ανάγκασε τον </a:t>
            </a:r>
            <a:r>
              <a:rPr lang="el-GR" sz="1400" dirty="0" err="1" smtClean="0"/>
              <a:t>Όθωνα</a:t>
            </a:r>
            <a:r>
              <a:rPr lang="el-GR" sz="1400" dirty="0" smtClean="0"/>
              <a:t> να παραχωρήσει Σύνταγμα. Μέχρι την έξωση του </a:t>
            </a:r>
            <a:r>
              <a:rPr lang="el-GR" sz="1400" dirty="0" err="1" smtClean="0"/>
              <a:t>Όθωνα</a:t>
            </a:r>
            <a:r>
              <a:rPr lang="el-GR" sz="1400" dirty="0" smtClean="0"/>
              <a:t> χρημάτισε επανειλημμένα υπουργός και δύο φορές πρωθυπουργός (Φλεβάρης - Μάρτης 1844 και Μάρτης του 1844 - Δεκέμβρης του 1849). Το 1862 ήταν ένας από τους βασικούς εκπροσώπους της </a:t>
            </a:r>
            <a:r>
              <a:rPr lang="el-GR" sz="1400" dirty="0" err="1" smtClean="0"/>
              <a:t>αντιοθωνικής</a:t>
            </a:r>
            <a:r>
              <a:rPr lang="el-GR" sz="1400" dirty="0" smtClean="0"/>
              <a:t> κίνησης. Όταν ο βασιλιάς, σε μια προσπάθειά του να τον προσεταιρισθεί, του ανέθεσε για τρίτη φορά την πρωθυπουργία, αυτός αρνήθηκε επειδή ο </a:t>
            </a:r>
            <a:r>
              <a:rPr lang="el-GR" sz="1400" dirty="0" err="1" smtClean="0"/>
              <a:t>Όθων</a:t>
            </a:r>
            <a:r>
              <a:rPr lang="el-GR" sz="1400" dirty="0" smtClean="0"/>
              <a:t> δεν ενέκρινε ορισμένους από τους υπουργούς του. </a:t>
            </a:r>
          </a:p>
          <a:p>
            <a:pPr algn="just"/>
            <a:endParaRPr lang="el-GR" sz="1400" dirty="0" smtClean="0"/>
          </a:p>
          <a:p>
            <a:pPr algn="just"/>
            <a:r>
              <a:rPr lang="el-GR" sz="1400" dirty="0" smtClean="0"/>
              <a:t>Το Μάιο του 1877, σε ηλικία 82 ετών, επανήλθε στην πολιτική και ανέλαβε πρωθυπουργός στην οικουμενική κυβέρνηση που σχηματίστηκε για να αντιμετωπίσει τις ενδεχόμενες συνέπειες από τον </a:t>
            </a:r>
            <a:r>
              <a:rPr lang="el-GR" sz="1400" dirty="0" err="1" smtClean="0"/>
              <a:t>Ρωσοτουρκικό</a:t>
            </a:r>
            <a:r>
              <a:rPr lang="el-GR" sz="1400" dirty="0" smtClean="0"/>
              <a:t> Πόλεμο.</a:t>
            </a:r>
          </a:p>
          <a:p>
            <a:pPr algn="just"/>
            <a:endParaRPr lang="el-GR" sz="1400" dirty="0" smtClean="0"/>
          </a:p>
          <a:p>
            <a:pPr algn="just"/>
            <a:r>
              <a:rPr lang="el-GR" sz="1400" dirty="0" smtClean="0"/>
              <a:t>Ο «ναύαρχος», όπως τον αποκαλούσε ο λαός, πέθανε επί των επάλξεων της πολιτικής στις </a:t>
            </a:r>
            <a:r>
              <a:rPr lang="el-GR" sz="1400" b="1" dirty="0" smtClean="0"/>
              <a:t>2 Σεπτεμβρίου 1877 </a:t>
            </a:r>
            <a:r>
              <a:rPr lang="el-GR" sz="1400" dirty="0" smtClean="0"/>
              <a:t>και κηδεύτηκε με μεγαλοπρέπεια στο Α' Νεκροταφείο.</a:t>
            </a:r>
            <a:endParaRPr lang="el-GR"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www.onalert.gr/files/Image/1ALERT/ELLADA/LUTRAS_KANARIS.jpg"/>
          <p:cNvPicPr>
            <a:picLocks noChangeAspect="1" noChangeArrowheads="1"/>
          </p:cNvPicPr>
          <p:nvPr/>
        </p:nvPicPr>
        <p:blipFill>
          <a:blip r:embed="rId2" cstate="print"/>
          <a:srcRect/>
          <a:stretch>
            <a:fillRect/>
          </a:stretch>
        </p:blipFill>
        <p:spPr bwMode="auto">
          <a:xfrm>
            <a:off x="3786182" y="142852"/>
            <a:ext cx="5214974" cy="6638745"/>
          </a:xfrm>
          <a:prstGeom prst="rect">
            <a:avLst/>
          </a:prstGeom>
          <a:noFill/>
        </p:spPr>
      </p:pic>
      <p:sp>
        <p:nvSpPr>
          <p:cNvPr id="7" name="6 - Ορθογώνιο"/>
          <p:cNvSpPr/>
          <p:nvPr/>
        </p:nvSpPr>
        <p:spPr>
          <a:xfrm>
            <a:off x="142844" y="2928934"/>
            <a:ext cx="3571900" cy="954107"/>
          </a:xfrm>
          <a:prstGeom prst="rect">
            <a:avLst/>
          </a:prstGeom>
        </p:spPr>
        <p:txBody>
          <a:bodyPr wrap="square">
            <a:spAutoFit/>
          </a:bodyPr>
          <a:lstStyle/>
          <a:p>
            <a:pPr algn="ctr"/>
            <a:r>
              <a:rPr lang="el-GR" sz="1400" b="1" dirty="0" smtClean="0"/>
              <a:t>Η πυρπόληση της τουρκικής ναυαρχίδας </a:t>
            </a:r>
          </a:p>
          <a:p>
            <a:pPr algn="ctr"/>
            <a:r>
              <a:rPr lang="el-GR" sz="1400" b="1" dirty="0" smtClean="0"/>
              <a:t>από τον Κανάρη</a:t>
            </a:r>
          </a:p>
          <a:p>
            <a:pPr algn="ctr"/>
            <a:r>
              <a:rPr lang="el-GR" sz="1400" b="1" dirty="0" smtClean="0"/>
              <a:t>Πίνακας του </a:t>
            </a:r>
            <a:r>
              <a:rPr lang="el-GR" sz="1400" b="1" dirty="0" smtClean="0">
                <a:solidFill>
                  <a:srgbClr val="C00000"/>
                </a:solidFill>
              </a:rPr>
              <a:t>Νικηφόρου Λύτρα </a:t>
            </a:r>
          </a:p>
          <a:p>
            <a:pPr algn="ctr"/>
            <a:r>
              <a:rPr lang="el-GR" sz="1400" b="1" dirty="0" smtClean="0"/>
              <a:t>(1866-1870)</a:t>
            </a:r>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cdn.sansimera.gr/media/photos/main/lg/Andreas_Miaoulis.jpg"/>
          <p:cNvPicPr>
            <a:picLocks noChangeAspect="1" noChangeArrowheads="1"/>
          </p:cNvPicPr>
          <p:nvPr/>
        </p:nvPicPr>
        <p:blipFill>
          <a:blip r:embed="rId2" cstate="print"/>
          <a:srcRect/>
          <a:stretch>
            <a:fillRect/>
          </a:stretch>
        </p:blipFill>
        <p:spPr bwMode="auto">
          <a:xfrm>
            <a:off x="142843" y="142852"/>
            <a:ext cx="8853305" cy="6500858"/>
          </a:xfrm>
          <a:prstGeom prst="rect">
            <a:avLst/>
          </a:prstGeom>
          <a:noFill/>
        </p:spPr>
      </p:pic>
      <p:sp>
        <p:nvSpPr>
          <p:cNvPr id="3" name="2 - Ορθογώνιο"/>
          <p:cNvSpPr/>
          <p:nvPr/>
        </p:nvSpPr>
        <p:spPr>
          <a:xfrm>
            <a:off x="142844" y="5715016"/>
            <a:ext cx="8858312"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Ανδρέας Μιαούλης</a:t>
            </a:r>
            <a:endParaRPr lang="el-GR" sz="6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4 - Ορθογώνιο"/>
          <p:cNvSpPr/>
          <p:nvPr/>
        </p:nvSpPr>
        <p:spPr>
          <a:xfrm>
            <a:off x="142844" y="142852"/>
            <a:ext cx="8858312" cy="5755422"/>
          </a:xfrm>
          <a:prstGeom prst="rect">
            <a:avLst/>
          </a:prstGeom>
        </p:spPr>
        <p:txBody>
          <a:bodyPr wrap="square">
            <a:spAutoFit/>
          </a:bodyPr>
          <a:lstStyle/>
          <a:p>
            <a:pPr algn="just"/>
            <a:r>
              <a:rPr lang="el-GR" sz="1400" dirty="0" smtClean="0"/>
              <a:t>Ο τόπος της γέννησής του δεν είναι επακριβώς γνωστός. Ορισμένοι βιογράφοι του υποστηρίζουν ότι γεννήθηκε στις</a:t>
            </a:r>
            <a:r>
              <a:rPr lang="en-GB" sz="1400" dirty="0" smtClean="0"/>
              <a:t> </a:t>
            </a:r>
            <a:r>
              <a:rPr lang="en-GB" sz="1400" b="1" dirty="0" smtClean="0"/>
              <a:t>20 </a:t>
            </a:r>
            <a:r>
              <a:rPr lang="el-GR" sz="1400" b="1" dirty="0" smtClean="0"/>
              <a:t>Μαΐου 1769 </a:t>
            </a:r>
            <a:r>
              <a:rPr lang="el-GR" sz="1400" dirty="0" smtClean="0"/>
              <a:t>στα Φύλλα της Εύβοιας, απ' όπου η οικογένεια του μετοίκησε στην Ύδρα, ενώ άλλοι υποστηρίζουν ότι γεννήθηκε στο νησί του Αργοσαρωνικού.</a:t>
            </a:r>
            <a:r>
              <a:rPr lang="en-GB" dirty="0" smtClean="0"/>
              <a:t> </a:t>
            </a:r>
            <a:endParaRPr lang="el-GR" dirty="0" smtClean="0"/>
          </a:p>
          <a:p>
            <a:pPr algn="just"/>
            <a:r>
              <a:rPr lang="el-GR" sz="1400" dirty="0" smtClean="0"/>
              <a:t>Το πραγματικό του επίθετο ήταν Βώκος ή </a:t>
            </a:r>
            <a:r>
              <a:rPr lang="el-GR" sz="1400" dirty="0" err="1" smtClean="0"/>
              <a:t>Μπώκος</a:t>
            </a:r>
            <a:r>
              <a:rPr lang="el-GR" sz="1400" dirty="0" smtClean="0"/>
              <a:t>. Για το παρωνύμιο Μιαούλης υπάρχουν δύο εκδοχές: Η μία ότι του </a:t>
            </a:r>
            <a:r>
              <a:rPr lang="el-GR" sz="1400" dirty="0" err="1" smtClean="0"/>
              <a:t>τo</a:t>
            </a:r>
            <a:r>
              <a:rPr lang="el-GR" sz="1400" dirty="0" smtClean="0"/>
              <a:t> κόλλησαν οι ναύτες του, όταν τους έδινε τη διαταγή «Μία ούλοι!» για να κωπηλατούν συγχρόνως. Η δεύτερη, από ένα τουρκικό μπρίκι που αγόρασε, με την ονομασία «</a:t>
            </a:r>
            <a:r>
              <a:rPr lang="el-GR" sz="1400" dirty="0" err="1" smtClean="0"/>
              <a:t>Μιαούλ</a:t>
            </a:r>
            <a:r>
              <a:rPr lang="el-GR" sz="1400" dirty="0" smtClean="0"/>
              <a:t>». Ο Μιαούλης ήταν σχεδόν αγράμματος, σύμφωνα με τον ιστορικό Καρλ </a:t>
            </a:r>
            <a:r>
              <a:rPr lang="el-GR" sz="1400" dirty="0" err="1" smtClean="0"/>
              <a:t>Μέντελσον</a:t>
            </a:r>
            <a:r>
              <a:rPr lang="el-GR" sz="1400" dirty="0" smtClean="0"/>
              <a:t> -</a:t>
            </a:r>
            <a:r>
              <a:rPr lang="el-GR" sz="1400" dirty="0" err="1" smtClean="0"/>
              <a:t>Μπαρτόλντι</a:t>
            </a:r>
            <a:r>
              <a:rPr lang="el-GR" sz="1400" dirty="0" smtClean="0"/>
              <a:t>, εν τούτοις υπερείχε σε ευφυΐα και ναυτική τέχνη. Είχε ανεπτυγμένη την αίσθηση του καθήκοντος μέχρι υπερβολής, που πολλές φορές έφθανε στα όρια της σκληρότητας για τους υφισταμένους του. </a:t>
            </a:r>
          </a:p>
          <a:p>
            <a:pPr algn="just"/>
            <a:r>
              <a:rPr lang="el-GR" sz="1400" dirty="0" smtClean="0"/>
              <a:t>Κατά την κήρυξη της Επανάστασης στην Ύδρα, στις (Απρίλιος 1821), ο Μιαούλης μαζί με άλλους πλοιοκτήτες διέθεσαν τα πλοία τους, γα τις ναυτικές επιχειρήσεις του Αγώνα. Το φθινόπωρο του ίδιου χρόνου αναλαμβάνει ναύαρχος του </a:t>
            </a:r>
            <a:r>
              <a:rPr lang="el-GR" sz="1400" dirty="0" err="1" smtClean="0"/>
              <a:t>υδραϊκού</a:t>
            </a:r>
            <a:r>
              <a:rPr lang="el-GR" sz="1400" dirty="0" smtClean="0"/>
              <a:t> στόλου και το Σεπτέμβρη έρχεται αντιμέτωπος για πρώτη φορά με τουρκική ναυτική μοίρα στην Πύλο. Το Φεβρουάριο του 1822 καταστρέφει μία τουρκική φρεγάτα και προξενεί ζημιές σε άλλα πλοία στο λιμάνι της Πάτρας. Τον Οκτώβριο του 1823 ο Μιαούλης, επικεφαλής του ελληνικού στόλου, νικά τους Τούρκους στο Αρτεμίσιο και του </a:t>
            </a:r>
            <a:r>
              <a:rPr lang="el-GR" sz="1400" dirty="0" err="1" smtClean="0"/>
              <a:t>Ωρεούς</a:t>
            </a:r>
            <a:r>
              <a:rPr lang="el-GR" sz="1400" dirty="0" smtClean="0"/>
              <a:t>.</a:t>
            </a:r>
          </a:p>
          <a:p>
            <a:pPr algn="just"/>
            <a:r>
              <a:rPr lang="el-GR" sz="1400" dirty="0" smtClean="0"/>
              <a:t>Μετά την καταστροφή των Ψαρών(Ιούνιος 1824), σημαντική υπήρξε η συμβολή του στην εξουδετέρωση της τουρκικής δύναμης, που είχε παραμείνει στο νησί και στην ανακατάληψή του, στις 3 Ιουλίου. Τον Αύγουστο του 1824, ο Μιαούλης, επικεφαλής του ενωμένου ελληνικού στόλου, νικά τον </a:t>
            </a:r>
            <a:r>
              <a:rPr lang="el-GR" sz="1400" dirty="0" err="1" smtClean="0"/>
              <a:t>τουρκοαιγυπτιακό</a:t>
            </a:r>
            <a:r>
              <a:rPr lang="el-GR" sz="1400" dirty="0" smtClean="0"/>
              <a:t> στον Γέροντα. Οι απώλειες του εχθρού ανέρχονται σε 27 πλοία, ανάμεσά τους και η επιβλητική φρεγάτα «Ασία». </a:t>
            </a:r>
          </a:p>
          <a:p>
            <a:pPr algn="just"/>
            <a:r>
              <a:rPr lang="el-GR" sz="1400" dirty="0" smtClean="0"/>
              <a:t>Κατά τη διάρκεια της δεύτερης πολιορκίας του Μεσολογγίου το 1826 τα ελληνικά πλοία υπό τις διαταγές του βοηθούν με την παροχή εφοδίων τους </a:t>
            </a:r>
            <a:r>
              <a:rPr lang="el-GR" sz="1400" dirty="0" err="1" smtClean="0"/>
              <a:t>πολιορκουμένους</a:t>
            </a:r>
            <a:r>
              <a:rPr lang="el-GR" sz="1400" dirty="0" smtClean="0"/>
              <a:t>. Τις παραμονές της Εξόδου, ο Μιαούλης αποτυγχάνει να διασπάσει επανειλημμένως τον αποκλεισμό της πόλης και διαμηνύει στους κατοίκους ότι δεν είναι δυνατή καμιά βοήθεια από τη θάλασσα. </a:t>
            </a:r>
          </a:p>
          <a:p>
            <a:pPr algn="just"/>
            <a:r>
              <a:rPr lang="el-GR" sz="1400" dirty="0" smtClean="0"/>
              <a:t>Ο Ανδρέας Μιαούλης πέθανε στην Αθήνα στις </a:t>
            </a:r>
            <a:r>
              <a:rPr lang="el-GR" sz="1400" b="1" dirty="0" smtClean="0"/>
              <a:t>11 Ιουνίου 1835</a:t>
            </a:r>
            <a:r>
              <a:rPr lang="el-GR" sz="1400" dirty="0" smtClean="0"/>
              <a:t>. Ετάφη στον Πειραιά, στη δεξιά ακτή του λιμανιού, που ονομάστηκε Ακτή Μιαούλη. Αργότερα, έγινε ανακομιδή των οστών του σε τάφο στην είσοδο της Σχολής Ναυτικών Δοκίμων.</a:t>
            </a:r>
            <a:endParaRPr lang="el-GR" dirty="0"/>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upload.wikimedia.org/wikipedia/commons/1/18/%CE%91%CE%BD%CE%B4%CF%81%CE%AD%CE%B1%CF%82_%CE%9C%CE%B9%CE%B1%CE%BF%CF%8D%CE%BB%CE%B7%CF%82._%CE%95%CE%B3%CF%87%CF%81%CF%89%CE%BC%CE%B7_%CE%BB%CE%B9%CE%B8%CE%BF%CE%B3%CF%81%CE%B1%CF%86%CE%AF%CE%B1._Giovanni_Boggi..jpg"/>
          <p:cNvPicPr>
            <a:picLocks noChangeAspect="1" noChangeArrowheads="1"/>
          </p:cNvPicPr>
          <p:nvPr/>
        </p:nvPicPr>
        <p:blipFill>
          <a:blip r:embed="rId2" cstate="print"/>
          <a:srcRect/>
          <a:stretch>
            <a:fillRect/>
          </a:stretch>
        </p:blipFill>
        <p:spPr bwMode="auto">
          <a:xfrm>
            <a:off x="82145" y="1413517"/>
            <a:ext cx="4132665" cy="5363480"/>
          </a:xfrm>
          <a:prstGeom prst="rect">
            <a:avLst/>
          </a:prstGeom>
          <a:noFill/>
        </p:spPr>
      </p:pic>
      <p:sp>
        <p:nvSpPr>
          <p:cNvPr id="3" name="2 - Ορθογώνιο"/>
          <p:cNvSpPr/>
          <p:nvPr/>
        </p:nvSpPr>
        <p:spPr>
          <a:xfrm>
            <a:off x="142844" y="6215082"/>
            <a:ext cx="4000528" cy="523220"/>
          </a:xfrm>
          <a:prstGeom prst="rect">
            <a:avLst/>
          </a:prstGeom>
        </p:spPr>
        <p:txBody>
          <a:bodyPr wrap="square">
            <a:spAutoFit/>
          </a:bodyPr>
          <a:lstStyle/>
          <a:p>
            <a:pPr algn="ctr"/>
            <a:r>
              <a:rPr lang="el-GR" sz="1400" b="1" i="1" dirty="0" smtClean="0"/>
              <a:t>Ο Μιαούλης σε έγχρωμη λιθογραφία </a:t>
            </a:r>
          </a:p>
          <a:p>
            <a:pPr algn="ctr"/>
            <a:r>
              <a:rPr lang="el-GR" sz="1400" b="1" i="1" dirty="0" smtClean="0"/>
              <a:t>του </a:t>
            </a:r>
            <a:r>
              <a:rPr lang="el-GR" sz="1400" b="1" i="1" dirty="0" smtClean="0">
                <a:hlinkClick r:id="rId3" tooltip="Τζιοβάνι Μπόγκι"/>
              </a:rPr>
              <a:t>Τζιοβάνι </a:t>
            </a:r>
            <a:r>
              <a:rPr lang="el-GR" sz="1400" b="1" i="1" dirty="0" err="1" smtClean="0">
                <a:hlinkClick r:id="rId3" tooltip="Τζιοβάνι Μπόγκι"/>
              </a:rPr>
              <a:t>Μπόγκι</a:t>
            </a:r>
            <a:endParaRPr lang="el-GR" sz="1400" b="1" i="1" dirty="0" smtClean="0"/>
          </a:p>
        </p:txBody>
      </p:sp>
      <p:sp>
        <p:nvSpPr>
          <p:cNvPr id="5" name="4 - Ορθογώνιο"/>
          <p:cNvSpPr/>
          <p:nvPr/>
        </p:nvSpPr>
        <p:spPr>
          <a:xfrm>
            <a:off x="142844" y="142852"/>
            <a:ext cx="8858312" cy="307777"/>
          </a:xfrm>
          <a:prstGeom prst="rect">
            <a:avLst/>
          </a:prstGeom>
        </p:spPr>
        <p:txBody>
          <a:bodyPr wrap="square">
            <a:spAutoFit/>
          </a:bodyPr>
          <a:lstStyle/>
          <a:p>
            <a:pPr algn="just"/>
            <a:endParaRPr lang="el-GR" sz="1400" dirty="0" smtClean="0"/>
          </a:p>
        </p:txBody>
      </p:sp>
      <p:pic>
        <p:nvPicPr>
          <p:cNvPr id="7" name="Picture 2" descr="https://upload.wikimedia.org/wikipedia/commons/thumb/d/d9/Andrea_Miaoulis_by_Peter_von_Hess.jpg/250px-Andrea_Miaoulis_by_Peter_von_Hess.jpg"/>
          <p:cNvPicPr>
            <a:picLocks noChangeAspect="1" noChangeArrowheads="1"/>
          </p:cNvPicPr>
          <p:nvPr/>
        </p:nvPicPr>
        <p:blipFill>
          <a:blip r:embed="rId4" cstate="print"/>
          <a:srcRect/>
          <a:stretch>
            <a:fillRect/>
          </a:stretch>
        </p:blipFill>
        <p:spPr bwMode="auto">
          <a:xfrm>
            <a:off x="4643438" y="142852"/>
            <a:ext cx="4388484" cy="5757694"/>
          </a:xfrm>
          <a:prstGeom prst="rect">
            <a:avLst/>
          </a:prstGeom>
          <a:noFill/>
        </p:spPr>
      </p:pic>
      <p:sp>
        <p:nvSpPr>
          <p:cNvPr id="8" name="7 - Ορθογώνιο"/>
          <p:cNvSpPr/>
          <p:nvPr/>
        </p:nvSpPr>
        <p:spPr>
          <a:xfrm>
            <a:off x="4643438" y="5929330"/>
            <a:ext cx="4357718" cy="523220"/>
          </a:xfrm>
          <a:prstGeom prst="rect">
            <a:avLst/>
          </a:prstGeom>
        </p:spPr>
        <p:txBody>
          <a:bodyPr wrap="square">
            <a:spAutoFit/>
          </a:bodyPr>
          <a:lstStyle/>
          <a:p>
            <a:pPr algn="ctr"/>
            <a:r>
              <a:rPr lang="el-GR" sz="1400" b="1" i="1" dirty="0" smtClean="0"/>
              <a:t>Ο Ανδρέας Μιαούλης στη Ναυμαχία του Γέροντα σε πίνακα του </a:t>
            </a:r>
            <a:r>
              <a:rPr lang="el-GR" sz="1400" b="1" i="1" dirty="0" err="1" smtClean="0"/>
              <a:t>Peter</a:t>
            </a:r>
            <a:r>
              <a:rPr lang="el-GR" sz="1400" b="1" i="1" dirty="0" smtClean="0"/>
              <a:t> </a:t>
            </a:r>
            <a:r>
              <a:rPr lang="el-GR" sz="1400" b="1" i="1" dirty="0" err="1" smtClean="0"/>
              <a:t>von</a:t>
            </a:r>
            <a:r>
              <a:rPr lang="el-GR" sz="1400" b="1" i="1" dirty="0" smtClean="0"/>
              <a:t> </a:t>
            </a:r>
            <a:r>
              <a:rPr lang="el-GR" sz="1400" b="1" i="1" dirty="0" err="1" smtClean="0"/>
              <a:t>Hess</a:t>
            </a:r>
            <a:r>
              <a:rPr lang="el-GR" sz="1400" b="1" i="1" dirty="0" smtClean="0"/>
              <a:t>, 1824</a:t>
            </a:r>
          </a:p>
        </p:txBody>
      </p:sp>
    </p:spTree>
  </p:cSld>
  <p:clrMapOvr>
    <a:masterClrMapping/>
  </p:clrMapOvr>
  <p:transition spd="slow">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Laskarina_Mpoumpoulina.jpg"/>
          <p:cNvPicPr>
            <a:picLocks noChangeAspect="1" noChangeArrowheads="1"/>
          </p:cNvPicPr>
          <p:nvPr/>
        </p:nvPicPr>
        <p:blipFill>
          <a:blip r:embed="rId2" cstate="print"/>
          <a:srcRect/>
          <a:stretch>
            <a:fillRect/>
          </a:stretch>
        </p:blipFill>
        <p:spPr bwMode="auto">
          <a:xfrm>
            <a:off x="142844" y="142852"/>
            <a:ext cx="8886106" cy="6524942"/>
          </a:xfrm>
          <a:prstGeom prst="rect">
            <a:avLst/>
          </a:prstGeom>
          <a:noFill/>
        </p:spPr>
      </p:pic>
      <p:sp>
        <p:nvSpPr>
          <p:cNvPr id="3" name="2 - Ορθογώνιο"/>
          <p:cNvSpPr/>
          <p:nvPr/>
        </p:nvSpPr>
        <p:spPr>
          <a:xfrm flipH="1">
            <a:off x="214282" y="5643578"/>
            <a:ext cx="8715436"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Λασκαρίνα Μπουμπουλίνα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3 - Ορθογώνιο"/>
          <p:cNvSpPr/>
          <p:nvPr/>
        </p:nvSpPr>
        <p:spPr>
          <a:xfrm>
            <a:off x="142844" y="142853"/>
            <a:ext cx="8858312" cy="6555641"/>
          </a:xfrm>
          <a:prstGeom prst="rect">
            <a:avLst/>
          </a:prstGeom>
        </p:spPr>
        <p:txBody>
          <a:bodyPr wrap="square">
            <a:spAutoFit/>
          </a:bodyPr>
          <a:lstStyle/>
          <a:p>
            <a:pPr algn="just"/>
            <a:r>
              <a:rPr lang="el-GR" sz="1400" dirty="0" smtClean="0"/>
              <a:t>Κόρη του Υδραίου πλοιάρχου Σταυριανού </a:t>
            </a:r>
            <a:r>
              <a:rPr lang="el-GR" sz="1400" dirty="0" err="1" smtClean="0"/>
              <a:t>Πινότση</a:t>
            </a:r>
            <a:r>
              <a:rPr lang="el-GR" sz="1400" dirty="0" smtClean="0"/>
              <a:t> και της επίσης υδραίας </a:t>
            </a:r>
            <a:r>
              <a:rPr lang="el-GR" sz="1400" dirty="0" err="1" smtClean="0"/>
              <a:t>Σκεύως</a:t>
            </a:r>
            <a:r>
              <a:rPr lang="el-GR" sz="1400" dirty="0" smtClean="0"/>
              <a:t> </a:t>
            </a:r>
            <a:r>
              <a:rPr lang="el-GR" sz="1400" dirty="0" err="1" smtClean="0"/>
              <a:t>Κοκκίνη</a:t>
            </a:r>
            <a:r>
              <a:rPr lang="el-GR" sz="1400" dirty="0" smtClean="0"/>
              <a:t>, που καταγόταν από εφοπλιστική οικογένεια</a:t>
            </a:r>
            <a:r>
              <a:rPr lang="el-GR" sz="1400" dirty="0" smtClean="0"/>
              <a:t>. Γεννήθηκε </a:t>
            </a:r>
            <a:r>
              <a:rPr lang="el-GR" sz="1400" dirty="0" smtClean="0"/>
              <a:t>στις</a:t>
            </a:r>
            <a:r>
              <a:rPr lang="en-GB" sz="1400" dirty="0" smtClean="0"/>
              <a:t> </a:t>
            </a:r>
            <a:r>
              <a:rPr lang="en-GB" sz="1400" b="1" dirty="0" smtClean="0"/>
              <a:t>11 </a:t>
            </a:r>
            <a:r>
              <a:rPr lang="el-GR" sz="1400" b="1" dirty="0" smtClean="0"/>
              <a:t>Μαΐου 1771 </a:t>
            </a:r>
            <a:r>
              <a:rPr lang="el-GR" sz="1400" dirty="0" smtClean="0"/>
              <a:t>στις φυλακές της Κωνσταντινούπολης, όπου ο πατέρας της </a:t>
            </a:r>
            <a:r>
              <a:rPr lang="el-GR" sz="1400" dirty="0" smtClean="0"/>
              <a:t>κρατείτο </a:t>
            </a:r>
            <a:r>
              <a:rPr lang="el-GR" sz="1400" dirty="0" smtClean="0"/>
              <a:t>για συμμετοχή στα </a:t>
            </a:r>
            <a:r>
              <a:rPr lang="el-GR" sz="1400" dirty="0" err="1" smtClean="0"/>
              <a:t>Ορλοφικά</a:t>
            </a:r>
            <a:r>
              <a:rPr lang="el-GR" sz="1400" dirty="0" smtClean="0"/>
              <a:t>. Στα 17 της παντρεύτηκε τον Σπετσιώτη πλοίαρχο Δημήτριο </a:t>
            </a:r>
            <a:r>
              <a:rPr lang="el-GR" sz="1400" dirty="0" err="1" smtClean="0"/>
              <a:t>Γιάννουζα</a:t>
            </a:r>
            <a:r>
              <a:rPr lang="el-GR" sz="1400" dirty="0" smtClean="0"/>
              <a:t>, από τον οποίο </a:t>
            </a:r>
            <a:r>
              <a:rPr lang="el-GR" sz="1400" dirty="0" smtClean="0"/>
              <a:t>ονομάζεται </a:t>
            </a:r>
            <a:r>
              <a:rPr lang="el-GR" sz="1400" dirty="0" smtClean="0"/>
              <a:t>και </a:t>
            </a:r>
            <a:r>
              <a:rPr lang="el-GR" sz="1400" dirty="0" err="1" smtClean="0"/>
              <a:t>Δημητράκαινα</a:t>
            </a:r>
            <a:r>
              <a:rPr lang="el-GR" sz="1400" dirty="0" smtClean="0"/>
              <a:t>. </a:t>
            </a:r>
          </a:p>
          <a:p>
            <a:pPr algn="just"/>
            <a:r>
              <a:rPr lang="el-GR" sz="1400" dirty="0" smtClean="0"/>
              <a:t>Το 1797, ο σύζυγός της σκοτώθηκε σε συμπλοκή με αλγερινούς πειρατές και η Λασκαρίνα σε ηλικία 26 ετών μένει χήρα με τρία παιδιά, τον Ιωάννη, τον Γεώργιο και την Μαρία. </a:t>
            </a:r>
          </a:p>
          <a:p>
            <a:pPr algn="just"/>
            <a:r>
              <a:rPr lang="el-GR" sz="1400" dirty="0" smtClean="0"/>
              <a:t>Το 1801 παντρεύτηκε σε δεύτερο γάμο τον Σπετσιώτη καραβοκύρη Δημήτριο </a:t>
            </a:r>
            <a:r>
              <a:rPr lang="el-GR" sz="1400" dirty="0" err="1" smtClean="0"/>
              <a:t>Μπούμπουλη</a:t>
            </a:r>
            <a:r>
              <a:rPr lang="el-GR" sz="1400" dirty="0" smtClean="0"/>
              <a:t> και έγινε έκτοτε γνωστή ως </a:t>
            </a:r>
            <a:r>
              <a:rPr lang="el-GR" sz="1400" dirty="0" err="1" smtClean="0"/>
              <a:t>Μπουμπουλίνα</a:t>
            </a:r>
            <a:r>
              <a:rPr lang="el-GR" sz="1400" dirty="0" smtClean="0"/>
              <a:t> (γυναίκα του </a:t>
            </a:r>
            <a:r>
              <a:rPr lang="el-GR" sz="1400" dirty="0" err="1" smtClean="0"/>
              <a:t>Μπούμπουλη</a:t>
            </a:r>
            <a:r>
              <a:rPr lang="el-GR" sz="1400" dirty="0" smtClean="0"/>
              <a:t>). Κι ο δεύτερος σύζυγός της σκοτώθηκε σε σύγκρουση με </a:t>
            </a:r>
            <a:r>
              <a:rPr lang="el-GR" sz="1400" dirty="0" smtClean="0"/>
              <a:t>αλγερινούς πειρατές </a:t>
            </a:r>
            <a:r>
              <a:rPr lang="el-GR" sz="1400" dirty="0" smtClean="0"/>
              <a:t>το 1811. Μαζί του απέκτησε τρία παιδιά, την Ελένη, την </a:t>
            </a:r>
            <a:r>
              <a:rPr lang="el-GR" sz="1400" dirty="0" err="1" smtClean="0"/>
              <a:t>Σκεύω</a:t>
            </a:r>
            <a:r>
              <a:rPr lang="el-GR" sz="1400" dirty="0" smtClean="0"/>
              <a:t> και τον Νικόλαο. </a:t>
            </a:r>
          </a:p>
          <a:p>
            <a:pPr algn="just"/>
            <a:r>
              <a:rPr lang="el-GR" sz="1400" dirty="0" smtClean="0"/>
              <a:t>Με την περιουσία του συζύγου της, (300.000 </a:t>
            </a:r>
            <a:r>
              <a:rPr lang="el-GR" sz="1400" dirty="0" err="1" smtClean="0"/>
              <a:t>τάλληρα</a:t>
            </a:r>
            <a:r>
              <a:rPr lang="el-GR" sz="1400" dirty="0" smtClean="0"/>
              <a:t>), η </a:t>
            </a:r>
            <a:r>
              <a:rPr lang="el-GR" sz="1400" dirty="0" err="1" smtClean="0"/>
              <a:t>Μπουμπουλίνα</a:t>
            </a:r>
            <a:r>
              <a:rPr lang="el-GR" sz="1400" dirty="0" smtClean="0"/>
              <a:t> ασχολήθηκε με τα ναυτιλιακά κι έγινε μέτοχος σε διάφορα σπετσιώτικα πλοία. Το 1816 οι Οθωμανοί επεχείρησαν να κατάσχουν την περιουσία της, επειδή τα πλοία του συζύγου της μετείχαν στον </a:t>
            </a:r>
            <a:r>
              <a:rPr lang="el-GR" sz="1400" dirty="0" err="1" smtClean="0"/>
              <a:t>Ρωσοτουρκικό</a:t>
            </a:r>
            <a:r>
              <a:rPr lang="el-GR" sz="1400" dirty="0" smtClean="0"/>
              <a:t> Πόλεμο του 1806. Με τη μεσολάβηση του ρώσου πρεσβευτή στην Κωνσταντινούπολη </a:t>
            </a:r>
            <a:r>
              <a:rPr lang="el-GR" sz="1400" dirty="0" err="1" smtClean="0"/>
              <a:t>Στρογκάνωφ</a:t>
            </a:r>
            <a:r>
              <a:rPr lang="el-GR" sz="1400" dirty="0" smtClean="0"/>
              <a:t> και της μητέρας του Σουλτάνου </a:t>
            </a:r>
            <a:r>
              <a:rPr lang="el-GR" sz="1400" dirty="0" err="1" smtClean="0"/>
              <a:t>Βαλιντέ</a:t>
            </a:r>
            <a:r>
              <a:rPr lang="el-GR" sz="1400" dirty="0" smtClean="0"/>
              <a:t> κατόρθωσε να διασώσει την περιουσία της. </a:t>
            </a:r>
          </a:p>
          <a:p>
            <a:pPr algn="just"/>
            <a:r>
              <a:rPr lang="el-GR" sz="1400" dirty="0" smtClean="0"/>
              <a:t>Στην Κωνσταντινούπολη φαίνεται ότι μυήθηκε στη Φιλική Εταιρεία το 1819, αλλά το γεγονός αμφισβητείται, καθώς είναι γνωστό ότι η οργάνωση δεν έκανε ποτέ μέλη της, γυναίκες. Με δικά της έξοδα (περίπου 25.000 δίστηλα) ναυπηγήθηκε το πλοίο «Αγαμέμνων». Με μήκος 48 πήχεις (περίπου 34 μέτρα) και εξοπλισμένο με 18 κανόνια, το πλοίο καθελκύστηκε το 1820 και ήταν το μεγαλύτερο που έλαβε μέρος στην Επανάσταση. </a:t>
            </a:r>
          </a:p>
          <a:p>
            <a:pPr algn="just"/>
            <a:r>
              <a:rPr lang="el-GR" sz="1400" dirty="0" smtClean="0"/>
              <a:t>Συμμετείχε στον αποκλεισμό του Ναυπλίου και ανεφοδίασε με δικές της δαπάνες τους υπερασπιστές του Άργους. Σε μια έφοδο των Τούρκων υπό τον </a:t>
            </a:r>
            <a:r>
              <a:rPr lang="el-GR" sz="1400" dirty="0" err="1" smtClean="0"/>
              <a:t>Κεχαγιάμπεη</a:t>
            </a:r>
            <a:r>
              <a:rPr lang="el-GR" sz="1400" dirty="0" smtClean="0"/>
              <a:t> σκοτώθηκε ο γιος της Ιωάννης </a:t>
            </a:r>
            <a:r>
              <a:rPr lang="el-GR" sz="1400" dirty="0" err="1" smtClean="0"/>
              <a:t>Γιάννουζας</a:t>
            </a:r>
            <a:r>
              <a:rPr lang="el-GR" sz="1400" dirty="0" smtClean="0"/>
              <a:t>. </a:t>
            </a:r>
          </a:p>
          <a:p>
            <a:pPr algn="just"/>
            <a:r>
              <a:rPr lang="el-GR" sz="1400" dirty="0" smtClean="0"/>
              <a:t>Στη συνέχεια έλαβε μέρος στον αποκλεισμό της Μονεμβασίας, στην άλωση του Ναυπλίου και της Τρίπολης, </a:t>
            </a:r>
          </a:p>
          <a:p>
            <a:pPr algn="just"/>
            <a:r>
              <a:rPr lang="el-GR" sz="1400" dirty="0" smtClean="0"/>
              <a:t>Μετά την άλωση του Ναυπλίου, το Νοέμβριο του 1822, η </a:t>
            </a:r>
            <a:r>
              <a:rPr lang="el-GR" sz="1400" dirty="0" err="1" smtClean="0"/>
              <a:t>Μπουμπουλίνα</a:t>
            </a:r>
            <a:r>
              <a:rPr lang="el-GR" sz="1400" dirty="0" smtClean="0"/>
              <a:t> εγκαταστάθηκε στην πόλη (έδρα της προσωρινής κυβέρνησης), όπου έζησε έως τα μέσα του 1824. </a:t>
            </a:r>
          </a:p>
          <a:p>
            <a:pPr algn="just"/>
            <a:r>
              <a:rPr lang="el-GR" sz="1400" dirty="0" smtClean="0"/>
              <a:t>Εκδιώχθηκε από το Ναύπλιο κατά τη διάρκεια του εμφυλίου πολέμου, όταν πήρε το μέρος του φυλακισμένου Θεόδωρου Κολοκοτρώνη, με τον οποίο είχε συγγενέψει, από το γάμο της κόρης της Ελένης με τον γιο του Πάνο. Οι κυβερνητικοί σκότωσαν τον γαμπρό της και από την ίδια αφαίρεσαν το κομμάτι γης που της είχαν δώσει για τις υπηρεσίες της στον Αγώνα. </a:t>
            </a:r>
          </a:p>
          <a:p>
            <a:pPr algn="just"/>
            <a:endParaRPr lang="el-GR" sz="1400" dirty="0" smtClean="0"/>
          </a:p>
          <a:p>
            <a:pPr algn="just"/>
            <a:r>
              <a:rPr lang="el-GR" sz="1400" dirty="0" smtClean="0"/>
              <a:t>Επέστρεψε πικραμένη στις Σπέτσες και εγκαταστάθηκε στο σπίτι του δεύτερου συζύγου της, μόνη με τα υπολείμματα της περιουσίας της, μέχρι το τέλος της ζωής της, που δεν άργησε να έλθει. </a:t>
            </a:r>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upload.wikimedia.org/wikipedia/commons/b/b9/Bouboulina_painting_by_Von_Hess.jpg"/>
          <p:cNvPicPr>
            <a:picLocks noChangeAspect="1" noChangeArrowheads="1"/>
          </p:cNvPicPr>
          <p:nvPr/>
        </p:nvPicPr>
        <p:blipFill>
          <a:blip r:embed="rId2" cstate="print"/>
          <a:srcRect/>
          <a:stretch>
            <a:fillRect/>
          </a:stretch>
        </p:blipFill>
        <p:spPr bwMode="auto">
          <a:xfrm>
            <a:off x="142844" y="120426"/>
            <a:ext cx="4459500" cy="6523284"/>
          </a:xfrm>
          <a:prstGeom prst="rect">
            <a:avLst/>
          </a:prstGeom>
          <a:noFill/>
        </p:spPr>
      </p:pic>
      <p:sp>
        <p:nvSpPr>
          <p:cNvPr id="3" name="2 - Ορθογώνιο"/>
          <p:cNvSpPr/>
          <p:nvPr/>
        </p:nvSpPr>
        <p:spPr>
          <a:xfrm>
            <a:off x="4643438" y="6143644"/>
            <a:ext cx="3786214" cy="523220"/>
          </a:xfrm>
          <a:prstGeom prst="rect">
            <a:avLst/>
          </a:prstGeom>
        </p:spPr>
        <p:txBody>
          <a:bodyPr wrap="square">
            <a:spAutoFit/>
          </a:bodyPr>
          <a:lstStyle/>
          <a:p>
            <a:r>
              <a:rPr lang="el-GR" sz="1400" b="1" dirty="0" smtClean="0"/>
              <a:t>H Μπουμπουλίνα στο πλοίο «Αγαμέμνων»</a:t>
            </a:r>
          </a:p>
          <a:p>
            <a:r>
              <a:rPr lang="el-GR" sz="1400" b="1" dirty="0" smtClean="0"/>
              <a:t>πίνακας του Γερμανού ζωγράφου </a:t>
            </a:r>
            <a:r>
              <a:rPr lang="el-GR" sz="1400" b="1" dirty="0" err="1" smtClean="0"/>
              <a:t>Peter</a:t>
            </a:r>
            <a:r>
              <a:rPr lang="el-GR" sz="1400" b="1" dirty="0" smtClean="0"/>
              <a:t> </a:t>
            </a:r>
            <a:r>
              <a:rPr lang="el-GR" sz="1400" b="1" dirty="0" err="1" smtClean="0"/>
              <a:t>von</a:t>
            </a:r>
            <a:r>
              <a:rPr lang="el-GR" sz="1400" b="1" dirty="0" smtClean="0"/>
              <a:t> </a:t>
            </a:r>
            <a:r>
              <a:rPr lang="el-GR" sz="1400" b="1" dirty="0" err="1" smtClean="0"/>
              <a:t>Hess</a:t>
            </a:r>
            <a:endParaRPr lang="el-GR" sz="1400" b="1" dirty="0"/>
          </a:p>
        </p:txBody>
      </p:sp>
      <p:sp>
        <p:nvSpPr>
          <p:cNvPr id="4" name="3 - Ορθογώνιο"/>
          <p:cNvSpPr/>
          <p:nvPr/>
        </p:nvSpPr>
        <p:spPr>
          <a:xfrm>
            <a:off x="4714876" y="1785926"/>
            <a:ext cx="4286280" cy="2954655"/>
          </a:xfrm>
          <a:prstGeom prst="rect">
            <a:avLst/>
          </a:prstGeom>
        </p:spPr>
        <p:txBody>
          <a:bodyPr wrap="square">
            <a:spAutoFit/>
          </a:bodyPr>
          <a:lstStyle/>
          <a:p>
            <a:pPr algn="just"/>
            <a:r>
              <a:rPr lang="el-GR" sz="1400" dirty="0" smtClean="0"/>
              <a:t>Τον Μάιο του 1825 ο γιος της Γεώργιος </a:t>
            </a:r>
            <a:r>
              <a:rPr lang="el-GR" sz="1400" dirty="0" err="1" smtClean="0"/>
              <a:t>Γιάννουζας</a:t>
            </a:r>
            <a:r>
              <a:rPr lang="el-GR" sz="1400" dirty="0" smtClean="0"/>
              <a:t> κλέφτηκε με την Ευγενία </a:t>
            </a:r>
            <a:r>
              <a:rPr lang="el-GR" sz="1400" dirty="0" err="1" smtClean="0"/>
              <a:t>Κούτση</a:t>
            </a:r>
            <a:r>
              <a:rPr lang="el-GR" sz="1400" dirty="0" smtClean="0"/>
              <a:t>, κουνιάδα του ετεροθαλούς αδελφού της </a:t>
            </a:r>
            <a:r>
              <a:rPr lang="el-GR" sz="1400" dirty="0" err="1" smtClean="0"/>
              <a:t>Μπουμπουλίνας</a:t>
            </a:r>
            <a:r>
              <a:rPr lang="el-GR" sz="1400" dirty="0" smtClean="0"/>
              <a:t>, Λάζαρου Ορλόφ. Ο Ορλόφ, συνοδευόμενος από μέλη της οικογένειας </a:t>
            </a:r>
            <a:r>
              <a:rPr lang="el-GR" sz="1400" dirty="0" err="1" smtClean="0"/>
              <a:t>Κούτση</a:t>
            </a:r>
            <a:r>
              <a:rPr lang="el-GR" sz="1400" dirty="0" smtClean="0"/>
              <a:t>, πήγε στο σπίτι της </a:t>
            </a:r>
            <a:r>
              <a:rPr lang="el-GR" sz="1400" dirty="0" err="1" smtClean="0"/>
              <a:t>Μπουμπουλίνας</a:t>
            </a:r>
            <a:r>
              <a:rPr lang="el-GR" sz="1400" dirty="0" smtClean="0"/>
              <a:t> σε αναζήτηση της Ευγενίας. Στη λογομαχία που ακολούθησε, κάποιος πυροβόλησε και χτύπησε στο μέτωπο την Μπουμπουλίνα, που έπεσε νεκρή (</a:t>
            </a:r>
            <a:r>
              <a:rPr lang="el-GR" sz="1400" b="1" dirty="0" smtClean="0"/>
              <a:t>22 Μαΐου 1825</a:t>
            </a:r>
            <a:r>
              <a:rPr lang="el-GR" sz="1400" dirty="0" smtClean="0"/>
              <a:t>). Δεν έχει διαλευκανθεί αν ήταν τυχαίο περιστατικό ή δολοφονία. Τα οστά της εναποτέθηκαν στον ιδιόκτητο ναΐσκο του Αγίου Ιωάννου.</a:t>
            </a:r>
            <a:r>
              <a:rPr lang="el-GR" dirty="0" smtClean="0"/>
              <a:t> </a:t>
            </a:r>
          </a:p>
          <a:p>
            <a:pPr algn="just"/>
            <a:r>
              <a:rPr lang="el-GR" sz="1400" dirty="0" smtClean="0"/>
              <a:t>Μεταθανάτια έλαβε τον τίτλο του ναυάρχου από τη Ρωσία, πρωτοφανής τιμή για γυναίκα.</a:t>
            </a:r>
            <a:endParaRPr lang="el-GR" dirty="0"/>
          </a:p>
        </p:txBody>
      </p:sp>
    </p:spTree>
  </p:cSld>
  <p:clrMapOvr>
    <a:masterClrMapping/>
  </p:clrMapOvr>
  <p:transition spd="slow">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s://s.kathimerini.gr/resources/2016-09/mpoumpulia1-thumb-large.jpg"/>
          <p:cNvPicPr>
            <a:picLocks noChangeAspect="1" noChangeArrowheads="1"/>
          </p:cNvPicPr>
          <p:nvPr/>
        </p:nvPicPr>
        <p:blipFill>
          <a:blip r:embed="rId2" cstate="print"/>
          <a:srcRect/>
          <a:stretch>
            <a:fillRect/>
          </a:stretch>
        </p:blipFill>
        <p:spPr bwMode="auto">
          <a:xfrm>
            <a:off x="28400" y="142852"/>
            <a:ext cx="9041087" cy="5643602"/>
          </a:xfrm>
          <a:prstGeom prst="rect">
            <a:avLst/>
          </a:prstGeom>
          <a:noFill/>
        </p:spPr>
      </p:pic>
      <p:sp>
        <p:nvSpPr>
          <p:cNvPr id="5" name="4 - Ορθογώνιο"/>
          <p:cNvSpPr/>
          <p:nvPr/>
        </p:nvSpPr>
        <p:spPr>
          <a:xfrm>
            <a:off x="142844" y="5786454"/>
            <a:ext cx="8858312" cy="738664"/>
          </a:xfrm>
          <a:prstGeom prst="rect">
            <a:avLst/>
          </a:prstGeom>
        </p:spPr>
        <p:txBody>
          <a:bodyPr wrap="square">
            <a:spAutoFit/>
          </a:bodyPr>
          <a:lstStyle/>
          <a:p>
            <a:pPr algn="ctr"/>
            <a:r>
              <a:rPr lang="el-GR" sz="1400" b="1" dirty="0" smtClean="0"/>
              <a:t>Το αρχοντικό της </a:t>
            </a:r>
            <a:r>
              <a:rPr lang="el-GR" sz="1400" b="1" dirty="0" err="1" smtClean="0"/>
              <a:t>Μπουμπουλίνας</a:t>
            </a:r>
            <a:r>
              <a:rPr lang="el-GR" sz="1400" b="1" dirty="0" smtClean="0"/>
              <a:t> που κινδύνευσε από κατάρρευση, διασώθηκε από τον απόγονο της και </a:t>
            </a:r>
            <a:r>
              <a:rPr lang="el-GR" sz="1400" b="1" dirty="0" err="1" smtClean="0"/>
              <a:t>τετρασέγγονό</a:t>
            </a:r>
            <a:r>
              <a:rPr lang="el-GR" sz="1400" b="1" dirty="0" smtClean="0"/>
              <a:t> της Φίλιππο Δεμερτζή - </a:t>
            </a:r>
            <a:r>
              <a:rPr lang="el-GR" sz="1400" b="1" dirty="0" err="1" smtClean="0"/>
              <a:t>Μπούμπουλη</a:t>
            </a:r>
            <a:r>
              <a:rPr lang="el-GR" sz="1400" b="1" dirty="0" smtClean="0"/>
              <a:t> </a:t>
            </a:r>
          </a:p>
          <a:p>
            <a:pPr algn="ctr"/>
            <a:r>
              <a:rPr lang="el-GR" sz="1400" b="1" dirty="0" smtClean="0"/>
              <a:t>και από το 1991 λειτουργεί ως μουσείο. </a:t>
            </a:r>
            <a:endParaRPr lang="el-GR" sz="1400" b="1" dirty="0"/>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lokotronis01.jpg"/>
          <p:cNvPicPr>
            <a:picLocks noChangeAspect="1" noChangeArrowheads="1"/>
          </p:cNvPicPr>
          <p:nvPr/>
        </p:nvPicPr>
        <p:blipFill>
          <a:blip r:embed="rId2" cstate="print"/>
          <a:srcRect/>
          <a:stretch>
            <a:fillRect/>
          </a:stretch>
        </p:blipFill>
        <p:spPr bwMode="auto">
          <a:xfrm>
            <a:off x="111400" y="51245"/>
            <a:ext cx="5246418" cy="6727627"/>
          </a:xfrm>
          <a:prstGeom prst="rect">
            <a:avLst/>
          </a:prstGeom>
          <a:noFill/>
        </p:spPr>
      </p:pic>
      <p:sp>
        <p:nvSpPr>
          <p:cNvPr id="3" name="2 - Ορθογώνιο"/>
          <p:cNvSpPr/>
          <p:nvPr/>
        </p:nvSpPr>
        <p:spPr>
          <a:xfrm>
            <a:off x="4143372" y="500042"/>
            <a:ext cx="4857784" cy="1938992"/>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Θεόδωρος </a:t>
            </a:r>
          </a:p>
          <a:p>
            <a:pPr algn="ctr"/>
            <a:r>
              <a:rPr lang="el-GR" sz="6000" b="1" dirty="0" smtClean="0">
                <a:solidFill>
                  <a:srgbClr val="C00000"/>
                </a:solidFill>
                <a:effectLst>
                  <a:outerShdw blurRad="38100" dist="38100" dir="2700000" algn="tl">
                    <a:srgbClr val="000000">
                      <a:alpha val="43137"/>
                    </a:srgbClr>
                  </a:outerShdw>
                </a:effectLst>
              </a:rPr>
              <a:t>Κολοκοτρώνης</a:t>
            </a:r>
            <a:endParaRPr lang="el-GR" sz="6000" b="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5357818" y="6000768"/>
            <a:ext cx="2357454" cy="738664"/>
          </a:xfrm>
          <a:prstGeom prst="rect">
            <a:avLst/>
          </a:prstGeom>
        </p:spPr>
        <p:txBody>
          <a:bodyPr wrap="square">
            <a:spAutoFit/>
          </a:bodyPr>
          <a:lstStyle/>
          <a:p>
            <a:r>
              <a:rPr lang="el-GR" sz="1400" b="1" i="1" dirty="0" smtClean="0"/>
              <a:t>Ο «Γέρος του Μοριά» </a:t>
            </a:r>
            <a:r>
              <a:rPr lang="el-GR" sz="1400" i="1" dirty="0" smtClean="0"/>
              <a:t>Ελαιογραφία σε μουσαμά </a:t>
            </a:r>
          </a:p>
          <a:p>
            <a:r>
              <a:rPr lang="el-GR" sz="1400" i="1" dirty="0" smtClean="0"/>
              <a:t>του </a:t>
            </a:r>
            <a:r>
              <a:rPr lang="el-GR" sz="1400" i="1" dirty="0" smtClean="0">
                <a:solidFill>
                  <a:srgbClr val="C00000"/>
                </a:solidFill>
              </a:rPr>
              <a:t>Διονυσίου </a:t>
            </a:r>
            <a:r>
              <a:rPr lang="el-GR" sz="1400" i="1" dirty="0" err="1" smtClean="0">
                <a:solidFill>
                  <a:srgbClr val="C00000"/>
                </a:solidFill>
              </a:rPr>
              <a:t>Τσόκου</a:t>
            </a:r>
            <a:r>
              <a:rPr lang="el-GR" sz="1400" i="1" dirty="0" smtClean="0">
                <a:solidFill>
                  <a:srgbClr val="C00000"/>
                </a:solidFill>
              </a:rPr>
              <a:t> </a:t>
            </a:r>
            <a:r>
              <a:rPr lang="el-GR" sz="1400" i="1" dirty="0"/>
              <a:t>(1861</a:t>
            </a:r>
            <a:r>
              <a:rPr lang="el-GR" sz="1400" i="1" dirty="0" smtClean="0"/>
              <a:t>) </a:t>
            </a:r>
            <a:endParaRPr lang="el-GR" sz="1400" i="1"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Όθων Α΄ της Ελλάδας - Βικιπαίδεια"/>
          <p:cNvPicPr>
            <a:picLocks noChangeAspect="1" noChangeArrowheads="1"/>
          </p:cNvPicPr>
          <p:nvPr/>
        </p:nvPicPr>
        <p:blipFill>
          <a:blip r:embed="rId2" cstate="print"/>
          <a:srcRect/>
          <a:stretch>
            <a:fillRect/>
          </a:stretch>
        </p:blipFill>
        <p:spPr bwMode="auto">
          <a:xfrm>
            <a:off x="214282" y="128209"/>
            <a:ext cx="5429288" cy="6519670"/>
          </a:xfrm>
          <a:prstGeom prst="rect">
            <a:avLst/>
          </a:prstGeom>
          <a:noFill/>
        </p:spPr>
      </p:pic>
      <p:sp>
        <p:nvSpPr>
          <p:cNvPr id="3" name="2 - Ορθογώνιο"/>
          <p:cNvSpPr/>
          <p:nvPr/>
        </p:nvSpPr>
        <p:spPr>
          <a:xfrm flipH="1">
            <a:off x="5500694" y="142852"/>
            <a:ext cx="3429024" cy="2862322"/>
          </a:xfrm>
          <a:prstGeom prst="rect">
            <a:avLst/>
          </a:prstGeom>
        </p:spPr>
        <p:txBody>
          <a:bodyPr wrap="square">
            <a:spAutoFit/>
          </a:bodyPr>
          <a:lstStyle/>
          <a:p>
            <a:pPr algn="ctr"/>
            <a:r>
              <a:rPr lang="el-GR" sz="6000" b="1" dirty="0" err="1" smtClean="0">
                <a:solidFill>
                  <a:srgbClr val="C00000"/>
                </a:solidFill>
                <a:effectLst>
                  <a:outerShdw blurRad="38100" dist="38100" dir="2700000" algn="tl">
                    <a:srgbClr val="000000">
                      <a:alpha val="43137"/>
                    </a:srgbClr>
                  </a:outerShdw>
                </a:effectLst>
              </a:rPr>
              <a:t>Όθων</a:t>
            </a:r>
            <a:r>
              <a:rPr lang="el-GR" sz="6000" b="1" dirty="0" smtClean="0">
                <a:solidFill>
                  <a:srgbClr val="C00000"/>
                </a:solidFill>
                <a:effectLst>
                  <a:outerShdw blurRad="38100" dist="38100" dir="2700000" algn="tl">
                    <a:srgbClr val="000000">
                      <a:alpha val="43137"/>
                    </a:srgbClr>
                  </a:outerShdw>
                </a:effectLst>
              </a:rPr>
              <a:t> </a:t>
            </a:r>
          </a:p>
          <a:p>
            <a:pPr algn="ctr"/>
            <a:r>
              <a:rPr lang="el-GR" sz="6000" b="1" dirty="0" smtClean="0">
                <a:solidFill>
                  <a:srgbClr val="C00000"/>
                </a:solidFill>
                <a:effectLst>
                  <a:outerShdw blurRad="38100" dist="38100" dir="2700000" algn="tl">
                    <a:srgbClr val="000000">
                      <a:alpha val="43137"/>
                    </a:srgbClr>
                  </a:outerShdw>
                </a:effectLst>
              </a:rPr>
              <a:t>ο πρώτος Βασιλιάς</a:t>
            </a:r>
          </a:p>
        </p:txBody>
      </p:sp>
      <p:sp>
        <p:nvSpPr>
          <p:cNvPr id="4" name="3 - Ορθογώνιο"/>
          <p:cNvSpPr/>
          <p:nvPr/>
        </p:nvSpPr>
        <p:spPr>
          <a:xfrm>
            <a:off x="2786050" y="6143644"/>
            <a:ext cx="2857520" cy="523220"/>
          </a:xfrm>
          <a:prstGeom prst="rect">
            <a:avLst/>
          </a:prstGeom>
        </p:spPr>
        <p:txBody>
          <a:bodyPr wrap="square">
            <a:spAutoFit/>
          </a:bodyPr>
          <a:lstStyle/>
          <a:p>
            <a:pPr algn="ctr"/>
            <a:r>
              <a:rPr lang="el-GR" sz="1400" dirty="0" smtClean="0"/>
              <a:t>Ο Βασιλιάς </a:t>
            </a:r>
            <a:r>
              <a:rPr lang="el-GR" sz="1400" dirty="0" err="1" smtClean="0"/>
              <a:t>Όθων</a:t>
            </a:r>
            <a:r>
              <a:rPr lang="el-GR" sz="1400" dirty="0" smtClean="0"/>
              <a:t> με παραδοσιακή ελληνική ενδυμασία</a:t>
            </a:r>
            <a:endParaRPr lang="el-GR" sz="14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s://upload.wikimedia.org/wikipedia/commons/thumb/5/5d/Prinz_Otto_von_Bayern_Koenig_von_Griechenland_1833.jpg/200px-Prinz_Otto_von_Bayern_Koenig_von_Griechenland_1833.jpg"/>
          <p:cNvPicPr>
            <a:picLocks noChangeAspect="1" noChangeArrowheads="1"/>
          </p:cNvPicPr>
          <p:nvPr/>
        </p:nvPicPr>
        <p:blipFill>
          <a:blip r:embed="rId2" cstate="print"/>
          <a:srcRect/>
          <a:stretch>
            <a:fillRect/>
          </a:stretch>
        </p:blipFill>
        <p:spPr bwMode="auto">
          <a:xfrm>
            <a:off x="142843" y="142851"/>
            <a:ext cx="3000397" cy="3720493"/>
          </a:xfrm>
          <a:prstGeom prst="rect">
            <a:avLst/>
          </a:prstGeom>
          <a:noFill/>
        </p:spPr>
      </p:pic>
      <p:sp>
        <p:nvSpPr>
          <p:cNvPr id="4" name="3 - Ορθογώνιο"/>
          <p:cNvSpPr/>
          <p:nvPr/>
        </p:nvSpPr>
        <p:spPr>
          <a:xfrm>
            <a:off x="142844" y="3786190"/>
            <a:ext cx="2786082" cy="461665"/>
          </a:xfrm>
          <a:prstGeom prst="rect">
            <a:avLst/>
          </a:prstGeom>
        </p:spPr>
        <p:txBody>
          <a:bodyPr wrap="square">
            <a:spAutoFit/>
          </a:bodyPr>
          <a:lstStyle/>
          <a:p>
            <a:pPr algn="ctr"/>
            <a:r>
              <a:rPr lang="el-GR" sz="1200" b="1" dirty="0" smtClean="0"/>
              <a:t>Πορτραίτο του </a:t>
            </a:r>
            <a:r>
              <a:rPr lang="el-GR" sz="1200" b="1" dirty="0" err="1" smtClean="0"/>
              <a:t>Όθωνα</a:t>
            </a:r>
            <a:r>
              <a:rPr lang="el-GR" sz="1200" b="1" dirty="0" smtClean="0"/>
              <a:t>. </a:t>
            </a:r>
          </a:p>
          <a:p>
            <a:pPr algn="ctr"/>
            <a:r>
              <a:rPr lang="el-GR" sz="1200" b="1" dirty="0" smtClean="0"/>
              <a:t>Έργο του Γιόζεφ Καρλ </a:t>
            </a:r>
            <a:r>
              <a:rPr lang="el-GR" sz="1200" b="1" dirty="0" err="1" smtClean="0"/>
              <a:t>Στίλερ</a:t>
            </a:r>
            <a:endParaRPr lang="el-GR" sz="1200" b="1" dirty="0"/>
          </a:p>
        </p:txBody>
      </p:sp>
      <p:sp>
        <p:nvSpPr>
          <p:cNvPr id="5" name="4 - Ορθογώνιο"/>
          <p:cNvSpPr/>
          <p:nvPr/>
        </p:nvSpPr>
        <p:spPr>
          <a:xfrm>
            <a:off x="3214678" y="142852"/>
            <a:ext cx="5786478" cy="4185761"/>
          </a:xfrm>
          <a:prstGeom prst="rect">
            <a:avLst/>
          </a:prstGeom>
        </p:spPr>
        <p:txBody>
          <a:bodyPr wrap="square">
            <a:spAutoFit/>
          </a:bodyPr>
          <a:lstStyle/>
          <a:p>
            <a:pPr algn="just"/>
            <a:r>
              <a:rPr lang="el-GR" sz="1400" dirty="0" smtClean="0"/>
              <a:t>Ο </a:t>
            </a:r>
            <a:r>
              <a:rPr lang="el-GR" sz="1400" dirty="0" err="1" smtClean="0"/>
              <a:t>πρίγκηπας</a:t>
            </a:r>
            <a:r>
              <a:rPr lang="el-GR" sz="1400" dirty="0" smtClean="0"/>
              <a:t> </a:t>
            </a:r>
            <a:r>
              <a:rPr lang="el-GR" sz="1400" b="1" dirty="0" err="1" smtClean="0"/>
              <a:t>Όθων</a:t>
            </a:r>
            <a:r>
              <a:rPr lang="el-GR" sz="1400" b="1" dirty="0" smtClean="0"/>
              <a:t> Φρειδερίκος Λουδοβίκος </a:t>
            </a:r>
            <a:r>
              <a:rPr lang="el-GR" sz="1400" dirty="0" smtClean="0"/>
              <a:t>της Βαυαρίας (</a:t>
            </a:r>
            <a:r>
              <a:rPr lang="en-US" sz="1400" dirty="0" err="1" smtClean="0"/>
              <a:t>Kronprinz</a:t>
            </a:r>
            <a:r>
              <a:rPr lang="en-US" sz="1400" dirty="0" smtClean="0"/>
              <a:t> Otto Friedrich Ludwig von Bayern) </a:t>
            </a:r>
            <a:r>
              <a:rPr lang="el-GR" sz="1400" dirty="0" smtClean="0"/>
              <a:t>γεννήθηκε την </a:t>
            </a:r>
            <a:r>
              <a:rPr lang="el-GR" sz="1400" b="1" dirty="0" smtClean="0"/>
              <a:t>1</a:t>
            </a:r>
            <a:r>
              <a:rPr lang="el-GR" sz="1400" b="1" baseline="30000" dirty="0" smtClean="0"/>
              <a:t>η</a:t>
            </a:r>
            <a:r>
              <a:rPr lang="el-GR" sz="1400" b="1" dirty="0" smtClean="0"/>
              <a:t> Ιουνίου 1815 </a:t>
            </a:r>
            <a:r>
              <a:rPr lang="el-GR" sz="1400" dirty="0" smtClean="0"/>
              <a:t>στο </a:t>
            </a:r>
            <a:r>
              <a:rPr lang="el-GR" sz="1400" dirty="0" err="1" smtClean="0"/>
              <a:t>Ζάλτσμπουργκ</a:t>
            </a:r>
            <a:r>
              <a:rPr lang="el-GR" sz="1400" dirty="0" smtClean="0"/>
              <a:t> (της σημερινής Αυστρίας). </a:t>
            </a:r>
          </a:p>
          <a:p>
            <a:pPr algn="just"/>
            <a:r>
              <a:rPr lang="el-GR" sz="1400" dirty="0" smtClean="0"/>
              <a:t>Ο </a:t>
            </a:r>
            <a:r>
              <a:rPr lang="el-GR" sz="1400" dirty="0" err="1" smtClean="0"/>
              <a:t>Όθων</a:t>
            </a:r>
            <a:r>
              <a:rPr lang="el-GR" sz="1400" dirty="0" smtClean="0"/>
              <a:t> έλαβε επιμελημένη μόρφωση, όχι όμως για πρίγκιπα που προοριζόταν να βασιλεύσει. Διδάχθηκε την ελληνική και λατινική γλώσσα και ήταν καλός ιππέας και άριστος κολυμβητής. Τα ελληνικά άρχισε να τα διδάσκεται αμέσως μόλις ο πατέρας του αποδέχθηκε για λογαριασμό του τον ελληνικό θρόνο. Οι γονείς του τον προόριζαν για εκκλησιαστική σταδιοδρομία και φρόντιζαν ιδιαίτερα την ασθενική του κράση και την επισφαλή υγεία του. </a:t>
            </a:r>
          </a:p>
          <a:p>
            <a:pPr algn="just"/>
            <a:r>
              <a:rPr lang="el-GR" sz="1400" dirty="0" smtClean="0"/>
              <a:t>Ήταν βαρήκοος και ψεύδιζε κάπως.</a:t>
            </a:r>
          </a:p>
          <a:p>
            <a:pPr algn="just"/>
            <a:r>
              <a:rPr lang="el-GR" sz="1400" dirty="0" smtClean="0"/>
              <a:t>Στις 25 Ιανουαρίου του 1833 αποβιβάζεται στο Ναύπλιο, στην τότε προσωρινή Πρωτεύουσα του ελληνικού κράτους και γίνεται δεκτός με αποθεωτικές τιμές από το λαό ο οποίος κουρασμένος από την αναρχία που επικρατούσε μετά τη δολοφονία του Καποδίστρια, προσδοκούσε καλύτερες ημέρες. </a:t>
            </a:r>
          </a:p>
          <a:p>
            <a:pPr algn="just"/>
            <a:r>
              <a:rPr lang="el-GR" sz="1400" dirty="0" smtClean="0"/>
              <a:t>Μέχρι την προκαθορισμένη ενηλικίωσή του (1 Ιουνίου1835), τη βασιλική εξουσία ασκούσε η λεγομένη </a:t>
            </a:r>
            <a:r>
              <a:rPr lang="el-GR" sz="1400" b="1" dirty="0" smtClean="0"/>
              <a:t>Αντιβασιλεία</a:t>
            </a:r>
            <a:r>
              <a:rPr lang="el-GR" sz="1400" dirty="0" smtClean="0"/>
              <a:t>, που την αποτελούσαν οι Βαυαροί αξιωματούχοι </a:t>
            </a:r>
            <a:r>
              <a:rPr lang="el-GR" sz="1400" b="1" dirty="0" err="1" smtClean="0"/>
              <a:t>Άρμανσμπεργκ</a:t>
            </a:r>
            <a:r>
              <a:rPr lang="el-GR" sz="1400" dirty="0" smtClean="0"/>
              <a:t>, </a:t>
            </a:r>
            <a:r>
              <a:rPr lang="el-GR" sz="1400" b="1" dirty="0" err="1" smtClean="0"/>
              <a:t>Μάουερ</a:t>
            </a:r>
            <a:r>
              <a:rPr lang="el-GR" sz="1400" dirty="0" smtClean="0"/>
              <a:t> και </a:t>
            </a:r>
            <a:r>
              <a:rPr lang="el-GR" sz="1400" b="1" dirty="0" smtClean="0"/>
              <a:t>Χάιντεκ</a:t>
            </a:r>
            <a:r>
              <a:rPr lang="el-GR" sz="1400" dirty="0" smtClean="0"/>
              <a:t>. </a:t>
            </a:r>
          </a:p>
        </p:txBody>
      </p:sp>
      <p:sp>
        <p:nvSpPr>
          <p:cNvPr id="8" name="7 - Ορθογώνιο"/>
          <p:cNvSpPr/>
          <p:nvPr/>
        </p:nvSpPr>
        <p:spPr>
          <a:xfrm>
            <a:off x="142844" y="4214818"/>
            <a:ext cx="3571900" cy="2462213"/>
          </a:xfrm>
          <a:prstGeom prst="rect">
            <a:avLst/>
          </a:prstGeom>
        </p:spPr>
        <p:txBody>
          <a:bodyPr wrap="square">
            <a:spAutoFit/>
          </a:bodyPr>
          <a:lstStyle/>
          <a:p>
            <a:pPr algn="just"/>
            <a:r>
              <a:rPr lang="el-GR" sz="1400" dirty="0" smtClean="0"/>
              <a:t>Με την ενηλικίωσή του, ο </a:t>
            </a:r>
            <a:r>
              <a:rPr lang="el-GR" sz="1400" dirty="0" err="1" smtClean="0"/>
              <a:t>Όθων</a:t>
            </a:r>
            <a:r>
              <a:rPr lang="el-GR" sz="1400" dirty="0" smtClean="0"/>
              <a:t> ανέλαβε και επισήμως τα βασιλικά καθήκοντα, διατήρησε όμως στις κυριότερες θέσεις τους Βαυαρούς, παρότι δεν ήταν αρεστοί στη ντόπια πολιτική τάξη και το λαό, που τους θεωρούσε δυνάστες.</a:t>
            </a:r>
          </a:p>
          <a:p>
            <a:pPr algn="just"/>
            <a:r>
              <a:rPr lang="el-GR" sz="1400" dirty="0" smtClean="0"/>
              <a:t> Στην αρχή, ο </a:t>
            </a:r>
            <a:r>
              <a:rPr lang="el-GR" sz="1400" dirty="0" err="1" smtClean="0"/>
              <a:t>Όθωνας</a:t>
            </a:r>
            <a:r>
              <a:rPr lang="el-GR" sz="1400" dirty="0" smtClean="0"/>
              <a:t> κυβέρνησε απολυταρχικά, «Ελέω Θεού» (με την ευλογία του Θεού δηλαδή). Μάλιστα, για μεγάλο χρονικό διάστημα άσκησε ο ίδιος την πρωθυπουργία.</a:t>
            </a:r>
            <a:endParaRPr lang="el-GR" dirty="0"/>
          </a:p>
        </p:txBody>
      </p:sp>
      <p:pic>
        <p:nvPicPr>
          <p:cNvPr id="9" name="Picture 6" descr="1. Π. φον Ες, Η αποβίβαση του Όθωνα στο Ναύπλιο, 25 Ιανουαρίου 1833."/>
          <p:cNvPicPr>
            <a:picLocks noChangeAspect="1" noChangeArrowheads="1"/>
          </p:cNvPicPr>
          <p:nvPr/>
        </p:nvPicPr>
        <p:blipFill>
          <a:blip r:embed="rId3" cstate="print"/>
          <a:srcRect/>
          <a:stretch>
            <a:fillRect/>
          </a:stretch>
        </p:blipFill>
        <p:spPr bwMode="auto">
          <a:xfrm>
            <a:off x="3857620" y="4259873"/>
            <a:ext cx="5091116" cy="2450498"/>
          </a:xfrm>
          <a:prstGeom prst="rect">
            <a:avLst/>
          </a:prstGeom>
          <a:noFill/>
        </p:spPr>
      </p:pic>
      <p:sp>
        <p:nvSpPr>
          <p:cNvPr id="10" name="9 - Ορθογώνιο"/>
          <p:cNvSpPr/>
          <p:nvPr/>
        </p:nvSpPr>
        <p:spPr>
          <a:xfrm>
            <a:off x="3857620" y="4286256"/>
            <a:ext cx="5072098" cy="523220"/>
          </a:xfrm>
          <a:prstGeom prst="rect">
            <a:avLst/>
          </a:prstGeom>
        </p:spPr>
        <p:txBody>
          <a:bodyPr wrap="square">
            <a:spAutoFit/>
          </a:bodyPr>
          <a:lstStyle/>
          <a:p>
            <a:pPr algn="ctr"/>
            <a:r>
              <a:rPr lang="el-GR" sz="1400" i="1" dirty="0" smtClean="0"/>
              <a:t>Η αποβίβαση του </a:t>
            </a:r>
            <a:r>
              <a:rPr lang="el-GR" sz="1400" i="1" dirty="0" err="1" smtClean="0"/>
              <a:t>Όθωνα</a:t>
            </a:r>
            <a:r>
              <a:rPr lang="el-GR" sz="1400" i="1" dirty="0" smtClean="0"/>
              <a:t> στο Ναύπλιο, 25 Ιανουαρίου 1833</a:t>
            </a:r>
          </a:p>
          <a:p>
            <a:pPr algn="ctr"/>
            <a:r>
              <a:rPr lang="el-GR" sz="1400" i="1" dirty="0" smtClean="0"/>
              <a:t>Πίνακας του Π. φον Ες</a:t>
            </a:r>
          </a:p>
        </p:txBody>
      </p:sp>
    </p:spTree>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s://upload.wikimedia.org/wikipedia/commons/6/6a/3%CE%B7_%CE%A3%CE%B5%CF%80%CF%84%CE%B5%CE%BC%CE%B2%CF%81%CE%AF%CE%BF%CF%85.jpg"/>
          <p:cNvPicPr>
            <a:picLocks noChangeAspect="1" noChangeArrowheads="1"/>
          </p:cNvPicPr>
          <p:nvPr/>
        </p:nvPicPr>
        <p:blipFill>
          <a:blip r:embed="rId2" cstate="print"/>
          <a:srcRect/>
          <a:stretch>
            <a:fillRect/>
          </a:stretch>
        </p:blipFill>
        <p:spPr bwMode="auto">
          <a:xfrm>
            <a:off x="142844" y="142852"/>
            <a:ext cx="7143800" cy="4478203"/>
          </a:xfrm>
          <a:prstGeom prst="rect">
            <a:avLst/>
          </a:prstGeom>
          <a:noFill/>
        </p:spPr>
      </p:pic>
      <p:sp>
        <p:nvSpPr>
          <p:cNvPr id="7" name="6 - Ορθογώνιο"/>
          <p:cNvSpPr/>
          <p:nvPr/>
        </p:nvSpPr>
        <p:spPr>
          <a:xfrm>
            <a:off x="7429520" y="142852"/>
            <a:ext cx="1428760" cy="3323987"/>
          </a:xfrm>
          <a:prstGeom prst="rect">
            <a:avLst/>
          </a:prstGeom>
        </p:spPr>
        <p:txBody>
          <a:bodyPr wrap="square">
            <a:spAutoFit/>
          </a:bodyPr>
          <a:lstStyle/>
          <a:p>
            <a:r>
              <a:rPr lang="el-GR" sz="1400" dirty="0" smtClean="0"/>
              <a:t>Πίνακας Αγνώστου ζωγράφου</a:t>
            </a:r>
          </a:p>
          <a:p>
            <a:r>
              <a:rPr lang="el-GR" sz="1400" dirty="0" smtClean="0"/>
              <a:t>Στο κέντρο διακρίνεται ο </a:t>
            </a:r>
            <a:r>
              <a:rPr lang="el-GR" sz="1400" dirty="0" err="1" smtClean="0"/>
              <a:t>Δημ</a:t>
            </a:r>
            <a:r>
              <a:rPr lang="el-GR" sz="1400" dirty="0" smtClean="0"/>
              <a:t>. </a:t>
            </a:r>
            <a:r>
              <a:rPr lang="el-GR" sz="1400" dirty="0" err="1" smtClean="0"/>
              <a:t>Καλέργης</a:t>
            </a:r>
            <a:r>
              <a:rPr lang="el-GR" sz="1400" dirty="0" smtClean="0"/>
              <a:t> έφιππος, ενώ από ένα παράθυρο των ανακτόρων προβάλλουν ο </a:t>
            </a:r>
            <a:r>
              <a:rPr lang="el-GR" sz="1400" dirty="0" err="1" smtClean="0"/>
              <a:t>Όθων</a:t>
            </a:r>
            <a:r>
              <a:rPr lang="el-GR" sz="1400" dirty="0" smtClean="0"/>
              <a:t> ντυμένος με ελληνική ενδυμασία και η Αμαλία. </a:t>
            </a:r>
            <a:endParaRPr lang="el-GR" sz="1400" dirty="0"/>
          </a:p>
        </p:txBody>
      </p:sp>
      <p:sp>
        <p:nvSpPr>
          <p:cNvPr id="8" name="7 - Ορθογώνιο"/>
          <p:cNvSpPr/>
          <p:nvPr/>
        </p:nvSpPr>
        <p:spPr>
          <a:xfrm>
            <a:off x="142844" y="4643446"/>
            <a:ext cx="8858312" cy="1815882"/>
          </a:xfrm>
          <a:prstGeom prst="rect">
            <a:avLst/>
          </a:prstGeom>
        </p:spPr>
        <p:txBody>
          <a:bodyPr wrap="square">
            <a:spAutoFit/>
          </a:bodyPr>
          <a:lstStyle/>
          <a:p>
            <a:pPr algn="just"/>
            <a:r>
              <a:rPr lang="el-GR" sz="1400" dirty="0" smtClean="0"/>
              <a:t>Στις </a:t>
            </a:r>
            <a:r>
              <a:rPr lang="el-GR" sz="1400" b="1" dirty="0" smtClean="0"/>
              <a:t>3 Σεπτεμβρίου 1843</a:t>
            </a:r>
            <a:r>
              <a:rPr lang="el-GR" sz="1400" dirty="0" smtClean="0"/>
              <a:t>, εκδηλώθηκε στρατιωτικό κίνημα υπό τους </a:t>
            </a:r>
            <a:r>
              <a:rPr lang="el-GR" sz="1400" b="1" dirty="0" err="1" smtClean="0"/>
              <a:t>Καλέργη</a:t>
            </a:r>
            <a:r>
              <a:rPr lang="el-GR" sz="1400" dirty="0" smtClean="0"/>
              <a:t> και </a:t>
            </a:r>
            <a:r>
              <a:rPr lang="el-GR" sz="1400" b="1" dirty="0" smtClean="0"/>
              <a:t>Μακρυγιάννη</a:t>
            </a:r>
            <a:r>
              <a:rPr lang="el-GR" sz="1400" dirty="0" smtClean="0"/>
              <a:t> «Επανάσταση 3</a:t>
            </a:r>
            <a:r>
              <a:rPr lang="el-GR" sz="1400" baseline="30000" dirty="0" smtClean="0"/>
              <a:t>ης</a:t>
            </a:r>
            <a:r>
              <a:rPr lang="el-GR" sz="1400" dirty="0" smtClean="0"/>
              <a:t> Σεπτεμβρίου», εξαιτίας της γενικής δυσαρέσκειας για την εσωτερική και εξωτερική πολιτική της μοναρχίας. </a:t>
            </a:r>
          </a:p>
          <a:p>
            <a:pPr algn="just"/>
            <a:endParaRPr lang="el-GR" sz="1400" dirty="0" smtClean="0"/>
          </a:p>
          <a:p>
            <a:pPr algn="just"/>
            <a:r>
              <a:rPr lang="el-GR" sz="1400" dirty="0" smtClean="0"/>
              <a:t>Την ίδια ημέρα, η Ελλάδα είχε υπογράψει την οικονομική συμφωνία του Λονδίνου, με την οποία δεσμευόταν να διαθέσει σχεδόν το σύνολο των πόρων της για την εξυπηρέτηση των δανείων της. </a:t>
            </a:r>
          </a:p>
          <a:p>
            <a:pPr algn="just"/>
            <a:r>
              <a:rPr lang="el-GR" sz="1400" dirty="0" smtClean="0"/>
              <a:t>Ο </a:t>
            </a:r>
            <a:r>
              <a:rPr lang="el-GR" sz="1400" dirty="0" err="1" smtClean="0"/>
              <a:t>Όθων</a:t>
            </a:r>
            <a:r>
              <a:rPr lang="el-GR" sz="1400" dirty="0" smtClean="0"/>
              <a:t> αναγκάσθηκε τότε να παραχωρήσει Σύνταγμα, να διορίσει πρωθυπουργό πολιτικό πρόσωπο, να προκηρύξει εκλογές και να απομακρύνει τους Βαυαρούς από τις στρατιωτικές και πολιτικές θέσεις προς μεγάλη ικανοποίηση του λαού. Στην πραγματικότητα λίγα πράγματα άλλαξαν.</a:t>
            </a:r>
            <a:endParaRPr lang="el-GR" sz="1400" dirty="0"/>
          </a:p>
        </p:txBody>
      </p:sp>
    </p:spTree>
  </p:cSld>
  <p:clrMapOvr>
    <a:masterClrMapping/>
  </p:clrMapOvr>
  <p:transition spd="slow">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Αμαλία της Ελλάδας - Βικιπαίδεια"/>
          <p:cNvPicPr>
            <a:picLocks noChangeAspect="1" noChangeArrowheads="1"/>
          </p:cNvPicPr>
          <p:nvPr/>
        </p:nvPicPr>
        <p:blipFill>
          <a:blip r:embed="rId2" cstate="print"/>
          <a:srcRect/>
          <a:stretch>
            <a:fillRect/>
          </a:stretch>
        </p:blipFill>
        <p:spPr bwMode="auto">
          <a:xfrm>
            <a:off x="6747017" y="142852"/>
            <a:ext cx="2275485" cy="2928958"/>
          </a:xfrm>
          <a:prstGeom prst="rect">
            <a:avLst/>
          </a:prstGeom>
          <a:noFill/>
        </p:spPr>
      </p:pic>
      <p:sp>
        <p:nvSpPr>
          <p:cNvPr id="3" name="2 - Ορθογώνιο"/>
          <p:cNvSpPr/>
          <p:nvPr/>
        </p:nvSpPr>
        <p:spPr>
          <a:xfrm>
            <a:off x="142844" y="142852"/>
            <a:ext cx="6500858" cy="830997"/>
          </a:xfrm>
          <a:prstGeom prst="rect">
            <a:avLst/>
          </a:prstGeom>
          <a:noFill/>
          <a:ln cmpd="sng">
            <a:solidFill>
              <a:schemeClr val="tx1">
                <a:alpha val="95000"/>
              </a:schemeClr>
            </a:solidFill>
          </a:ln>
        </p:spPr>
        <p:txBody>
          <a:bodyPr wrap="square">
            <a:spAutoFit/>
          </a:bodyPr>
          <a:lstStyle/>
          <a:p>
            <a:pPr algn="just"/>
            <a:r>
              <a:rPr lang="el-GR" sz="1200" i="1" dirty="0" smtClean="0"/>
              <a:t>Το Νοέμβριο του 1836, ενώ βρισκόταν στην πατρίδα του, τέλεσε τους γάμους του με την πριγκίπισσα </a:t>
            </a:r>
            <a:r>
              <a:rPr lang="el-GR" sz="1200" b="1" i="1" dirty="0" smtClean="0"/>
              <a:t>Αμαλία, </a:t>
            </a:r>
            <a:r>
              <a:rPr lang="el-GR" sz="1200" i="1" dirty="0" smtClean="0"/>
              <a:t>κόρη του Μεγάλου Δούκα του </a:t>
            </a:r>
            <a:r>
              <a:rPr lang="el-GR" sz="1200" i="1" dirty="0" err="1" smtClean="0"/>
              <a:t>Ολδεμβούργου</a:t>
            </a:r>
            <a:r>
              <a:rPr lang="el-GR" sz="1200" i="1" dirty="0" smtClean="0"/>
              <a:t> Φρειδερίκου Αυγούστου, αιφνιδιάζοντας την ελληνική κυβέρνηση, που πληροφορήθηκε το γεγονός ένα μήνα αργότερα, αλλά και τις μεγάλες δυνάμεις.</a:t>
            </a:r>
            <a:endParaRPr lang="en-US" sz="1200" i="1" dirty="0" smtClean="0"/>
          </a:p>
        </p:txBody>
      </p:sp>
      <p:pic>
        <p:nvPicPr>
          <p:cNvPr id="4" name="Picture 2" descr="https://www.mixanitouxronou.gr/wp-content/uploads/2017/07/Oto-Amalia-1867.png"/>
          <p:cNvPicPr>
            <a:picLocks noChangeAspect="1" noChangeArrowheads="1"/>
          </p:cNvPicPr>
          <p:nvPr/>
        </p:nvPicPr>
        <p:blipFill>
          <a:blip r:embed="rId3" cstate="print"/>
          <a:srcRect/>
          <a:stretch>
            <a:fillRect/>
          </a:stretch>
        </p:blipFill>
        <p:spPr bwMode="auto">
          <a:xfrm>
            <a:off x="0" y="3143248"/>
            <a:ext cx="2562915" cy="3707076"/>
          </a:xfrm>
          <a:prstGeom prst="rect">
            <a:avLst/>
          </a:prstGeom>
          <a:noFill/>
        </p:spPr>
      </p:pic>
      <p:sp>
        <p:nvSpPr>
          <p:cNvPr id="6" name="5 - Ορθογώνιο"/>
          <p:cNvSpPr/>
          <p:nvPr/>
        </p:nvSpPr>
        <p:spPr>
          <a:xfrm>
            <a:off x="6786578" y="142852"/>
            <a:ext cx="906017" cy="369332"/>
          </a:xfrm>
          <a:prstGeom prst="rect">
            <a:avLst/>
          </a:prstGeom>
        </p:spPr>
        <p:txBody>
          <a:bodyPr wrap="square">
            <a:spAutoFit/>
          </a:bodyPr>
          <a:lstStyle/>
          <a:p>
            <a:r>
              <a:rPr lang="el-GR" b="1" dirty="0" smtClean="0">
                <a:solidFill>
                  <a:schemeClr val="bg1"/>
                </a:solidFill>
              </a:rPr>
              <a:t>Αμαλία </a:t>
            </a:r>
            <a:endParaRPr lang="el-GR" dirty="0"/>
          </a:p>
        </p:txBody>
      </p:sp>
      <p:sp>
        <p:nvSpPr>
          <p:cNvPr id="7" name="6 - Ορθογώνιο"/>
          <p:cNvSpPr/>
          <p:nvPr/>
        </p:nvSpPr>
        <p:spPr>
          <a:xfrm>
            <a:off x="0" y="928671"/>
            <a:ext cx="6715140" cy="2318208"/>
          </a:xfrm>
          <a:prstGeom prst="rect">
            <a:avLst/>
          </a:prstGeom>
        </p:spPr>
        <p:txBody>
          <a:bodyPr wrap="square">
            <a:spAutoFit/>
          </a:bodyPr>
          <a:lstStyle/>
          <a:p>
            <a:pPr algn="just"/>
            <a:r>
              <a:rPr lang="el-GR" sz="1400" dirty="0" smtClean="0"/>
              <a:t>Μέχρι την εκθρόνισή του το 1862 κυβερνούσε συνταγματικά με μεγάλες ή μικρές επεμβάσεις στην άσκηση της εξουσίας. Δημιούργησε όμως κύμα δυσφορίας εναντίον του, που το υπέθαλπαν και οι ξένες Δυνάμεις για τα δικούς τους συμφέροντα. Στη δυσφορία αυτή πρέπει να προστεθεί και η δυσαρέσκεια από τις επεμβάσεις στη διοίκηση της βασίλισσας Αμαλίας και το γεγονός ότι δεν γέννησε τον διάδοχο του θρόνου. Στις 6 Σεπτεμβρίου 1862, έγινε αποτυχημένη απόπειρα δολοφονίας της Αμαλίας η οποία έφερε και μια πρόσκαιρη λαϊκή συμπάθεια στο πρόσωπο της. Κατά τη διάρκεια περιοδείας του βασιλικού ζεύγους στην Πελοπόννησο, εκδηλώθηκε εξέγερση στην Αθήνα. Αυτή τη φορά ήταν επιτυχημένη, αναγκάζοντας τον </a:t>
            </a:r>
            <a:r>
              <a:rPr lang="el-GR" sz="1400" dirty="0" err="1" smtClean="0"/>
              <a:t>Όθωνα</a:t>
            </a:r>
            <a:r>
              <a:rPr lang="el-GR" sz="1400" dirty="0" smtClean="0"/>
              <a:t> </a:t>
            </a:r>
            <a:r>
              <a:rPr lang="el-GR" sz="1400" dirty="0" err="1" smtClean="0"/>
              <a:t>ν’αναχωρήσει</a:t>
            </a:r>
            <a:r>
              <a:rPr lang="el-GR" sz="1400" dirty="0" smtClean="0"/>
              <a:t> οριστικά από την Ελλάδα στις </a:t>
            </a:r>
            <a:r>
              <a:rPr lang="el-GR" sz="1400" b="1" dirty="0" smtClean="0"/>
              <a:t>12 Οκτωβρίου 1862</a:t>
            </a:r>
          </a:p>
        </p:txBody>
      </p:sp>
      <p:sp>
        <p:nvSpPr>
          <p:cNvPr id="8" name="7 - TextBox"/>
          <p:cNvSpPr txBox="1"/>
          <p:nvPr/>
        </p:nvSpPr>
        <p:spPr>
          <a:xfrm>
            <a:off x="142844" y="785794"/>
            <a:ext cx="184731" cy="369332"/>
          </a:xfrm>
          <a:prstGeom prst="rect">
            <a:avLst/>
          </a:prstGeom>
          <a:noFill/>
        </p:spPr>
        <p:txBody>
          <a:bodyPr wrap="none" rtlCol="0">
            <a:spAutoFit/>
          </a:bodyPr>
          <a:lstStyle/>
          <a:p>
            <a:endParaRPr lang="el-GR" dirty="0"/>
          </a:p>
        </p:txBody>
      </p:sp>
      <p:sp>
        <p:nvSpPr>
          <p:cNvPr id="11" name="10 - Ορθογώνιο"/>
          <p:cNvSpPr/>
          <p:nvPr/>
        </p:nvSpPr>
        <p:spPr>
          <a:xfrm>
            <a:off x="2571736" y="3071810"/>
            <a:ext cx="6572264" cy="2462213"/>
          </a:xfrm>
          <a:prstGeom prst="rect">
            <a:avLst/>
          </a:prstGeom>
        </p:spPr>
        <p:txBody>
          <a:bodyPr wrap="square">
            <a:spAutoFit/>
          </a:bodyPr>
          <a:lstStyle/>
          <a:p>
            <a:pPr algn="just"/>
            <a:r>
              <a:rPr lang="el-GR" sz="1400" dirty="0" smtClean="0"/>
              <a:t>Ο </a:t>
            </a:r>
            <a:r>
              <a:rPr lang="el-GR" sz="1400" dirty="0" err="1" smtClean="0"/>
              <a:t>Όθων</a:t>
            </a:r>
            <a:r>
              <a:rPr lang="el-GR" sz="1400" dirty="0" smtClean="0"/>
              <a:t> ήταν υπέρμαχος της Μεγάλης Ιδέας, που αποσκοπούσε στην υπαγωγή των αλύτρωτων ελληνικών εδαφών στο Ελληνικό Βασίλειο. Ο όρος ανήκε στον Ιωάννη </a:t>
            </a:r>
            <a:r>
              <a:rPr lang="el-GR" sz="1400" dirty="0" err="1" smtClean="0"/>
              <a:t>Κωλέττη</a:t>
            </a:r>
            <a:r>
              <a:rPr lang="el-GR" sz="1400" dirty="0" smtClean="0"/>
              <a:t> ευνοούμενο του </a:t>
            </a:r>
            <a:r>
              <a:rPr lang="el-GR" sz="1400" dirty="0" err="1" smtClean="0"/>
              <a:t>Όθωνα</a:t>
            </a:r>
            <a:r>
              <a:rPr lang="el-GR" sz="1400" dirty="0" smtClean="0"/>
              <a:t>. </a:t>
            </a:r>
          </a:p>
          <a:p>
            <a:pPr algn="just"/>
            <a:r>
              <a:rPr lang="el-GR" sz="1400" dirty="0" smtClean="0"/>
              <a:t>Φεύγοντας από την Ελλάδα, ο </a:t>
            </a:r>
            <a:r>
              <a:rPr lang="el-GR" sz="1400" dirty="0" err="1" smtClean="0"/>
              <a:t>Όθωνας</a:t>
            </a:r>
            <a:r>
              <a:rPr lang="el-GR" sz="1400" dirty="0" smtClean="0"/>
              <a:t> πήγε στην αρχή στο Μόναχο και απ’ εκεί στη </a:t>
            </a:r>
            <a:r>
              <a:rPr lang="el-GR" sz="1400" dirty="0" err="1" smtClean="0"/>
              <a:t>Βαμβέργη</a:t>
            </a:r>
            <a:r>
              <a:rPr lang="el-GR" sz="1400" dirty="0" smtClean="0"/>
              <a:t> (</a:t>
            </a:r>
            <a:r>
              <a:rPr lang="el-GR" sz="1400" dirty="0" err="1" smtClean="0"/>
              <a:t>Bamberg</a:t>
            </a:r>
            <a:r>
              <a:rPr lang="el-GR" sz="1400" dirty="0" smtClean="0"/>
              <a:t>), όπου έζησε το υπόλοιπο διάστημα της ζωής του, που δεν ήταν και μεγάλο. Εκεί ζούσε με τη νοσταλγία της Ελλάδας. Ενδιαφέρθηκε ιδιαίτερα για την Κρητική Επανάσταση και συνέδραμε οικονομικά τους αγωνιστές με 200.000 χρυσά φράγκα. </a:t>
            </a:r>
          </a:p>
          <a:p>
            <a:pPr algn="just"/>
            <a:r>
              <a:rPr lang="el-GR" sz="1400" dirty="0" smtClean="0"/>
              <a:t>Στις </a:t>
            </a:r>
            <a:r>
              <a:rPr lang="el-GR" sz="1400" b="1" dirty="0" smtClean="0"/>
              <a:t>26 Ιουλίου 1867 </a:t>
            </a:r>
            <a:r>
              <a:rPr lang="el-GR" sz="1400" dirty="0" smtClean="0"/>
              <a:t>πέθανε ξαφνικά από ιλαρά, σε ηλικία μόλις 52 ετών. </a:t>
            </a:r>
            <a:r>
              <a:rPr lang="el-GR" sz="1400" dirty="0" err="1" smtClean="0"/>
              <a:t>Τάφηκε</a:t>
            </a:r>
            <a:r>
              <a:rPr lang="el-GR" sz="1400" dirty="0" smtClean="0"/>
              <a:t> σύμφωνα με επιθυμία του με την ελληνική φουστανέλα στο ναό του Αγίου </a:t>
            </a:r>
            <a:r>
              <a:rPr lang="el-GR" sz="1400" dirty="0" err="1" smtClean="0"/>
              <a:t>Καϊετάνου</a:t>
            </a:r>
            <a:r>
              <a:rPr lang="el-GR" sz="1400" dirty="0" smtClean="0"/>
              <a:t> στο Μόναχο, όπου βρίσκεται ο τάφος του.</a:t>
            </a:r>
          </a:p>
        </p:txBody>
      </p:sp>
      <p:sp>
        <p:nvSpPr>
          <p:cNvPr id="12" name="11 - Ορθογώνιο"/>
          <p:cNvSpPr/>
          <p:nvPr/>
        </p:nvSpPr>
        <p:spPr>
          <a:xfrm>
            <a:off x="2643174" y="6357958"/>
            <a:ext cx="1785950" cy="461665"/>
          </a:xfrm>
          <a:prstGeom prst="rect">
            <a:avLst/>
          </a:prstGeom>
        </p:spPr>
        <p:txBody>
          <a:bodyPr wrap="square">
            <a:spAutoFit/>
          </a:bodyPr>
          <a:lstStyle/>
          <a:p>
            <a:r>
              <a:rPr lang="el-GR" sz="1200" b="1" dirty="0" err="1" smtClean="0"/>
              <a:t>Όθωνας</a:t>
            </a:r>
            <a:r>
              <a:rPr lang="el-GR" sz="1200" b="1" dirty="0" smtClean="0"/>
              <a:t> και Αμαλία στο Μονάχο  το 1867 </a:t>
            </a:r>
            <a:endParaRPr lang="el-GR" dirty="0"/>
          </a:p>
        </p:txBody>
      </p:sp>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flipH="1">
            <a:off x="0" y="0"/>
            <a:ext cx="9001156" cy="590483"/>
          </a:xfrm>
          <a:prstGeom prst="rect">
            <a:avLst/>
          </a:prstGeom>
        </p:spPr>
        <p:txBody>
          <a:bodyPr wrap="square">
            <a:spAutoFit/>
          </a:bodyPr>
          <a:lstStyle/>
          <a:p>
            <a:pPr algn="ctr"/>
            <a:r>
              <a:rPr lang="el-GR" sz="3200" b="1" dirty="0" smtClean="0">
                <a:solidFill>
                  <a:srgbClr val="C00000"/>
                </a:solidFill>
                <a:effectLst>
                  <a:outerShdw blurRad="38100" dist="38100" dir="2700000" algn="tl">
                    <a:srgbClr val="000000">
                      <a:alpha val="43137"/>
                    </a:srgbClr>
                  </a:outerShdw>
                </a:effectLst>
              </a:rPr>
              <a:t>Αλέξανδρος Μαυροκορδάτος</a:t>
            </a:r>
          </a:p>
        </p:txBody>
      </p:sp>
      <p:sp>
        <p:nvSpPr>
          <p:cNvPr id="3" name="2 - Ορθογώνιο"/>
          <p:cNvSpPr/>
          <p:nvPr/>
        </p:nvSpPr>
        <p:spPr>
          <a:xfrm>
            <a:off x="0" y="500043"/>
            <a:ext cx="9144000" cy="2031325"/>
          </a:xfrm>
          <a:prstGeom prst="rect">
            <a:avLst/>
          </a:prstGeom>
        </p:spPr>
        <p:txBody>
          <a:bodyPr wrap="square">
            <a:spAutoFit/>
          </a:bodyPr>
          <a:lstStyle/>
          <a:p>
            <a:pPr algn="just"/>
            <a:r>
              <a:rPr lang="el-GR" sz="1400" dirty="0" smtClean="0"/>
              <a:t>Ο Αλέξανδρος Μαυροκορδάτος ήταν γόνος αριστοκρατικής οικογένειας </a:t>
            </a:r>
            <a:r>
              <a:rPr lang="el-GR" sz="1400" dirty="0" err="1" smtClean="0"/>
              <a:t>Φαναριωτών</a:t>
            </a:r>
            <a:r>
              <a:rPr lang="el-GR" sz="1400" dirty="0" smtClean="0"/>
              <a:t>. Γεννήθηκε το </a:t>
            </a:r>
            <a:r>
              <a:rPr lang="el-GR" sz="1400" b="1" dirty="0" smtClean="0"/>
              <a:t>1791</a:t>
            </a:r>
            <a:r>
              <a:rPr lang="el-GR" sz="1400" dirty="0" smtClean="0"/>
              <a:t> και, ως γιος του λόγιου αξιωματούχου στις Παραδουνάβιες ηγεμονίες Νικόλαου Μαυροκορδάτου και της </a:t>
            </a:r>
            <a:r>
              <a:rPr lang="el-GR" sz="1400" dirty="0" err="1" smtClean="0"/>
              <a:t>Σμαράγδας</a:t>
            </a:r>
            <a:r>
              <a:rPr lang="el-GR" sz="1400" dirty="0" smtClean="0"/>
              <a:t> Καρατζά, έλαβε αξιόλογη μόρφωση. Χειριζόταν καλά τα γαλλικά, τα ιταλικά, τα τούρκικα και αραβικά. </a:t>
            </a:r>
          </a:p>
          <a:p>
            <a:pPr algn="just"/>
            <a:r>
              <a:rPr lang="el-GR" sz="1400" dirty="0" smtClean="0"/>
              <a:t>Με το ξέσπασμα της Επανάστασης, έφτασε στο </a:t>
            </a:r>
            <a:r>
              <a:rPr lang="el-GR" sz="1400" b="1" dirty="0" smtClean="0"/>
              <a:t>Μεσολόγγι,</a:t>
            </a:r>
            <a:r>
              <a:rPr lang="el-GR" sz="1400" dirty="0" smtClean="0"/>
              <a:t> τον Ιούλιο του 1821, συνοδευόμενος από ομογενείς και φιλέλληνες. Είχε παρακολουθήσει μαθήματα οχυρωματικής στη Γενεύη από το στρατηγό </a:t>
            </a:r>
            <a:r>
              <a:rPr lang="el-GR" sz="1400" dirty="0" err="1" smtClean="0"/>
              <a:t>Dufour</a:t>
            </a:r>
            <a:r>
              <a:rPr lang="el-GR" sz="1400" dirty="0" smtClean="0"/>
              <a:t>, που θα του χρησιμεύσουν αργότερα για την άμυνα της πόλης. </a:t>
            </a:r>
          </a:p>
          <a:p>
            <a:pPr algn="just"/>
            <a:r>
              <a:rPr lang="el-GR" sz="1400" dirty="0" smtClean="0"/>
              <a:t>Αν και δεν διέθετε χρήματα, κατάφερε γρήγορα με τις ικανότητές του να αναδειχθεί σε φυσιογνωμία πανελλήνιας εμβέλειας. Διαδραμάτισε σε όλη τη διάρκεια της Επανάστασης πρωταγωνιστικό ρόλο στην ελληνική πολιτική ζωή, ενώ σημαίνοντες ξένοι παράγοντες τον θεωρούσαν ως το «μόνο άξιο λόγου πολιτικό».</a:t>
            </a:r>
          </a:p>
        </p:txBody>
      </p:sp>
      <p:pic>
        <p:nvPicPr>
          <p:cNvPr id="1026" name="Picture 2" descr="https://argolikoslibrary.files.wordpress.com/2010/11/cebcceb1cf85cf81cebfcebacebfcf81ceb4ceb1cf84cebfcf83-ceb1cebbceb5cebeceb1cebdceb4cf81cebfcf83-1826-cebccf80cebbcebfceba.jpg?w=500"/>
          <p:cNvPicPr>
            <a:picLocks noChangeAspect="1" noChangeArrowheads="1"/>
          </p:cNvPicPr>
          <p:nvPr/>
        </p:nvPicPr>
        <p:blipFill>
          <a:blip r:embed="rId2" cstate="print"/>
          <a:srcRect/>
          <a:stretch>
            <a:fillRect/>
          </a:stretch>
        </p:blipFill>
        <p:spPr bwMode="auto">
          <a:xfrm>
            <a:off x="90694" y="2482161"/>
            <a:ext cx="3409736" cy="4275809"/>
          </a:xfrm>
          <a:prstGeom prst="rect">
            <a:avLst/>
          </a:prstGeom>
          <a:noFill/>
        </p:spPr>
      </p:pic>
      <p:sp>
        <p:nvSpPr>
          <p:cNvPr id="5" name="4 - Ορθογώνιο"/>
          <p:cNvSpPr/>
          <p:nvPr/>
        </p:nvSpPr>
        <p:spPr>
          <a:xfrm>
            <a:off x="142844" y="6000768"/>
            <a:ext cx="3357586" cy="830997"/>
          </a:xfrm>
          <a:prstGeom prst="rect">
            <a:avLst/>
          </a:prstGeom>
          <a:solidFill>
            <a:schemeClr val="bg1"/>
          </a:solidFill>
        </p:spPr>
        <p:txBody>
          <a:bodyPr wrap="square">
            <a:spAutoFit/>
          </a:bodyPr>
          <a:lstStyle/>
          <a:p>
            <a:pPr algn="ctr"/>
            <a:r>
              <a:rPr lang="el-GR" sz="1200" b="1" dirty="0" smtClean="0"/>
              <a:t>Αλέξανδρος Μαυροκορδάτος. </a:t>
            </a:r>
          </a:p>
          <a:p>
            <a:pPr algn="ctr"/>
            <a:r>
              <a:rPr lang="el-GR" sz="1200" b="1" dirty="0" smtClean="0"/>
              <a:t>Πρόεδρος Προσωρινής Διοίκησης της Ελλάδας. </a:t>
            </a:r>
          </a:p>
          <a:p>
            <a:pPr algn="ctr"/>
            <a:r>
              <a:rPr lang="el-GR" sz="1200" b="1" dirty="0" smtClean="0"/>
              <a:t>Λιθογραφία, </a:t>
            </a:r>
            <a:r>
              <a:rPr lang="el-GR" sz="1200" b="1" dirty="0" err="1" smtClean="0"/>
              <a:t>Adam</a:t>
            </a:r>
            <a:r>
              <a:rPr lang="el-GR" sz="1200" b="1" dirty="0" smtClean="0"/>
              <a:t> </a:t>
            </a:r>
            <a:r>
              <a:rPr lang="el-GR" sz="1200" b="1" dirty="0" err="1" smtClean="0"/>
              <a:t>Friedel</a:t>
            </a:r>
            <a:r>
              <a:rPr lang="el-GR" sz="1200" b="1" dirty="0" smtClean="0"/>
              <a:t>, Λονδίνο, </a:t>
            </a:r>
          </a:p>
          <a:p>
            <a:pPr algn="ctr"/>
            <a:r>
              <a:rPr lang="el-GR" sz="1200" b="1" dirty="0" smtClean="0"/>
              <a:t>Αύγουστος 1826. </a:t>
            </a:r>
          </a:p>
        </p:txBody>
      </p:sp>
      <p:sp>
        <p:nvSpPr>
          <p:cNvPr id="6" name="5 - Ορθογώνιο"/>
          <p:cNvSpPr/>
          <p:nvPr/>
        </p:nvSpPr>
        <p:spPr>
          <a:xfrm>
            <a:off x="3571868" y="2428868"/>
            <a:ext cx="5572132" cy="4401205"/>
          </a:xfrm>
          <a:prstGeom prst="rect">
            <a:avLst/>
          </a:prstGeom>
        </p:spPr>
        <p:txBody>
          <a:bodyPr wrap="square">
            <a:spAutoFit/>
          </a:bodyPr>
          <a:lstStyle/>
          <a:p>
            <a:pPr algn="just"/>
            <a:r>
              <a:rPr lang="el-GR" sz="1400" dirty="0" smtClean="0"/>
              <a:t>Στη σύγκληση της </a:t>
            </a:r>
            <a:r>
              <a:rPr lang="el-GR" sz="1400" dirty="0" err="1" smtClean="0"/>
              <a:t>Α΄Εθνοσυνέλευσης</a:t>
            </a:r>
            <a:r>
              <a:rPr lang="el-GR" sz="1400" dirty="0" smtClean="0"/>
              <a:t> στο Άργος, το Δεκέμβριο του 1821, αναδείχθηκε πρόεδρος της επιτροπής που συνέταξε το πρώτο </a:t>
            </a:r>
            <a:r>
              <a:rPr lang="el-GR" sz="1400" dirty="0" err="1" smtClean="0"/>
              <a:t>Προσωρινόν</a:t>
            </a:r>
            <a:r>
              <a:rPr lang="el-GR" sz="1400" dirty="0" smtClean="0"/>
              <a:t> Πολίτευμα της Ελλάδος. Οι πολιτικές αρχές του πολιτεύματος αυτού φανέρωναν τους σαφείς φιλελεύθερους και δημοκρατικούς ιδεολογικούς και πολιτικούς του προσανατολισμούς. Με την ιδιότητα του προέδρου της Α’ Εθνοσυνέλευσης (20 Δεκεμβρίου 1821 -15 Ιανουαρίου 1822) υπέγραψε την περίφημη Διακήρυξη της 15ης Ιανουαρίου 1822 για την «</a:t>
            </a:r>
            <a:r>
              <a:rPr lang="el-GR" sz="1400" b="1" dirty="0" smtClean="0"/>
              <a:t>ανεξαρτησία του έθνους των Ελλήνων</a:t>
            </a:r>
            <a:r>
              <a:rPr lang="el-GR" sz="1400" dirty="0" smtClean="0"/>
              <a:t>» από τον οθωμανικό ζυγό. Ο Μαυροκορδάτος δραστηριοποιήθηκε και στρατιωτικά κατά την Επανάσταση επιχειρώντας, χωρίς ιδιαίτερη επιτυχία, να συμβάλει στη δημιουργία τακτικού στρατού. Του αποδόθηκε η ευθύνη για την καταστροφή στη μάχη του Πέτα, στην Ήπειρο (Ιούλιος 1822). Ήταν, ωστόσο, αυτός που πρωτοστάτησε στην</a:t>
            </a:r>
            <a:r>
              <a:rPr lang="el-GR" sz="1400" b="1" dirty="0" smtClean="0"/>
              <a:t> οργάνωση της άμυνας του Μεσολογγίου</a:t>
            </a:r>
            <a:r>
              <a:rPr lang="el-GR" sz="1400" dirty="0" smtClean="0"/>
              <a:t>, η οποία αποδείχθηκε σωτήρια κατά την πρώτη πολιορκία της πόλης. </a:t>
            </a:r>
          </a:p>
          <a:p>
            <a:pPr algn="just"/>
            <a:r>
              <a:rPr lang="el-GR" sz="1400" dirty="0" smtClean="0"/>
              <a:t>Στη Β’ Εθνοσυνέλευση του </a:t>
            </a:r>
            <a:r>
              <a:rPr lang="el-GR" sz="1400" dirty="0" err="1" smtClean="0"/>
              <a:t>Άστρους</a:t>
            </a:r>
            <a:r>
              <a:rPr lang="el-GR" sz="1400" dirty="0" smtClean="0"/>
              <a:t>, το 1823, ως επικεφαλής της παράταξης των πολιτικών κατάφερε να κυριαρχήσει. Η εκλογή του ως προέδρου του Βουλευτικού, ενώ ήταν αρχιγραμματέας του Εκτελεστικού, (Ιούλιος του 1823), προκάλεσε πολιτική θύελλα και τις έντονες διαμαρτυρίες των Θεόδωρου Κολοκοτρώνη και </a:t>
            </a:r>
            <a:r>
              <a:rPr lang="el-GR" sz="1400" dirty="0" err="1" smtClean="0"/>
              <a:t>Κανέλλου</a:t>
            </a:r>
            <a:r>
              <a:rPr lang="el-GR" sz="1400" dirty="0" smtClean="0"/>
              <a:t> Δεληγιάννη. </a:t>
            </a:r>
          </a:p>
        </p:txBody>
      </p:sp>
    </p:spTree>
  </p:cSld>
  <p:clrMapOvr>
    <a:masterClrMapping/>
  </p:clrMapOvr>
  <p:transition spd="slow">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https://argolikoslibrary.files.wordpress.com/2010/11/cebcceb1cf85cf81cebfcebacebfcf81ceb4ceb1cf84cebfcf83-ceb1cebbceb5cebeceb1cebdceb4cf81cebfcf83-1830-cebccf80cebbcebfceba.jpg?w=500"/>
          <p:cNvPicPr>
            <a:picLocks noChangeAspect="1" noChangeArrowheads="1"/>
          </p:cNvPicPr>
          <p:nvPr/>
        </p:nvPicPr>
        <p:blipFill>
          <a:blip r:embed="rId2" cstate="print"/>
          <a:srcRect/>
          <a:stretch>
            <a:fillRect/>
          </a:stretch>
        </p:blipFill>
        <p:spPr bwMode="auto">
          <a:xfrm>
            <a:off x="87808" y="3071810"/>
            <a:ext cx="2824704" cy="3666468"/>
          </a:xfrm>
          <a:prstGeom prst="rect">
            <a:avLst/>
          </a:prstGeom>
          <a:noFill/>
        </p:spPr>
      </p:pic>
      <p:sp>
        <p:nvSpPr>
          <p:cNvPr id="3" name="2 - Ορθογώνιο"/>
          <p:cNvSpPr/>
          <p:nvPr/>
        </p:nvSpPr>
        <p:spPr>
          <a:xfrm>
            <a:off x="0" y="0"/>
            <a:ext cx="5786446" cy="3108543"/>
          </a:xfrm>
          <a:prstGeom prst="rect">
            <a:avLst/>
          </a:prstGeom>
        </p:spPr>
        <p:txBody>
          <a:bodyPr wrap="square">
            <a:spAutoFit/>
          </a:bodyPr>
          <a:lstStyle/>
          <a:p>
            <a:pPr algn="just"/>
            <a:r>
              <a:rPr lang="el-GR" sz="1400" dirty="0" smtClean="0"/>
              <a:t>Συνέβαλε καθοριστικά στη λήψη του πρώτου </a:t>
            </a:r>
            <a:r>
              <a:rPr lang="el-GR" sz="1400" b="1" dirty="0" smtClean="0"/>
              <a:t>αγγλικού δανείου</a:t>
            </a:r>
            <a:r>
              <a:rPr lang="el-GR" sz="1400" dirty="0" smtClean="0"/>
              <a:t>, ενώ οι απόψεις και οι συνακόλουθες ενέργειές του προκάλεσαν τις κατάλληλες ζυμώσεις ώστε να υπάρξει η κατάληξη με την υπογραφή της Ιουλιανής Συνθήκης του Λονδίνου (6 Ιουλίου 1827). Η πολιτική του δράση συνεχίστηκε και μετά την άφιξη του </a:t>
            </a:r>
            <a:r>
              <a:rPr lang="el-GR" sz="1400" b="1" dirty="0" smtClean="0"/>
              <a:t>Ιωάννη Καποδίστρια</a:t>
            </a:r>
            <a:r>
              <a:rPr lang="el-GR" sz="1400" dirty="0" smtClean="0"/>
              <a:t>, οπότε ανέλαβε και υπουργικά καθήκοντα. Αποσύρθηκε από την κυβέρνηση το 1830 και αναδείχθηκε ηγέτης της αντιπολίτευσης, συμπορευόμενος με τους Υδραίους. </a:t>
            </a:r>
          </a:p>
          <a:p>
            <a:pPr algn="just"/>
            <a:r>
              <a:rPr lang="el-GR" sz="1400" dirty="0" smtClean="0"/>
              <a:t>Μετά τη δολοφονία του Καποδίστρια (Σεπτέμβριος 1831), εντάχθηκε στην παράταξη του </a:t>
            </a:r>
            <a:r>
              <a:rPr lang="el-GR" sz="1400" b="1" dirty="0" smtClean="0"/>
              <a:t>Ιωάννη </a:t>
            </a:r>
            <a:r>
              <a:rPr lang="el-GR" sz="1400" b="1" dirty="0" err="1" smtClean="0"/>
              <a:t>Κωλέττη</a:t>
            </a:r>
            <a:r>
              <a:rPr lang="el-GR" sz="1400" dirty="0" smtClean="0"/>
              <a:t> κι αποτέλεσε μέλος της Διοικητικής Επιτροπής που κυβέρνησε τη χώρα έως την άφιξη του </a:t>
            </a:r>
            <a:r>
              <a:rPr lang="el-GR" sz="1400" dirty="0" err="1" smtClean="0"/>
              <a:t>Όθωνα</a:t>
            </a:r>
            <a:r>
              <a:rPr lang="el-GR" sz="1400" dirty="0" smtClean="0"/>
              <a:t>. Σε όλη σχεδόν τη διάρκεια της περιόδου της βασιλείας του </a:t>
            </a:r>
            <a:r>
              <a:rPr lang="el-GR" sz="1400" dirty="0" err="1" smtClean="0"/>
              <a:t>Όθωνα</a:t>
            </a:r>
            <a:r>
              <a:rPr lang="el-GR" sz="1400" dirty="0" smtClean="0">
                <a:hlinkClick r:id="rId3"/>
              </a:rPr>
              <a:t> </a:t>
            </a:r>
            <a:r>
              <a:rPr lang="el-GR" sz="1400" dirty="0" smtClean="0"/>
              <a:t>παρέμεινε εκτός Ελλάδας ως πρεσβευτής (Λονδίνο, Μόναχο και Παρίσι). Στο τέλος της σταδιοδρομίας του εξελέγη πληρεξούσιος της Ευρυτανίας στην Εθνοσυνέλευση του 1862 και διετέλεσε πρόεδρος της επιτροπής σύνταξης</a:t>
            </a:r>
          </a:p>
        </p:txBody>
      </p:sp>
      <p:pic>
        <p:nvPicPr>
          <p:cNvPr id="35846" name="Picture 6" descr="https://argolikoslibrary.files.wordpress.com/2010/11/cebcceb1cf85cf81cebfcebacebfcf81ceb4ceaccf84cebfcf82-cebccf80cebbcebfceba.jpg?w=500"/>
          <p:cNvPicPr>
            <a:picLocks noChangeAspect="1" noChangeArrowheads="1"/>
          </p:cNvPicPr>
          <p:nvPr/>
        </p:nvPicPr>
        <p:blipFill>
          <a:blip r:embed="rId4" cstate="print"/>
          <a:srcRect/>
          <a:stretch>
            <a:fillRect/>
          </a:stretch>
        </p:blipFill>
        <p:spPr bwMode="auto">
          <a:xfrm>
            <a:off x="5881664" y="114237"/>
            <a:ext cx="3119492" cy="3743391"/>
          </a:xfrm>
          <a:prstGeom prst="rect">
            <a:avLst/>
          </a:prstGeom>
          <a:noFill/>
        </p:spPr>
      </p:pic>
      <p:sp>
        <p:nvSpPr>
          <p:cNvPr id="7" name="6 - Ορθογώνιο"/>
          <p:cNvSpPr/>
          <p:nvPr/>
        </p:nvSpPr>
        <p:spPr>
          <a:xfrm>
            <a:off x="5857884" y="2928934"/>
            <a:ext cx="3143272" cy="954107"/>
          </a:xfrm>
          <a:prstGeom prst="rect">
            <a:avLst/>
          </a:prstGeom>
          <a:solidFill>
            <a:schemeClr val="bg1"/>
          </a:solidFill>
        </p:spPr>
        <p:txBody>
          <a:bodyPr wrap="square">
            <a:spAutoFit/>
          </a:bodyPr>
          <a:lstStyle/>
          <a:p>
            <a:pPr algn="ctr"/>
            <a:r>
              <a:rPr lang="el-GR" sz="1400" dirty="0" smtClean="0"/>
              <a:t>Αλέξανδρος Μαυροκορδάτος, </a:t>
            </a:r>
          </a:p>
          <a:p>
            <a:pPr algn="ctr"/>
            <a:r>
              <a:rPr lang="el-GR" sz="1400" dirty="0" smtClean="0"/>
              <a:t>έργο του </a:t>
            </a:r>
            <a:r>
              <a:rPr lang="el-GR" sz="1400" b="1" dirty="0" smtClean="0"/>
              <a:t>Γεωργίου </a:t>
            </a:r>
            <a:r>
              <a:rPr lang="el-GR" sz="1400" b="1" dirty="0" err="1" smtClean="0"/>
              <a:t>Συρίγου</a:t>
            </a:r>
            <a:endParaRPr lang="el-GR" sz="1400" b="1" dirty="0" smtClean="0"/>
          </a:p>
          <a:p>
            <a:pPr algn="ctr"/>
            <a:r>
              <a:rPr lang="el-GR" sz="1400" dirty="0" smtClean="0"/>
              <a:t> Συλλογή έργων τέχνης </a:t>
            </a:r>
          </a:p>
          <a:p>
            <a:pPr algn="ctr"/>
            <a:r>
              <a:rPr lang="el-GR" sz="1400" dirty="0" smtClean="0"/>
              <a:t>της Βουλής των Ελλήνων</a:t>
            </a:r>
          </a:p>
        </p:txBody>
      </p:sp>
      <p:sp>
        <p:nvSpPr>
          <p:cNvPr id="9" name="8 - Ορθογώνιο"/>
          <p:cNvSpPr/>
          <p:nvPr/>
        </p:nvSpPr>
        <p:spPr>
          <a:xfrm>
            <a:off x="3000364" y="3000372"/>
            <a:ext cx="2786082" cy="954107"/>
          </a:xfrm>
          <a:prstGeom prst="rect">
            <a:avLst/>
          </a:prstGeom>
        </p:spPr>
        <p:txBody>
          <a:bodyPr wrap="square">
            <a:spAutoFit/>
          </a:bodyPr>
          <a:lstStyle/>
          <a:p>
            <a:pPr algn="just"/>
            <a:r>
              <a:rPr lang="el-GR" sz="1400" dirty="0" smtClean="0"/>
              <a:t>του νέου συντάγματος. </a:t>
            </a:r>
          </a:p>
          <a:p>
            <a:pPr algn="just"/>
            <a:r>
              <a:rPr lang="el-GR" sz="1400" dirty="0" smtClean="0"/>
              <a:t>Τυφλός και κατάκοιτος, δεν πήρε ενεργό μέρος στις εργασίες της Επιτροπής, διατήρησε όμως το </a:t>
            </a:r>
          </a:p>
        </p:txBody>
      </p:sp>
      <p:sp>
        <p:nvSpPr>
          <p:cNvPr id="10" name="9 - Ορθογώνιο"/>
          <p:cNvSpPr/>
          <p:nvPr/>
        </p:nvSpPr>
        <p:spPr>
          <a:xfrm>
            <a:off x="3000364" y="3857628"/>
            <a:ext cx="6000792" cy="2893100"/>
          </a:xfrm>
          <a:prstGeom prst="rect">
            <a:avLst/>
          </a:prstGeom>
        </p:spPr>
        <p:txBody>
          <a:bodyPr wrap="square">
            <a:spAutoFit/>
          </a:bodyPr>
          <a:lstStyle/>
          <a:p>
            <a:pPr algn="just"/>
            <a:r>
              <a:rPr lang="el-GR" sz="1400" dirty="0" smtClean="0"/>
              <a:t>ενδιαφέρον του για τα κοινά καθώς και την πνευματική του διαύγεια έως το θάνατό του, το </a:t>
            </a:r>
            <a:r>
              <a:rPr lang="el-GR" sz="1400" b="1" dirty="0" smtClean="0"/>
              <a:t>1865.</a:t>
            </a:r>
            <a:r>
              <a:rPr lang="el-GR" sz="1400" dirty="0" smtClean="0"/>
              <a:t>  </a:t>
            </a:r>
          </a:p>
          <a:p>
            <a:pPr algn="just"/>
            <a:r>
              <a:rPr lang="el-GR" sz="1400" dirty="0" smtClean="0"/>
              <a:t>Ουσιαστικά τα περισσότερα από τα 10 τελευταία χρόνια της ζωής του είχε παραμείνει ανενεργός πολιτικά, αποτραβηγμένος στην εξοχική του κατοικία στην Αίγινα, όπου και πέθανε σε ηλικία 74 ετών. </a:t>
            </a:r>
          </a:p>
          <a:p>
            <a:pPr algn="just"/>
            <a:r>
              <a:rPr lang="el-GR" sz="1400" dirty="0" smtClean="0"/>
              <a:t>Η πολιτική του δεξιοτεχνία όσο και η ροπή του προς τους περίπλοκους συμβιβασμούς τον κατέστησε πολιτικά αμφιλεγόμενο πρόσωπο. Αν και δεν απέφυγε την άμεση εμπλοκή και την ενεργό ανάμειξή του στους </a:t>
            </a:r>
            <a:r>
              <a:rPr lang="el-GR" sz="1400" b="1" dirty="0" smtClean="0"/>
              <a:t>οξείς </a:t>
            </a:r>
            <a:r>
              <a:rPr lang="el-GR" sz="1400" dirty="0" smtClean="0"/>
              <a:t>πολιτικούς ανταγωνισμούς και τις αντιπαραθέσεις κατά τη διάρκεια της Επανάστασης, αλλά και ύστερα από αυτήν, η εν γένει παρουσία και η συμβολή του στη θεμελίωση και την εμπέδωση πολιτικών θεσμών στο νεοσύστατο ελληνικό κράτος και στη διαμόρφωση νεωτερικής πολιτικής κουλτούρας υπήρξε σημαντική.</a:t>
            </a:r>
            <a:endParaRPr lang="el-GR" sz="1400" b="1" dirty="0" smtClean="0"/>
          </a:p>
        </p:txBody>
      </p:sp>
      <p:sp>
        <p:nvSpPr>
          <p:cNvPr id="11" name="10 - Ορθογώνιο"/>
          <p:cNvSpPr/>
          <p:nvPr/>
        </p:nvSpPr>
        <p:spPr>
          <a:xfrm>
            <a:off x="142844" y="5786454"/>
            <a:ext cx="2714644" cy="954107"/>
          </a:xfrm>
          <a:prstGeom prst="rect">
            <a:avLst/>
          </a:prstGeom>
          <a:solidFill>
            <a:schemeClr val="bg1"/>
          </a:solidFill>
        </p:spPr>
        <p:txBody>
          <a:bodyPr wrap="square">
            <a:spAutoFit/>
          </a:bodyPr>
          <a:lstStyle/>
          <a:p>
            <a:pPr algn="ctr"/>
            <a:r>
              <a:rPr lang="el-GR" sz="1400" dirty="0" smtClean="0"/>
              <a:t>Αλέξανδρος Μαυροκορδάτος.   </a:t>
            </a:r>
            <a:r>
              <a:rPr lang="el-GR" sz="1400" dirty="0" err="1" smtClean="0"/>
              <a:t>Επιζωγραφισμένη</a:t>
            </a:r>
            <a:r>
              <a:rPr lang="el-GR" sz="1400" dirty="0" smtClean="0"/>
              <a:t> λιθογραφία, </a:t>
            </a:r>
          </a:p>
          <a:p>
            <a:pPr algn="ctr"/>
            <a:r>
              <a:rPr lang="el-GR" sz="1400" b="1" dirty="0" err="1" smtClean="0"/>
              <a:t>Adam</a:t>
            </a:r>
            <a:r>
              <a:rPr lang="el-GR" sz="1400" b="1" dirty="0" smtClean="0"/>
              <a:t> </a:t>
            </a:r>
            <a:r>
              <a:rPr lang="el-GR" sz="1400" b="1" dirty="0" err="1" smtClean="0"/>
              <a:t>Friedel</a:t>
            </a:r>
            <a:r>
              <a:rPr lang="el-GR" sz="1400" b="1" dirty="0" smtClean="0"/>
              <a:t>, </a:t>
            </a:r>
          </a:p>
          <a:p>
            <a:pPr algn="ctr"/>
            <a:r>
              <a:rPr lang="el-GR" sz="1400" dirty="0" smtClean="0"/>
              <a:t>Λονδίνο – Παρίσι, 1830</a:t>
            </a:r>
          </a:p>
        </p:txBody>
      </p:sp>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sansimera.gr/media/photos/main/lg/Ioannis_Kolettis.jpg"/>
          <p:cNvPicPr>
            <a:picLocks noChangeAspect="1" noChangeArrowheads="1"/>
          </p:cNvPicPr>
          <p:nvPr/>
        </p:nvPicPr>
        <p:blipFill>
          <a:blip r:embed="rId2" cstate="print"/>
          <a:srcRect/>
          <a:stretch>
            <a:fillRect/>
          </a:stretch>
        </p:blipFill>
        <p:spPr bwMode="auto">
          <a:xfrm>
            <a:off x="45556" y="3624331"/>
            <a:ext cx="4383568" cy="3218793"/>
          </a:xfrm>
          <a:prstGeom prst="rect">
            <a:avLst/>
          </a:prstGeom>
          <a:noFill/>
        </p:spPr>
      </p:pic>
      <p:sp>
        <p:nvSpPr>
          <p:cNvPr id="2" name="1 - Ορθογώνιο"/>
          <p:cNvSpPr/>
          <p:nvPr/>
        </p:nvSpPr>
        <p:spPr>
          <a:xfrm flipH="1">
            <a:off x="0" y="0"/>
            <a:ext cx="9001156" cy="590483"/>
          </a:xfrm>
          <a:prstGeom prst="rect">
            <a:avLst/>
          </a:prstGeom>
        </p:spPr>
        <p:txBody>
          <a:bodyPr wrap="square">
            <a:spAutoFit/>
          </a:bodyPr>
          <a:lstStyle/>
          <a:p>
            <a:pPr algn="ctr"/>
            <a:r>
              <a:rPr lang="el-GR" sz="3200" b="1" dirty="0" smtClean="0">
                <a:solidFill>
                  <a:srgbClr val="C00000"/>
                </a:solidFill>
                <a:effectLst>
                  <a:outerShdw blurRad="38100" dist="38100" dir="2700000" algn="tl">
                    <a:srgbClr val="000000">
                      <a:alpha val="43137"/>
                    </a:srgbClr>
                  </a:outerShdw>
                </a:effectLst>
              </a:rPr>
              <a:t>Ιωάννης </a:t>
            </a:r>
            <a:r>
              <a:rPr lang="el-GR" sz="3200" b="1" dirty="0" err="1" smtClean="0">
                <a:solidFill>
                  <a:srgbClr val="C00000"/>
                </a:solidFill>
                <a:effectLst>
                  <a:outerShdw blurRad="38100" dist="38100" dir="2700000" algn="tl">
                    <a:srgbClr val="000000">
                      <a:alpha val="43137"/>
                    </a:srgbClr>
                  </a:outerShdw>
                </a:effectLst>
              </a:rPr>
              <a:t>Κωλλέτης</a:t>
            </a:r>
            <a:endParaRPr lang="el-GR" sz="3200" b="1" dirty="0" smtClean="0">
              <a:solidFill>
                <a:srgbClr val="C00000"/>
              </a:solidFill>
              <a:effectLst>
                <a:outerShdw blurRad="38100" dist="38100" dir="2700000" algn="tl">
                  <a:srgbClr val="000000">
                    <a:alpha val="43137"/>
                  </a:srgbClr>
                </a:outerShdw>
              </a:effectLst>
            </a:endParaRPr>
          </a:p>
        </p:txBody>
      </p:sp>
      <p:sp>
        <p:nvSpPr>
          <p:cNvPr id="3" name="2 - Ορθογώνιο"/>
          <p:cNvSpPr/>
          <p:nvPr/>
        </p:nvSpPr>
        <p:spPr>
          <a:xfrm>
            <a:off x="0" y="500043"/>
            <a:ext cx="9144000" cy="3170099"/>
          </a:xfrm>
          <a:prstGeom prst="rect">
            <a:avLst/>
          </a:prstGeom>
        </p:spPr>
        <p:txBody>
          <a:bodyPr wrap="square">
            <a:spAutoFit/>
          </a:bodyPr>
          <a:lstStyle/>
          <a:p>
            <a:pPr algn="just"/>
            <a:r>
              <a:rPr lang="el-GR" sz="1400" dirty="0" smtClean="0"/>
              <a:t>Ο Ιωάννης </a:t>
            </a:r>
            <a:r>
              <a:rPr lang="el-GR" sz="1400" dirty="0" err="1" smtClean="0"/>
              <a:t>Κωλλέτης</a:t>
            </a:r>
            <a:r>
              <a:rPr lang="el-GR" sz="1400" dirty="0" smtClean="0"/>
              <a:t> γεννήθηκε το </a:t>
            </a:r>
            <a:r>
              <a:rPr lang="el-GR" sz="1400" b="1" dirty="0" smtClean="0"/>
              <a:t>1774</a:t>
            </a:r>
            <a:r>
              <a:rPr lang="el-GR" sz="1400" dirty="0" smtClean="0"/>
              <a:t> στο </a:t>
            </a:r>
            <a:r>
              <a:rPr lang="el-GR" sz="1400" b="1" dirty="0" err="1" smtClean="0"/>
              <a:t>Συρράκο</a:t>
            </a:r>
            <a:r>
              <a:rPr lang="el-GR" sz="1400" dirty="0" smtClean="0"/>
              <a:t>, βλαχοχώρι της περιοχής Ιωαννίνων από πλούσια οικογένεια. Νεαρός, στάλθηκε στην Πίζα της Ιταλίας να σπουδάσει γιατρός. Εκεί, τον συνεπήραν οι φιλελεύθερες ιδέες της Γαλλικής επανάστασης και οραματίστηκε να γίνει ο συνεχιστής του έργου Ρήγα Βελεστινλή. Φιλοδοξούσε να είναι ο «εκτελεστής της διαθήκης του Ρήγα». Το 1806, τύπωσε στην Πίζα τη «Νομαρχία Ελληνική» υπό «Ανωνύμου του Έλληνος», ένα κείμενο που διαπνέεται από τις φιλελεύθερες ιδέες της εποχής. Το 1819 μυήθηκε στη Φιλική Εταιρεία. </a:t>
            </a:r>
          </a:p>
          <a:p>
            <a:pPr algn="just"/>
            <a:r>
              <a:rPr lang="el-GR" sz="1400" dirty="0" smtClean="0"/>
              <a:t>Εμβληματική πολιτική προσωπικότητα των επαναστατικών και των πρώτων </a:t>
            </a:r>
            <a:r>
              <a:rPr lang="el-GR" sz="1400" dirty="0" err="1" smtClean="0"/>
              <a:t>μετεπαναστατικών</a:t>
            </a:r>
            <a:r>
              <a:rPr lang="el-GR" sz="1400" dirty="0" smtClean="0"/>
              <a:t> χρόνων. Διετέλεσε Πρωθυπουργός από το 1834 έως το 1835 και από το 1844 έως 1847. Ήταν ηγέτης του Γαλλικού Κόμματος, εμπνευστής της «Μεγάλης Ιδέας» και από τους πρωτεργάτες της καθιέρωσης του πελατειακού συστήματος και του ρουσφετιού στην εγχώρια πολιτική σκηνή.</a:t>
            </a:r>
            <a:r>
              <a:rPr lang="el-GR" dirty="0" smtClean="0"/>
              <a:t> </a:t>
            </a:r>
          </a:p>
          <a:p>
            <a:pPr algn="just"/>
            <a:r>
              <a:rPr lang="el-GR" sz="1400" dirty="0" smtClean="0"/>
              <a:t>Μετείχε στην 1η εθνοσυνέλευση της Επιδαύρου και Γενάρη του 1822 εκλέχτηκε υπουργός Εσωτερικών. Στα χρόνια του εμφυλίου, συνετέλεσε έμπρακτα να σιγήσουν τα πάθη. Σε δικές του ενέργειες οφείλεται η αμνηστία που δόθηκε στον Γεώργιο Καραϊσκάκη. Οι δυο τους, </a:t>
            </a:r>
            <a:r>
              <a:rPr lang="el-GR" sz="1400" dirty="0" err="1" smtClean="0"/>
              <a:t>Κωλλέτης</a:t>
            </a:r>
            <a:r>
              <a:rPr lang="el-GR" sz="1400" dirty="0" smtClean="0"/>
              <a:t> και Καραϊσκάκης, κατέστειλαν τις στάσεις που προηγήθηκαν της άφιξης του Ιωάννη Καποδίστρια στην Ελλάδα (1827). Μετά την ανάληψη της εξουσίας από τον Καποδίστρια, ο </a:t>
            </a:r>
            <a:r>
              <a:rPr lang="el-GR" sz="1400" dirty="0" err="1" smtClean="0"/>
              <a:t>Κωλέττης</a:t>
            </a:r>
            <a:r>
              <a:rPr lang="el-GR" sz="1400" dirty="0" smtClean="0"/>
              <a:t> διορίστηκε έκτακτος επίτροπος των Ανατολικών Σποράδων(Μάιος1828).</a:t>
            </a:r>
          </a:p>
        </p:txBody>
      </p:sp>
      <p:sp>
        <p:nvSpPr>
          <p:cNvPr id="5" name="4 - Ορθογώνιο"/>
          <p:cNvSpPr/>
          <p:nvPr/>
        </p:nvSpPr>
        <p:spPr>
          <a:xfrm>
            <a:off x="4429124" y="3571876"/>
            <a:ext cx="4714876" cy="3323987"/>
          </a:xfrm>
          <a:prstGeom prst="rect">
            <a:avLst/>
          </a:prstGeom>
        </p:spPr>
        <p:txBody>
          <a:bodyPr wrap="square">
            <a:spAutoFit/>
          </a:bodyPr>
          <a:lstStyle/>
          <a:p>
            <a:pPr algn="just"/>
            <a:r>
              <a:rPr lang="el-GR" sz="1400" dirty="0" smtClean="0"/>
              <a:t>Μετά την έλευση του </a:t>
            </a:r>
            <a:r>
              <a:rPr lang="el-GR" sz="1400" dirty="0" err="1" smtClean="0"/>
              <a:t>Όθωνα</a:t>
            </a:r>
            <a:r>
              <a:rPr lang="el-GR" sz="1400" dirty="0" smtClean="0"/>
              <a:t>, ο </a:t>
            </a:r>
            <a:r>
              <a:rPr lang="el-GR" sz="1400" dirty="0" err="1" smtClean="0"/>
              <a:t>Κωλέττης</a:t>
            </a:r>
            <a:r>
              <a:rPr lang="el-GR" sz="1400" dirty="0" smtClean="0"/>
              <a:t> διορίστηκε από τη Βαυαρική Αντιβασιλεία υπουργός των Ναυτικών στην κυβέρνηση του Σπυρίδωνα Τρικούπη (Απρίλιος 1833), ενώ τον Οκτώβριο του ίδιου χρόνου, όταν σχηματίστηκε η κυβέρνηση Μαυροκορδάτου, ανέλαβε το υπουργείο των Εσωτερικών. Για ορισμένο χρονικό διάστημα η πολιτική του Γαλλικού Κόμματος ταυτίστηκε με την Αντιβασιλεία και ο ίδιος διορίστηκε πρωθυπουργός (Μάιος 1834). Κατά την πρωθυπουργία του, κατόρθωσε να διορίσει πολλούς οπαδούς του στον κρατικό μηχανισμό και αντιμετώπισε δυναμικά την εξέγερση της Μεσσηνίας (Αύγουστος 1834). </a:t>
            </a:r>
          </a:p>
          <a:p>
            <a:pPr algn="just"/>
            <a:r>
              <a:rPr lang="el-GR" sz="1400" dirty="0" smtClean="0"/>
              <a:t>Στη συνέχεια, όμως, ήλθε σε σύγκρουση με τον </a:t>
            </a:r>
            <a:r>
              <a:rPr lang="el-GR" sz="1400" dirty="0" err="1" smtClean="0"/>
              <a:t>Άρμανσμπεργκ</a:t>
            </a:r>
            <a:r>
              <a:rPr lang="el-GR" sz="1400" dirty="0" smtClean="0"/>
              <a:t>, με αποτέλεσμα να απομακρυνθεί από την κυβέρνηση (Μάιος 1835) και να σταλεί ως πρεσβευτής στο Παρίσι (Αύγουστος 1835). </a:t>
            </a:r>
            <a:endParaRPr lang="el-GR" dirty="0"/>
          </a:p>
        </p:txBody>
      </p:sp>
    </p:spTree>
  </p:cSld>
  <p:clrMapOvr>
    <a:masterClrMapping/>
  </p:clrMapOvr>
  <p:transition spd="slow">
    <p:blind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858312" cy="3754874"/>
          </a:xfrm>
          <a:prstGeom prst="rect">
            <a:avLst/>
          </a:prstGeom>
        </p:spPr>
        <p:txBody>
          <a:bodyPr wrap="square">
            <a:spAutoFit/>
          </a:bodyPr>
          <a:lstStyle/>
          <a:p>
            <a:pPr algn="just"/>
            <a:r>
              <a:rPr lang="el-GR" sz="1400" dirty="0" smtClean="0"/>
              <a:t>Στη γαλλική πρωτεύουσα γνωρίστηκε με κυβερνητικά στελέχη και κυρίως με τον υπουργό Εξωτερικών και αργότερα πρωθυπουργό Φρανσουά </a:t>
            </a:r>
            <a:r>
              <a:rPr lang="el-GR" sz="1400" dirty="0" err="1" smtClean="0"/>
              <a:t>Γκιζό</a:t>
            </a:r>
            <a:r>
              <a:rPr lang="el-GR" sz="1400" dirty="0" smtClean="0"/>
              <a:t>. Επίσης, συνδέθηκε με τη μαρκησία </a:t>
            </a:r>
            <a:r>
              <a:rPr lang="el-GR" sz="1400" dirty="0" err="1" smtClean="0"/>
              <a:t>Πουιζεράν</a:t>
            </a:r>
            <a:r>
              <a:rPr lang="el-GR" sz="1400" dirty="0" smtClean="0"/>
              <a:t>, από την οποία απέκτησε μία κόρη. </a:t>
            </a:r>
          </a:p>
          <a:p>
            <a:pPr algn="just"/>
            <a:r>
              <a:rPr lang="el-GR" sz="1400" dirty="0" smtClean="0"/>
              <a:t>Μετά την επανάσταση της 3</a:t>
            </a:r>
            <a:r>
              <a:rPr lang="el-GR" sz="1400" baseline="30000" dirty="0" smtClean="0"/>
              <a:t>ης</a:t>
            </a:r>
            <a:r>
              <a:rPr lang="el-GR" sz="1400" dirty="0" smtClean="0"/>
              <a:t> Σεπτεμβρίου 1843, ο </a:t>
            </a:r>
            <a:r>
              <a:rPr lang="el-GR" sz="1400" dirty="0" err="1" smtClean="0"/>
              <a:t>Κωλέττης</a:t>
            </a:r>
            <a:r>
              <a:rPr lang="el-GR" sz="1400" dirty="0" smtClean="0"/>
              <a:t> επέστρεψε στην Ελλάδα και τον Οκτώβρη έγινε υπουργός στην κυβέρνηση του Ανδρέα Μεταξά. Επίσης, εκλέχθηκε μέλος του προεδρείου της Εθνοσυνέλευσης και συμμετείχε στην επιτροπή για την κατάρτιση του σχεδίου του νέου Συντάγματος, το οποίο ο ίδιος θεωρούσε πρόωρο. Σε συνεργασία με τον Μαυροκορδάτο πέτυχε να δώσει στο τελικό σχέδιο συντηρητική μορφή, όπως στο θέμα των αυτοχθόνων - ετεροχθόνων και στο θεσμό της Γερουσίας. </a:t>
            </a:r>
          </a:p>
          <a:p>
            <a:pPr algn="just"/>
            <a:r>
              <a:rPr lang="el-GR" sz="1400" dirty="0" smtClean="0"/>
              <a:t>Στο εκκλησιαστικό ζήτημα ενίσχυσε το αυτοκέφαλο της Ελληνικής Εκκλησίας, ενώ το ζήτημα των εθνικών γαιών παρέμεινε στάσιμο. Στον τομέα της εξωτερικής πολιτικής ακολούθησε με συνέπεια τις υποδείξεις της Γαλλίας, στην οποία προσαρμόστηκαν και τα </a:t>
            </a:r>
            <a:r>
              <a:rPr lang="el-GR" sz="1400" dirty="0" err="1" smtClean="0"/>
              <a:t>αλυτρωτικά</a:t>
            </a:r>
            <a:r>
              <a:rPr lang="el-GR" sz="1400" dirty="0" smtClean="0"/>
              <a:t> του σχέδια, όπως αυτά εκφράστηκαν από το όραμα της «Μεγάλης Ιδέας». Έτσι ο </a:t>
            </a:r>
            <a:r>
              <a:rPr lang="el-GR" sz="1400" dirty="0" err="1" smtClean="0"/>
              <a:t>Κωλέττης</a:t>
            </a:r>
            <a:r>
              <a:rPr lang="el-GR" sz="1400" dirty="0" smtClean="0"/>
              <a:t> δεν αποθάρρυνε περιορισμένες κινητοποιήσεις κατά των Τούρκων, κυρίως στις μεθοριακές περιοχές.</a:t>
            </a:r>
          </a:p>
          <a:p>
            <a:pPr algn="just"/>
            <a:r>
              <a:rPr lang="el-GR" sz="1400" dirty="0" smtClean="0"/>
              <a:t>Στις εκλογές του 1847 οι οποίες έγιναν μέσα σε βαρύ κλίμα βίας και καλπονοθείας, ήρθε για μια ακόμη φορά στην εξουσία με μεγάλη πλειοψηφία. Η επικράτησή του στην πολιτική σκηνή ήταν αδιαμφισβήτητη. Δεν πρόλαβε να χαρεί τον θρίαμβό του, καθώς στις </a:t>
            </a:r>
            <a:r>
              <a:rPr lang="el-GR" sz="1400" b="1" dirty="0" smtClean="0"/>
              <a:t>31 Αυγούστου 1847 </a:t>
            </a:r>
            <a:r>
              <a:rPr lang="el-GR" sz="1400" dirty="0" smtClean="0"/>
              <a:t>πέθανε από μακρόχρονη ασθένεια των νεφρών. Ο θάνατός του ήταν πλήγμα, τόσο για τον </a:t>
            </a:r>
            <a:r>
              <a:rPr lang="el-GR" sz="1400" dirty="0" err="1" smtClean="0"/>
              <a:t>Όθωνα</a:t>
            </a:r>
            <a:r>
              <a:rPr lang="el-GR" sz="1400" dirty="0" smtClean="0"/>
              <a:t>, όσο και για τη συνέχιση της γαλλικής επιρροής στην Ελλάδα. </a:t>
            </a:r>
          </a:p>
          <a:p>
            <a:pPr algn="just"/>
            <a:endParaRPr lang="el-GR" sz="1400" dirty="0" smtClean="0"/>
          </a:p>
          <a:p>
            <a:pPr algn="just"/>
            <a:r>
              <a:rPr lang="el-GR" sz="1400" dirty="0" smtClean="0"/>
              <a:t>                                                                                       </a:t>
            </a:r>
          </a:p>
        </p:txBody>
      </p:sp>
      <p:pic>
        <p:nvPicPr>
          <p:cNvPr id="1026" name="Picture 2" descr="Ο Ιωάννης Κωλέττης την εποχή που υπηρετούσε ως πρεσβευτής στο Παρίσι (χαλκογραφία εποχής)"/>
          <p:cNvPicPr>
            <a:picLocks noChangeAspect="1" noChangeArrowheads="1"/>
          </p:cNvPicPr>
          <p:nvPr/>
        </p:nvPicPr>
        <p:blipFill>
          <a:blip r:embed="rId2" cstate="print"/>
          <a:srcRect/>
          <a:stretch>
            <a:fillRect/>
          </a:stretch>
        </p:blipFill>
        <p:spPr bwMode="auto">
          <a:xfrm>
            <a:off x="97289" y="3305564"/>
            <a:ext cx="4689025" cy="3443085"/>
          </a:xfrm>
          <a:prstGeom prst="rect">
            <a:avLst/>
          </a:prstGeom>
          <a:noFill/>
        </p:spPr>
      </p:pic>
      <p:sp>
        <p:nvSpPr>
          <p:cNvPr id="4" name="3 - Ορθογώνιο"/>
          <p:cNvSpPr/>
          <p:nvPr/>
        </p:nvSpPr>
        <p:spPr>
          <a:xfrm>
            <a:off x="4857752" y="3214686"/>
            <a:ext cx="4143404" cy="1815882"/>
          </a:xfrm>
          <a:prstGeom prst="rect">
            <a:avLst/>
          </a:prstGeom>
        </p:spPr>
        <p:txBody>
          <a:bodyPr wrap="square">
            <a:spAutoFit/>
          </a:bodyPr>
          <a:lstStyle/>
          <a:p>
            <a:pPr algn="just"/>
            <a:r>
              <a:rPr lang="el-GR" sz="1400" dirty="0" smtClean="0"/>
              <a:t>Η παρουσία του Ιωάννη </a:t>
            </a:r>
            <a:r>
              <a:rPr lang="el-GR" sz="1400" dirty="0" err="1" smtClean="0"/>
              <a:t>Κωλέττη</a:t>
            </a:r>
            <a:r>
              <a:rPr lang="el-GR" sz="1400" dirty="0" smtClean="0"/>
              <a:t> στην πολιτική ζωή της </a:t>
            </a:r>
            <a:r>
              <a:rPr lang="el-GR" sz="1400" dirty="0" err="1" smtClean="0"/>
              <a:t>μετεπαναστατικής</a:t>
            </a:r>
            <a:r>
              <a:rPr lang="el-GR" sz="1400" dirty="0" smtClean="0"/>
              <a:t> Ελλάδας χαρακτηρίζεται από την πρακτική ισορροπιών ανάμεσα στις αντίρροπες πολιτικές και κοινωνικές δυνάμεις, την αποφασιστική παρουσία του ξένου παράγοντα, τη στασιμότητα στην κοινωνική εξέλιξη και τέλος την υποβάθμιση της πολιτικής ζωής στο όνομα του προσωπικού και του κομματικού οφέλους.</a:t>
            </a:r>
          </a:p>
        </p:txBody>
      </p:sp>
      <p:sp>
        <p:nvSpPr>
          <p:cNvPr id="5" name="4 - Ορθογώνιο"/>
          <p:cNvSpPr/>
          <p:nvPr/>
        </p:nvSpPr>
        <p:spPr>
          <a:xfrm>
            <a:off x="4857752" y="6286520"/>
            <a:ext cx="4071966" cy="523220"/>
          </a:xfrm>
          <a:prstGeom prst="rect">
            <a:avLst/>
          </a:prstGeom>
        </p:spPr>
        <p:txBody>
          <a:bodyPr wrap="square">
            <a:spAutoFit/>
          </a:bodyPr>
          <a:lstStyle/>
          <a:p>
            <a:r>
              <a:rPr lang="el-GR" sz="1400" b="1" i="1" dirty="0" smtClean="0"/>
              <a:t>Ο Ιωάννης </a:t>
            </a:r>
            <a:r>
              <a:rPr lang="el-GR" sz="1400" b="1" i="1" dirty="0" err="1" smtClean="0"/>
              <a:t>Κωλέττης</a:t>
            </a:r>
            <a:r>
              <a:rPr lang="el-GR" sz="1400" b="1" i="1" dirty="0" smtClean="0"/>
              <a:t> την εποχή που υπηρετούσε </a:t>
            </a:r>
          </a:p>
          <a:p>
            <a:r>
              <a:rPr lang="el-GR" sz="1400" b="1" i="1" dirty="0" smtClean="0"/>
              <a:t>ως πρεσβευτής στο Παρίσι (χαλκογραφία εποχής)</a:t>
            </a:r>
            <a:endParaRPr lang="el-GR" b="1" i="1" dirty="0"/>
          </a:p>
        </p:txBody>
      </p:sp>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ansimera.gr/media/photos/main/lg/Georgios_A.jpg"/>
          <p:cNvPicPr>
            <a:picLocks noChangeAspect="1" noChangeArrowheads="1"/>
          </p:cNvPicPr>
          <p:nvPr/>
        </p:nvPicPr>
        <p:blipFill>
          <a:blip r:embed="rId2" cstate="print"/>
          <a:srcRect/>
          <a:stretch>
            <a:fillRect/>
          </a:stretch>
        </p:blipFill>
        <p:spPr bwMode="auto">
          <a:xfrm>
            <a:off x="142843" y="142852"/>
            <a:ext cx="8853305" cy="6500858"/>
          </a:xfrm>
          <a:prstGeom prst="rect">
            <a:avLst/>
          </a:prstGeom>
          <a:noFill/>
        </p:spPr>
      </p:pic>
      <p:sp>
        <p:nvSpPr>
          <p:cNvPr id="3" name="2 - Ορθογώνιο"/>
          <p:cNvSpPr/>
          <p:nvPr/>
        </p:nvSpPr>
        <p:spPr>
          <a:xfrm flipH="1">
            <a:off x="142844" y="5715016"/>
            <a:ext cx="8858312"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Βασιλιάς Γεώργιος ο Α΄</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3"/>
            <a:ext cx="8858312" cy="3323987"/>
          </a:xfrm>
          <a:prstGeom prst="rect">
            <a:avLst/>
          </a:prstGeom>
        </p:spPr>
        <p:txBody>
          <a:bodyPr wrap="square">
            <a:spAutoFit/>
          </a:bodyPr>
          <a:lstStyle/>
          <a:p>
            <a:pPr algn="just"/>
            <a:r>
              <a:rPr lang="el-GR" sz="1400" dirty="0" smtClean="0"/>
              <a:t>Ο πρίγκιπας Χριστιανός Γουλιέλμος Φερδινάνδος Αδόλφος Γεώργιος </a:t>
            </a:r>
            <a:r>
              <a:rPr lang="el-GR" sz="1400" dirty="0" err="1" smtClean="0"/>
              <a:t>Σλέσβιχ</a:t>
            </a:r>
            <a:r>
              <a:rPr lang="el-GR" sz="1400" dirty="0" smtClean="0"/>
              <a:t> - </a:t>
            </a:r>
            <a:r>
              <a:rPr lang="el-GR" sz="1400" dirty="0" err="1" smtClean="0"/>
              <a:t>Χολστάιν</a:t>
            </a:r>
            <a:r>
              <a:rPr lang="el-GR" sz="1400" dirty="0" smtClean="0"/>
              <a:t> - </a:t>
            </a:r>
            <a:r>
              <a:rPr lang="el-GR" sz="1400" dirty="0" err="1" smtClean="0"/>
              <a:t>Σόντερμπουργκ</a:t>
            </a:r>
            <a:r>
              <a:rPr lang="el-GR" sz="1400" dirty="0" smtClean="0"/>
              <a:t> - </a:t>
            </a:r>
            <a:r>
              <a:rPr lang="el-GR" sz="1400" dirty="0" err="1" smtClean="0"/>
              <a:t>Γκλίξμπουργκ</a:t>
            </a:r>
            <a:r>
              <a:rPr lang="el-GR" sz="1400" dirty="0" smtClean="0"/>
              <a:t> (</a:t>
            </a:r>
            <a:r>
              <a:rPr lang="en-GB" sz="1400" dirty="0" err="1" smtClean="0"/>
              <a:t>Prins</a:t>
            </a:r>
            <a:r>
              <a:rPr lang="en-GB" sz="1400" dirty="0" smtClean="0"/>
              <a:t> Christian </a:t>
            </a:r>
            <a:r>
              <a:rPr lang="en-GB" sz="1400" dirty="0" err="1" smtClean="0"/>
              <a:t>Vilhelm</a:t>
            </a:r>
            <a:r>
              <a:rPr lang="en-GB" sz="1400" dirty="0" smtClean="0"/>
              <a:t> Ferdinand Adolf Georg Schleswig - Holstein - </a:t>
            </a:r>
            <a:r>
              <a:rPr lang="en-GB" sz="1400" dirty="0" err="1" smtClean="0"/>
              <a:t>Sonderburg</a:t>
            </a:r>
            <a:r>
              <a:rPr lang="en-GB" sz="1400" dirty="0" smtClean="0"/>
              <a:t> - </a:t>
            </a:r>
            <a:r>
              <a:rPr lang="en-GB" sz="1400" dirty="0" err="1" smtClean="0"/>
              <a:t>Glücksburg</a:t>
            </a:r>
            <a:r>
              <a:rPr lang="en-GB" sz="1400" dirty="0" smtClean="0"/>
              <a:t>), </a:t>
            </a:r>
            <a:r>
              <a:rPr lang="el-GR" sz="1400" dirty="0" smtClean="0"/>
              <a:t>όπως ήταν το πλήρες  όνομά του, γεννήθηκε στις </a:t>
            </a:r>
            <a:r>
              <a:rPr lang="el-GR" sz="1400" b="1" dirty="0" smtClean="0"/>
              <a:t>24</a:t>
            </a:r>
            <a:r>
              <a:rPr lang="el-GR" sz="1400" dirty="0" smtClean="0"/>
              <a:t> </a:t>
            </a:r>
            <a:r>
              <a:rPr lang="el-GR" sz="1400" b="1" dirty="0" smtClean="0"/>
              <a:t>Δεκεμβρίου1845</a:t>
            </a:r>
            <a:r>
              <a:rPr lang="el-GR" sz="1400" dirty="0" smtClean="0"/>
              <a:t> στην Κοπεγχάγη και ήταν ο δευτερότοκος γιος του βασιλιά της Δανίας Χριστιανού Θ‘. </a:t>
            </a:r>
            <a:endParaRPr lang="en-GB" sz="1400" dirty="0" smtClean="0"/>
          </a:p>
          <a:p>
            <a:pPr algn="just"/>
            <a:r>
              <a:rPr lang="el-GR" sz="1400" dirty="0" smtClean="0"/>
              <a:t>Μετά την έξωση του </a:t>
            </a:r>
            <a:r>
              <a:rPr lang="el-GR" sz="1400" dirty="0" err="1" smtClean="0"/>
              <a:t>Όθωνα</a:t>
            </a:r>
            <a:r>
              <a:rPr lang="el-GR" sz="1400" dirty="0" smtClean="0"/>
              <a:t> στις 11 Οκτωβρίου 1862 εκλέχθηκε με τη συναίνεση των Προστάτιδων Δυνάμεων από τη Β' Εθνοσυνέλευση βασιλιάς των Ελλήνων στις 18 Μαρτίου 1863 αφού προηγήθηκε η άκαρπη περιφορά του ελληνικού θρόνου σε διάφορους άλλους Ευρωπαίους ευγενείς. Έφτασε στην Ελλάδα σε ηλικία μόλις 18 ετών και είχε να αντιμετωπίσει την έντονη πολιτική και οικονομική κρίση. </a:t>
            </a:r>
          </a:p>
          <a:p>
            <a:pPr algn="just"/>
            <a:r>
              <a:rPr lang="el-GR" sz="1400" dirty="0" smtClean="0"/>
              <a:t>Η Ένωση των Επτανήσων με την Ελλάδα (1864) και το Σύνταγμα του ίδιου χρόνου που καθιέρωνε ως πολίτευμα τη Βασιλευόμενη Δημοκρατία αντί της Συνταγματικής Μοναρχίας, στερέωσαν τα πρώτα χρόνια της βασιλείας του. </a:t>
            </a:r>
          </a:p>
          <a:p>
            <a:pPr algn="just"/>
            <a:r>
              <a:rPr lang="el-GR" sz="1400" dirty="0" smtClean="0"/>
              <a:t>Ακολούθησαν η αποτυχημένη Κρητική Επανάσταση (1866 - 1869) και η πολιτική κρίση του 1875 που προέκυψε από τη δημοσίευση του άρθρου «Τις </a:t>
            </a:r>
            <a:r>
              <a:rPr lang="el-GR" sz="1400" dirty="0" err="1" smtClean="0"/>
              <a:t>πταίει</a:t>
            </a:r>
            <a:r>
              <a:rPr lang="el-GR" sz="1400" dirty="0" smtClean="0"/>
              <a:t>;» του </a:t>
            </a:r>
            <a:r>
              <a:rPr lang="el-GR" sz="1400" dirty="0" err="1" smtClean="0"/>
              <a:t>Χ.Τρικούπη</a:t>
            </a:r>
            <a:r>
              <a:rPr lang="el-GR" sz="1400" dirty="0" smtClean="0"/>
              <a:t> και η οποία οδήγησε στην </a:t>
            </a:r>
            <a:r>
              <a:rPr lang="el-GR" sz="1400" b="1" dirty="0" smtClean="0"/>
              <a:t>«αρχή της δεδηλωμένης»</a:t>
            </a:r>
            <a:r>
              <a:rPr lang="el-GR" sz="1400" dirty="0" smtClean="0"/>
              <a:t>,</a:t>
            </a:r>
            <a:r>
              <a:rPr lang="el-GR" sz="1400" b="1" dirty="0" smtClean="0"/>
              <a:t> </a:t>
            </a:r>
            <a:r>
              <a:rPr lang="el-GR" sz="1400" dirty="0" smtClean="0"/>
              <a:t>την υποχρέωση δηλαδή του ανώτατου άρχοντα να αναθέτει την εντολή σχηματισμού κυβέρνησης στον αρχηγό του </a:t>
            </a:r>
            <a:r>
              <a:rPr lang="el-GR" sz="1400" dirty="0" err="1" smtClean="0"/>
              <a:t>πλειοψηφούντος</a:t>
            </a:r>
            <a:r>
              <a:rPr lang="el-GR" sz="1400" dirty="0" smtClean="0"/>
              <a:t> κόμματος. </a:t>
            </a:r>
          </a:p>
          <a:p>
            <a:pPr algn="just"/>
            <a:endParaRPr lang="en-GB" sz="1400" dirty="0" smtClean="0"/>
          </a:p>
        </p:txBody>
      </p:sp>
      <p:sp>
        <p:nvSpPr>
          <p:cNvPr id="4" name="3 - Ορθογώνιο"/>
          <p:cNvSpPr/>
          <p:nvPr/>
        </p:nvSpPr>
        <p:spPr>
          <a:xfrm>
            <a:off x="2857488" y="2928934"/>
            <a:ext cx="6143668" cy="3877985"/>
          </a:xfrm>
          <a:prstGeom prst="rect">
            <a:avLst/>
          </a:prstGeom>
        </p:spPr>
        <p:txBody>
          <a:bodyPr wrap="square">
            <a:spAutoFit/>
          </a:bodyPr>
          <a:lstStyle/>
          <a:p>
            <a:pPr algn="just"/>
            <a:r>
              <a:rPr lang="el-GR" sz="1400" dirty="0" smtClean="0"/>
              <a:t>Η</a:t>
            </a:r>
            <a:r>
              <a:rPr lang="el-GR" dirty="0" smtClean="0"/>
              <a:t> </a:t>
            </a:r>
            <a:r>
              <a:rPr lang="el-GR" sz="1400" dirty="0" smtClean="0"/>
              <a:t>προσάρτηση της Θεσσαλίας (10 Φεβρουαρίου 1881), η Κρητική Επανάσταση (1896-1897), που επέφερε την αυτονομία της Κρήτης με ύπατο αρμοστή τον πρίγκιπα Γεώργιο, δευτερότοκο γιο του Γεωργίου Α', και ο καταστροφικός για την Ελλάδα, </a:t>
            </a:r>
            <a:r>
              <a:rPr lang="el-GR" sz="1400" dirty="0" err="1" smtClean="0"/>
              <a:t>εληηνοτουρκικός</a:t>
            </a:r>
            <a:r>
              <a:rPr lang="el-GR" sz="1400" dirty="0" smtClean="0"/>
              <a:t> πόλεμος του 1897, με αποτέλεσμα την επιβολή του Διεθνούς Οικονομικού Ελέγχου στην Ελλάδα, ήταν τα πιο σημαντικά γεγονότα, που σημάδεψαν τη βασιλεία του Γεωργίου Α' στα τέλη του 19ου αιώνα.</a:t>
            </a:r>
            <a:r>
              <a:rPr lang="el-GR" dirty="0" smtClean="0"/>
              <a:t> </a:t>
            </a:r>
          </a:p>
          <a:p>
            <a:pPr algn="just"/>
            <a:r>
              <a:rPr lang="el-GR" sz="1400" dirty="0" smtClean="0"/>
              <a:t>Με την ίδρυση του Στρατιωτικού Συνδέσμου και την επικράτηση της Επανάστασης στο </a:t>
            </a:r>
            <a:r>
              <a:rPr lang="el-GR" sz="1400" dirty="0" err="1" smtClean="0"/>
              <a:t>Γουδή</a:t>
            </a:r>
            <a:r>
              <a:rPr lang="el-GR" sz="1400" dirty="0" smtClean="0"/>
              <a:t> (Αύγουστος του 1909), η εκθρόνιση του Γεωργίου αποσοβήθηκε από τον Βενιζέλο. Λίγο αργότερα ξέσπασε ο </a:t>
            </a:r>
            <a:r>
              <a:rPr lang="el-GR" sz="1400" dirty="0" err="1" smtClean="0"/>
              <a:t>Α΄Βαλκανικός</a:t>
            </a:r>
            <a:r>
              <a:rPr lang="el-GR" sz="1400" dirty="0" smtClean="0"/>
              <a:t> πόλεμος κι έγινε η Ένωση της </a:t>
            </a:r>
            <a:r>
              <a:rPr lang="el-GR" sz="1400" dirty="0" err="1" smtClean="0"/>
              <a:t>Κρήτηςμε</a:t>
            </a:r>
            <a:r>
              <a:rPr lang="el-GR" sz="1400" dirty="0" smtClean="0"/>
              <a:t> την Ελλάδα. Παρά τους δισταγμούς του για την είσοδο της Ελλάδας στον πόλεμο, ο Γεώργιος ακολούθησε τη γνώμη του Βενιζέλου και στις </a:t>
            </a:r>
            <a:r>
              <a:rPr lang="el-GR" sz="1400" dirty="0" err="1" smtClean="0"/>
              <a:t>στις</a:t>
            </a:r>
            <a:r>
              <a:rPr lang="el-GR" sz="1400" dirty="0" smtClean="0"/>
              <a:t> 24 Νοεμβρίου1912 εισήλθε θριαμβευτικά στη Θεσσαλονίκη. Όμως, στις </a:t>
            </a:r>
            <a:r>
              <a:rPr lang="el-GR" sz="1400" b="1" dirty="0" smtClean="0"/>
              <a:t>5 Μαρτίου 1913</a:t>
            </a:r>
            <a:r>
              <a:rPr lang="el-GR" sz="1400" dirty="0" smtClean="0"/>
              <a:t>, λίγο προτού συμπληρώσει τα πενήντα χρόνια της παραμονής του στο θρόνο, δολοφονήθηκε από τον Αλέξανδρο </a:t>
            </a:r>
            <a:r>
              <a:rPr lang="el-GR" sz="1400" dirty="0" err="1" smtClean="0"/>
              <a:t>Σχινά</a:t>
            </a:r>
            <a:r>
              <a:rPr lang="el-GR" sz="1400" dirty="0" smtClean="0"/>
              <a:t>, ο ρόλος του οποίου δεν έχει διευκρινισθεί στη δολοφονία του βασιλιά. Ήταν απλά ένας παρανοϊκός ή πράκτορας των Γερμανών, που ήθελαν να ανεβάσουν στο θρόνο τον γερμανόφιλο γιο του Κωνσταντίνο.</a:t>
            </a:r>
            <a:endParaRPr lang="el-GR" dirty="0"/>
          </a:p>
        </p:txBody>
      </p:sp>
      <p:pic>
        <p:nvPicPr>
          <p:cNvPr id="6" name="Picture 2" descr="https://upload.wikimedia.org/wikipedia/commons/9/98/George_of_Greece_1864.jpg"/>
          <p:cNvPicPr>
            <a:picLocks noChangeAspect="1" noChangeArrowheads="1"/>
          </p:cNvPicPr>
          <p:nvPr/>
        </p:nvPicPr>
        <p:blipFill>
          <a:blip r:embed="rId2" cstate="print"/>
          <a:srcRect/>
          <a:stretch>
            <a:fillRect/>
          </a:stretch>
        </p:blipFill>
        <p:spPr bwMode="auto">
          <a:xfrm>
            <a:off x="178071" y="3214686"/>
            <a:ext cx="2694715" cy="3429024"/>
          </a:xfrm>
          <a:prstGeom prst="rect">
            <a:avLst/>
          </a:prstGeom>
          <a:noFill/>
        </p:spPr>
      </p:pic>
      <p:sp>
        <p:nvSpPr>
          <p:cNvPr id="7" name="6 - Ορθογώνιο"/>
          <p:cNvSpPr/>
          <p:nvPr/>
        </p:nvSpPr>
        <p:spPr>
          <a:xfrm>
            <a:off x="1714480" y="3214686"/>
            <a:ext cx="1143008" cy="523220"/>
          </a:xfrm>
          <a:prstGeom prst="rect">
            <a:avLst/>
          </a:prstGeom>
        </p:spPr>
        <p:txBody>
          <a:bodyPr wrap="square">
            <a:spAutoFit/>
          </a:bodyPr>
          <a:lstStyle/>
          <a:p>
            <a:r>
              <a:rPr lang="el-GR" sz="1400" b="1" dirty="0" smtClean="0">
                <a:solidFill>
                  <a:schemeClr val="bg1"/>
                </a:solidFill>
              </a:rPr>
              <a:t>Ο Γεώργιος το 1864</a:t>
            </a:r>
            <a:endParaRPr lang="el-GR" sz="1400" b="1" dirty="0">
              <a:solidFill>
                <a:schemeClr val="bg1"/>
              </a:solidFill>
            </a:endParaRP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142844" y="142852"/>
            <a:ext cx="8858312" cy="6124754"/>
          </a:xfrm>
          <a:prstGeom prst="rect">
            <a:avLst/>
          </a:prstGeom>
        </p:spPr>
        <p:txBody>
          <a:bodyPr wrap="square">
            <a:spAutoFit/>
          </a:bodyPr>
          <a:lstStyle/>
          <a:p>
            <a:pPr algn="just"/>
            <a:r>
              <a:rPr lang="el-GR" sz="1400" dirty="0" smtClean="0"/>
              <a:t>Γεννήθηκε στο </a:t>
            </a:r>
            <a:r>
              <a:rPr lang="el-GR" sz="1400" b="1" dirty="0" err="1" smtClean="0"/>
              <a:t>Ραμοβούνι</a:t>
            </a:r>
            <a:r>
              <a:rPr lang="el-GR" sz="1400" dirty="0" smtClean="0"/>
              <a:t> της </a:t>
            </a:r>
            <a:r>
              <a:rPr lang="el-GR" sz="1400" b="1" dirty="0" smtClean="0"/>
              <a:t>Μεσσηνίας</a:t>
            </a:r>
            <a:r>
              <a:rPr lang="el-GR" sz="1400" dirty="0" smtClean="0"/>
              <a:t> στις </a:t>
            </a:r>
            <a:r>
              <a:rPr lang="el-GR" sz="1400" b="1" dirty="0" smtClean="0"/>
              <a:t>3 Απριλίου 1770</a:t>
            </a:r>
            <a:r>
              <a:rPr lang="el-GR" sz="1400" dirty="0" smtClean="0"/>
              <a:t>. </a:t>
            </a:r>
          </a:p>
          <a:p>
            <a:pPr algn="just"/>
            <a:r>
              <a:rPr lang="el-GR" sz="1400" dirty="0" smtClean="0"/>
              <a:t>Υπήρξε μια από τις ηγετικότερες μορφές της Επανάστασης του 1821. Απέκτησε το προσωνύμιο </a:t>
            </a:r>
            <a:r>
              <a:rPr lang="el-GR" sz="1400" b="1" dirty="0" smtClean="0"/>
              <a:t>Γέρος του Μοριά</a:t>
            </a:r>
            <a:r>
              <a:rPr lang="el-GR" sz="1400" dirty="0" smtClean="0"/>
              <a:t>. Μετά θάνατον τιμήθηκε από την Ελληνική πολιτεία με τον βαθμό του Στρατάρχη. </a:t>
            </a:r>
          </a:p>
          <a:p>
            <a:pPr algn="just"/>
            <a:r>
              <a:rPr lang="el-GR" sz="1400" dirty="0" smtClean="0"/>
              <a:t>Έχοντας αποκτήσει πείρα και στη θάλασσα ως κουρσάρος, το 1805 ο Θεόδωρος Κολοκοτρώνης πήρε μέρος στις ναυτικές επιχειρήσεις του ρωσικού στόλου κατά τον </a:t>
            </a:r>
            <a:r>
              <a:rPr lang="el-GR" sz="1400" dirty="0" err="1" smtClean="0"/>
              <a:t>ρωσοτουρκικό</a:t>
            </a:r>
            <a:r>
              <a:rPr lang="el-GR" sz="1400" dirty="0" smtClean="0"/>
              <a:t> πόλεμο. </a:t>
            </a:r>
          </a:p>
          <a:p>
            <a:pPr algn="just"/>
            <a:r>
              <a:rPr lang="el-GR" sz="1400" dirty="0" smtClean="0"/>
              <a:t>Τον Ιανουάριο του 1806 και ενώ βρισκόταν στην Πελοπόννησο βγήκε διάταγμα δίωξής του με αποτέλεσμα να ακολουθήσει πολύμηνη καταδίωξή του από τους Το</a:t>
            </a:r>
            <a:r>
              <a:rPr lang="el-GR" sz="1400" dirty="0"/>
              <a:t>ύ</a:t>
            </a:r>
            <a:r>
              <a:rPr lang="el-GR" sz="1400" dirty="0" smtClean="0"/>
              <a:t>ρκους. </a:t>
            </a:r>
          </a:p>
          <a:p>
            <a:pPr algn="just"/>
            <a:r>
              <a:rPr lang="el-GR" sz="1400" dirty="0" smtClean="0"/>
              <a:t>Κατάφερε τελικά, να διαφύγει στα </a:t>
            </a:r>
            <a:r>
              <a:rPr lang="el-GR" sz="1400" dirty="0" err="1" smtClean="0"/>
              <a:t>ρωσοκρατούμενα</a:t>
            </a:r>
            <a:r>
              <a:rPr lang="el-GR" sz="1400" dirty="0" smtClean="0"/>
              <a:t> Κύθηρα. </a:t>
            </a:r>
          </a:p>
          <a:p>
            <a:pPr algn="just"/>
            <a:r>
              <a:rPr lang="el-GR" sz="1400" dirty="0" smtClean="0"/>
              <a:t>Από το 1810 υπηρέτησε στο ελληνικό στρατιωτικό σώμα του αγγλικού στρατού στη Ζάκυνθο, όπου έφτασε στο βαθμό του ταγματάρχη. </a:t>
            </a:r>
          </a:p>
          <a:p>
            <a:pPr algn="just"/>
            <a:r>
              <a:rPr lang="el-GR" sz="1400" dirty="0" smtClean="0"/>
              <a:t>Το 1818 μυήθηκε στη Φιλική Εταιρεία και τον Ιανουάριο του ίδιου χρόνου ξαναγύρισε στη Μάνη όπου άρχισε να προετοιμάζει την Επανάσταση στην Πελοπόννησο. Βρέθηκε στην Καλαμάτα κατά την αναίμακτη κατάληψη της πόλης στις 23 Μαρτίου 1821 υπό τον </a:t>
            </a:r>
            <a:r>
              <a:rPr lang="el-GR" sz="1400" dirty="0" err="1" smtClean="0"/>
              <a:t>Πετρόμπεη</a:t>
            </a:r>
            <a:r>
              <a:rPr lang="el-GR" sz="1400" dirty="0" smtClean="0"/>
              <a:t> Μαυρομιχάλη. </a:t>
            </a:r>
          </a:p>
          <a:p>
            <a:pPr algn="just"/>
            <a:r>
              <a:rPr lang="el-GR" sz="1400" dirty="0" smtClean="0"/>
              <a:t>Πρωταγωνίστησε σε πολλές στρατιωτικές επιχειρήσεις του Αγώνα, όπως στη νίκη στο Βαλτέτσι (13 Μαΐου 1821), στην άλωση της </a:t>
            </a:r>
            <a:r>
              <a:rPr lang="el-GR" sz="1400" dirty="0" err="1" smtClean="0"/>
              <a:t>Τριπολιτσάς</a:t>
            </a:r>
            <a:r>
              <a:rPr lang="el-GR" sz="1400" dirty="0" smtClean="0"/>
              <a:t> (23 Σεπτεμβρίου 1821), στην καταστροφή της στρατιάς του Δράμαλη στα Δερβενάκια (26 Ιουλίου 1821), όπου διέσωσε τον Αγώνα στην Πελοπόννησο, αφού πρυτάνευσαν η ευφυΐα και η τόλμη του στρατηγικού του νου. </a:t>
            </a:r>
          </a:p>
          <a:p>
            <a:pPr lvl="0" algn="just" fontAlgn="base">
              <a:spcBef>
                <a:spcPct val="0"/>
              </a:spcBef>
              <a:spcAft>
                <a:spcPct val="0"/>
              </a:spcAft>
            </a:pPr>
            <a:r>
              <a:rPr lang="el-GR" sz="1400" dirty="0" smtClean="0"/>
              <a:t>Οι επιτυχίες αυτές τον ανέδειξαν σε αρχιστράτηγο της Πελοποννήσου. Στη διάρκεια του Εμφυλίου πολέμου, πολλές φορές προσπάθησε να αμβλύνει τις αντιθέσεις ανάμεσα στους αντιπάλους, αλλά </a:t>
            </a:r>
            <a:r>
              <a:rPr lang="el-GR" sz="1400" dirty="0" err="1" smtClean="0"/>
              <a:t>παρ'όλα</a:t>
            </a:r>
            <a:r>
              <a:rPr lang="el-GR" sz="1400" dirty="0" smtClean="0"/>
              <a:t> αυτά δεν απέφυγε τη ρήξη. Μετά από ένοπλες συγκρούσεις, ο ίδιος και ο γιος του συνελήφθησαν και φυλακίστηκαν στο Ναύπλιο. </a:t>
            </a:r>
          </a:p>
          <a:p>
            <a:pPr lvl="0" algn="just" fontAlgn="base">
              <a:spcBef>
                <a:spcPct val="0"/>
              </a:spcBef>
              <a:spcAft>
                <a:spcPct val="0"/>
              </a:spcAft>
            </a:pPr>
            <a:r>
              <a:rPr lang="el-GR" sz="1400" dirty="0" smtClean="0"/>
              <a:t>Ο Κολοκοτρώνης, διοικούσε τα στρατεύματα με ιδιοφυή τρόπο, χρησιμοποιώντας τις τακτικές του κλεφτοπολέμου, ώστε να μπορεί να αντεπεξέρχεται το στράτευμα στην αριθμητική υπεροχή του αντιπάλου. </a:t>
            </a:r>
          </a:p>
          <a:p>
            <a:pPr algn="just" fontAlgn="base">
              <a:spcBef>
                <a:spcPct val="0"/>
              </a:spcBef>
              <a:spcAft>
                <a:spcPct val="0"/>
              </a:spcAft>
            </a:pPr>
            <a:endParaRPr lang="el-GR" sz="1400" dirty="0" smtClean="0"/>
          </a:p>
          <a:p>
            <a:pPr algn="just" fontAlgn="base">
              <a:spcBef>
                <a:spcPct val="0"/>
              </a:spcBef>
              <a:spcAft>
                <a:spcPct val="0"/>
              </a:spcAft>
            </a:pPr>
            <a:r>
              <a:rPr lang="el-GR" sz="1400" dirty="0" smtClean="0"/>
              <a:t>Ενδεικτικό της δυσκολίας του αγώνα του 1821 είναι το παρακάτω απόσπασμα από τα απομνημονεύματα του:  </a:t>
            </a:r>
          </a:p>
          <a:p>
            <a:pPr algn="just" fontAlgn="base">
              <a:spcBef>
                <a:spcPct val="0"/>
              </a:spcBef>
              <a:spcAft>
                <a:spcPct val="0"/>
              </a:spcAft>
            </a:pPr>
            <a:r>
              <a:rPr lang="el-GR" sz="1400" i="1" dirty="0" smtClean="0"/>
              <a:t>«O </a:t>
            </a:r>
            <a:r>
              <a:rPr lang="el-GR" sz="1400" i="1" dirty="0" err="1" smtClean="0"/>
              <a:t>Ιμπραΐμης</a:t>
            </a:r>
            <a:r>
              <a:rPr lang="el-GR" sz="1400" i="1" dirty="0" smtClean="0"/>
              <a:t> μου </a:t>
            </a:r>
            <a:r>
              <a:rPr lang="el-GR" sz="1400" i="1" dirty="0" err="1" smtClean="0"/>
              <a:t>επαράγγειλε</a:t>
            </a:r>
            <a:r>
              <a:rPr lang="el-GR" sz="1400" i="1" dirty="0" smtClean="0"/>
              <a:t> μια φορά </a:t>
            </a:r>
            <a:r>
              <a:rPr lang="el-GR" sz="1400" i="1" dirty="0" err="1" smtClean="0"/>
              <a:t>διατί</a:t>
            </a:r>
            <a:r>
              <a:rPr lang="el-GR" sz="1400" i="1" dirty="0" smtClean="0"/>
              <a:t> δεν στέκω να </a:t>
            </a:r>
            <a:r>
              <a:rPr lang="el-GR" sz="1400" i="1" dirty="0" err="1" smtClean="0"/>
              <a:t>πολεμήσωμεν</a:t>
            </a:r>
            <a:r>
              <a:rPr lang="el-GR" sz="1400" i="1" dirty="0" smtClean="0"/>
              <a:t> (κατά </a:t>
            </a:r>
            <a:r>
              <a:rPr lang="el-GR" sz="1400" i="1" dirty="0" err="1" smtClean="0"/>
              <a:t>μέτωπον</a:t>
            </a:r>
            <a:r>
              <a:rPr lang="el-GR" sz="1400" i="1" dirty="0" smtClean="0"/>
              <a:t>). Εγώ του αποκρίθηκα, ας </a:t>
            </a:r>
            <a:r>
              <a:rPr lang="el-GR" sz="1400" i="1" dirty="0" err="1" smtClean="0"/>
              <a:t>πάρη</a:t>
            </a:r>
            <a:r>
              <a:rPr lang="el-GR" sz="1400" i="1" dirty="0" smtClean="0"/>
              <a:t> πεντακόσιους, χίλιους, και παίρνω και εγώ άλλους τόσους, και τότε πολεμούμε, ή αν </a:t>
            </a:r>
            <a:r>
              <a:rPr lang="el-GR" sz="1400" i="1" dirty="0" err="1" smtClean="0"/>
              <a:t>θέλη</a:t>
            </a:r>
            <a:r>
              <a:rPr lang="el-GR" sz="1400" i="1" dirty="0" smtClean="0"/>
              <a:t> ας </a:t>
            </a:r>
            <a:r>
              <a:rPr lang="el-GR" sz="1400" i="1" dirty="0" err="1" smtClean="0"/>
              <a:t>έλθη</a:t>
            </a:r>
            <a:r>
              <a:rPr lang="el-GR" sz="1400" i="1" dirty="0" smtClean="0"/>
              <a:t> και να </a:t>
            </a:r>
            <a:r>
              <a:rPr lang="el-GR" sz="1400" i="1" dirty="0" err="1" smtClean="0"/>
              <a:t>μονομαχήσωμεν</a:t>
            </a:r>
            <a:r>
              <a:rPr lang="el-GR" sz="1400" i="1" dirty="0" smtClean="0"/>
              <a:t> οι δύο. Αυτός δεν με αποκρίθηκε εις κανένα. Και αν ήθελε το </a:t>
            </a:r>
            <a:r>
              <a:rPr lang="el-GR" sz="1400" i="1" dirty="0" err="1" smtClean="0"/>
              <a:t>δεχθή</a:t>
            </a:r>
            <a:r>
              <a:rPr lang="el-GR" sz="1400" i="1" dirty="0" smtClean="0"/>
              <a:t> το έκαμνα με </a:t>
            </a:r>
            <a:r>
              <a:rPr lang="el-GR" sz="1400" i="1" dirty="0" err="1" smtClean="0"/>
              <a:t>όλην</a:t>
            </a:r>
            <a:r>
              <a:rPr lang="el-GR" sz="1400" i="1" dirty="0" smtClean="0"/>
              <a:t> την </a:t>
            </a:r>
            <a:r>
              <a:rPr lang="el-GR" sz="1400" i="1" dirty="0" err="1" smtClean="0"/>
              <a:t>καρδιάν</a:t>
            </a:r>
            <a:r>
              <a:rPr lang="el-GR" sz="1400" i="1" dirty="0" smtClean="0"/>
              <a:t>, διότι έλεγα αν χανόμουν, ας πήγαινα, αν τον χαλούσα, </a:t>
            </a:r>
            <a:r>
              <a:rPr lang="el-GR" sz="1400" i="1" dirty="0" err="1" smtClean="0"/>
              <a:t>εγλύτωνα</a:t>
            </a:r>
            <a:r>
              <a:rPr lang="el-GR" sz="1400" i="1" dirty="0" smtClean="0"/>
              <a:t> το έθνος μου»</a:t>
            </a:r>
            <a:endParaRPr lang="el-GR" sz="1400" dirty="0" smtClean="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 calcmode="lin" valueType="num">
                                      <p:cBhvr additive="base">
                                        <p:cTn id="5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2"/>
            <a:ext cx="8858312" cy="1169551"/>
          </a:xfrm>
          <a:prstGeom prst="rect">
            <a:avLst/>
          </a:prstGeom>
        </p:spPr>
        <p:txBody>
          <a:bodyPr wrap="square">
            <a:spAutoFit/>
          </a:bodyPr>
          <a:lstStyle/>
          <a:p>
            <a:pPr algn="just"/>
            <a:r>
              <a:rPr lang="el-GR" sz="1400" dirty="0" smtClean="0"/>
              <a:t>Ο Γεώργιος Α’ υπήρξε συνετός βασιλιάς, σε αντίθεση με τον διάδοχό του Κωνσταντίνο. Γνώρισε άριστα τους Έλληνες και κατόρθωσε να προσαρμοστεί γρήγορα στο χαρακτήρα και το περιβάλλον τους. Τον διέκρινε υπομονή και ψυχραιμία στην αντιμετώπιση των πολιτικών διενέξεων, ενώ δεν έτρεφε εμπιστοσύνη στους αυλοκόλακες και ήθελε να μαθαίνει ο ίδιος την αλήθεια, όσο δυσάρεστη κι αν ήταν. Επί της βασιλείας του, η Ελλάδα υπερδιπλασιάστηκε και οργανώθηκε σε κράτος.</a:t>
            </a:r>
            <a:endParaRPr lang="el-GR" dirty="0"/>
          </a:p>
        </p:txBody>
      </p:sp>
      <p:pic>
        <p:nvPicPr>
          <p:cNvPr id="4" name="Picture 2" descr="ΙΣΤΟΡΙΑ ΕΛΛΗΝΙΚΗ ΚΑΙ ΠΑΓΚΟΣΜΙΑ : ΒΑΣΙΛΕΥΣ ΓΕΩΡΓΙΟΣ Α' (1845 - 1913 ..."/>
          <p:cNvPicPr>
            <a:picLocks noChangeAspect="1" noChangeArrowheads="1"/>
          </p:cNvPicPr>
          <p:nvPr/>
        </p:nvPicPr>
        <p:blipFill>
          <a:blip r:embed="rId2" cstate="print"/>
          <a:srcRect/>
          <a:stretch>
            <a:fillRect/>
          </a:stretch>
        </p:blipFill>
        <p:spPr bwMode="auto">
          <a:xfrm>
            <a:off x="142844" y="1357298"/>
            <a:ext cx="4000528" cy="5420717"/>
          </a:xfrm>
          <a:prstGeom prst="rect">
            <a:avLst/>
          </a:prstGeom>
          <a:noFill/>
        </p:spPr>
      </p:pic>
      <p:pic>
        <p:nvPicPr>
          <p:cNvPr id="67588" name="Picture 4" descr="https://upload.wikimedia.org/wikipedia/commons/thumb/7/7c/Tomb_of_King_George_I_of_Greece.jpg/220px-Tomb_of_King_George_I_of_Greece.jpg"/>
          <p:cNvPicPr>
            <a:picLocks noChangeAspect="1" noChangeArrowheads="1"/>
          </p:cNvPicPr>
          <p:nvPr/>
        </p:nvPicPr>
        <p:blipFill>
          <a:blip r:embed="rId3" cstate="print"/>
          <a:srcRect/>
          <a:stretch>
            <a:fillRect/>
          </a:stretch>
        </p:blipFill>
        <p:spPr bwMode="auto">
          <a:xfrm>
            <a:off x="5286380" y="1339763"/>
            <a:ext cx="3738574" cy="5403939"/>
          </a:xfrm>
          <a:prstGeom prst="rect">
            <a:avLst/>
          </a:prstGeom>
          <a:noFill/>
        </p:spPr>
      </p:pic>
      <p:sp>
        <p:nvSpPr>
          <p:cNvPr id="6" name="5 - Ορθογώνιο"/>
          <p:cNvSpPr/>
          <p:nvPr/>
        </p:nvSpPr>
        <p:spPr>
          <a:xfrm>
            <a:off x="5429256" y="6357958"/>
            <a:ext cx="3554178" cy="369332"/>
          </a:xfrm>
          <a:prstGeom prst="rect">
            <a:avLst/>
          </a:prstGeom>
        </p:spPr>
        <p:txBody>
          <a:bodyPr wrap="square">
            <a:spAutoFit/>
          </a:bodyPr>
          <a:lstStyle/>
          <a:p>
            <a:r>
              <a:rPr lang="el-GR" b="1" dirty="0" smtClean="0"/>
              <a:t>Ο τάφος του Γεωργίου Α΄ στο Τατόι</a:t>
            </a:r>
            <a:endParaRPr lang="el-GR" b="1" dirty="0"/>
          </a:p>
        </p:txBody>
      </p:sp>
    </p:spTree>
  </p:cSld>
  <p:clrMapOvr>
    <a:masterClrMapping/>
  </p:clrMapOvr>
  <p:transition spd="slow">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eacher\Desktop\ΨΥΛΛΑΣ\ΦΩΤΟ\ΣΗΜΑ.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3786182" y="5929330"/>
            <a:ext cx="1629300" cy="369332"/>
          </a:xfrm>
          <a:prstGeom prst="rect">
            <a:avLst/>
          </a:prstGeom>
        </p:spPr>
        <p:txBody>
          <a:bodyPr wrap="square">
            <a:spAutoFit/>
          </a:bodyPr>
          <a:lstStyle/>
          <a:p>
            <a:r>
              <a:rPr lang="el-GR" b="1" dirty="0" smtClean="0">
                <a:solidFill>
                  <a:srgbClr val="C00000"/>
                </a:solidFill>
              </a:rPr>
              <a:t>2019 – 2020 </a:t>
            </a:r>
            <a:endParaRPr lang="el-GR" b="1" dirty="0">
              <a:solidFill>
                <a:srgbClr val="C00000"/>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643306" y="142852"/>
            <a:ext cx="5286412" cy="3970318"/>
          </a:xfrm>
          <a:prstGeom prst="rect">
            <a:avLst/>
          </a:prstGeom>
        </p:spPr>
        <p:txBody>
          <a:bodyPr wrap="square">
            <a:spAutoFit/>
          </a:bodyPr>
          <a:lstStyle/>
          <a:p>
            <a:pPr algn="just"/>
            <a:r>
              <a:rPr lang="el-GR" sz="1400" dirty="0"/>
              <a:t>Ως το τέλος της Επανάστασης, ο Κολοκοτρώνης συνέχισε να διαδραματίζει ενεργό ρόλο στα στρατιωτικά και πολιτικά πράγματα της εποχής. </a:t>
            </a:r>
            <a:r>
              <a:rPr lang="el-GR" sz="1400" dirty="0" smtClean="0"/>
              <a:t>Υπήρξε ένθερμος οπαδός της πολιτικής του Καποδίστρια και πρωτοστάτησε στα γεγονότα για την ενθρόνιση του πρώτου Βασιλιά της Ελλάδας του </a:t>
            </a:r>
            <a:r>
              <a:rPr lang="el-GR" sz="1400" dirty="0" err="1" smtClean="0"/>
              <a:t>Όθωνα</a:t>
            </a:r>
            <a:r>
              <a:rPr lang="el-GR" sz="1400" dirty="0" smtClean="0"/>
              <a:t>. </a:t>
            </a:r>
          </a:p>
          <a:p>
            <a:pPr algn="just"/>
            <a:r>
              <a:rPr lang="el-GR" sz="1400" dirty="0" smtClean="0"/>
              <a:t>Το 1833, όμως, οι διαφωνίες του με την Αντιβασιλεία τον οδήγησαν, μαζί με άλλους αγωνιστές, πάλι στις φυλακές της Ακροναυπλίας στο Ναύπλιο με την κατηγορία της εσχάτης προδοσίας. Έτσι, στις 25 Μαΐου 1834, μαζί με τον </a:t>
            </a:r>
            <a:r>
              <a:rPr lang="el-GR" sz="1400" dirty="0" err="1" smtClean="0"/>
              <a:t>Πλαπούτα</a:t>
            </a:r>
            <a:r>
              <a:rPr lang="el-GR" sz="1400" dirty="0" smtClean="0"/>
              <a:t>, καταδικάστηκε σε θάνατο. Έλαβε χάρη μετά την ενηλικίωση του </a:t>
            </a:r>
            <a:r>
              <a:rPr lang="el-GR" sz="1400" dirty="0" err="1" smtClean="0"/>
              <a:t>Όθωνα</a:t>
            </a:r>
            <a:r>
              <a:rPr lang="el-GR" sz="1400" dirty="0" smtClean="0"/>
              <a:t> το 1835, οπότε και ονομάστηκε Στρατηγός και έλαβε το αξίωμα του «Συμβούλου της Επικρατείας». Στα τελευταία χρόνια της ζωής του ο Κολοκοτρώνης υπαγόρευσε στον Γεώργιο Τερτσέτη τα «Απομνημονεύματά» του, που κυκλοφόρησαν το 1851 με τον τίτλο </a:t>
            </a:r>
            <a:r>
              <a:rPr lang="el-GR" sz="1400" i="1" dirty="0" err="1" smtClean="0"/>
              <a:t>Διήγησις</a:t>
            </a:r>
            <a:r>
              <a:rPr lang="el-GR" sz="1400" i="1" dirty="0" smtClean="0"/>
              <a:t> συμβάντων της ελληνικής φυλής από τα 1770 έως τα 1836</a:t>
            </a:r>
            <a:r>
              <a:rPr lang="el-GR" sz="1400" dirty="0" smtClean="0"/>
              <a:t> και τα οποία αποτελούν πολύτιμη πηγή για την Ελληνική Επανάσταση. </a:t>
            </a:r>
            <a:endParaRPr lang="en-US" sz="1400" dirty="0" smtClean="0"/>
          </a:p>
          <a:p>
            <a:pPr algn="just"/>
            <a:r>
              <a:rPr lang="el-GR" sz="1400" dirty="0" smtClean="0"/>
              <a:t>Ο Θεόδωρος Κολοκοτρώνης πέθανε στην Αθήνα στις </a:t>
            </a:r>
            <a:r>
              <a:rPr lang="el-GR" sz="1400" b="1" dirty="0" smtClean="0"/>
              <a:t>4 Φεβρουαρίου 1843</a:t>
            </a:r>
            <a:r>
              <a:rPr lang="el-GR" sz="1400" dirty="0" smtClean="0"/>
              <a:t>.</a:t>
            </a:r>
            <a:endParaRPr lang="el-GR" sz="1400" dirty="0"/>
          </a:p>
        </p:txBody>
      </p:sp>
      <p:pic>
        <p:nvPicPr>
          <p:cNvPr id="20485" name="Picture 5" descr="https://upload.wikimedia.org/wikipedia/commons/1/1d/Illustrirte_Zeitung_%281843%29_04_008_1_Theodor_Kolokotroni_auf_dem_Paradebette.PNG"/>
          <p:cNvPicPr>
            <a:picLocks noChangeAspect="1" noChangeArrowheads="1"/>
          </p:cNvPicPr>
          <p:nvPr/>
        </p:nvPicPr>
        <p:blipFill>
          <a:blip r:embed="rId2" cstate="print"/>
          <a:srcRect/>
          <a:stretch>
            <a:fillRect/>
          </a:stretch>
        </p:blipFill>
        <p:spPr bwMode="auto">
          <a:xfrm>
            <a:off x="134235" y="214290"/>
            <a:ext cx="3522087" cy="3143272"/>
          </a:xfrm>
          <a:prstGeom prst="rect">
            <a:avLst/>
          </a:prstGeom>
          <a:noFill/>
        </p:spPr>
      </p:pic>
      <p:sp>
        <p:nvSpPr>
          <p:cNvPr id="9" name="8 - Ορθογώνιο"/>
          <p:cNvSpPr/>
          <p:nvPr/>
        </p:nvSpPr>
        <p:spPr>
          <a:xfrm>
            <a:off x="142844" y="4357694"/>
            <a:ext cx="8786874" cy="1600438"/>
          </a:xfrm>
          <a:prstGeom prst="rect">
            <a:avLst/>
          </a:prstGeom>
        </p:spPr>
        <p:txBody>
          <a:bodyPr wrap="square">
            <a:spAutoFit/>
          </a:bodyPr>
          <a:lstStyle/>
          <a:p>
            <a:pPr algn="just"/>
            <a:r>
              <a:rPr lang="el-GR" sz="1400" i="1" dirty="0" smtClean="0"/>
              <a:t>«Όταν </a:t>
            </a:r>
            <a:r>
              <a:rPr lang="el-GR" sz="1400" i="1" dirty="0" err="1"/>
              <a:t>αποφασήσαμε</a:t>
            </a:r>
            <a:r>
              <a:rPr lang="el-GR" sz="1400" i="1" dirty="0"/>
              <a:t> να κάμομε την Επανάσταση, δεν </a:t>
            </a:r>
            <a:r>
              <a:rPr lang="el-GR" sz="1400" i="1" dirty="0" err="1"/>
              <a:t>εσυλογισθήκαμε</a:t>
            </a:r>
            <a:r>
              <a:rPr lang="el-GR" sz="1400" i="1" dirty="0"/>
              <a:t>, ούτε πόσοι είμεθα, ούτε πως δεν έχομε άρματα, ούτε ότι οι Τούρκοι </a:t>
            </a:r>
            <a:r>
              <a:rPr lang="el-GR" sz="1400" i="1" dirty="0" err="1"/>
              <a:t>εβαστούσαν</a:t>
            </a:r>
            <a:r>
              <a:rPr lang="el-GR" sz="1400" i="1" dirty="0"/>
              <a:t> τα κάστρα και τας πόλεις, ούτε κανένας φρόνιμος μας είπε: </a:t>
            </a:r>
            <a:r>
              <a:rPr lang="el-GR" sz="1400" i="1" dirty="0" smtClean="0"/>
              <a:t>«Που </a:t>
            </a:r>
            <a:r>
              <a:rPr lang="el-GR" sz="1400" i="1" dirty="0"/>
              <a:t>πάτε εδώ να πολεμήσετε με </a:t>
            </a:r>
            <a:r>
              <a:rPr lang="el-GR" sz="1400" i="1" dirty="0" err="1"/>
              <a:t>σιταροκάραβα</a:t>
            </a:r>
            <a:r>
              <a:rPr lang="el-GR" sz="1400" i="1" dirty="0"/>
              <a:t> </a:t>
            </a:r>
            <a:r>
              <a:rPr lang="el-GR" sz="1400" i="1" dirty="0" err="1"/>
              <a:t>βατσέλα</a:t>
            </a:r>
            <a:r>
              <a:rPr lang="el-GR" sz="1400" i="1" dirty="0" smtClean="0"/>
              <a:t>;», </a:t>
            </a:r>
            <a:r>
              <a:rPr lang="el-GR" sz="1400" i="1" dirty="0"/>
              <a:t>αλλά , ως μία βροχή, έπεσε σε όλους μας η επιθυμία της ελευθερίας μας, και όλοι, και οι κληρικοί, και οι προεστοί, και οι καπεταναίοι, και οι πεπαιδευμένοι, και οι έμποροι, μικροί και μεγάλοι, όλοι </a:t>
            </a:r>
            <a:r>
              <a:rPr lang="el-GR" sz="1400" i="1" dirty="0" err="1"/>
              <a:t>εσυμφωνήσαμε</a:t>
            </a:r>
            <a:r>
              <a:rPr lang="el-GR" sz="1400" i="1" dirty="0"/>
              <a:t> εις αυτό το σκοπό και </a:t>
            </a:r>
            <a:r>
              <a:rPr lang="el-GR" sz="1400" i="1" dirty="0" err="1"/>
              <a:t>εκάμαμε</a:t>
            </a:r>
            <a:r>
              <a:rPr lang="el-GR" sz="1400" i="1" dirty="0"/>
              <a:t> την Επανάσταση</a:t>
            </a:r>
            <a:r>
              <a:rPr lang="el-GR" sz="1400" i="1" dirty="0" smtClean="0"/>
              <a:t>.»</a:t>
            </a:r>
            <a:r>
              <a:rPr lang="el-GR" sz="1400" dirty="0" smtClean="0"/>
              <a:t> </a:t>
            </a:r>
          </a:p>
          <a:p>
            <a:pPr algn="just"/>
            <a:endParaRPr lang="el-GR" sz="1400" dirty="0"/>
          </a:p>
          <a:p>
            <a:pPr algn="just"/>
            <a:r>
              <a:rPr lang="el-GR" sz="1400" dirty="0" smtClean="0"/>
              <a:t>Από την ιστορική ομιλία του στην Πνύκα το  (1838) </a:t>
            </a:r>
            <a:endParaRPr lang="el-GR" sz="1400" i="1" dirty="0"/>
          </a:p>
        </p:txBody>
      </p:sp>
      <p:sp>
        <p:nvSpPr>
          <p:cNvPr id="10" name="9 - Ορθογώνιο"/>
          <p:cNvSpPr/>
          <p:nvPr/>
        </p:nvSpPr>
        <p:spPr>
          <a:xfrm>
            <a:off x="500034" y="3286124"/>
            <a:ext cx="2857520" cy="307777"/>
          </a:xfrm>
          <a:prstGeom prst="rect">
            <a:avLst/>
          </a:prstGeom>
        </p:spPr>
        <p:txBody>
          <a:bodyPr wrap="square">
            <a:spAutoFit/>
          </a:bodyPr>
          <a:lstStyle/>
          <a:p>
            <a:r>
              <a:rPr lang="el-GR" sz="1400" b="1" i="1" dirty="0"/>
              <a:t>Ο Κολοκοτρώνης στη νεκρική </a:t>
            </a:r>
            <a:r>
              <a:rPr lang="el-GR" sz="1400" b="1" i="1" dirty="0" smtClean="0"/>
              <a:t>κλίνη</a:t>
            </a:r>
            <a:endParaRPr lang="el-G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el/7/7d/%CE%98._%CE%9A%CE%BF%CE%BB%CE%BF%CE%BA%CE%BF%CF%84%CF%81%CF%8E%CE%BD%CE%B7%CF%82._%CE%9B%CE%AC%CE%B4%CE%B9._K._Krazeisen.jpg"/>
          <p:cNvPicPr>
            <a:picLocks noChangeAspect="1" noChangeArrowheads="1"/>
          </p:cNvPicPr>
          <p:nvPr/>
        </p:nvPicPr>
        <p:blipFill>
          <a:blip r:embed="rId2" cstate="print"/>
          <a:srcRect/>
          <a:stretch>
            <a:fillRect/>
          </a:stretch>
        </p:blipFill>
        <p:spPr bwMode="auto">
          <a:xfrm>
            <a:off x="0" y="142852"/>
            <a:ext cx="2215178" cy="2928958"/>
          </a:xfrm>
          <a:prstGeom prst="rect">
            <a:avLst/>
          </a:prstGeom>
          <a:noFill/>
        </p:spPr>
      </p:pic>
      <p:sp>
        <p:nvSpPr>
          <p:cNvPr id="3" name="2 - Ορθογώνιο"/>
          <p:cNvSpPr/>
          <p:nvPr/>
        </p:nvSpPr>
        <p:spPr>
          <a:xfrm>
            <a:off x="0" y="142852"/>
            <a:ext cx="2214546" cy="461665"/>
          </a:xfrm>
          <a:prstGeom prst="rect">
            <a:avLst/>
          </a:prstGeom>
        </p:spPr>
        <p:txBody>
          <a:bodyPr wrap="square">
            <a:spAutoFit/>
          </a:bodyPr>
          <a:lstStyle/>
          <a:p>
            <a:pPr algn="ctr"/>
            <a:r>
              <a:rPr lang="el-GR" sz="1200" b="1" i="1" dirty="0" smtClean="0"/>
              <a:t>Λιθογραφία </a:t>
            </a:r>
          </a:p>
          <a:p>
            <a:pPr algn="ctr"/>
            <a:r>
              <a:rPr lang="el-GR" sz="1200" b="1" i="1" dirty="0" smtClean="0"/>
              <a:t>του </a:t>
            </a:r>
            <a:r>
              <a:rPr lang="el-GR" sz="1200" b="1" i="1" dirty="0" smtClean="0">
                <a:solidFill>
                  <a:srgbClr val="C00000"/>
                </a:solidFill>
              </a:rPr>
              <a:t>Καρλ </a:t>
            </a:r>
            <a:r>
              <a:rPr lang="el-GR" sz="1200" b="1" i="1" dirty="0" err="1" smtClean="0">
                <a:solidFill>
                  <a:srgbClr val="C00000"/>
                </a:solidFill>
              </a:rPr>
              <a:t>Κράτσαϊζεν</a:t>
            </a:r>
            <a:r>
              <a:rPr lang="el-GR" sz="1200" b="1" i="1" dirty="0" smtClean="0">
                <a:solidFill>
                  <a:srgbClr val="C00000"/>
                </a:solidFill>
              </a:rPr>
              <a:t> (1828) </a:t>
            </a:r>
            <a:endParaRPr lang="el-GR" sz="1200" b="1" i="1" dirty="0">
              <a:solidFill>
                <a:srgbClr val="C00000"/>
              </a:solidFill>
            </a:endParaRPr>
          </a:p>
        </p:txBody>
      </p:sp>
      <p:pic>
        <p:nvPicPr>
          <p:cNvPr id="4100" name="Picture 4" descr="https://upload.wikimedia.org/wikipedia/commons/thumb/c/cd/Kolokotronis_uniform.jpg/800px-Kolokotronis_uniform.jpg"/>
          <p:cNvPicPr>
            <a:picLocks noChangeAspect="1" noChangeArrowheads="1"/>
          </p:cNvPicPr>
          <p:nvPr/>
        </p:nvPicPr>
        <p:blipFill>
          <a:blip r:embed="rId3" cstate="print"/>
          <a:srcRect/>
          <a:stretch>
            <a:fillRect/>
          </a:stretch>
        </p:blipFill>
        <p:spPr bwMode="auto">
          <a:xfrm>
            <a:off x="5937770" y="785794"/>
            <a:ext cx="3206230" cy="5400658"/>
          </a:xfrm>
          <a:prstGeom prst="rect">
            <a:avLst/>
          </a:prstGeom>
          <a:noFill/>
        </p:spPr>
      </p:pic>
      <p:sp>
        <p:nvSpPr>
          <p:cNvPr id="5" name="4 - Ορθογώνιο"/>
          <p:cNvSpPr/>
          <p:nvPr/>
        </p:nvSpPr>
        <p:spPr>
          <a:xfrm>
            <a:off x="5929322" y="214290"/>
            <a:ext cx="3214678" cy="523220"/>
          </a:xfrm>
          <a:prstGeom prst="rect">
            <a:avLst/>
          </a:prstGeom>
          <a:solidFill>
            <a:schemeClr val="bg1"/>
          </a:solidFill>
        </p:spPr>
        <p:txBody>
          <a:bodyPr wrap="square">
            <a:spAutoFit/>
          </a:bodyPr>
          <a:lstStyle/>
          <a:p>
            <a:pPr algn="ctr"/>
            <a:r>
              <a:rPr lang="el-GR" sz="1400" b="1" dirty="0" smtClean="0"/>
              <a:t>Η εξάρτυση, τα όπλα και προσωπικά αντικείμενα του Θεόδωρου Κολοκοτρώνη</a:t>
            </a:r>
            <a:endParaRPr lang="el-GR" sz="1400" b="1" dirty="0"/>
          </a:p>
        </p:txBody>
      </p:sp>
      <p:pic>
        <p:nvPicPr>
          <p:cNvPr id="4102" name="Picture 6" descr="https://upload.wikimedia.org/wikipedia/commons/5/53/Theodoros_Kolokotronis.jpg"/>
          <p:cNvPicPr>
            <a:picLocks noChangeAspect="1" noChangeArrowheads="1"/>
          </p:cNvPicPr>
          <p:nvPr/>
        </p:nvPicPr>
        <p:blipFill>
          <a:blip r:embed="rId4" cstate="print"/>
          <a:srcRect/>
          <a:stretch>
            <a:fillRect/>
          </a:stretch>
        </p:blipFill>
        <p:spPr bwMode="auto">
          <a:xfrm>
            <a:off x="2961008" y="142852"/>
            <a:ext cx="2783822" cy="3714776"/>
          </a:xfrm>
          <a:prstGeom prst="rect">
            <a:avLst/>
          </a:prstGeom>
          <a:noFill/>
        </p:spPr>
      </p:pic>
      <p:sp>
        <p:nvSpPr>
          <p:cNvPr id="7" name="6 - Ορθογώνιο"/>
          <p:cNvSpPr/>
          <p:nvPr/>
        </p:nvSpPr>
        <p:spPr>
          <a:xfrm>
            <a:off x="2928926" y="3857628"/>
            <a:ext cx="2786082" cy="738664"/>
          </a:xfrm>
          <a:prstGeom prst="rect">
            <a:avLst/>
          </a:prstGeom>
          <a:solidFill>
            <a:schemeClr val="bg1"/>
          </a:solidFill>
        </p:spPr>
        <p:txBody>
          <a:bodyPr wrap="square">
            <a:spAutoFit/>
          </a:bodyPr>
          <a:lstStyle/>
          <a:p>
            <a:pPr algn="ctr"/>
            <a:r>
              <a:rPr lang="el-GR" sz="1400" b="1" i="1" dirty="0"/>
              <a:t>Το ταφικό μνημείο του Κολοκοτρώνη </a:t>
            </a:r>
            <a:endParaRPr lang="el-GR" sz="1400" b="1" i="1" dirty="0" smtClean="0"/>
          </a:p>
          <a:p>
            <a:pPr algn="ctr"/>
            <a:r>
              <a:rPr lang="el-GR" sz="1400" b="1" i="1" dirty="0" smtClean="0"/>
              <a:t>στο </a:t>
            </a:r>
            <a:r>
              <a:rPr lang="el-GR" sz="1400" b="1" i="1" dirty="0"/>
              <a:t>Α΄ Νεκροταφείο της Αθήνας</a:t>
            </a:r>
          </a:p>
        </p:txBody>
      </p:sp>
      <p:pic>
        <p:nvPicPr>
          <p:cNvPr id="4104" name="Picture 8" descr="https://upload.wikimedia.org/wikipedia/commons/thumb/c/c0/Kolokotronis_statue_Athens_1.jpg/800px-Kolokotronis_statue_Athens_1.jpg"/>
          <p:cNvPicPr>
            <a:picLocks noChangeAspect="1" noChangeArrowheads="1"/>
          </p:cNvPicPr>
          <p:nvPr/>
        </p:nvPicPr>
        <p:blipFill>
          <a:blip r:embed="rId5" cstate="print"/>
          <a:srcRect/>
          <a:stretch>
            <a:fillRect/>
          </a:stretch>
        </p:blipFill>
        <p:spPr bwMode="auto">
          <a:xfrm>
            <a:off x="0" y="3044922"/>
            <a:ext cx="2857488" cy="3813078"/>
          </a:xfrm>
          <a:prstGeom prst="rect">
            <a:avLst/>
          </a:prstGeom>
          <a:noFill/>
        </p:spPr>
      </p:pic>
      <p:sp>
        <p:nvSpPr>
          <p:cNvPr id="9" name="8 - Ορθογώνιο"/>
          <p:cNvSpPr/>
          <p:nvPr/>
        </p:nvSpPr>
        <p:spPr>
          <a:xfrm>
            <a:off x="2071670" y="6334780"/>
            <a:ext cx="4000528" cy="523220"/>
          </a:xfrm>
          <a:prstGeom prst="rect">
            <a:avLst/>
          </a:prstGeom>
          <a:solidFill>
            <a:schemeClr val="bg1"/>
          </a:solidFill>
        </p:spPr>
        <p:txBody>
          <a:bodyPr wrap="square">
            <a:spAutoFit/>
          </a:bodyPr>
          <a:lstStyle/>
          <a:p>
            <a:r>
              <a:rPr lang="el-GR" sz="1400" b="1" i="1" dirty="0"/>
              <a:t>Ο έφιππος </a:t>
            </a:r>
            <a:r>
              <a:rPr lang="el-GR" sz="1400" b="1" i="1" dirty="0" smtClean="0"/>
              <a:t>ανδριάντας του Κολοκοτρώνη μπροστά </a:t>
            </a:r>
          </a:p>
          <a:p>
            <a:r>
              <a:rPr lang="el-GR" sz="1400" b="1" i="1" dirty="0" smtClean="0"/>
              <a:t>στην Παλαιά Βουλή, έργο του </a:t>
            </a:r>
            <a:r>
              <a:rPr lang="el-GR" sz="1400" b="1" i="1" dirty="0" smtClean="0">
                <a:solidFill>
                  <a:srgbClr val="C00000"/>
                </a:solidFill>
              </a:rPr>
              <a:t>Λάζαρου </a:t>
            </a:r>
            <a:r>
              <a:rPr lang="el-GR" sz="1400" b="1" i="1" dirty="0" err="1" smtClean="0">
                <a:solidFill>
                  <a:srgbClr val="C00000"/>
                </a:solidFill>
              </a:rPr>
              <a:t>Σώχου</a:t>
            </a:r>
            <a:r>
              <a:rPr lang="el-GR" sz="1400" b="1" i="1" dirty="0" smtClean="0">
                <a:solidFill>
                  <a:srgbClr val="C00000"/>
                </a:solidFill>
              </a:rPr>
              <a:t>.</a:t>
            </a:r>
            <a:endParaRPr lang="el-GR" sz="1400" b="1" i="1" dirty="0">
              <a:solidFill>
                <a:srgbClr val="C00000"/>
              </a:solidFill>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ansimera.gr/media/photos/main/lg/Georgios_Karaiskakis.jpg"/>
          <p:cNvPicPr>
            <a:picLocks noChangeAspect="1" noChangeArrowheads="1"/>
          </p:cNvPicPr>
          <p:nvPr/>
        </p:nvPicPr>
        <p:blipFill>
          <a:blip r:embed="rId2" cstate="print"/>
          <a:srcRect/>
          <a:stretch>
            <a:fillRect/>
          </a:stretch>
        </p:blipFill>
        <p:spPr bwMode="auto">
          <a:xfrm>
            <a:off x="128418" y="214290"/>
            <a:ext cx="8909633" cy="6429420"/>
          </a:xfrm>
          <a:prstGeom prst="rect">
            <a:avLst/>
          </a:prstGeom>
          <a:noFill/>
        </p:spPr>
      </p:pic>
      <p:sp>
        <p:nvSpPr>
          <p:cNvPr id="3" name="2 - Ορθογώνιο"/>
          <p:cNvSpPr/>
          <p:nvPr/>
        </p:nvSpPr>
        <p:spPr>
          <a:xfrm>
            <a:off x="142844" y="5643578"/>
            <a:ext cx="8858312" cy="1015663"/>
          </a:xfrm>
          <a:prstGeom prst="rect">
            <a:avLst/>
          </a:prstGeom>
        </p:spPr>
        <p:txBody>
          <a:bodyPr wrap="square">
            <a:spAutoFit/>
          </a:bodyPr>
          <a:lstStyle/>
          <a:p>
            <a:pPr algn="ctr"/>
            <a:r>
              <a:rPr lang="el-GR" sz="6000" b="1" dirty="0" smtClean="0">
                <a:solidFill>
                  <a:srgbClr val="C00000"/>
                </a:solidFill>
                <a:effectLst>
                  <a:outerShdw blurRad="38100" dist="38100" dir="2700000" algn="tl">
                    <a:srgbClr val="000000">
                      <a:alpha val="43137"/>
                    </a:srgbClr>
                  </a:outerShdw>
                </a:effectLst>
              </a:rPr>
              <a:t>Γεώργιος Καραϊσκάκης</a:t>
            </a:r>
            <a:endParaRPr lang="el-GR" sz="6000" b="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357158" y="642918"/>
            <a:ext cx="2857520" cy="954107"/>
          </a:xfrm>
          <a:prstGeom prst="rect">
            <a:avLst/>
          </a:prstGeom>
        </p:spPr>
        <p:txBody>
          <a:bodyPr wrap="square">
            <a:spAutoFit/>
          </a:bodyPr>
          <a:lstStyle/>
          <a:p>
            <a:pPr algn="ctr"/>
            <a:r>
              <a:rPr lang="el-GR" sz="1400" b="1" i="1" dirty="0" smtClean="0">
                <a:solidFill>
                  <a:schemeClr val="bg1"/>
                </a:solidFill>
              </a:rPr>
              <a:t>Ο «Αχιλλέας της Ρωμιοσύνης» </a:t>
            </a:r>
          </a:p>
          <a:p>
            <a:pPr algn="ctr"/>
            <a:r>
              <a:rPr lang="el-GR" sz="1400" i="1" dirty="0" smtClean="0">
                <a:solidFill>
                  <a:schemeClr val="bg1"/>
                </a:solidFill>
              </a:rPr>
              <a:t>όπως τον χαρακτήρισε </a:t>
            </a:r>
          </a:p>
          <a:p>
            <a:pPr algn="ctr"/>
            <a:r>
              <a:rPr lang="el-GR" sz="1400" i="1" dirty="0" smtClean="0">
                <a:solidFill>
                  <a:schemeClr val="bg1"/>
                </a:solidFill>
              </a:rPr>
              <a:t>ο μεγάλος ποιητής </a:t>
            </a:r>
          </a:p>
          <a:p>
            <a:pPr algn="ctr"/>
            <a:r>
              <a:rPr lang="el-GR" sz="1400" i="1" dirty="0" smtClean="0">
                <a:solidFill>
                  <a:schemeClr val="bg1"/>
                </a:solidFill>
              </a:rPr>
              <a:t>Κωστής Παλαμάς</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142852"/>
            <a:ext cx="8858280" cy="6247864"/>
          </a:xfrm>
          <a:prstGeom prst="rect">
            <a:avLst/>
          </a:prstGeom>
        </p:spPr>
        <p:txBody>
          <a:bodyPr wrap="square">
            <a:spAutoFit/>
          </a:bodyPr>
          <a:lstStyle/>
          <a:p>
            <a:pPr algn="just"/>
            <a:r>
              <a:rPr lang="el-GR" sz="1400" dirty="0"/>
              <a:t>Ο Γεώργιος Καραϊσκάκης γεννήθηκε στις </a:t>
            </a:r>
            <a:r>
              <a:rPr lang="el-GR" sz="1400" b="1" dirty="0" smtClean="0"/>
              <a:t>23 Ιανουαρίου </a:t>
            </a:r>
            <a:r>
              <a:rPr lang="el-GR" sz="1400" b="1" dirty="0"/>
              <a:t>1780 </a:t>
            </a:r>
            <a:r>
              <a:rPr lang="el-GR" sz="1400" dirty="0"/>
              <a:t>(ή </a:t>
            </a:r>
            <a:r>
              <a:rPr lang="el-GR" sz="1400" b="1" dirty="0"/>
              <a:t>1782</a:t>
            </a:r>
            <a:r>
              <a:rPr lang="el-GR" sz="1400" dirty="0"/>
              <a:t>) στο </a:t>
            </a:r>
            <a:r>
              <a:rPr lang="el-GR" sz="1400" b="1" dirty="0" err="1"/>
              <a:t>Μαυρομάτι</a:t>
            </a:r>
            <a:r>
              <a:rPr lang="el-GR" sz="1400" b="1" dirty="0"/>
              <a:t> Καρδίτσας </a:t>
            </a:r>
            <a:r>
              <a:rPr lang="el-GR" sz="1400" dirty="0"/>
              <a:t>και ήταν καρπός της σχέσης του αρματολού Δημήτρη </a:t>
            </a:r>
            <a:r>
              <a:rPr lang="el-GR" sz="1400" dirty="0" err="1"/>
              <a:t>Καραΐσκου</a:t>
            </a:r>
            <a:r>
              <a:rPr lang="el-GR" sz="1400" dirty="0"/>
              <a:t> και της μοναχής Ζωής </a:t>
            </a:r>
            <a:r>
              <a:rPr lang="el-GR" sz="1400" dirty="0" err="1"/>
              <a:t>Ντιμισκή</a:t>
            </a:r>
            <a:r>
              <a:rPr lang="el-GR" sz="1400" dirty="0"/>
              <a:t>, αδελφής του κλέφτη Κώστα </a:t>
            </a:r>
            <a:r>
              <a:rPr lang="el-GR" sz="1400" dirty="0" err="1"/>
              <a:t>Ντιμισκή</a:t>
            </a:r>
            <a:r>
              <a:rPr lang="el-GR" sz="1400" dirty="0"/>
              <a:t> και εξαδέλφης του οπλαρχηγού Γώγου </a:t>
            </a:r>
            <a:r>
              <a:rPr lang="el-GR" sz="1400" dirty="0" err="1"/>
              <a:t>Μπακόλα</a:t>
            </a:r>
            <a:r>
              <a:rPr lang="el-GR" sz="1400" dirty="0"/>
              <a:t>. Μεγάλωσε με τους θετούς γονείς του, μία οικογένεια </a:t>
            </a:r>
            <a:r>
              <a:rPr lang="el-GR" sz="1400" dirty="0" smtClean="0"/>
              <a:t>Σαρακατσάνων, </a:t>
            </a:r>
            <a:r>
              <a:rPr lang="el-GR" sz="1400" dirty="0"/>
              <a:t>αφού η μητέρα του τον εγκατέλειψε μη αντέχοντας τον διασυρμό μιας παράνομης σχέσης και πέθανε όταν ήταν οκτώ ετών. </a:t>
            </a:r>
            <a:r>
              <a:rPr lang="el-GR" sz="1400" dirty="0" smtClean="0"/>
              <a:t>Από </a:t>
            </a:r>
            <a:r>
              <a:rPr lang="el-GR" sz="1400" dirty="0"/>
              <a:t>τη μητέρα του, ο «γιος της καλογριάς» κληρονόμησε τον ανυπότακτο χαρακτήρα του και την παροιμιώδη </a:t>
            </a:r>
            <a:r>
              <a:rPr lang="el-GR" sz="1400" dirty="0" smtClean="0"/>
              <a:t>βωμολοχία του.</a:t>
            </a:r>
            <a:r>
              <a:rPr lang="el-GR" dirty="0" smtClean="0"/>
              <a:t> </a:t>
            </a:r>
          </a:p>
          <a:p>
            <a:pPr algn="just"/>
            <a:r>
              <a:rPr lang="el-GR" sz="1400" dirty="0" smtClean="0"/>
              <a:t>Στα </a:t>
            </a:r>
            <a:r>
              <a:rPr lang="el-GR" sz="1400" dirty="0"/>
              <a:t>15 του ο Γεώργιος Καραϊσκάκης εγκαταλείπει τους θετούς του γονείς και σχηματίζει κλέφτικη ομάδα από συνομηλίκους του. Τρία χρόνια αργότερα πέφτει στα χέρια του Αλή Πασά, ο οποίος εκτιμώντας τον ισχυρό του χαρακτήρα τον προσλαμβάνει στη σωματοφυλακή του. Στην Αυλή των Ιωαννίνων όχι μόνο έμαθε τη στρατιωτική τέχνη, αλλά και στοιχειώδη γράμματα, γραφή </a:t>
            </a:r>
            <a:r>
              <a:rPr lang="el-GR" sz="1400" dirty="0" smtClean="0"/>
              <a:t>και ανάγνωση. Τον Μάρτιο του 1798 ακολουθεί τον Αλή Πασά στην εκστρατεία του κατά του Πασά του </a:t>
            </a:r>
            <a:r>
              <a:rPr lang="el-GR" sz="1400" dirty="0" err="1" smtClean="0"/>
              <a:t>Βιδινίου</a:t>
            </a:r>
            <a:r>
              <a:rPr lang="el-GR" sz="1400" dirty="0" smtClean="0"/>
              <a:t> </a:t>
            </a:r>
            <a:r>
              <a:rPr lang="el-GR" sz="1400" dirty="0" err="1" smtClean="0"/>
              <a:t>Πασβάνογλου</a:t>
            </a:r>
            <a:r>
              <a:rPr lang="el-GR" sz="1400" dirty="0" smtClean="0"/>
              <a:t> κι έρχεται σε μυστικές διαπραγματεύσεις μαζί του. Περί το 1804 εγκαταλείπει τον Αλή Πασά κι ενώνεται με το σώμα του περίφημου κλέφτη Κατσαντώνη. Συμμετέχει και διακρίνεται σε πολλές μάχες κατά του πρώην αφεντικού του και γίνεται το πρωτοπαλίκαρο του Κατσαντώνη.</a:t>
            </a:r>
            <a:r>
              <a:rPr lang="el-GR" dirty="0" smtClean="0"/>
              <a:t> </a:t>
            </a:r>
          </a:p>
          <a:p>
            <a:pPr algn="just"/>
            <a:r>
              <a:rPr lang="el-GR" sz="1400" dirty="0" smtClean="0"/>
              <a:t>Κατά τη διάρκεια του πρώτου εμφυλίου πολέμου, ο Μαυροκορδάτος τον κατηγορεί για πράξη εσχάτης προδοσίας και τον σύρει σε δίκη στο Αιτωλικό (1 Απριλίου 1824). </a:t>
            </a:r>
          </a:p>
          <a:p>
            <a:pPr algn="just"/>
            <a:r>
              <a:rPr lang="el-GR" sz="1400" dirty="0" smtClean="0"/>
              <a:t>Παρότι διαπιστώνεται η ανακρίβεια των κατηγοριών, ο Καραϊσκάκης θα αποστερηθεί όλων των αξιωμάτων του και θα αναγκασθεί να καταφύγει στο Καρπενήσι. </a:t>
            </a:r>
          </a:p>
          <a:p>
            <a:pPr algn="just"/>
            <a:r>
              <a:rPr lang="el-GR" sz="1400" dirty="0" smtClean="0"/>
              <a:t>Τον Ιούλιο του 1826 διορίζεται αρχιστράτηγος της Ρούμελης, με πλήρη δικαιοδοσία. </a:t>
            </a:r>
          </a:p>
          <a:p>
            <a:pPr algn="just"/>
            <a:endParaRPr lang="el-GR" sz="1400" dirty="0" smtClean="0"/>
          </a:p>
          <a:p>
            <a:pPr algn="just"/>
            <a:r>
              <a:rPr lang="el-GR" sz="1400" dirty="0" smtClean="0"/>
              <a:t>Στις 21 Απριλίου του 1827 οι ελληνικές δυνάμεις είχαν στρατοπεδεύσει στο Φάληρο για να αντιμετωπίσουν σε μία ακόμη μάχη τον Κιουταχή. Την αρχιστρατηγία είχαν αναλάβει οι άγγλοι Ριχάρδος </a:t>
            </a:r>
            <a:r>
              <a:rPr lang="el-GR" sz="1400" dirty="0" err="1" smtClean="0"/>
              <a:t>Τσορτς</a:t>
            </a:r>
            <a:r>
              <a:rPr lang="el-GR" sz="1400" dirty="0" smtClean="0"/>
              <a:t> και ο Τόμας </a:t>
            </a:r>
            <a:r>
              <a:rPr lang="el-GR" sz="1400" dirty="0" err="1" smtClean="0"/>
              <a:t>Κόχραν</a:t>
            </a:r>
            <a:r>
              <a:rPr lang="el-GR" sz="1400" dirty="0" smtClean="0"/>
              <a:t>, με απόφαση της Γ’ Εθνοσυνέλευσης της </a:t>
            </a:r>
            <a:r>
              <a:rPr lang="el-GR" sz="1400" dirty="0" err="1" smtClean="0"/>
              <a:t>Τροιζήνας</a:t>
            </a:r>
            <a:r>
              <a:rPr lang="el-GR" sz="1400" dirty="0" smtClean="0"/>
              <a:t>. Ο Καραϊσκάκης είχε διαφωνήσει με το σχέδιο της κατά </a:t>
            </a:r>
            <a:r>
              <a:rPr lang="el-GR" sz="1400" dirty="0" err="1" smtClean="0"/>
              <a:t>μέτωπον</a:t>
            </a:r>
            <a:r>
              <a:rPr lang="el-GR" sz="1400" dirty="0" smtClean="0"/>
              <a:t> επίθεσης και είχε αποσυρθεί στη σκηνή του άρρωστος. Την επομένη κάποιοι έλληνες στρατιώτες επιτέθηκαν χωρίς διαταγή κατά του στρατοπέδου του Κιουταχή. Για να μη γενικευθεί η σύγκρουση, ο Καραϊσκάκης βγήκε από τη σκηνή του και κατευθύνθηκε έφιππος προς το σημείο της συμπλοκής γύρω στις 4 το απόγευμα. Μία σφαίρα, όμως, τον βρήκε στο υπογάστριο και τον τραυμάτισε σοβαρά. </a:t>
            </a:r>
            <a:endParaRPr lang="en-GB" sz="1400" dirty="0" smtClean="0"/>
          </a:p>
          <a:p>
            <a:pPr algn="just"/>
            <a:r>
              <a:rPr lang="el-GR" sz="1400" dirty="0" smtClean="0"/>
              <a:t>Παρά τις προσπάθειες των γιατρών, ο Καραϊσκάκης άφησε την τελευταία του πνοή στις 4 το πρωί της </a:t>
            </a:r>
            <a:r>
              <a:rPr lang="en-GB" sz="1400" b="1" dirty="0" smtClean="0"/>
              <a:t>23</a:t>
            </a:r>
            <a:r>
              <a:rPr lang="el-GR" sz="1400" b="1" baseline="30000" dirty="0" smtClean="0"/>
              <a:t>ης</a:t>
            </a:r>
            <a:r>
              <a:rPr lang="el-GR" sz="1400" b="1" dirty="0" smtClean="0"/>
              <a:t> Απριλίου 1827</a:t>
            </a:r>
            <a:r>
              <a:rPr lang="el-GR" sz="1400" dirty="0" smtClean="0"/>
              <a:t>, ανήμερα της ονομαστικής του εορτής. </a:t>
            </a:r>
            <a:endParaRPr lang="el-GR"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2140</TotalTime>
  <Words>9233</Words>
  <Application>Microsoft Office PowerPoint</Application>
  <PresentationFormat>Προβολή στην οθόνη (4:3)</PresentationFormat>
  <Paragraphs>312</Paragraphs>
  <Slides>51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Διαστημικό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User</cp:lastModifiedBy>
  <cp:revision>219</cp:revision>
  <dcterms:created xsi:type="dcterms:W3CDTF">2020-01-23T10:17:02Z</dcterms:created>
  <dcterms:modified xsi:type="dcterms:W3CDTF">2025-02-14T09:23:49Z</dcterms:modified>
</cp:coreProperties>
</file>