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8" r:id="rId2"/>
    <p:sldId id="287" r:id="rId3"/>
    <p:sldId id="288" r:id="rId4"/>
    <p:sldId id="292" r:id="rId5"/>
    <p:sldId id="290" r:id="rId6"/>
    <p:sldId id="289" r:id="rId7"/>
    <p:sldId id="293" r:id="rId8"/>
    <p:sldId id="256" r:id="rId9"/>
    <p:sldId id="264" r:id="rId10"/>
    <p:sldId id="266" r:id="rId11"/>
    <p:sldId id="267" r:id="rId12"/>
    <p:sldId id="268" r:id="rId13"/>
    <p:sldId id="274" r:id="rId14"/>
    <p:sldId id="272" r:id="rId15"/>
    <p:sldId id="270" r:id="rId16"/>
    <p:sldId id="271" r:id="rId17"/>
    <p:sldId id="273" r:id="rId18"/>
    <p:sldId id="265" r:id="rId19"/>
    <p:sldId id="275" r:id="rId20"/>
    <p:sldId id="283" r:id="rId21"/>
    <p:sldId id="277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9344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solidFill>
                  <a:srgbClr val="00B050"/>
                </a:solidFill>
              </a:rPr>
              <a:t>ΕΡΓΑΣΤΗΡΙΑ ΔΕΞΙΟΤΗΤΩΝ </a:t>
            </a:r>
            <a:br>
              <a:rPr lang="el-GR" sz="3200" b="1" dirty="0" smtClean="0">
                <a:solidFill>
                  <a:srgbClr val="00B050"/>
                </a:solidFill>
              </a:rPr>
            </a:br>
            <a:r>
              <a:rPr lang="el-GR" sz="3200" b="1" dirty="0" smtClean="0">
                <a:solidFill>
                  <a:srgbClr val="00B050"/>
                </a:solidFill>
              </a:rPr>
              <a:t>ΣΧΕΔΙΟ ΔΡΑΣΗΣ ΣΧΟΛΙΚΗΣ ΜΟΝΑΔΑΣ</a:t>
            </a:r>
            <a:br>
              <a:rPr lang="el-GR" sz="3200" b="1" dirty="0" smtClean="0">
                <a:solidFill>
                  <a:srgbClr val="00B050"/>
                </a:solidFill>
              </a:rPr>
            </a:br>
            <a:r>
              <a:rPr lang="el-GR" sz="3200" b="1" dirty="0" smtClean="0">
                <a:solidFill>
                  <a:srgbClr val="00B050"/>
                </a:solidFill>
              </a:rPr>
              <a:t>25</a:t>
            </a:r>
            <a:r>
              <a:rPr lang="el-GR" sz="3200" b="1" baseline="30000" dirty="0" smtClean="0">
                <a:solidFill>
                  <a:srgbClr val="00B050"/>
                </a:solidFill>
              </a:rPr>
              <a:t>ο</a:t>
            </a:r>
            <a:r>
              <a:rPr lang="el-GR" sz="3200" b="1" dirty="0" smtClean="0">
                <a:solidFill>
                  <a:srgbClr val="00B050"/>
                </a:solidFill>
              </a:rPr>
              <a:t> ΝΗΠΙΑΓΩΓΕΙΟ ΒΟΛΟΥ </a:t>
            </a:r>
            <a:br>
              <a:rPr lang="el-GR" sz="3200" b="1" dirty="0" smtClean="0">
                <a:solidFill>
                  <a:srgbClr val="00B050"/>
                </a:solidFill>
              </a:rPr>
            </a:br>
            <a:r>
              <a:rPr lang="el-GR" sz="3200" b="1" dirty="0" smtClean="0">
                <a:solidFill>
                  <a:srgbClr val="00B050"/>
                </a:solidFill>
              </a:rPr>
              <a:t>ΣΧΟΛΙΚΟ ΕΤΟΣ 2024-2025</a:t>
            </a:r>
            <a:endParaRPr lang="el-GR" sz="3200" dirty="0"/>
          </a:p>
        </p:txBody>
      </p:sp>
      <p:pic>
        <p:nvPicPr>
          <p:cNvPr id="4" name="Picture 7" descr="dexiotites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286124"/>
            <a:ext cx="3429024" cy="321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ΕΡΓΑΣΤ.ΔΕΞ.1 ΦΩΤΟ\ΣΥΝΕΡΓΑΣΙΑ ΣΤΟ ΝΗΠΙΑΓΩΓΕΙΟ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3696628" cy="2786061"/>
          </a:xfrm>
          <a:prstGeom prst="rect">
            <a:avLst/>
          </a:prstGeom>
          <a:noFill/>
        </p:spPr>
      </p:pic>
      <p:pic>
        <p:nvPicPr>
          <p:cNvPr id="1026" name="Picture 2" descr="C:\Users\admin\Desktop\ΕΡΓΑΣΤ.ΔΕΞ.1 ΦΩΤΟ\ΣΥΝΕΡΓΑΣΙΑ ΣΤΟ ΝΗΠΙΑΓΩΓΕΙΟ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95975"/>
            <a:ext cx="3774564" cy="2675836"/>
          </a:xfrm>
          <a:prstGeom prst="rect">
            <a:avLst/>
          </a:prstGeom>
          <a:noFill/>
        </p:spPr>
      </p:pic>
      <p:pic>
        <p:nvPicPr>
          <p:cNvPr id="1029" name="Picture 5" descr="C:\Users\admin\Desktop\ΕΡΓΑΣΤ.ΔΕΞ.1 ΦΩΤΟ\ΣΥΝΕΡΓΑΣΙΑ ΣΤΟ ΝΗΠΙΑΓΩΓΕΙΟ 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357562"/>
            <a:ext cx="3643338" cy="2718197"/>
          </a:xfrm>
          <a:prstGeom prst="rect">
            <a:avLst/>
          </a:prstGeom>
          <a:noFill/>
        </p:spPr>
      </p:pic>
      <p:pic>
        <p:nvPicPr>
          <p:cNvPr id="1030" name="Picture 6" descr="C:\Users\admin\Desktop\ΕΡΓΑΣΤ.ΔΕΞ.1 ΦΩΤΟ\ΣΥΝΕΡΓΑΣΙΑ ΣΤΟ ΝΗΠΙΑΓΩΓΕΙΟ 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357562"/>
            <a:ext cx="3727940" cy="27432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\Desktop\ΕΡΓΑΣΤ.ΔΕΞ.1 ΦΩΤΟ\ΣΥΝΕΡΓΑΣΙΑ ΣΤΟ ΝΗΠΙΑΓΩΓΕΙΟ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286124"/>
            <a:ext cx="2255599" cy="3143272"/>
          </a:xfrm>
          <a:prstGeom prst="rect">
            <a:avLst/>
          </a:prstGeom>
          <a:noFill/>
        </p:spPr>
      </p:pic>
      <p:pic>
        <p:nvPicPr>
          <p:cNvPr id="2050" name="Picture 2" descr="C:\Users\admin\Desktop\ΕΡΓΑΣΤ.ΔΕΞ.1 ΦΩΤΟ\ΣΥΝΕΡΓΑΣΙΑ ΣΤΟ ΝΗΠΙΑΓΩΓΕΙΟ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42852"/>
            <a:ext cx="2207469" cy="2928934"/>
          </a:xfrm>
          <a:prstGeom prst="rect">
            <a:avLst/>
          </a:prstGeom>
          <a:noFill/>
        </p:spPr>
      </p:pic>
      <p:pic>
        <p:nvPicPr>
          <p:cNvPr id="2051" name="Picture 3" descr="C:\Users\admin\Desktop\ΕΡΓΑΣΤ.ΔΕΞ.1 ΦΩΤΟ\ΣΥΝΕΡΓΑΣΙΑ ΣΤΟ ΝΗΠΙΑΓΩΓΕΙΟ 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14290"/>
            <a:ext cx="2304378" cy="2857520"/>
          </a:xfrm>
          <a:prstGeom prst="rect">
            <a:avLst/>
          </a:prstGeom>
          <a:noFill/>
        </p:spPr>
      </p:pic>
      <p:pic>
        <p:nvPicPr>
          <p:cNvPr id="2052" name="Picture 4" descr="C:\Users\admin\Desktop\ΕΡΓΑΣΤ.ΔΕΞ.1 ΦΩΤΟ\ΣΥΝΕΡΓΑΣΙΑ ΣΤΟ ΝΗΠΙΑΓΩΓΕΙΟ 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286124"/>
            <a:ext cx="2214578" cy="3229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590398"/>
          </a:xfrm>
        </p:spPr>
        <p:txBody>
          <a:bodyPr>
            <a:normAutofit/>
          </a:bodyPr>
          <a:lstStyle/>
          <a:p>
            <a:r>
              <a:rPr lang="el-GR" b="1" baseline="30000" dirty="0" smtClean="0"/>
              <a:t> </a:t>
            </a:r>
            <a:r>
              <a:rPr lang="el-GR" b="1" baseline="30000" dirty="0" smtClean="0">
                <a:solidFill>
                  <a:srgbClr val="00B050"/>
                </a:solidFill>
              </a:rPr>
              <a:t>3ο</a:t>
            </a:r>
            <a:r>
              <a:rPr lang="el-GR" b="1" dirty="0" smtClean="0">
                <a:solidFill>
                  <a:srgbClr val="00B050"/>
                </a:solidFill>
              </a:rPr>
              <a:t> ΕΡΓΑΣΤΗΡΙΟ ΔΕΞΙΟΤΗΤΩΝ </a:t>
            </a:r>
            <a:br>
              <a:rPr lang="el-GR" b="1" dirty="0" smtClean="0">
                <a:solidFill>
                  <a:srgbClr val="00B050"/>
                </a:solidFill>
              </a:rPr>
            </a:br>
            <a:r>
              <a:rPr lang="el-GR" b="1" dirty="0" smtClean="0">
                <a:solidFill>
                  <a:srgbClr val="00B050"/>
                </a:solidFill>
              </a:rPr>
              <a:t>Φροντίζω το Περιβάλλον</a:t>
            </a:r>
            <a:r>
              <a:rPr lang="el-GR" dirty="0" smtClean="0">
                <a:solidFill>
                  <a:srgbClr val="00B050"/>
                </a:solidFill>
              </a:rPr>
              <a:t/>
            </a:r>
            <a:br>
              <a:rPr lang="el-GR" dirty="0" smtClean="0">
                <a:solidFill>
                  <a:srgbClr val="00B050"/>
                </a:solidFill>
              </a:rPr>
            </a:br>
            <a:r>
              <a:rPr lang="el-GR" b="1" dirty="0" smtClean="0">
                <a:solidFill>
                  <a:srgbClr val="00B050"/>
                </a:solidFill>
              </a:rPr>
              <a:t>(παγκόσμια και τοπική πολιτιστική κληρονομιά)</a:t>
            </a:r>
            <a:br>
              <a:rPr lang="el-GR" b="1" dirty="0" smtClean="0">
                <a:solidFill>
                  <a:srgbClr val="00B050"/>
                </a:solidFill>
              </a:rPr>
            </a:br>
            <a:r>
              <a:rPr lang="el-GR" dirty="0" smtClean="0">
                <a:solidFill>
                  <a:srgbClr val="00B050"/>
                </a:solidFill>
              </a:rPr>
              <a:t> Θέμα: «Κρυμμένα μυστικά στα σπίτια τα παλιά»</a:t>
            </a:r>
            <a:br>
              <a:rPr lang="el-GR" dirty="0" smtClean="0">
                <a:solidFill>
                  <a:srgbClr val="00B050"/>
                </a:solidFill>
              </a:rPr>
            </a:br>
            <a:r>
              <a:rPr lang="el-GR" dirty="0" smtClean="0">
                <a:solidFill>
                  <a:srgbClr val="00B050"/>
                </a:solidFill>
              </a:rPr>
              <a:t>Περίοδος υλοποίησης: </a:t>
            </a:r>
            <a:br>
              <a:rPr lang="el-GR" dirty="0" smtClean="0">
                <a:solidFill>
                  <a:srgbClr val="00B050"/>
                </a:solidFill>
              </a:rPr>
            </a:br>
            <a:r>
              <a:rPr lang="el-GR" dirty="0" smtClean="0">
                <a:solidFill>
                  <a:srgbClr val="00B050"/>
                </a:solidFill>
              </a:rPr>
              <a:t>Φεβρουάριος – Μάρτιος 2025</a:t>
            </a:r>
            <a:endParaRPr lang="el-G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ΓΝΩΡΙΖΟΥΜΕ ΤΑ ΕΙΔΗ ΤΩΝ ΣΠΙΤΙΩΝ</a:t>
            </a:r>
            <a:endParaRPr lang="el-GR" dirty="0"/>
          </a:p>
        </p:txBody>
      </p:sp>
      <p:pic>
        <p:nvPicPr>
          <p:cNvPr id="1026" name="Picture 2" descr="C:\Users\admin\Desktop\ΕΡΓΑΣΤ.ΔΕΞ.1 ΦΩΤΟ\ΣΠΙΤΙΑ 9 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74150" y="1546860"/>
            <a:ext cx="3225338" cy="4526280"/>
          </a:xfrm>
          <a:prstGeom prst="rect">
            <a:avLst/>
          </a:prstGeom>
          <a:noFill/>
        </p:spPr>
      </p:pic>
      <p:pic>
        <p:nvPicPr>
          <p:cNvPr id="1028" name="Picture 4" descr="C:\Users\admin\Desktop\ΕΡΓΑΣΤ.ΔΕΞ.1 ΦΩΤΟ\ΣΠΙΤΙΑ 8 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990335" y="1546860"/>
            <a:ext cx="3374967" cy="452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ΓΝΩΡΙΖΟΥΜΕ ΤΑ ΕΙΔΗ ΤΩΝ ΣΠΙΤΙΩΝ</a:t>
            </a:r>
            <a:endParaRPr lang="el-GR" dirty="0"/>
          </a:p>
        </p:txBody>
      </p:sp>
      <p:pic>
        <p:nvPicPr>
          <p:cNvPr id="31746" name="Picture 2" descr="C:\Users\admin\Desktop\ΕΡΓΑΣΤ.ΔΕΞ.1 ΦΩΤΟ\ΣΠΙΤΙΑ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6826" y="1669472"/>
            <a:ext cx="4039985" cy="4281055"/>
          </a:xfrm>
          <a:prstGeom prst="rect">
            <a:avLst/>
          </a:prstGeom>
          <a:noFill/>
        </p:spPr>
      </p:pic>
      <p:pic>
        <p:nvPicPr>
          <p:cNvPr id="31747" name="Picture 3" descr="C:\Users\admin\Desktop\ΕΡΓΑΣΤ.ΔΕΞ.1 ΦΩΤΟ\ΣΠΙΤΙΑ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857364"/>
            <a:ext cx="3448501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ΓΝΩΡΙΖΟΥΜΕ ΤΑ ΕΙΔΗ ΤΩΝ ΣΠΙΤΙΩΝ ΚΑΙ ΞΕΚΙΝΑΜΕ ΤΗΝ ΚΑΤΑΣΚΕΥΗ ΤΟΥΣ</a:t>
            </a:r>
            <a:endParaRPr lang="el-GR" sz="3600" dirty="0"/>
          </a:p>
        </p:txBody>
      </p:sp>
      <p:pic>
        <p:nvPicPr>
          <p:cNvPr id="5" name="Picture 2" descr="C:\Users\admin\Desktop\ΕΡΓΑΣΤ.ΔΕΞ.1 ΦΩΤΟ\ΣΠΙΤΙΑ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18286" y="1546860"/>
            <a:ext cx="3537065" cy="4526280"/>
          </a:xfrm>
          <a:prstGeom prst="rect">
            <a:avLst/>
          </a:prstGeom>
          <a:noFill/>
        </p:spPr>
      </p:pic>
      <p:pic>
        <p:nvPicPr>
          <p:cNvPr id="29698" name="Picture 2" descr="C:\Users\admin\Desktop\ΕΡΓΑΣΤ.ΔΕΞ.1 ΦΩΤΟ\ΣΠΙΤΙΑ 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853175" y="1546860"/>
            <a:ext cx="3649287" cy="452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ΚΑΤΑΣΚΕΥΑΖΟΥΜΕ ΣΠΙΤΙΑ</a:t>
            </a:r>
            <a:endParaRPr lang="el-GR" dirty="0"/>
          </a:p>
        </p:txBody>
      </p:sp>
      <p:pic>
        <p:nvPicPr>
          <p:cNvPr id="30722" name="Picture 2" descr="C:\Users\admin\Desktop\ΕΡΓΑΣΤ.ΔΕΞ.1 ΦΩΤΟ\ΣΠΙΤΙΑ 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53615" y="1546860"/>
            <a:ext cx="3466407" cy="4526280"/>
          </a:xfrm>
          <a:prstGeom prst="rect">
            <a:avLst/>
          </a:prstGeom>
          <a:noFill/>
        </p:spPr>
      </p:pic>
      <p:pic>
        <p:nvPicPr>
          <p:cNvPr id="30723" name="Picture 3" descr="C:\Users\admin\Desktop\ΕΡΓΑΣΤ.ΔΕΞ.1 ΦΩΤΟ\ΣΠΙΤΙΑ 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955006" y="1546860"/>
            <a:ext cx="3445625" cy="452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\Desktop\ΕΡΓΑΣΤ.ΔΕΞ.1 ΦΩΤΟ\ΣΠΙΤΙΑ 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41122" y="1524000"/>
            <a:ext cx="3661756" cy="4572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ΚΑΤΑΣΚΕΥΑΖΟΥΜΕ ΣΠΙΤΙΑ</a:t>
            </a:r>
            <a:endParaRPr lang="el-GR" dirty="0"/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51896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>
                <a:solidFill>
                  <a:srgbClr val="00B050"/>
                </a:solidFill>
              </a:rPr>
              <a:t/>
            </a:r>
            <a:br>
              <a:rPr lang="el-GR" b="1" dirty="0" smtClean="0">
                <a:solidFill>
                  <a:srgbClr val="00B050"/>
                </a:solidFill>
              </a:rPr>
            </a:br>
            <a:r>
              <a:rPr lang="el-GR" b="1" baseline="30000" dirty="0" smtClean="0">
                <a:solidFill>
                  <a:srgbClr val="00B050"/>
                </a:solidFill>
              </a:rPr>
              <a:t> 4ο</a:t>
            </a:r>
            <a:r>
              <a:rPr lang="el-GR" b="1" dirty="0" smtClean="0">
                <a:solidFill>
                  <a:srgbClr val="00B050"/>
                </a:solidFill>
              </a:rPr>
              <a:t> ΕΡΓΑΣΤΗΡΙΟ ΔΕΞΙΟΤΗΤΩΝ </a:t>
            </a:r>
            <a:br>
              <a:rPr lang="el-GR" b="1" dirty="0" smtClean="0">
                <a:solidFill>
                  <a:srgbClr val="00B050"/>
                </a:solidFill>
              </a:rPr>
            </a:br>
            <a:r>
              <a:rPr lang="el-GR" b="1" dirty="0" smtClean="0">
                <a:solidFill>
                  <a:srgbClr val="00B050"/>
                </a:solidFill>
              </a:rPr>
              <a:t>Δημιουργώ και Καινοτομώ- Δημιουργική Σκέψη και Πρωτοβουλία</a:t>
            </a:r>
            <a:r>
              <a:rPr lang="el-GR" dirty="0" smtClean="0">
                <a:solidFill>
                  <a:srgbClr val="00B050"/>
                </a:solidFill>
              </a:rPr>
              <a:t/>
            </a:r>
            <a:br>
              <a:rPr lang="el-GR" dirty="0" smtClean="0">
                <a:solidFill>
                  <a:srgbClr val="00B050"/>
                </a:solidFill>
              </a:rPr>
            </a:br>
            <a:r>
              <a:rPr lang="el-GR" b="1" dirty="0" smtClean="0">
                <a:solidFill>
                  <a:srgbClr val="00B050"/>
                </a:solidFill>
              </a:rPr>
              <a:t>(</a:t>
            </a:r>
            <a:r>
              <a:rPr lang="en-US" b="1" dirty="0" smtClean="0">
                <a:solidFill>
                  <a:srgbClr val="00B050"/>
                </a:solidFill>
              </a:rPr>
              <a:t>STEM</a:t>
            </a:r>
            <a:r>
              <a:rPr lang="el-GR" b="1" dirty="0" smtClean="0">
                <a:solidFill>
                  <a:srgbClr val="00B050"/>
                </a:solidFill>
              </a:rPr>
              <a:t>/Εκπαιδευτική Ρομποτική</a:t>
            </a:r>
            <a:br>
              <a:rPr lang="el-GR" b="1" dirty="0" smtClean="0">
                <a:solidFill>
                  <a:srgbClr val="00B050"/>
                </a:solidFill>
              </a:rPr>
            </a:br>
            <a:r>
              <a:rPr lang="el-GR" dirty="0" smtClean="0">
                <a:solidFill>
                  <a:srgbClr val="00B050"/>
                </a:solidFill>
              </a:rPr>
              <a:t> Θέμα: «Τα ρομπότ στην υπηρεσία της ανακύκλωσης»</a:t>
            </a:r>
            <a:br>
              <a:rPr lang="el-GR" dirty="0" smtClean="0">
                <a:solidFill>
                  <a:srgbClr val="00B050"/>
                </a:solidFill>
              </a:rPr>
            </a:br>
            <a:r>
              <a:rPr lang="el-GR" dirty="0" smtClean="0">
                <a:solidFill>
                  <a:srgbClr val="00B050"/>
                </a:solidFill>
              </a:rPr>
              <a:t>Περίοδος υλοποίησης: Απρίλιος-Μάιος 2025</a:t>
            </a:r>
            <a:endParaRPr lang="el-G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ΣΥΖΗΤΑΜΕ ΓΙΑ ΤΗΝ ΑΝΑΚΥΚΛΩΣΗ </a:t>
            </a:r>
            <a:endParaRPr lang="el-GR" dirty="0"/>
          </a:p>
        </p:txBody>
      </p:sp>
      <p:pic>
        <p:nvPicPr>
          <p:cNvPr id="1026" name="Picture 2" descr="C:\Users\admin\Desktop\ΕΡΓΑΣΤ.ΔΕΞ.1 ΦΩΤΟ\ΑΝΑΚΥΚΛΩΣΗ ΡΟΜΠΟΤΙΚΗ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49459" y="1546860"/>
            <a:ext cx="3474720" cy="4526280"/>
          </a:xfrm>
          <a:prstGeom prst="rect">
            <a:avLst/>
          </a:prstGeom>
          <a:noFill/>
        </p:spPr>
      </p:pic>
      <p:pic>
        <p:nvPicPr>
          <p:cNvPr id="1027" name="Picture 3" descr="C:\Users\admin\Desktop\ΕΡΓΑΣΤ.ΔΕΞ.1 ΦΩΤΟ\ΑΝΑΚΥΚΛΩΣΗ ΡΟΜΠΟΤΙΚΗ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961241" y="1546860"/>
            <a:ext cx="3433156" cy="452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34120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solidFill>
                  <a:srgbClr val="00B050"/>
                </a:solidFill>
              </a:rPr>
              <a:t>1</a:t>
            </a:r>
            <a:r>
              <a:rPr lang="el-GR" sz="3600" b="1" baseline="30000" dirty="0" smtClean="0">
                <a:solidFill>
                  <a:srgbClr val="00B050"/>
                </a:solidFill>
              </a:rPr>
              <a:t>ο</a:t>
            </a:r>
            <a:r>
              <a:rPr lang="el-GR" sz="3600" b="1" dirty="0" smtClean="0">
                <a:solidFill>
                  <a:srgbClr val="00B050"/>
                </a:solidFill>
              </a:rPr>
              <a:t> ΕΡΓΑΣΤΗΡΙΟ ΔΕΞΙΟΤΗΤΩΝ </a:t>
            </a:r>
            <a:r>
              <a:rPr lang="el-GR" b="1" dirty="0" smtClean="0">
                <a:solidFill>
                  <a:srgbClr val="00B050"/>
                </a:solidFill>
              </a:rPr>
              <a:t/>
            </a:r>
            <a:br>
              <a:rPr lang="el-GR" b="1" dirty="0" smtClean="0">
                <a:solidFill>
                  <a:srgbClr val="00B050"/>
                </a:solidFill>
              </a:rPr>
            </a:br>
            <a:r>
              <a:rPr lang="el-GR" b="1" dirty="0" smtClean="0"/>
              <a:t> </a:t>
            </a:r>
            <a:r>
              <a:rPr lang="el-GR" sz="4000" dirty="0" smtClean="0">
                <a:solidFill>
                  <a:srgbClr val="00B050"/>
                </a:solidFill>
              </a:rPr>
              <a:t>Ζω καλύτερα- Ευ ζην</a:t>
            </a:r>
            <a:br>
              <a:rPr lang="el-GR" sz="4000" dirty="0" smtClean="0">
                <a:solidFill>
                  <a:srgbClr val="00B05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(  Ασφάλεια και πρόληψη)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00B050"/>
                </a:solidFill>
              </a:rPr>
              <a:t/>
            </a:r>
            <a:br>
              <a:rPr lang="el-GR" dirty="0" smtClean="0">
                <a:solidFill>
                  <a:srgbClr val="00B05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Θέμα: « Δε μαλώνω δε μαλώνω αγκαλιά μεγάλη απλώνω: Οκτώβριος – Δεκέμβριος  2024</a:t>
            </a:r>
            <a:endParaRPr lang="el-GR" dirty="0"/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ΣΥΖΗΤΑΜΕ ΓΙΑ ΤΗΝ ΑΝΑΚΥΚΛΩΣΗ</a:t>
            </a:r>
            <a:endParaRPr lang="el-GR" dirty="0"/>
          </a:p>
        </p:txBody>
      </p:sp>
      <p:pic>
        <p:nvPicPr>
          <p:cNvPr id="1026" name="Picture 2" descr="C:\Users\admin\Desktop\ΕΡΓΑΣΤ.ΔΕΞ.1 ΦΩΤΟ\ΑΝΑΚΥΚΛΩΣΗ ΡΟΜΠΟΤΙΚΗ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693" y="1524000"/>
            <a:ext cx="3468251" cy="4572000"/>
          </a:xfrm>
          <a:prstGeom prst="rect">
            <a:avLst/>
          </a:prstGeom>
          <a:noFill/>
        </p:spPr>
      </p:pic>
      <p:pic>
        <p:nvPicPr>
          <p:cNvPr id="1027" name="Picture 3" descr="C:\Users\admin\Desktop\ΕΡΓΑΣΤ.ΔΕΞ.1 ΦΩΤΟ\ΑΝΑΚΥΚΛΩΣΗ ΡΟΜΠΟΤΙΚΗ 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6323" y="1524000"/>
            <a:ext cx="3762991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ΕΡΓΑΣΤ.ΔΕΞ.1 ΦΩΤΟ\ΑΝΑΚΥΚΛΩΣΗ ΡΟΜΠΟΤΙΚΗ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09454" y="1524000"/>
            <a:ext cx="3325091" cy="4572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ΣΧΕΔΙΑΖΟΥΜΕ ΤΟ ΣΗΜΑ ΤΗΣ ΑΝΑΚΥΚΛΩΣΗΣ</a:t>
            </a:r>
            <a:endParaRPr lang="el-GR" dirty="0"/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ΜΙΑ ΙΣΤΟΡΙΑ ΚΑΙ ΜΙΑ ΚΑΤΑΣΚΕΥΗ  ΓΙΑ ΤΗΝ ΑΝΑΚΥΚΛΩΣΗ 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2050" name="Picture 2" descr="C:\Users\admin\Desktop\ΕΡΓΑΣΤ.ΔΕΞ.1 ΦΩΤΟ\ΑΝΑΚΥΚΛΩΣΗ ΡΟΜΠΟΤΙΚΗ  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85992"/>
            <a:ext cx="4059238" cy="3844761"/>
          </a:xfrm>
          <a:prstGeom prst="rect">
            <a:avLst/>
          </a:prstGeom>
          <a:noFill/>
        </p:spPr>
      </p:pic>
      <p:pic>
        <p:nvPicPr>
          <p:cNvPr id="1026" name="Picture 2" descr="C:\Users\admin\Desktop\ΑΞΙΟΛΟΓΗΣΗ ΕΡΓΑΣΤΗΡΙΑ ΔΕΞΙΟΤΗΤΩΝ ΣΧΕΔΙΑ ΔΡΑΣΗΣ ΠΡΟΓΡΑΜΜΑΤΑ\2024-2025 ΕΡΓΑΣΤΗΡΙΑ ΔΕΞΙΟΤΗΤΩΝ\ΕΡΓΑΣΤ.ΔΕΞ.1 ΦΩΤΟ\ΑΝΑΚΥΚΛΩΣΗ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3846" y="2286000"/>
            <a:ext cx="2911120" cy="3857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152400"/>
            <a:ext cx="8472518" cy="12192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ΠΡΟΓΡΑΜΜΑΤΙΖΟΥΜΕ  ΔΙΑΔΡΟΜΕΣ ΜΕ ΤΗ </a:t>
            </a:r>
            <a:r>
              <a:rPr sz="3600" smtClean="0"/>
              <a:t>BEE BOT</a:t>
            </a:r>
            <a:endParaRPr lang="el-GR" sz="3600" dirty="0"/>
          </a:p>
        </p:txBody>
      </p:sp>
      <p:pic>
        <p:nvPicPr>
          <p:cNvPr id="3075" name="Picture 3" descr="C:\Users\admin\Desktop\ΕΡΓΑΣΤ.ΔΕΞ.1 ΦΩΤΟ\ΑΝΑΚΥΚΛΩΣΗ ΡΟΜΠΟΤΙΚΗ 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3341902" cy="4572000"/>
          </a:xfrm>
          <a:prstGeom prst="rect">
            <a:avLst/>
          </a:prstGeom>
          <a:noFill/>
        </p:spPr>
      </p:pic>
      <p:pic>
        <p:nvPicPr>
          <p:cNvPr id="3076" name="Picture 4" descr="C:\Users\admin\Desktop\ΕΡΓΑΣΤ.ΔΕΞ.1 ΦΩΤΟ\ΑΝΑΚΥΚΛΩΣΗ ΡΟΜΠΟΤΙΚΗ 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8027" y="1524000"/>
            <a:ext cx="3339583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ΠΡΟΓΡΑΜΜΑΤΙΖΟΥΜΕ  ΔΙΑΔΡΟΜΕΣ ΜΕ ΤΗ BEE BOT</a:t>
            </a:r>
            <a:endParaRPr lang="el-GR" dirty="0"/>
          </a:p>
        </p:txBody>
      </p:sp>
      <p:pic>
        <p:nvPicPr>
          <p:cNvPr id="4098" name="Picture 2" descr="C:\Users\admin\Desktop\ΕΡΓΑΣΤ.ΔΕΞ.1 ΦΩΤΟ\ΑΝΑΚΥΚΛΩΣΗ ΡΟΜΠΟΤΙΚΗ  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319" y="1524000"/>
            <a:ext cx="3429000" cy="4572000"/>
          </a:xfrm>
          <a:prstGeom prst="rect">
            <a:avLst/>
          </a:prstGeom>
          <a:noFill/>
        </p:spPr>
      </p:pic>
      <p:pic>
        <p:nvPicPr>
          <p:cNvPr id="4099" name="Picture 3" descr="C:\Users\admin\Desktop\ΕΡΓΑΣΤ.ΔΕΞ.1 ΦΩΤΟ\ΑΝΑΚΥΚΛΩΣΗ ΡΟΜΠΟΤΙΚΗ  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5775" y="1524000"/>
            <a:ext cx="3444087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ΠΑΡΑΚΟΛΟΥΘΗΣΗ ΤΗΣ ΤΑΙΝΙΑΣ</a:t>
            </a:r>
            <a:br>
              <a:rPr lang="el-GR" dirty="0" smtClean="0"/>
            </a:br>
            <a:r>
              <a:rPr lang="el-GR" dirty="0" smtClean="0"/>
              <a:t> Ο ΝΤΑΗΣ ΤΟΥ ΣΧΟΛΙΚΟΥ</a:t>
            </a:r>
            <a:endParaRPr lang="el-GR" dirty="0"/>
          </a:p>
        </p:txBody>
      </p:sp>
      <p:pic>
        <p:nvPicPr>
          <p:cNvPr id="5" name="Picture 2" descr="C:\Users\admin\Desktop\ΕΡΓΑΣΤ.ΔΕΞ.1 ΦΩΤΟ\ΕΡΔΝ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4848" y="1524000"/>
            <a:ext cx="3443941" cy="4572000"/>
          </a:xfrm>
          <a:prstGeom prst="rect">
            <a:avLst/>
          </a:prstGeom>
          <a:noFill/>
        </p:spPr>
      </p:pic>
      <p:pic>
        <p:nvPicPr>
          <p:cNvPr id="6" name="Picture 3" descr="C:\Users\admin\Desktop\ΕΡΓΑΣΤ.ΔΕΞ.1 ΦΩΤΟ\ΕΡΔΝ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500174"/>
            <a:ext cx="4286279" cy="4595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ΖΩΓΡΑΦΙΖΟΥΜΕ  ΌΤΙ ΜΑΣ ΕΝΤΥΠΩΣΙΑΣΕ ΑΠΟ ΤΗΝ ΙΣΤΟΡΙΑ</a:t>
            </a:r>
            <a:endParaRPr lang="el-GR" dirty="0"/>
          </a:p>
        </p:txBody>
      </p:sp>
      <p:pic>
        <p:nvPicPr>
          <p:cNvPr id="5" name="Picture 4" descr="C:\Users\admin\Desktop\ΕΡΓΑΣΤ.ΔΕΞ.1 ΦΩΤΟ\ΕΡΔΝ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4084" y="1524000"/>
            <a:ext cx="3885470" cy="4572000"/>
          </a:xfrm>
          <a:prstGeom prst="rect">
            <a:avLst/>
          </a:prstGeom>
          <a:noFill/>
        </p:spPr>
      </p:pic>
      <p:pic>
        <p:nvPicPr>
          <p:cNvPr id="6" name="Picture 5" descr="C:\Users\admin\Desktop\ΕΡΓΑΣΤ.ΔΕΞ.1 ΦΩΤΟ\ΕΡΔΝ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5848" y="1524000"/>
            <a:ext cx="3443941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ΖΩΓΡΑΦΙΖΟΥΜΕ  ΌΤΙ ΜΑΣ ΕΝΤΥΠΩΣΙΑΣΕ ΑΠΟ ΤΗΝ ΙΣΤΟΡΙΑ</a:t>
            </a:r>
            <a:endParaRPr lang="el-GR" dirty="0"/>
          </a:p>
        </p:txBody>
      </p:sp>
      <p:pic>
        <p:nvPicPr>
          <p:cNvPr id="5" name="Picture 4" descr="C:\Users\admin\Desktop\ΕΡΓΑΣΤ.ΔΕΞ.1 ΦΩΤΟ\ΕΡΔΝ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4848" y="1524000"/>
            <a:ext cx="3443941" cy="4572000"/>
          </a:xfrm>
          <a:prstGeom prst="rect">
            <a:avLst/>
          </a:prstGeom>
          <a:noFill/>
        </p:spPr>
      </p:pic>
      <p:pic>
        <p:nvPicPr>
          <p:cNvPr id="6" name="Picture 5" descr="C:\Users\admin\Desktop\ΕΡΓΑΣΤ.ΔΕΞ.1 ΦΩΤΟ\ΕΡΔΝ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 rot="5460000">
            <a:off x="4393731" y="2036869"/>
            <a:ext cx="4572582" cy="36440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ΖΩΓΡΑΦΙΖΟΥΜΕ  ΌΤΙ ΜΑΣ ΕΝΤΥΠΩΣΙΑΣΕ ΑΠΟ ΤΗΝ ΙΣΤΟΡΙΑ</a:t>
            </a:r>
            <a:endParaRPr lang="el-GR" dirty="0"/>
          </a:p>
        </p:txBody>
      </p:sp>
      <p:pic>
        <p:nvPicPr>
          <p:cNvPr id="5" name="Picture 2" descr="C:\Users\admin\Desktop\ΕΡΓΑΣΤ.ΔΕΞ.1 ΦΩΤΟ\ΕΡΔΝ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07918" y="2116885"/>
            <a:ext cx="4357719" cy="3267169"/>
          </a:xfrm>
          <a:prstGeom prst="rect">
            <a:avLst/>
          </a:prstGeom>
          <a:noFill/>
        </p:spPr>
      </p:pic>
      <p:pic>
        <p:nvPicPr>
          <p:cNvPr id="6" name="Picture 3" descr="C:\Users\admin\Desktop\ΕΡΓΑΣΤ.ΔΕΞ.1 ΦΩΤΟ\ΕΡΔΝ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5848" y="1524000"/>
            <a:ext cx="3443941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ΧΕΡΙΑ  ΔΕ ΧΤΥΠΑΝΕ  ΤΑ ΧΕΡΙΑ ΑΓΑΠΑΝΕ</a:t>
            </a:r>
            <a:endParaRPr lang="el-GR" dirty="0"/>
          </a:p>
        </p:txBody>
      </p:sp>
      <p:pic>
        <p:nvPicPr>
          <p:cNvPr id="5" name="Picture 3" descr="C:\Users\admin\Desktop\ΕΡΓΑΣΤ.ΔΕΞ.1 ΦΩΤΟ\ΕΡΓΑΣΤ.ΔΕΞ.ΤΑ ΧΕΡΙΑ ΑΓΑΠΑΝΕ  ΦΩΤΟ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0776" y="1524000"/>
            <a:ext cx="3442447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940312"/>
          </a:xfrm>
        </p:spPr>
        <p:txBody>
          <a:bodyPr>
            <a:normAutofit fontScale="90000"/>
          </a:bodyPr>
          <a:lstStyle/>
          <a:p>
            <a:r>
              <a:rPr lang="el-GR" b="1" baseline="30000" dirty="0" smtClean="0"/>
              <a:t/>
            </a:r>
            <a:br>
              <a:rPr lang="el-GR" b="1" baseline="30000" dirty="0" smtClean="0"/>
            </a:br>
            <a:r>
              <a:rPr lang="el-GR" b="1" baseline="30000" dirty="0" smtClean="0"/>
              <a:t/>
            </a:r>
            <a:br>
              <a:rPr lang="el-GR" b="1" baseline="30000" dirty="0" smtClean="0"/>
            </a:br>
            <a:r>
              <a:rPr lang="el-GR" b="1" baseline="30000" dirty="0" smtClean="0"/>
              <a:t/>
            </a:r>
            <a:br>
              <a:rPr lang="el-GR" b="1" baseline="30000" dirty="0" smtClean="0"/>
            </a:br>
            <a:r>
              <a:rPr lang="el-GR" b="1" baseline="30000" dirty="0" smtClean="0"/>
              <a:t/>
            </a:r>
            <a:br>
              <a:rPr lang="el-GR" b="1" baseline="30000" dirty="0" smtClean="0"/>
            </a:br>
            <a:r>
              <a:rPr lang="el-GR" b="1" baseline="30000" dirty="0" smtClean="0"/>
              <a:t/>
            </a:r>
            <a:br>
              <a:rPr lang="el-GR" b="1" baseline="30000" dirty="0" smtClean="0"/>
            </a:br>
            <a:r>
              <a:rPr lang="el-GR" sz="9600" b="1" dirty="0" smtClean="0">
                <a:solidFill>
                  <a:srgbClr val="00B050"/>
                </a:solidFill>
              </a:rPr>
              <a:t> </a:t>
            </a:r>
            <a:r>
              <a:rPr lang="el-GR" sz="5300" b="1" dirty="0" smtClean="0">
                <a:solidFill>
                  <a:srgbClr val="00B050"/>
                </a:solidFill>
              </a:rPr>
              <a:t>2</a:t>
            </a:r>
            <a:r>
              <a:rPr lang="el-GR" sz="3600" b="1" baseline="30000" dirty="0" smtClean="0">
                <a:solidFill>
                  <a:srgbClr val="00B050"/>
                </a:solidFill>
              </a:rPr>
              <a:t>ο</a:t>
            </a:r>
            <a:r>
              <a:rPr lang="el-GR" sz="3600" b="1" dirty="0" smtClean="0">
                <a:solidFill>
                  <a:srgbClr val="00B050"/>
                </a:solidFill>
              </a:rPr>
              <a:t> ΕΡΓΑΣΤΗΡΙΟ ΔΕΞΙΟΤΗΤΩΝ </a:t>
            </a:r>
            <a:r>
              <a:rPr lang="el-GR" b="1" dirty="0" smtClean="0">
                <a:solidFill>
                  <a:srgbClr val="00B050"/>
                </a:solidFill>
              </a:rPr>
              <a:t/>
            </a:r>
            <a:br>
              <a:rPr lang="el-GR" b="1" dirty="0" smtClean="0">
                <a:solidFill>
                  <a:srgbClr val="00B050"/>
                </a:solidFill>
              </a:rPr>
            </a:br>
            <a:r>
              <a:rPr lang="el-GR" b="1" dirty="0" smtClean="0">
                <a:solidFill>
                  <a:srgbClr val="00B050"/>
                </a:solidFill>
              </a:rPr>
              <a:t>Θεματική Ενότητα</a:t>
            </a:r>
            <a:r>
              <a:rPr lang="el-GR" dirty="0" smtClean="0">
                <a:solidFill>
                  <a:srgbClr val="00B050"/>
                </a:solidFill>
              </a:rPr>
              <a:t/>
            </a:r>
            <a:br>
              <a:rPr lang="el-GR" dirty="0" smtClean="0">
                <a:solidFill>
                  <a:srgbClr val="00B050"/>
                </a:solidFill>
              </a:rPr>
            </a:br>
            <a:r>
              <a:rPr lang="el-GR" b="1" dirty="0" smtClean="0">
                <a:solidFill>
                  <a:srgbClr val="00B050"/>
                </a:solidFill>
              </a:rPr>
              <a:t>Ενδιαφέρομαι και Ενεργώ Κοινωνική συναίσθηση και ευθύνη (Συνεργασία)</a:t>
            </a:r>
            <a:r>
              <a:rPr lang="el-GR" dirty="0" smtClean="0">
                <a:solidFill>
                  <a:srgbClr val="00B050"/>
                </a:solidFill>
              </a:rPr>
              <a:t/>
            </a:r>
            <a:br>
              <a:rPr lang="el-GR" dirty="0" smtClean="0">
                <a:solidFill>
                  <a:srgbClr val="00B05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Θέμα: « Συνεργασία στο Νηπιαγωγείο»</a:t>
            </a:r>
            <a:br>
              <a:rPr lang="el-GR" sz="4000" dirty="0" smtClean="0">
                <a:solidFill>
                  <a:srgbClr val="00B05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Περίοδος υλοποίησης :Δεκέμβριος 2024-Ιανουάριος 2025</a:t>
            </a:r>
            <a:r>
              <a:rPr lang="el-GR" dirty="0" smtClean="0">
                <a:solidFill>
                  <a:srgbClr val="00B050"/>
                </a:solidFill>
              </a:rPr>
              <a:t/>
            </a:r>
            <a:br>
              <a:rPr lang="el-GR" dirty="0" smtClean="0">
                <a:solidFill>
                  <a:srgbClr val="00B050"/>
                </a:solidFill>
              </a:rPr>
            </a:br>
            <a:endParaRPr lang="el-G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44739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800" b="1" dirty="0" smtClean="0">
                <a:solidFill>
                  <a:srgbClr val="00B050"/>
                </a:solidFill>
              </a:rPr>
              <a:t>ΠΑΙΧΝΙΔΙΑ ΣΥΝΕΡΓΑΣΙΑΣ</a:t>
            </a:r>
            <a:br>
              <a:rPr lang="el-GR" sz="4800" b="1" dirty="0" smtClean="0">
                <a:solidFill>
                  <a:srgbClr val="00B050"/>
                </a:solidFill>
              </a:rPr>
            </a:br>
            <a:r>
              <a:rPr lang="el-GR" sz="4800" b="1" dirty="0" smtClean="0">
                <a:solidFill>
                  <a:srgbClr val="00B050"/>
                </a:solidFill>
              </a:rPr>
              <a:t>&amp;</a:t>
            </a:r>
            <a:br>
              <a:rPr lang="el-GR" sz="4800" b="1" dirty="0" smtClean="0">
                <a:solidFill>
                  <a:srgbClr val="00B050"/>
                </a:solidFill>
              </a:rPr>
            </a:br>
            <a:r>
              <a:rPr lang="el-GR" sz="4800" b="1" dirty="0" smtClean="0">
                <a:solidFill>
                  <a:srgbClr val="00B050"/>
                </a:solidFill>
              </a:rPr>
              <a:t> ΕΜΠΙΣΤΟΣΥΝΗΣ</a:t>
            </a:r>
            <a:endParaRPr lang="el-GR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230</TotalTime>
  <Words>89</Words>
  <PresentationFormat>Προβολή στην οθόνη (4:3)</PresentationFormat>
  <Paragraphs>22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Χαρτί</vt:lpstr>
      <vt:lpstr>ΕΡΓΑΣΤΗΡΙΑ ΔΕΞΙΟΤΗΤΩΝ  ΣΧΕΔΙΟ ΔΡΑΣΗΣ ΣΧΟΛΙΚΗΣ ΜΟΝΑΔΑΣ 25ο ΝΗΠΙΑΓΩΓΕΙΟ ΒΟΛΟΥ  ΣΧΟΛΙΚΟ ΕΤΟΣ 2024-2025</vt:lpstr>
      <vt:lpstr>1ο ΕΡΓΑΣΤΗΡΙΟ ΔΕΞΙΟΤΗΤΩΝ   Ζω καλύτερα- Ευ ζην (  Ασφάλεια και πρόληψη)  Θέμα: « Δε μαλώνω δε μαλώνω αγκαλιά μεγάλη απλώνω: Οκτώβριος – Δεκέμβριος  2024</vt:lpstr>
      <vt:lpstr>ΠΑΡΑΚΟΛΟΥΘΗΣΗ ΤΗΣ ΤΑΙΝΙΑΣ  Ο ΝΤΑΗΣ ΤΟΥ ΣΧΟΛΙΚΟΥ</vt:lpstr>
      <vt:lpstr>ΖΩΓΡΑΦΙΖΟΥΜΕ  ΌΤΙ ΜΑΣ ΕΝΤΥΠΩΣΙΑΣΕ ΑΠΟ ΤΗΝ ΙΣΤΟΡΙΑ</vt:lpstr>
      <vt:lpstr>ΖΩΓΡΑΦΙΖΟΥΜΕ  ΌΤΙ ΜΑΣ ΕΝΤΥΠΩΣΙΑΣΕ ΑΠΟ ΤΗΝ ΙΣΤΟΡΙΑ</vt:lpstr>
      <vt:lpstr>ΖΩΓΡΑΦΙΖΟΥΜΕ  ΌΤΙ ΜΑΣ ΕΝΤΥΠΩΣΙΑΣΕ ΑΠΟ ΤΗΝ ΙΣΤΟΡΙΑ</vt:lpstr>
      <vt:lpstr>ΤΑ ΧΕΡΙΑ  ΔΕ ΧΤΥΠΑΝΕ  ΤΑ ΧΕΡΙΑ ΑΓΑΠΑΝΕ</vt:lpstr>
      <vt:lpstr>      2ο ΕΡΓΑΣΤΗΡΙΟ ΔΕΞΙΟΤΗΤΩΝ  Θεματική Ενότητα Ενδιαφέρομαι και Ενεργώ Κοινωνική συναίσθηση και ευθύνη (Συνεργασία) Θέμα: « Συνεργασία στο Νηπιαγωγείο» Περίοδος υλοποίησης :Δεκέμβριος 2024-Ιανουάριος 2025 </vt:lpstr>
      <vt:lpstr> ΠΑΙΧΝΙΔΙΑ ΣΥΝΕΡΓΑΣΙΑΣ &amp;  ΕΜΠΙΣΤΟΣΥΝΗΣ</vt:lpstr>
      <vt:lpstr>Διαφάνεια 10</vt:lpstr>
      <vt:lpstr>Διαφάνεια 11</vt:lpstr>
      <vt:lpstr> 3ο ΕΡΓΑΣΤΗΡΙΟ ΔΕΞΙΟΤΗΤΩΝ  Φροντίζω το Περιβάλλον (παγκόσμια και τοπική πολιτιστική κληρονομιά)  Θέμα: «Κρυμμένα μυστικά στα σπίτια τα παλιά» Περίοδος υλοποίησης:  Φεβρουάριος – Μάρτιος 2025</vt:lpstr>
      <vt:lpstr>ΓΝΩΡΙΖΟΥΜΕ ΤΑ ΕΙΔΗ ΤΩΝ ΣΠΙΤΙΩΝ</vt:lpstr>
      <vt:lpstr>ΓΝΩΡΙΖΟΥΜΕ ΤΑ ΕΙΔΗ ΤΩΝ ΣΠΙΤΙΩΝ</vt:lpstr>
      <vt:lpstr>ΓΝΩΡΙΖΟΥΜΕ ΤΑ ΕΙΔΗ ΤΩΝ ΣΠΙΤΙΩΝ ΚΑΙ ΞΕΚΙΝΑΜΕ ΤΗΝ ΚΑΤΑΣΚΕΥΗ ΤΟΥΣ</vt:lpstr>
      <vt:lpstr>ΚΑΤΑΣΚΕΥΑΖΟΥΜΕ ΣΠΙΤΙΑ</vt:lpstr>
      <vt:lpstr>ΚΑΤΑΣΚΕΥΑΖΟΥΜΕ ΣΠΙΤΙΑ</vt:lpstr>
      <vt:lpstr>   4ο ΕΡΓΑΣΤΗΡΙΟ ΔΕΞΙΟΤΗΤΩΝ  Δημιουργώ και Καινοτομώ- Δημιουργική Σκέψη και Πρωτοβουλία (STEM/Εκπαιδευτική Ρομποτική  Θέμα: «Τα ρομπότ στην υπηρεσία της ανακύκλωσης» Περίοδος υλοποίησης: Απρίλιος-Μάιος 2025</vt:lpstr>
      <vt:lpstr>ΣΥΖΗΤΑΜΕ ΓΙΑ ΤΗΝ ΑΝΑΚΥΚΛΩΣΗ </vt:lpstr>
      <vt:lpstr>ΣΥΖΗΤΑΜΕ ΓΙΑ ΤΗΝ ΑΝΑΚΥΚΛΩΣΗ</vt:lpstr>
      <vt:lpstr>ΣΧΕΔΙΑΖΟΥΜΕ ΤΟ ΣΗΜΑ ΤΗΣ ΑΝΑΚΥΚΛΩΣΗΣ</vt:lpstr>
      <vt:lpstr>   ΜΙΑ ΙΣΤΟΡΙΑ ΚΑΙ ΜΙΑ ΚΑΤΑΣΚΕΥΗ  ΓΙΑ ΤΗΝ ΑΝΑΚΥΚΛΩΣΗ  </vt:lpstr>
      <vt:lpstr>ΠΡΟΓΡΑΜΜΑΤΙΖΟΥΜΕ  ΔΙΑΔΡΟΜΕΣ ΜΕ ΤΗ BEE BOT</vt:lpstr>
      <vt:lpstr>ΠΡΟΓΡΑΜΜΑΤΙΖΟΥΜΕ  ΔΙΑΔΡΟΜΕΣ ΜΕ ΤΗ BEE BOT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2ο ΕΡΓΑΣΤΗΡΙΟ ΔΕΞΙΟΤΗΤΩΝ Θεματική Ενότητα Ενδιαφέρομαι και Ενεργώ (Εθελοντισμός - Διαμεσολάβηση) Θέμα: « Βοηθάω όπου κι όπως μπορώ και χαρούμενος είμαι γι' αυτό»» Περίοδος υλοποίησης :Δεκέμβριος 2023-Ιανουάριος 2024 </dc:title>
  <dc:creator>admin</dc:creator>
  <cp:lastModifiedBy>admin</cp:lastModifiedBy>
  <cp:revision>56</cp:revision>
  <dcterms:created xsi:type="dcterms:W3CDTF">2024-12-23T11:32:43Z</dcterms:created>
  <dcterms:modified xsi:type="dcterms:W3CDTF">2025-05-30T12:18:37Z</dcterms:modified>
</cp:coreProperties>
</file>