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94713" autoAdjust="0"/>
  </p:normalViewPr>
  <p:slideViewPr>
    <p:cSldViewPr>
      <p:cViewPr varScale="1">
        <p:scale>
          <a:sx n="110" d="100"/>
          <a:sy n="110" d="100"/>
        </p:scale>
        <p:origin x="-16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1"/>
      </p:bgRef>
    </p:bg>
    <p:spTree>
      <p:nvGrpSpPr>
        <p:cNvPr id="1" name=""/>
        <p:cNvGrpSpPr/>
        <p:nvPr/>
      </p:nvGrpSpPr>
      <p:grpSpPr>
        <a:xfrm>
          <a:off x="0" y="0"/>
          <a:ext cx="0" cy="0"/>
          <a:chOff x="0" y="0"/>
          <a:chExt cx="0" cy="0"/>
        </a:xfrm>
      </p:grpSpPr>
      <p:sp>
        <p:nvSpPr>
          <p:cNvPr id="8" name="7 - Ορθογώνιο"/>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Ευθεία γραμμή σύνδεσης"/>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Τίτλος"/>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l-GR" smtClean="0"/>
              <a:t>Kλικ για επεξεργασία του τίτλου</a:t>
            </a:r>
            <a:endParaRPr kumimoji="0" lang="en-US"/>
          </a:p>
        </p:txBody>
      </p:sp>
      <p:sp>
        <p:nvSpPr>
          <p:cNvPr id="25" name="24 - Υπότιτλος"/>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31" name="30 - Θέση ημερομηνίας"/>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342CEA3-3058-4D43-AE35-B3DA76CB4003}" type="datetimeFigureOut">
              <a:rPr lang="el-GR" smtClean="0"/>
              <a:pPr/>
              <a:t>24/5/2023</a:t>
            </a:fld>
            <a:endParaRPr lang="el-GR"/>
          </a:p>
        </p:txBody>
      </p:sp>
      <p:sp>
        <p:nvSpPr>
          <p:cNvPr id="18" name="17 - Θέση υποσέλιδου"/>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l-GR"/>
          </a:p>
        </p:txBody>
      </p:sp>
      <p:sp>
        <p:nvSpPr>
          <p:cNvPr id="29" name="28 - Θέση αριθμού διαφάνειας"/>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D3F1D1C4-C2D9-4231-9FB2-B2D9D97AA4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transition spd="med" advClick="0" advTm="6000">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24/5/2023</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transition spd="med" advClick="0" advTm="6000">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274955"/>
            <a:ext cx="1524000" cy="5851525"/>
          </a:xfrm>
        </p:spPr>
        <p:txBody>
          <a:bodyPr vert="eaVert" ancho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2"/>
            <a:ext cx="60198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242816" y="6557946"/>
            <a:ext cx="2002464" cy="226902"/>
          </a:xfrm>
        </p:spPr>
        <p:txBody>
          <a:bodyPr/>
          <a:lstStyle>
            <a:extLst/>
          </a:lstStyle>
          <a:p>
            <a:fld id="{2342CEA3-3058-4D43-AE35-B3DA76CB4003}" type="datetimeFigureOut">
              <a:rPr lang="el-GR" smtClean="0"/>
              <a:pPr/>
              <a:t>24/5/2023</a:t>
            </a:fld>
            <a:endParaRPr lang="el-GR"/>
          </a:p>
        </p:txBody>
      </p:sp>
      <p:sp>
        <p:nvSpPr>
          <p:cNvPr id="5" name="4 - Θέση υποσέλιδου"/>
          <p:cNvSpPr>
            <a:spLocks noGrp="1"/>
          </p:cNvSpPr>
          <p:nvPr>
            <p:ph type="ftr" sz="quarter" idx="11"/>
          </p:nvPr>
        </p:nvSpPr>
        <p:spPr>
          <a:xfrm>
            <a:off x="457200" y="6556248"/>
            <a:ext cx="3657600" cy="228600"/>
          </a:xfrm>
        </p:spPr>
        <p:txBody>
          <a:bodyPr/>
          <a:lstStyle>
            <a:extLst/>
          </a:lstStyle>
          <a:p>
            <a:endParaRPr lang="el-GR"/>
          </a:p>
        </p:txBody>
      </p:sp>
      <p:sp>
        <p:nvSpPr>
          <p:cNvPr id="6" name="5 - Θέση αριθμού διαφάνειας"/>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D3F1D1C4-C2D9-4231-9FB2-B2D9D97AA41D}" type="slidenum">
              <a:rPr lang="el-GR" smtClean="0"/>
              <a:pPr/>
              <a:t>‹#›</a:t>
            </a:fld>
            <a:endParaRPr lang="el-GR"/>
          </a:p>
        </p:txBody>
      </p:sp>
    </p:spTree>
  </p:cSld>
  <p:clrMapOvr>
    <a:masterClrMapping/>
  </p:clrMapOvr>
  <p:transition spd="med" advClick="0" advTm="6000">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24/5/2023</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transition spd="med" advClick="0" advTm="6000">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342CEA3-3058-4D43-AE35-B3DA76CB4003}" type="datetimeFigureOut">
              <a:rPr lang="el-GR" smtClean="0"/>
              <a:pPr/>
              <a:t>24/5/2023</a:t>
            </a:fld>
            <a:endParaRPr lang="el-GR"/>
          </a:p>
        </p:txBody>
      </p:sp>
      <p:sp>
        <p:nvSpPr>
          <p:cNvPr id="5" name="4 - Θέση υποσέλιδου"/>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l-GR"/>
          </a:p>
        </p:txBody>
      </p:sp>
      <p:sp>
        <p:nvSpPr>
          <p:cNvPr id="6" name="5 - Θέση αριθμού διαφάνειας"/>
          <p:cNvSpPr>
            <a:spLocks noGrp="1"/>
          </p:cNvSpPr>
          <p:nvPr>
            <p:ph type="sldNum" sz="quarter" idx="12"/>
          </p:nvPr>
        </p:nvSpPr>
        <p:spPr>
          <a:xfrm>
            <a:off x="6733952" y="6555112"/>
            <a:ext cx="588336" cy="228600"/>
          </a:xfrm>
        </p:spPr>
        <p:txBody>
          <a:bodyPr/>
          <a:lstStyle>
            <a:extLst/>
          </a:lstStyle>
          <a:p>
            <a:fld id="{D3F1D1C4-C2D9-4231-9FB2-B2D9D97AA4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transition spd="med" advClick="0" advTm="6000">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2342CEA3-3058-4D43-AE35-B3DA76CB4003}" type="datetimeFigureOut">
              <a:rPr lang="el-GR" smtClean="0"/>
              <a:pPr/>
              <a:t>24/5/2023</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transition spd="med" advClick="0" advTm="6000">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nchor="b"/>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2342CEA3-3058-4D43-AE35-B3DA76CB4003}" type="datetimeFigureOut">
              <a:rPr lang="el-GR" smtClean="0"/>
              <a:pPr/>
              <a:t>24/5/2023</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transition spd="med" advClick="0" advTm="6000">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2342CEA3-3058-4D43-AE35-B3DA76CB4003}" type="datetimeFigureOut">
              <a:rPr lang="el-GR" smtClean="0"/>
              <a:pPr/>
              <a:t>24/5/2023</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transition spd="med" advClick="0" advTm="6000">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solidFill>
                  <a:schemeClr val="tx2"/>
                </a:solidFill>
              </a:defRPr>
            </a:lvl1pPr>
            <a:extLst/>
          </a:lstStyle>
          <a:p>
            <a:fld id="{2342CEA3-3058-4D43-AE35-B3DA76CB4003}" type="datetimeFigureOut">
              <a:rPr lang="el-GR" smtClean="0"/>
              <a:pPr/>
              <a:t>24/5/2023</a:t>
            </a:fld>
            <a:endParaRPr lang="el-GR"/>
          </a:p>
        </p:txBody>
      </p:sp>
      <p:sp>
        <p:nvSpPr>
          <p:cNvPr id="3" name="2 - Θέση υποσέλιδου"/>
          <p:cNvSpPr>
            <a:spLocks noGrp="1"/>
          </p:cNvSpPr>
          <p:nvPr>
            <p:ph type="ftr" sz="quarter" idx="11"/>
          </p:nvPr>
        </p:nvSpPr>
        <p:spPr/>
        <p:txBody>
          <a:bodyPr/>
          <a:lstStyle>
            <a:lvl1pPr>
              <a:defRPr>
                <a:solidFill>
                  <a:schemeClr val="tx2"/>
                </a:solidFill>
              </a:defRPr>
            </a:lvl1pPr>
            <a:extLst/>
          </a:lstStyle>
          <a:p>
            <a:endParaRPr lang="el-GR"/>
          </a:p>
        </p:txBody>
      </p:sp>
      <p:sp>
        <p:nvSpPr>
          <p:cNvPr id="4" name="3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transition spd="med" advClick="0" advTm="6000">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2342CEA3-3058-4D43-AE35-B3DA76CB4003}" type="datetimeFigureOut">
              <a:rPr lang="el-GR" smtClean="0"/>
              <a:pPr/>
              <a:t>24/5/2023</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transition spd="med" advClick="0" advTm="6000">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2"/>
      </p:bgRef>
    </p:bg>
    <p:spTree>
      <p:nvGrpSpPr>
        <p:cNvPr id="1" name=""/>
        <p:cNvGrpSpPr/>
        <p:nvPr/>
      </p:nvGrpSpPr>
      <p:grpSpPr>
        <a:xfrm>
          <a:off x="0" y="0"/>
          <a:ext cx="0" cy="0"/>
          <a:chOff x="0" y="0"/>
          <a:chExt cx="0" cy="0"/>
        </a:xfrm>
      </p:grpSpPr>
      <p:sp>
        <p:nvSpPr>
          <p:cNvPr id="8" name="7 - Ορθογώνιο"/>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 Ορθογώνιο"/>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Τίτλος"/>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l-GR" smtClean="0"/>
              <a:t>Kλικ για επεξεργασία του τίτλου</a:t>
            </a:r>
            <a:endParaRPr kumimoji="0" lang="en-US" dirty="0"/>
          </a:p>
        </p:txBody>
      </p:sp>
      <p:sp>
        <p:nvSpPr>
          <p:cNvPr id="4" name="3 - Θέση κειμένου"/>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extLst/>
          </a:lstStyle>
          <a:p>
            <a:fld id="{2342CEA3-3058-4D43-AE35-B3DA76CB4003}" type="datetimeFigureOut">
              <a:rPr lang="el-GR" smtClean="0"/>
              <a:pPr/>
              <a:t>24/5/2023</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10" name="9 - Θέση εικόνας"/>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Tree>
  </p:cSld>
  <p:clrMapOvr>
    <a:overrideClrMapping bg1="dk1" tx1="lt1" bg2="dk2" tx2="lt2" accent1="accent1" accent2="accent2" accent3="accent3" accent4="accent4" accent5="accent5" accent6="accent6" hlink="hlink" folHlink="folHlink"/>
  </p:clrMapOvr>
  <p:transition spd="med" advClick="0" advTm="6000">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 Θέση τίτλου"/>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l-GR" smtClean="0"/>
              <a:t>Kλικ για επεξεργασία του τίτλου</a:t>
            </a:r>
            <a:endParaRPr kumimoji="0" lang="en-US"/>
          </a:p>
        </p:txBody>
      </p:sp>
      <p:sp>
        <p:nvSpPr>
          <p:cNvPr id="31" name="30 - Θέση κειμένου"/>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7" name="26 - Θέση ημερομηνίας"/>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342CEA3-3058-4D43-AE35-B3DA76CB4003}" type="datetimeFigureOut">
              <a:rPr lang="el-GR" smtClean="0"/>
              <a:pPr/>
              <a:t>24/5/2023</a:t>
            </a:fld>
            <a:endParaRPr lang="el-GR"/>
          </a:p>
        </p:txBody>
      </p:sp>
      <p:sp>
        <p:nvSpPr>
          <p:cNvPr id="4" name="3 - Θέση υποσέλιδου"/>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l-GR"/>
          </a:p>
        </p:txBody>
      </p:sp>
      <p:sp>
        <p:nvSpPr>
          <p:cNvPr id="16" name="15 - Θέση αριθμού διαφάνειας"/>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advClick="0" advTm="6000">
    <p:dissolve/>
  </p:transition>
  <p:timing>
    <p:tnLst>
      <p:par>
        <p:cTn id="1" dur="indefinite" restart="never" nodeType="tmRoot"/>
      </p:par>
    </p:tnLst>
  </p:timing>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 Τίτλος"/>
          <p:cNvSpPr>
            <a:spLocks noGrp="1"/>
          </p:cNvSpPr>
          <p:nvPr>
            <p:ph type="title"/>
          </p:nvPr>
        </p:nvSpPr>
        <p:spPr/>
        <p:txBody>
          <a:bodyPr>
            <a:normAutofit/>
          </a:bodyPr>
          <a:lstStyle/>
          <a:p>
            <a:r>
              <a:rPr lang="el-GR" sz="1100" dirty="0" smtClean="0"/>
              <a:t>1</a:t>
            </a:r>
            <a:r>
              <a:rPr lang="el-GR" sz="1100" baseline="30000" dirty="0" smtClean="0"/>
              <a:t>ο</a:t>
            </a:r>
            <a:r>
              <a:rPr lang="el-GR" sz="1100" dirty="0" smtClean="0"/>
              <a:t> ΕΡΓΑΣΤΗΡΙΟ ΔΕΞΙΟΤΗΤΩΝ </a:t>
            </a:r>
            <a:br>
              <a:rPr lang="el-GR" sz="1100" dirty="0" smtClean="0"/>
            </a:br>
            <a:r>
              <a:rPr lang="el-GR" sz="1100" dirty="0" smtClean="0"/>
              <a:t>«ΤΑ ΖΩΑ ΕΧΟΥΝ ΔΙΚΑΙΩΜΑΤΑ, ΕΛΑΤΕ ΝΑ ΤΑ ΥΠΕΡΑΣΠΙΣΤΟΥΜΕ</a:t>
            </a:r>
            <a:endParaRPr lang="el-GR" sz="1100" dirty="0"/>
          </a:p>
        </p:txBody>
      </p:sp>
      <p:sp>
        <p:nvSpPr>
          <p:cNvPr id="8" name="7 - Θέση κειμένου"/>
          <p:cNvSpPr>
            <a:spLocks noGrp="1"/>
          </p:cNvSpPr>
          <p:nvPr>
            <p:ph type="body" sz="half" idx="2"/>
          </p:nvPr>
        </p:nvSpPr>
        <p:spPr/>
        <p:txBody>
          <a:bodyPr>
            <a:normAutofit fontScale="92500" lnSpcReduction="20000"/>
          </a:bodyPr>
          <a:lstStyle/>
          <a:p>
            <a:r>
              <a:rPr lang="el-GR" dirty="0" smtClean="0"/>
              <a:t>Στη διάρκεια του διμήνου Οκτωβρίου-Νοεμβρίου 2022 , στα πλαίσια της επεξεργασίας της θεματικής ενότητας «Φροντίζω το περιβάλλον», πραγματοποιήθηκαν εργαστήρια δεξιοτήτων με θέμα , «Τα ζώα έχουν δικαιώματα, ελάτε να τα υπερασπιστούμε».</a:t>
            </a:r>
          </a:p>
          <a:p>
            <a:r>
              <a:rPr lang="el-GR" dirty="0" smtClean="0"/>
              <a:t>Βασικός σκοπός του προγράμματος ήταν η ευαισθητοποίηση, η εκπαίδευση και η αλλαγή συμπεριφοράς των μαθητών/τριών σε θέματα που αφορούν τα δικαιώματα των ζώων.</a:t>
            </a:r>
          </a:p>
          <a:p>
            <a:endParaRPr lang="el-GR" dirty="0"/>
          </a:p>
        </p:txBody>
      </p:sp>
      <p:pic>
        <p:nvPicPr>
          <p:cNvPr id="9" name="8 - Θέση εικόνας" descr="C:\Users\admin\Desktop\ΔΕΞΙΟΤΗΤΕΣ ΦΩΤΟΓΡΑΦΙΕΣ\ΖΩΑ ΔΕΞΙΟΤΗΤΕΣ ΦΩΤΟ\ΚΡΥΜΜΕΝΑ ΠΡΟΣΩΠΑ 2.jpg"/>
          <p:cNvPicPr>
            <a:picLocks noGrp="1"/>
          </p:cNvPicPr>
          <p:nvPr>
            <p:ph type="pic" idx="1"/>
          </p:nvPr>
        </p:nvPicPr>
        <p:blipFill>
          <a:blip r:embed="rId2" cstate="print"/>
          <a:srcRect t="12492" b="12492"/>
          <a:stretch>
            <a:fillRect/>
          </a:stretch>
        </p:blipFill>
        <p:spPr bwMode="auto">
          <a:xfrm rot="21446411">
            <a:off x="433885" y="841756"/>
            <a:ext cx="4645216" cy="4735728"/>
          </a:xfrm>
          <a:prstGeom prst="rect">
            <a:avLst/>
          </a:prstGeom>
          <a:noFill/>
          <a:ln w="9525">
            <a:noFill/>
            <a:miter lim="800000"/>
            <a:headEnd/>
            <a:tailEnd/>
          </a:ln>
        </p:spPr>
      </p:pic>
      <p:sp>
        <p:nvSpPr>
          <p:cNvPr id="5" name="4 - Καρδιά"/>
          <p:cNvSpPr/>
          <p:nvPr/>
        </p:nvSpPr>
        <p:spPr>
          <a:xfrm>
            <a:off x="1928794" y="2643182"/>
            <a:ext cx="214314" cy="214314"/>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Καρδιά"/>
          <p:cNvSpPr/>
          <p:nvPr/>
        </p:nvSpPr>
        <p:spPr>
          <a:xfrm>
            <a:off x="1357290" y="2714620"/>
            <a:ext cx="214314" cy="214314"/>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med" advClick="0" advTm="6000">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000" dirty="0" smtClean="0">
                <a:latin typeface="Arial Black" pitchFamily="34" charset="0"/>
              </a:rPr>
              <a:t> </a:t>
            </a:r>
            <a:r>
              <a:rPr lang="el-GR" sz="1200" dirty="0" smtClean="0">
                <a:latin typeface="Arial Black" pitchFamily="34" charset="0"/>
              </a:rPr>
              <a:t>2</a:t>
            </a:r>
            <a:r>
              <a:rPr lang="el-GR" sz="1200" baseline="30000" dirty="0" smtClean="0">
                <a:latin typeface="Arial Black" pitchFamily="34" charset="0"/>
              </a:rPr>
              <a:t>ο</a:t>
            </a:r>
            <a:r>
              <a:rPr lang="el-GR" sz="1200" dirty="0" smtClean="0">
                <a:latin typeface="Arial Black" pitchFamily="34" charset="0"/>
              </a:rPr>
              <a:t> ΕΡΓΑΣΤΗΡΙΟ ΔΕΞΙΟΤΗΤΩΝ</a:t>
            </a:r>
            <a:br>
              <a:rPr lang="el-GR" sz="1200" dirty="0" smtClean="0">
                <a:latin typeface="Arial Black" pitchFamily="34" charset="0"/>
              </a:rPr>
            </a:br>
            <a:r>
              <a:rPr lang="el-GR" sz="1200" dirty="0" smtClean="0">
                <a:latin typeface="Arial Black" pitchFamily="34" charset="0"/>
              </a:rPr>
              <a:t>ΔΗΜΙΟΥΡΓΩ ΚΑΙ ΚΑΙΝΟΤΟΜΩ- ΔΗΜΙΟΥΡΓΙΚΗ ΣΚΕΨΗ ΚΑΙ ΠΡΩΤΟΒΟΥΛΙΑ</a:t>
            </a:r>
            <a:br>
              <a:rPr lang="el-GR" sz="1200" dirty="0" smtClean="0">
                <a:latin typeface="Arial Black" pitchFamily="34" charset="0"/>
              </a:rPr>
            </a:br>
            <a:r>
              <a:rPr lang="el-GR" sz="1200" dirty="0" smtClean="0">
                <a:latin typeface="Arial Black" pitchFamily="34" charset="0"/>
              </a:rPr>
              <a:t>(STEAM/ΕΚΠΑΙΔΕΥΤΙΚΗ ΡΟΜΠΟΤΙΚΗ)</a:t>
            </a:r>
            <a:br>
              <a:rPr lang="el-GR" sz="1200" dirty="0" smtClean="0">
                <a:latin typeface="Arial Black" pitchFamily="34" charset="0"/>
              </a:rPr>
            </a:br>
            <a:r>
              <a:rPr lang="el-GR" sz="1200" dirty="0" smtClean="0">
                <a:latin typeface="Arial Black" pitchFamily="34" charset="0"/>
              </a:rPr>
              <a:t>ΘΕΜΑ: « Ο ΚΥΚΛΟΣ ΤΟΥ ΝΕΡΟΥ. ΤΟ ΝΕΡΟ ΔΙΝΕΙ ΖΩΗ ΣΤΟΥΣ ΑΝΘΡΩΠΟΥΣ ΚΑΙ ΣΤΗ ΦΥΣΗ»</a:t>
            </a:r>
            <a:r>
              <a:rPr lang="el-GR" sz="1100" dirty="0" smtClean="0">
                <a:latin typeface="Arial Black" pitchFamily="34" charset="0"/>
              </a:rPr>
              <a:t/>
            </a:r>
            <a:br>
              <a:rPr lang="el-GR" sz="1100" dirty="0" smtClean="0">
                <a:latin typeface="Arial Black" pitchFamily="34" charset="0"/>
              </a:rPr>
            </a:br>
            <a:r>
              <a:rPr lang="el-GR" sz="1100" dirty="0" smtClean="0">
                <a:latin typeface="Arial Black" pitchFamily="34" charset="0"/>
              </a:rPr>
              <a:t/>
            </a:r>
            <a:br>
              <a:rPr lang="el-GR" sz="1100" dirty="0" smtClean="0">
                <a:latin typeface="Arial Black" pitchFamily="34" charset="0"/>
              </a:rPr>
            </a:br>
            <a:r>
              <a:rPr lang="el-GR" sz="1800" dirty="0" smtClean="0">
                <a:latin typeface="Arial Black" pitchFamily="34" charset="0"/>
              </a:rPr>
              <a:t/>
            </a:r>
            <a:br>
              <a:rPr lang="el-GR" sz="1800" dirty="0" smtClean="0">
                <a:latin typeface="Arial Black" pitchFamily="34" charset="0"/>
              </a:rPr>
            </a:br>
            <a:endParaRPr lang="el-GR" sz="1800" dirty="0">
              <a:latin typeface="Arial Black" pitchFamily="34" charset="0"/>
            </a:endParaRPr>
          </a:p>
        </p:txBody>
      </p:sp>
      <p:sp>
        <p:nvSpPr>
          <p:cNvPr id="3" name="2 - Θέση κειμένου"/>
          <p:cNvSpPr>
            <a:spLocks noGrp="1"/>
          </p:cNvSpPr>
          <p:nvPr>
            <p:ph type="body" sz="half" idx="2"/>
          </p:nvPr>
        </p:nvSpPr>
        <p:spPr>
          <a:xfrm>
            <a:off x="5389098" y="2643182"/>
            <a:ext cx="3429000" cy="3214710"/>
          </a:xfrm>
        </p:spPr>
        <p:txBody>
          <a:bodyPr>
            <a:normAutofit fontScale="62500" lnSpcReduction="20000"/>
          </a:bodyPr>
          <a:lstStyle/>
          <a:p>
            <a:r>
              <a:rPr lang="el-GR" dirty="0" smtClean="0"/>
              <a:t>Στα πλαίσια της  2ης Θεματικής Ενότητας Δημιουργώ και Καινοτομώ- Δημιουργική Σκέψη και Πρωτοβουλία (STEAM/</a:t>
            </a:r>
            <a:r>
              <a:rPr lang="el-GR" dirty="0" err="1" smtClean="0"/>
              <a:t>Εκπαιδευτικ</a:t>
            </a:r>
            <a:r>
              <a:rPr lang="el-GR" dirty="0" smtClean="0"/>
              <a:t>ή Ρομποτική)των Εργαστηρίων Δεξιοτήτων, ασχοληθήκαμε με το εκπαιδευτικό πρόγραμμα« Ο κύκλος του νερού. Το νερό δίνει ζωή στους ανθρώπους και στη φύση»».</a:t>
            </a:r>
          </a:p>
          <a:p>
            <a:r>
              <a:rPr lang="el-GR" dirty="0" smtClean="0"/>
              <a:t>Το εκπαιδευτικό πρόγραμμα είχε σκοπό να κατανοήσουν τα νήπια τη σπουδαιότητα του νερού στη ζωή μας . Να γνωρίσουν που υπάρχει νερό (λίμνες , ποτάμια … ) και που μπορούμε να βρούμε πόσιμο νερό (σπίτια , θερμοκήπια. ).</a:t>
            </a:r>
            <a:br>
              <a:rPr lang="el-GR" dirty="0" smtClean="0"/>
            </a:br>
            <a:r>
              <a:rPr lang="el-GR" dirty="0" smtClean="0"/>
              <a:t>Να καλλιεργηθεί η περιβαλλοντική τους συνείδηση και να μάθουν να σέβονται το φυσικό περιβάλλον στο οποίο ζουν και τον υδάτινο κόσμο Να προβληματιστούν και να γνωρίσουν τους κινδύνους για την υγεία τους από την έλλειψη νερού ή από την κατανάλωση μολυσμένου νερού. Όλα αυτά  μέσα από την  επαφή των μαθητών του Νηπιαγωγείου μας ,με θέματα που αφορούν την επιστήμη, τα μαθηματικά, τη μηχανική και την τεχνολογία. Στόχοι επίσης του προγράμματος, είναι να εξασκηθούν στον αλγοριθμικό τρόπο σκέψης, να αναπτύξουν δεξιότητες προσανατολισμού και μέτρησης αποστάσεων και να αναζητήσουν λύσεις σε καθημερινά προβλήματα, όπως ο κύκλος του νερού και η υδροδυναμική.</a:t>
            </a:r>
          </a:p>
          <a:p>
            <a:endParaRPr lang="el-GR" dirty="0" smtClean="0"/>
          </a:p>
          <a:p>
            <a:r>
              <a:rPr lang="el-GR" dirty="0" smtClean="0"/>
              <a:t>Επίσκεψη στο ΚΠΕ Μακρινίτσας, συμμετέχοντας στο εκπαιδευτικό πρόγραμμα του ΚΠΕ «</a:t>
            </a:r>
            <a:r>
              <a:rPr lang="el-GR" dirty="0" err="1" smtClean="0"/>
              <a:t>Αειφορική</a:t>
            </a:r>
            <a:r>
              <a:rPr lang="el-GR" dirty="0" smtClean="0"/>
              <a:t> διαχείριση του νερού-Κρήνες της Μακρινίτσας».</a:t>
            </a:r>
          </a:p>
          <a:p>
            <a:endParaRPr lang="el-GR" dirty="0"/>
          </a:p>
        </p:txBody>
      </p:sp>
      <p:pic>
        <p:nvPicPr>
          <p:cNvPr id="1026" name="Picture 2" descr="C:\Users\admin\Desktop\IMG_20230406_122558 (1) Μ 1.jpg"/>
          <p:cNvPicPr>
            <a:picLocks noChangeAspect="1" noChangeArrowheads="1"/>
          </p:cNvPicPr>
          <p:nvPr/>
        </p:nvPicPr>
        <p:blipFill>
          <a:blip r:embed="rId2" cstate="print"/>
          <a:srcRect/>
          <a:stretch>
            <a:fillRect/>
          </a:stretch>
        </p:blipFill>
        <p:spPr bwMode="auto">
          <a:xfrm rot="21137158">
            <a:off x="272131" y="1015138"/>
            <a:ext cx="2676819" cy="4446607"/>
          </a:xfrm>
          <a:prstGeom prst="rect">
            <a:avLst/>
          </a:prstGeom>
          <a:noFill/>
        </p:spPr>
      </p:pic>
      <p:pic>
        <p:nvPicPr>
          <p:cNvPr id="1027" name="Picture 3" descr="C:\Users\admin\Desktop\IMG_20230406_123902 (1) Μ 2.jpg"/>
          <p:cNvPicPr>
            <a:picLocks noChangeAspect="1" noChangeArrowheads="1"/>
          </p:cNvPicPr>
          <p:nvPr/>
        </p:nvPicPr>
        <p:blipFill>
          <a:blip r:embed="rId3" cstate="print"/>
          <a:srcRect/>
          <a:stretch>
            <a:fillRect/>
          </a:stretch>
        </p:blipFill>
        <p:spPr bwMode="auto">
          <a:xfrm rot="21402044">
            <a:off x="2841184" y="860933"/>
            <a:ext cx="2444528" cy="4468941"/>
          </a:xfrm>
          <a:prstGeom prst="rect">
            <a:avLst/>
          </a:prstGeom>
          <a:noFill/>
        </p:spPr>
      </p:pic>
    </p:spTree>
  </p:cSld>
  <p:clrMapOvr>
    <a:masterClrMapping/>
  </p:clrMapOvr>
  <p:transition spd="med" advClick="0" advTm="600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1400" dirty="0" smtClean="0">
                <a:latin typeface="Arial Black" pitchFamily="34" charset="0"/>
              </a:rPr>
              <a:t>3</a:t>
            </a:r>
            <a:r>
              <a:rPr lang="el-GR" sz="1400" baseline="30000" dirty="0" smtClean="0">
                <a:latin typeface="Arial Black" pitchFamily="34" charset="0"/>
              </a:rPr>
              <a:t>ο</a:t>
            </a:r>
            <a:r>
              <a:rPr lang="el-GR" sz="1400" dirty="0" smtClean="0">
                <a:latin typeface="Arial Black" pitchFamily="34" charset="0"/>
              </a:rPr>
              <a:t> ΕΡΓΑΣΤΗΡΙΟ ΔΕΞΙΟΤΗΤΩΝ</a:t>
            </a:r>
            <a:br>
              <a:rPr lang="el-GR" sz="1400" dirty="0" smtClean="0">
                <a:latin typeface="Arial Black" pitchFamily="34" charset="0"/>
              </a:rPr>
            </a:br>
            <a:r>
              <a:rPr lang="el-GR" sz="1400" dirty="0" smtClean="0">
                <a:latin typeface="Arial Black" pitchFamily="34" charset="0"/>
              </a:rPr>
              <a:t>ΘΕΜΑΤΙΚΗ ΕΝΟΤΗΤΑ</a:t>
            </a:r>
            <a:br>
              <a:rPr lang="el-GR" sz="1400" dirty="0" smtClean="0">
                <a:latin typeface="Arial Black" pitchFamily="34" charset="0"/>
              </a:rPr>
            </a:br>
            <a:r>
              <a:rPr lang="el-GR" sz="1400" dirty="0" smtClean="0">
                <a:latin typeface="Arial Black" pitchFamily="34" charset="0"/>
              </a:rPr>
              <a:t>ΕΝΔΙΑΦΕΡΟΜΑΙ ΚΑΙ ΕΝΕΡΓΩ- ΚΟΙΝΩΝΙΚΗ ΣΥΝΑΙΣΘΗΣΗ ΚΑΙ ΕΥΘΥΝΗ</a:t>
            </a:r>
            <a:br>
              <a:rPr lang="el-GR" sz="1400" dirty="0" smtClean="0">
                <a:latin typeface="Arial Black" pitchFamily="34" charset="0"/>
              </a:rPr>
            </a:br>
            <a:r>
              <a:rPr lang="el-GR" sz="1400" dirty="0" smtClean="0">
                <a:latin typeface="Arial Black" pitchFamily="34" charset="0"/>
              </a:rPr>
              <a:t>(ΣΥΜΠΕΡΙΛΗΨΗ, ΑΛΛΗΛΟΣΕΒΑΣΜΟΣ, ΔΙΑΦΟΡΕΤΙΚΟΤΗΤΑ)</a:t>
            </a:r>
            <a:br>
              <a:rPr lang="el-GR" sz="1400" dirty="0" smtClean="0">
                <a:latin typeface="Arial Black" pitchFamily="34" charset="0"/>
              </a:rPr>
            </a:br>
            <a:r>
              <a:rPr lang="el-GR" sz="1400" dirty="0" smtClean="0">
                <a:latin typeface="Arial Black" pitchFamily="34" charset="0"/>
              </a:rPr>
              <a:t>ΘΕΜΑ: ΑΝΘΡΩΠΙΝΑ ΔΙΚΑΙΩΜΑΤΑ ΤΙΤΛΟΣ : «ΑΠΟΦΑΣΙΖΟΥΜΕ ΜΑΖΙ ΓΙΑΤΙ ΕΙΜΑΣΤΕ ΟΛΟΙ ΙΣΟΙ, ΑΝ ΚΑΙ ΔΙΑΦΟΡΕΤΙΚΟΙ</a:t>
            </a:r>
            <a:r>
              <a:rPr lang="el-GR" sz="1400" dirty="0" smtClean="0"/>
              <a:t>»</a:t>
            </a:r>
            <a:r>
              <a:rPr lang="el-GR" sz="2800" dirty="0" smtClean="0"/>
              <a:t/>
            </a:r>
            <a:br>
              <a:rPr lang="el-GR" sz="2800" dirty="0" smtClean="0"/>
            </a:br>
            <a:endParaRPr lang="el-GR" sz="2800" dirty="0"/>
          </a:p>
        </p:txBody>
      </p:sp>
      <p:sp>
        <p:nvSpPr>
          <p:cNvPr id="3" name="2 - Θέση κειμένου"/>
          <p:cNvSpPr>
            <a:spLocks noGrp="1"/>
          </p:cNvSpPr>
          <p:nvPr>
            <p:ph type="body" sz="half" idx="2"/>
          </p:nvPr>
        </p:nvSpPr>
        <p:spPr/>
        <p:txBody>
          <a:bodyPr/>
          <a:lstStyle/>
          <a:p>
            <a:r>
              <a:rPr lang="el-GR" dirty="0" smtClean="0"/>
              <a:t>Στα πλαίσια της  3ης Θεματικής Ενότητας Ενδιαφέρομαι και Ενεργώ- Κοινωνική Συναίσθηση και Ευθύνη των Εργαστηρίων Δεξιοτήτων, ασχοληθήκαμε με το εκπαιδευτικό πρόγραμμα</a:t>
            </a:r>
            <a:r>
              <a:rPr lang="el-GR" b="1" dirty="0" smtClean="0"/>
              <a:t> Ανθρώπινα δικαιώματα</a:t>
            </a:r>
            <a:r>
              <a:rPr lang="el-GR" dirty="0" smtClean="0"/>
              <a:t> </a:t>
            </a:r>
            <a:r>
              <a:rPr lang="el-GR" b="1" dirty="0" smtClean="0"/>
              <a:t>«Αποφασίζουμε μαζί γιατί είμαστε όλοι ίσοι, αν και διαφορετικοί»</a:t>
            </a:r>
          </a:p>
          <a:p>
            <a:r>
              <a:rPr lang="el-GR" b="1" dirty="0" smtClean="0"/>
              <a:t> «ΤΑ ΧΕΡΙΑ ΔΕΝ ΕΙΝΑΙ ΓΙΑ ΝΑ ΔΕΡΝΟΥΜΕ»</a:t>
            </a:r>
            <a:endParaRPr lang="el-GR" dirty="0" smtClean="0"/>
          </a:p>
          <a:p>
            <a:endParaRPr lang="el-GR" dirty="0"/>
          </a:p>
        </p:txBody>
      </p:sp>
      <p:sp>
        <p:nvSpPr>
          <p:cNvPr id="4" name="3 - Θέση εικόνας"/>
          <p:cNvSpPr>
            <a:spLocks noGrp="1"/>
          </p:cNvSpPr>
          <p:nvPr>
            <p:ph type="pic" idx="1"/>
          </p:nvPr>
        </p:nvSpPr>
        <p:spPr>
          <a:xfrm>
            <a:off x="663682" y="357166"/>
            <a:ext cx="4206240" cy="4890076"/>
          </a:xfrm>
        </p:spPr>
      </p:sp>
      <p:pic>
        <p:nvPicPr>
          <p:cNvPr id="5" name="0 - Εικόνα" descr="TA XERIA DEN EINAI GIA NA DERNOYME.jpg"/>
          <p:cNvPicPr/>
          <p:nvPr/>
        </p:nvPicPr>
        <p:blipFill>
          <a:blip r:embed="rId2" cstate="print"/>
          <a:stretch>
            <a:fillRect/>
          </a:stretch>
        </p:blipFill>
        <p:spPr>
          <a:xfrm>
            <a:off x="347669" y="205809"/>
            <a:ext cx="4876232" cy="5366331"/>
          </a:xfrm>
          <a:prstGeom prst="rect">
            <a:avLst/>
          </a:prstGeom>
        </p:spPr>
      </p:pic>
    </p:spTree>
  </p:cSld>
  <p:clrMapOvr>
    <a:masterClrMapping/>
  </p:clrMapOvr>
  <p:transition spd="med" advClick="0" advTm="6000">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1600" dirty="0" smtClean="0">
                <a:latin typeface="Arial Black" pitchFamily="34" charset="0"/>
              </a:rPr>
              <a:t>4</a:t>
            </a:r>
            <a:r>
              <a:rPr lang="el-GR" sz="1600" baseline="30000" dirty="0" smtClean="0">
                <a:latin typeface="Arial Black" pitchFamily="34" charset="0"/>
              </a:rPr>
              <a:t>ο</a:t>
            </a:r>
            <a:r>
              <a:rPr lang="el-GR" sz="1600" dirty="0" smtClean="0">
                <a:latin typeface="Arial Black" pitchFamily="34" charset="0"/>
              </a:rPr>
              <a:t> ΕΡΓΑΣΤΗΡΙΟ ΔΕΞΙΟΤΗΤΩΝ</a:t>
            </a:r>
            <a:br>
              <a:rPr lang="el-GR" sz="1600" dirty="0" smtClean="0">
                <a:latin typeface="Arial Black" pitchFamily="34" charset="0"/>
              </a:rPr>
            </a:br>
            <a:r>
              <a:rPr lang="el-GR" sz="1600" dirty="0" smtClean="0">
                <a:latin typeface="Arial Black" pitchFamily="34" charset="0"/>
              </a:rPr>
              <a:t>ΘΕΜΑΤΙΚΗ ΕΝΟΤΗΤΑ</a:t>
            </a:r>
            <a:br>
              <a:rPr lang="el-GR" sz="1600" dirty="0" smtClean="0">
                <a:latin typeface="Arial Black" pitchFamily="34" charset="0"/>
              </a:rPr>
            </a:br>
            <a:r>
              <a:rPr lang="el-GR" sz="1600" dirty="0" smtClean="0">
                <a:latin typeface="Arial Black" pitchFamily="34" charset="0"/>
              </a:rPr>
              <a:t>ΖΩ ΚΑΛΥΤΕΡΑ- ΕΥ ΖΗΝ</a:t>
            </a:r>
            <a:br>
              <a:rPr lang="el-GR" sz="1600" dirty="0" smtClean="0">
                <a:latin typeface="Arial Black" pitchFamily="34" charset="0"/>
              </a:rPr>
            </a:br>
            <a:r>
              <a:rPr lang="el-GR" sz="1600" dirty="0" smtClean="0">
                <a:latin typeface="Arial Black" pitchFamily="34" charset="0"/>
              </a:rPr>
              <a:t>(ΑΥΤΟΜΕΡΙΜΝΑ-ΟΔΙΚΗ ΑΣΦΑΛΕΙΑ)</a:t>
            </a:r>
            <a:br>
              <a:rPr lang="el-GR" sz="1600" dirty="0" smtClean="0">
                <a:latin typeface="Arial Black" pitchFamily="34" charset="0"/>
              </a:rPr>
            </a:br>
            <a:r>
              <a:rPr lang="el-GR" sz="1600" dirty="0" smtClean="0">
                <a:latin typeface="Arial Black" pitchFamily="34" charset="0"/>
              </a:rPr>
              <a:t>ΘΕΜΑ  : «ΑΣΦΑΛΩΣ ΚΥΚΛΟΦΟΡΩ, ΤΟΝ Κ.Ο.Κ. ΕΧΩ ΓΙΑ ΟΔΗΓΟ»</a:t>
            </a:r>
            <a:r>
              <a:rPr lang="el-GR" sz="2400" dirty="0" smtClean="0">
                <a:latin typeface="Arial Black" pitchFamily="34" charset="0"/>
              </a:rPr>
              <a:t/>
            </a:r>
            <a:br>
              <a:rPr lang="el-GR" sz="2400" dirty="0" smtClean="0">
                <a:latin typeface="Arial Black" pitchFamily="34" charset="0"/>
              </a:rPr>
            </a:br>
            <a:endParaRPr lang="el-GR" sz="2400" dirty="0">
              <a:latin typeface="Arial Black" pitchFamily="34" charset="0"/>
            </a:endParaRPr>
          </a:p>
        </p:txBody>
      </p:sp>
      <p:sp>
        <p:nvSpPr>
          <p:cNvPr id="3" name="2 - Θέση κειμένου"/>
          <p:cNvSpPr>
            <a:spLocks noGrp="1"/>
          </p:cNvSpPr>
          <p:nvPr>
            <p:ph type="body" sz="half" idx="2"/>
          </p:nvPr>
        </p:nvSpPr>
        <p:spPr>
          <a:xfrm>
            <a:off x="5389098" y="3000372"/>
            <a:ext cx="3429000" cy="2203502"/>
          </a:xfrm>
        </p:spPr>
        <p:txBody>
          <a:bodyPr>
            <a:normAutofit fontScale="70000" lnSpcReduction="20000"/>
          </a:bodyPr>
          <a:lstStyle/>
          <a:p>
            <a:pPr algn="just"/>
            <a:r>
              <a:rPr lang="el-GR" dirty="0" smtClean="0"/>
              <a:t>Στα πλαίσια της  4ης Θεματικής Ενότητας Ζω καλύτερα- Ευ </a:t>
            </a:r>
            <a:r>
              <a:rPr lang="el-GR" dirty="0" smtClean="0"/>
              <a:t>ζην ( </a:t>
            </a:r>
            <a:r>
              <a:rPr lang="el-GR" dirty="0" err="1" smtClean="0"/>
              <a:t>Αυτομέριμνα</a:t>
            </a:r>
            <a:r>
              <a:rPr lang="el-GR" dirty="0" smtClean="0"/>
              <a:t> -</a:t>
            </a:r>
            <a:r>
              <a:rPr lang="el-GR" dirty="0" smtClean="0"/>
              <a:t>Οδική ασφάλεια</a:t>
            </a:r>
            <a:r>
              <a:rPr lang="el-GR" dirty="0" smtClean="0"/>
              <a:t>) των </a:t>
            </a:r>
            <a:r>
              <a:rPr lang="el-GR" dirty="0" smtClean="0"/>
              <a:t>Εργαστηρίων Δεξιοτήτων, ασχοληθήκαμε με το εκπαιδευτικό πρόγραμμα </a:t>
            </a:r>
            <a:r>
              <a:rPr lang="el-GR" dirty="0" smtClean="0"/>
              <a:t>( </a:t>
            </a:r>
            <a:r>
              <a:rPr lang="el-GR" dirty="0" err="1" smtClean="0"/>
              <a:t>Αυτομέριμνα</a:t>
            </a:r>
            <a:r>
              <a:rPr lang="el-GR" dirty="0" smtClean="0"/>
              <a:t>- Οδική </a:t>
            </a:r>
            <a:r>
              <a:rPr lang="el-GR" dirty="0" smtClean="0"/>
              <a:t>ασφάλεια) :</a:t>
            </a:r>
          </a:p>
          <a:p>
            <a:pPr algn="just"/>
            <a:r>
              <a:rPr lang="el-GR" dirty="0" smtClean="0"/>
              <a:t> «Ασφαλώς κυκλοφορώ, τον Κ.Ο.Κ. έχω για οδηγό»</a:t>
            </a:r>
          </a:p>
          <a:p>
            <a:pPr algn="just"/>
            <a:endParaRPr lang="el-GR" dirty="0" smtClean="0"/>
          </a:p>
          <a:p>
            <a:pPr algn="just"/>
            <a:r>
              <a:rPr lang="el-GR" dirty="0" smtClean="0"/>
              <a:t>Σκοπός του συγκεκριμένου προγράμματος για την Οδική Κυκλοφορία και Ασφάλεια είναι να γνωρίσουν τα παιδιά τον κώδικα οδικής κυκλοφορίας, τον τρόπο με τον οποίο κινούνται τα οχήματα και οι πεζοί, να κατανοήσουν τους κανόνες της οδικής συμπεριφοράς και να αναπτύξουν δεξιότητες ασφαλούς μετακίνησης, αντίληψης και αντιμετώπισης των κινδύνων του δρόμου.</a:t>
            </a:r>
          </a:p>
          <a:p>
            <a:pPr algn="just"/>
            <a:endParaRPr lang="el-GR" dirty="0" smtClean="0"/>
          </a:p>
          <a:p>
            <a:pPr algn="just"/>
            <a:r>
              <a:rPr lang="el-GR" dirty="0" smtClean="0"/>
              <a:t>ΕΠΙΣΚΕΨΗ ΣΤΟ ΠΑΡΚΟ ΚΥΚΛΟΦΟΡΙΑΚΗΣ ΑΓΩΓΗΣ</a:t>
            </a:r>
          </a:p>
          <a:p>
            <a:pPr algn="just"/>
            <a:endParaRPr lang="el-GR" dirty="0"/>
          </a:p>
        </p:txBody>
      </p:sp>
      <p:pic>
        <p:nvPicPr>
          <p:cNvPr id="2052" name="Picture 4" descr="C:\Users\admin\Desktop\346074789_785473536203730_8213053133201077697_n Π Κ Α 1.jpg"/>
          <p:cNvPicPr>
            <a:picLocks noGrp="1" noChangeAspect="1" noChangeArrowheads="1"/>
          </p:cNvPicPr>
          <p:nvPr>
            <p:ph type="pic" idx="1"/>
          </p:nvPr>
        </p:nvPicPr>
        <p:blipFill>
          <a:blip r:embed="rId2" cstate="print"/>
          <a:srcRect l="27472" r="27472"/>
          <a:stretch>
            <a:fillRect/>
          </a:stretch>
        </p:blipFill>
        <p:spPr bwMode="auto">
          <a:xfrm>
            <a:off x="71406" y="4929174"/>
            <a:ext cx="2643206" cy="1928826"/>
          </a:xfrm>
          <a:prstGeom prst="rect">
            <a:avLst/>
          </a:prstGeom>
          <a:noFill/>
        </p:spPr>
      </p:pic>
      <p:pic>
        <p:nvPicPr>
          <p:cNvPr id="2053" name="Picture 5" descr="C:\Users\admin\Desktop\346099964_649647873653006_5421285125908843046_n (1) Π Κ Α 2.jpg"/>
          <p:cNvPicPr>
            <a:picLocks noChangeAspect="1" noChangeArrowheads="1"/>
          </p:cNvPicPr>
          <p:nvPr/>
        </p:nvPicPr>
        <p:blipFill>
          <a:blip r:embed="rId3" cstate="print"/>
          <a:srcRect/>
          <a:stretch>
            <a:fillRect/>
          </a:stretch>
        </p:blipFill>
        <p:spPr bwMode="auto">
          <a:xfrm>
            <a:off x="0" y="2500307"/>
            <a:ext cx="5429256" cy="2428892"/>
          </a:xfrm>
          <a:prstGeom prst="rect">
            <a:avLst/>
          </a:prstGeom>
          <a:noFill/>
        </p:spPr>
      </p:pic>
      <p:pic>
        <p:nvPicPr>
          <p:cNvPr id="2054" name="Picture 6" descr="C:\Users\admin\Desktop\346103532_552276750402462_8385790230855217363_n Π Κ Α 3.jpg"/>
          <p:cNvPicPr>
            <a:picLocks noChangeAspect="1" noChangeArrowheads="1"/>
          </p:cNvPicPr>
          <p:nvPr/>
        </p:nvPicPr>
        <p:blipFill>
          <a:blip r:embed="rId4" cstate="print"/>
          <a:srcRect/>
          <a:stretch>
            <a:fillRect/>
          </a:stretch>
        </p:blipFill>
        <p:spPr bwMode="auto">
          <a:xfrm>
            <a:off x="0" y="0"/>
            <a:ext cx="5376672" cy="2421636"/>
          </a:xfrm>
          <a:prstGeom prst="rect">
            <a:avLst/>
          </a:prstGeom>
          <a:noFill/>
        </p:spPr>
      </p:pic>
      <p:pic>
        <p:nvPicPr>
          <p:cNvPr id="2055" name="Picture 7" descr="C:\Users\admin\Desktop\received_984024266090156 Κ ΑΓ5 Π Κ Α 4.jpeg"/>
          <p:cNvPicPr>
            <a:picLocks noChangeAspect="1" noChangeArrowheads="1"/>
          </p:cNvPicPr>
          <p:nvPr/>
        </p:nvPicPr>
        <p:blipFill>
          <a:blip r:embed="rId5" cstate="print"/>
          <a:srcRect/>
          <a:stretch>
            <a:fillRect/>
          </a:stretch>
        </p:blipFill>
        <p:spPr bwMode="auto">
          <a:xfrm>
            <a:off x="2786050" y="4929198"/>
            <a:ext cx="2643206" cy="1928801"/>
          </a:xfrm>
          <a:prstGeom prst="rect">
            <a:avLst/>
          </a:prstGeom>
          <a:noFill/>
        </p:spPr>
      </p:pic>
    </p:spTree>
  </p:cSld>
  <p:clrMapOvr>
    <a:masterClrMapping/>
  </p:clrMapOvr>
  <p:transition spd="med" advClick="0" advTm="6000">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φθονία">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Αφθονί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Αφθονί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114</TotalTime>
  <Words>303</Words>
  <PresentationFormat>Προβολή στην οθόνη (4:3)</PresentationFormat>
  <Paragraphs>18</Paragraphs>
  <Slides>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vt:i4>
      </vt:variant>
    </vt:vector>
  </HeadingPairs>
  <TitlesOfParts>
    <vt:vector size="5" baseType="lpstr">
      <vt:lpstr>Αφθονία</vt:lpstr>
      <vt:lpstr>1ο ΕΡΓΑΣΤΗΡΙΟ ΔΕΞΙΟΤΗΤΩΝ  «ΤΑ ΖΩΑ ΕΧΟΥΝ ΔΙΚΑΙΩΜΑΤΑ, ΕΛΑΤΕ ΝΑ ΤΑ ΥΠΕΡΑΣΠΙΣΤΟΥΜΕ</vt:lpstr>
      <vt:lpstr> 2ο ΕΡΓΑΣΤΗΡΙΟ ΔΕΞΙΟΤΗΤΩΝ ΔΗΜΙΟΥΡΓΩ ΚΑΙ ΚΑΙΝΟΤΟΜΩ- ΔΗΜΙΟΥΡΓΙΚΗ ΣΚΕΨΗ ΚΑΙ ΠΡΩΤΟΒΟΥΛΙΑ (STEAM/ΕΚΠΑΙΔΕΥΤΙΚΗ ΡΟΜΠΟΤΙΚΗ) ΘΕΜΑ: « Ο ΚΥΚΛΟΣ ΤΟΥ ΝΕΡΟΥ. ΤΟ ΝΕΡΟ ΔΙΝΕΙ ΖΩΗ ΣΤΟΥΣ ΑΝΘΡΩΠΟΥΣ ΚΑΙ ΣΤΗ ΦΥΣΗ»   </vt:lpstr>
      <vt:lpstr>3ο ΕΡΓΑΣΤΗΡΙΟ ΔΕΞΙΟΤΗΤΩΝ ΘΕΜΑΤΙΚΗ ΕΝΟΤΗΤΑ ΕΝΔΙΑΦΕΡΟΜΑΙ ΚΑΙ ΕΝΕΡΓΩ- ΚΟΙΝΩΝΙΚΗ ΣΥΝΑΙΣΘΗΣΗ ΚΑΙ ΕΥΘΥΝΗ (ΣΥΜΠΕΡΙΛΗΨΗ, ΑΛΛΗΛΟΣΕΒΑΣΜΟΣ, ΔΙΑΦΟΡΕΤΙΚΟΤΗΤΑ) ΘΕΜΑ: ΑΝΘΡΩΠΙΝΑ ΔΙΚΑΙΩΜΑΤΑ ΤΙΤΛΟΣ : «ΑΠΟΦΑΣΙΖΟΥΜΕ ΜΑΖΙ ΓΙΑΤΙ ΕΙΜΑΣΤΕ ΟΛΟΙ ΙΣΟΙ, ΑΝ ΚΑΙ ΔΙΑΦΟΡΕΤΙΚΟΙ» </vt:lpstr>
      <vt:lpstr>4ο ΕΡΓΑΣΤΗΡΙΟ ΔΕΞΙΟΤΗΤΩΝ ΘΕΜΑΤΙΚΗ ΕΝΟΤΗΤΑ ΖΩ ΚΑΛΥΤΕΡΑ- ΕΥ ΖΗΝ (ΑΥΤΟΜΕΡΙΜΝΑ-ΟΔΙΚΗ ΑΣΦΑΛΕΙΑ) ΘΕΜΑ  : «ΑΣΦΑΛΩΣ ΚΥΚΛΟΦΟΡΩ, ΤΟΝ Κ.Ο.Κ. ΕΧΩ ΓΙΑ ΟΔΗΓΟ»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1ο ΕΡΓΑΣΤΗΡΙΟ ΔΕΞΙΟΤΗΤΩΝ  «ΤΑ ΖΩΑ ΕΧΟΥΝ ΔΙΚΑΙΩΜΑΤΑ, ΕΛΑΤΕ ΝΑ ΤΑ ΥΠΕΡΑΣΠΙΣΤΟΥΜΕ</dc:title>
  <dc:creator>admin</dc:creator>
  <cp:lastModifiedBy>admin</cp:lastModifiedBy>
  <cp:revision>21</cp:revision>
  <dcterms:created xsi:type="dcterms:W3CDTF">2023-05-15T12:21:03Z</dcterms:created>
  <dcterms:modified xsi:type="dcterms:W3CDTF">2023-05-24T12:18:53Z</dcterms:modified>
</cp:coreProperties>
</file>