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8" r:id="rId2"/>
    <p:sldMasterId id="2147483770" r:id="rId3"/>
    <p:sldMasterId id="2147483782" r:id="rId4"/>
  </p:sldMasterIdLst>
  <p:notesMasterIdLst>
    <p:notesMasterId r:id="rId29"/>
  </p:notesMasterIdLst>
  <p:sldIdLst>
    <p:sldId id="278" r:id="rId5"/>
    <p:sldId id="324" r:id="rId6"/>
    <p:sldId id="256" r:id="rId7"/>
    <p:sldId id="257" r:id="rId8"/>
    <p:sldId id="327" r:id="rId9"/>
    <p:sldId id="328" r:id="rId10"/>
    <p:sldId id="325" r:id="rId11"/>
    <p:sldId id="326" r:id="rId12"/>
    <p:sldId id="260" r:id="rId13"/>
    <p:sldId id="261" r:id="rId14"/>
    <p:sldId id="264" r:id="rId15"/>
    <p:sldId id="265" r:id="rId16"/>
    <p:sldId id="314" r:id="rId17"/>
    <p:sldId id="311" r:id="rId18"/>
    <p:sldId id="315" r:id="rId19"/>
    <p:sldId id="266" r:id="rId20"/>
    <p:sldId id="268" r:id="rId21"/>
    <p:sldId id="269" r:id="rId22"/>
    <p:sldId id="317" r:id="rId23"/>
    <p:sldId id="329" r:id="rId24"/>
    <p:sldId id="321" r:id="rId25"/>
    <p:sldId id="330" r:id="rId26"/>
    <p:sldId id="319" r:id="rId27"/>
    <p:sldId id="277" r:id="rId2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99"/>
    <a:srgbClr val="66FF99"/>
    <a:srgbClr val="66FFCC"/>
    <a:srgbClr val="FF5050"/>
    <a:srgbClr val="FF99FF"/>
    <a:srgbClr val="FFCC00"/>
    <a:srgbClr val="CCCCFF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 varScale="1">
        <p:scale>
          <a:sx n="124" d="100"/>
          <a:sy n="124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cs typeface="+mn-cs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noProof="0"/>
              <a:t>Δεύτερου επιπέδου</a:t>
            </a:r>
          </a:p>
          <a:p>
            <a:pPr lvl="2"/>
            <a:r>
              <a:rPr lang="el-GR" altLang="el-GR" noProof="0"/>
              <a:t>Τρίτου επιπέδου</a:t>
            </a:r>
          </a:p>
          <a:p>
            <a:pPr lvl="3"/>
            <a:r>
              <a:rPr lang="el-GR" altLang="el-GR" noProof="0"/>
              <a:t>Τέταρτου επιπέδου</a:t>
            </a:r>
          </a:p>
          <a:p>
            <a:pPr lvl="4"/>
            <a:r>
              <a:rPr lang="el-GR" altLang="el-GR" noProof="0"/>
              <a:t>Πέμπτου επιπέδου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cs typeface="+mn-cs"/>
              </a:defRPr>
            </a:lvl1pPr>
          </a:lstStyle>
          <a:p>
            <a:pPr>
              <a:defRPr/>
            </a:pPr>
            <a:fld id="{7AE7E7D0-DC95-4CF4-8851-E8DEE30BCAD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2190589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Έλλειψη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6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117883-3E0D-4DA6-90C3-874F0EA78D1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406720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506F-1700-45ED-ACEA-55713FE1C97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309822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149D-7D71-4AF0-89BA-784F5EB3B25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3765633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6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117883-3E0D-4DA6-90C3-874F0EA78D1E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0465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EEE6-4AFD-466C-8C68-249C4B887B9B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926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018E-1F4D-486A-998C-6547651B23AA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643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2D35-C443-4674-B691-7F33120CCB90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886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1DEF2C-B523-490F-9048-B9EEE3E949E5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3464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6419-5553-4227-A2F4-704C31ABEBF1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6359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Ορθογώνιο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C405F8-9284-4659-B8F3-8C6827E93849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6169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E68CF-94BD-4E04-9A5B-5337BF3E16D6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228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EEE6-4AFD-466C-8C68-249C4B887B9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19678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Διάγραμμα ροής: Διεργασία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Διάγραμμα ροής: Διεργασία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D7A45D-F6A7-4567-9E0C-B49FAA9BEE86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462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506F-1700-45ED-ACEA-55713FE1C975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9907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149D-7D71-4AF0-89BA-784F5EB3B25B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8734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6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117883-3E0D-4DA6-90C3-874F0EA78D1E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8186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EEE6-4AFD-466C-8C68-249C4B887B9B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215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018E-1F4D-486A-998C-6547651B23AA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625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2D35-C443-4674-B691-7F33120CCB90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569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1DEF2C-B523-490F-9048-B9EEE3E949E5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295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6419-5553-4227-A2F4-704C31ABEBF1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839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Ορθογώνιο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C405F8-9284-4659-B8F3-8C6827E93849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63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Ορθογώνιο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Έλλειψη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Έλλειψη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10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018E-1F4D-486A-998C-6547651B23A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1029055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E68CF-94BD-4E04-9A5B-5337BF3E16D6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754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Διάγραμμα ροής: Διεργασία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Διάγραμμα ροής: Διεργασία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D7A45D-F6A7-4567-9E0C-B49FAA9BEE86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630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506F-1700-45ED-ACEA-55713FE1C975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3967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149D-7D71-4AF0-89BA-784F5EB3B25B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4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6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117883-3E0D-4DA6-90C3-874F0EA78D1E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86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EEE6-4AFD-466C-8C68-249C4B887B9B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890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018E-1F4D-486A-998C-6547651B23AA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8502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2D35-C443-4674-B691-7F33120CCB90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944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1DEF2C-B523-490F-9048-B9EEE3E949E5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5656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6419-5553-4227-A2F4-704C31ABEBF1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66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2D35-C443-4674-B691-7F33120CCB9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3119540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Ορθογώνιο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C405F8-9284-4659-B8F3-8C6827E93849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780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E68CF-94BD-4E04-9A5B-5337BF3E16D6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115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Διάγραμμα ροής: Διεργασία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Διάγραμμα ροής: Διεργασία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D7A45D-F6A7-4567-9E0C-B49FAA9BEE86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66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506F-1700-45ED-ACEA-55713FE1C975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6626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149D-7D71-4AF0-89BA-784F5EB3B25B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17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1DEF2C-B523-490F-9048-B9EEE3E949E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325248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6419-5553-4227-A2F4-704C31ABEBF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156113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Ορθογώνιο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C405F8-9284-4659-B8F3-8C6827E9384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274953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E68CF-94BD-4E04-9A5B-5337BF3E16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149538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Διάγραμμα ροής: Διεργασία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Διάγραμμα ροής: Διεργασία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D7A45D-F6A7-4567-9E0C-B49FAA9BEE8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319092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Έλλειψη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Ορθογώνιο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033" name="Θέση κειμένου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4939269C-AECD-46DA-9F35-6F8C08CFD75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2" r:id="rId2"/>
    <p:sldLayoutId id="2147483753" r:id="rId3"/>
    <p:sldLayoutId id="2147483743" r:id="rId4"/>
    <p:sldLayoutId id="2147483754" r:id="rId5"/>
    <p:sldLayoutId id="2147483744" r:id="rId6"/>
    <p:sldLayoutId id="2147483755" r:id="rId7"/>
    <p:sldLayoutId id="2147483756" r:id="rId8"/>
    <p:sldLayoutId id="2147483757" r:id="rId9"/>
    <p:sldLayoutId id="2147483745" r:id="rId10"/>
    <p:sldLayoutId id="214748374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033" name="Θέση κειμένου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4939269C-AECD-46DA-9F35-6F8C08CFD757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959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033" name="Θέση κειμένου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4939269C-AECD-46DA-9F35-6F8C08CFD757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184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033" name="Θέση κειμένου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4939269C-AECD-46DA-9F35-6F8C08CFD757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81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os.gr/sites/default/files/articles-legacy/programma_spoydon_gia_tin_prosholiki_ek-_paideysi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-180528" y="-1179512"/>
            <a:ext cx="10116616" cy="55054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r>
              <a:rPr lang="el-GR" altLang="el-GR" sz="3600" b="1" dirty="0">
                <a:latin typeface="Segoe Script" pitchFamily="34" charset="0"/>
              </a:rPr>
              <a:t>Παρουσίαση </a:t>
            </a:r>
          </a:p>
          <a:p>
            <a:pPr algn="ctr" eaLnBrk="1" hangingPunct="1">
              <a:buFontTx/>
              <a:buNone/>
            </a:pPr>
            <a:r>
              <a:rPr lang="el-GR" altLang="el-GR" sz="3600" b="1" dirty="0">
                <a:latin typeface="Segoe Script" pitchFamily="34" charset="0"/>
              </a:rPr>
              <a:t>Εκπαιδευτικού Προγράμματος</a:t>
            </a:r>
            <a:endParaRPr lang="en-US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l-GR" sz="3600" b="1" dirty="0">
                <a:latin typeface="Segoe Script" pitchFamily="34" charset="0"/>
              </a:rPr>
              <a:t>N</a:t>
            </a:r>
            <a:r>
              <a:rPr lang="el-GR" altLang="el-GR" sz="3600" b="1" dirty="0" err="1" smtClean="0">
                <a:latin typeface="Segoe Script" pitchFamily="34" charset="0"/>
              </a:rPr>
              <a:t>ηπιαγωγείου</a:t>
            </a:r>
            <a:endParaRPr lang="el-GR" altLang="el-GR" sz="3600" b="1" dirty="0">
              <a:latin typeface="Segoe Script" pitchFamily="34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76" y="4063320"/>
            <a:ext cx="6156112" cy="27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187450" y="116632"/>
            <a:ext cx="7561263" cy="1867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1201115" y="357326"/>
            <a:ext cx="7561263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l-GR" altLang="el-GR" sz="3600" b="1" dirty="0">
                <a:solidFill>
                  <a:srgbClr val="000000"/>
                </a:solidFill>
                <a:latin typeface="Segoe Script" pitchFamily="34" charset="0"/>
              </a:rPr>
              <a:t>Βασικοί άξονες εφαρμογής</a:t>
            </a:r>
          </a:p>
          <a:p>
            <a:pPr algn="ctr" eaLnBrk="1" hangingPunct="1">
              <a:lnSpc>
                <a:spcPct val="80000"/>
              </a:lnSpc>
            </a:pPr>
            <a:r>
              <a:rPr lang="el-GR" altLang="el-GR" sz="3600" b="1" dirty="0">
                <a:solidFill>
                  <a:srgbClr val="000000"/>
                </a:solidFill>
                <a:latin typeface="Segoe Script" pitchFamily="34" charset="0"/>
              </a:rPr>
              <a:t>του εκπαιδευτικού προγράμματος</a:t>
            </a:r>
            <a:endParaRPr lang="el-GR" altLang="el-GR" sz="3600" b="1" dirty="0">
              <a:solidFill>
                <a:schemeClr val="tx2"/>
              </a:solidFill>
              <a:latin typeface="Segoe Script" pitchFamily="34" charset="0"/>
            </a:endParaRP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07986"/>
            <a:ext cx="1252657" cy="107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84375"/>
            <a:ext cx="239077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85034D4B-769B-4519-B767-5FC859BF5519}"/>
              </a:ext>
            </a:extLst>
          </p:cNvPr>
          <p:cNvSpPr/>
          <p:nvPr/>
        </p:nvSpPr>
        <p:spPr>
          <a:xfrm rot="16200000">
            <a:off x="-2110987" y="55856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675" y="1884469"/>
            <a:ext cx="8532811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Αυθόρμητες, ημικαθοδηγούμενες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 και καθοδηγούμενες δραστηριότητες.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Ατομικές και ομαδικές εργασίες.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Παιγνιώδεις δράσεις.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Επίδειξη συνοδευτικού εποπτικού υλικού.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Διαπραγμάτευση ποικίλων θεματικών ενοτήτων.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Αξιοποίηση ψηφιακών μέσων &amp; λογισμικών.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Αναφορά και διδακτική αξιοποίηση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 Παγκόσμιων Ημερών.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42988" y="549275"/>
            <a:ext cx="7921625" cy="207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900113" y="737939"/>
            <a:ext cx="799306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Οι πέντε</a:t>
            </a:r>
          </a:p>
          <a:p>
            <a:pPr algn="ctr" eaLnBrk="1" hangingPunct="1">
              <a:lnSpc>
                <a:spcPct val="80000"/>
              </a:lnSpc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μαθησιακές περιοχές του  </a:t>
            </a:r>
          </a:p>
          <a:p>
            <a:pPr algn="ctr" eaLnBrk="1" hangingPunct="1">
              <a:lnSpc>
                <a:spcPct val="80000"/>
              </a:lnSpc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Διαθεματικού Ενιαίου Πλαισίου Προγραμμάτων Σπουδών</a:t>
            </a:r>
            <a:endParaRPr lang="el-GR" altLang="el-GR" sz="3200" b="1" dirty="0">
              <a:solidFill>
                <a:schemeClr val="tx2"/>
              </a:solidFill>
              <a:latin typeface="Segoe Script" pitchFamily="34" charset="0"/>
            </a:endParaRP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900113" y="2857500"/>
            <a:ext cx="94694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1.ΠΑΙΔΙ ΚΑΙ ΓΛΩΣΣΑ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2.ΠΑΙΔΙ &amp; ΜΑΘΗΜΑΤΙΚΑ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3.ΠΑΙΔΙ &amp; ΠΕΡΙΒΑΛΛΟΝ 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4.ΠΑΙΔΙ, ΔΗΜΙΟΥΡΓΙΑ &amp; ΕΚΦΡΑΣΗ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5.ΠΑΙΔΙ &amp; ΤΕΧΝΟΛΟΓΙΑ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0E1A92B5-90EE-4927-A722-20819E5B6641}"/>
              </a:ext>
            </a:extLst>
          </p:cNvPr>
          <p:cNvSpPr/>
          <p:nvPr/>
        </p:nvSpPr>
        <p:spPr>
          <a:xfrm rot="16200000">
            <a:off x="-1406717" y="557178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863600" y="62971"/>
            <a:ext cx="838835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u="sng" dirty="0">
                <a:solidFill>
                  <a:srgbClr val="000000"/>
                </a:solidFill>
                <a:latin typeface="Segoe Script" pitchFamily="34" charset="0"/>
              </a:rPr>
              <a:t>ΠΑΙΔΙ  &amp; ΓΛΩΣΣΑ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Κατανόηση</a:t>
            </a: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και </a:t>
            </a: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παραγωγή</a:t>
            </a: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προφορικού λόγου με ελεύθερες ανακοινώσεις, 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διάλογο, συζήτηση, ανάπτυξη θέματος,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παραμύθια, εξιστορήσεις, ποίηση.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Γραφή</a:t>
            </a: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: αναδυόμενη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γραφή, δραστηριότητες 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πρώτης γραφής και 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ανάγνωσης.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08532"/>
            <a:ext cx="3419872" cy="3249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E2919EF8-ADA9-43D4-A581-14FD5E59F77F}"/>
              </a:ext>
            </a:extLst>
          </p:cNvPr>
          <p:cNvSpPr/>
          <p:nvPr/>
        </p:nvSpPr>
        <p:spPr>
          <a:xfrm rot="16200000">
            <a:off x="-1422399" y="543248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865960" y="212154"/>
            <a:ext cx="838835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u="sng" dirty="0">
                <a:solidFill>
                  <a:srgbClr val="000000"/>
                </a:solidFill>
                <a:latin typeface="Segoe Script" pitchFamily="34" charset="0"/>
              </a:rPr>
              <a:t>ΠΑΙΔΙ  &amp; ΓΛΩΣΣΑ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u="sng" dirty="0">
                <a:solidFill>
                  <a:srgbClr val="000000"/>
                </a:solidFill>
                <a:latin typeface="Segoe Script" pitchFamily="34" charset="0"/>
              </a:rPr>
              <a:t>Γραφή &amp; ανάγνωση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Ασκήσεις φωνολογικής επίγνωσης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Αναγνώριση και αντιγραφή των γραμμάτων (κεφαλαίων και πεζών)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Ταυτίσεις λέξεων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Γραφή ονόματος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Απλοί συλλαβισμοί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645024"/>
            <a:ext cx="4086225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4A0EB0CF-0E8E-4FE8-9D85-C8C03DCC9479}"/>
              </a:ext>
            </a:extLst>
          </p:cNvPr>
          <p:cNvSpPr/>
          <p:nvPr/>
        </p:nvSpPr>
        <p:spPr>
          <a:xfrm rot="16200000">
            <a:off x="-1422399" y="557396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</p:spTree>
    <p:extLst>
      <p:ext uri="{BB962C8B-B14F-4D97-AF65-F5344CB8AC3E}">
        <p14:creationId xmlns="" xmlns:p14="http://schemas.microsoft.com/office/powerpoint/2010/main" val="4258099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966084" y="17349"/>
            <a:ext cx="853231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u="sng" dirty="0">
                <a:solidFill>
                  <a:srgbClr val="000000"/>
                </a:solidFill>
                <a:latin typeface="Segoe Script" pitchFamily="34" charset="0"/>
              </a:rPr>
              <a:t>ΠΑΙΔΙ &amp; ΜΑΘΗΜΑΤΙΚΑ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Επεξεργασία πρωτομαθηματικών εννοιών, αναγνώριση  αριθμητικών συμβόλων, μετρήσεις, συγκρίσεις, αντιστοιχίσεις, σειροθετήσεις, ταξινομήσεις, ομαδοποιήσεις, ταυτίσεις, απλές προσθέσεις και αφαιρέσεις.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73208"/>
            <a:ext cx="2339752" cy="19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8A43F91B-6B1A-46C9-8399-2C27B920ACF5}"/>
              </a:ext>
            </a:extLst>
          </p:cNvPr>
          <p:cNvSpPr/>
          <p:nvPr/>
        </p:nvSpPr>
        <p:spPr>
          <a:xfrm rot="16200000">
            <a:off x="-1458416" y="557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827584" y="7313"/>
            <a:ext cx="853231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u="sng" dirty="0">
                <a:solidFill>
                  <a:srgbClr val="000000"/>
                </a:solidFill>
                <a:latin typeface="Segoe Script" pitchFamily="34" charset="0"/>
              </a:rPr>
              <a:t>ΠΑΙΔΙ &amp; ΜΑΘΗΜΑΤΙΚΑ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Μαθηματικά: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Αριθμοί 1-20 (αναγνώριση αριθμητικών συμβόλων &amp; γραφή) 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Εξοικείωση με τις δεκάδες ως το 100.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Σχήματα 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endParaRPr lang="el-GR" altLang="el-GR" sz="3200" b="1" dirty="0">
              <a:solidFill>
                <a:srgbClr val="000000"/>
              </a:solidFill>
              <a:latin typeface="Segoe Script" pitchFamily="34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645024"/>
            <a:ext cx="5148064" cy="3212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90FDFFF9-BE1C-4A23-992C-ACF55E0779FA}"/>
              </a:ext>
            </a:extLst>
          </p:cNvPr>
          <p:cNvSpPr/>
          <p:nvPr/>
        </p:nvSpPr>
        <p:spPr>
          <a:xfrm rot="16200000">
            <a:off x="-1458416" y="557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</p:spTree>
    <p:extLst>
      <p:ext uri="{BB962C8B-B14F-4D97-AF65-F5344CB8AC3E}">
        <p14:creationId xmlns="" xmlns:p14="http://schemas.microsoft.com/office/powerpoint/2010/main" val="1908081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5" y="201013"/>
            <a:ext cx="8713787" cy="70296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el-GR" altLang="el-GR" sz="27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 </a:t>
            </a:r>
            <a:r>
              <a:rPr lang="el-GR" altLang="el-GR" sz="2700" b="1" u="sng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ΠΑΙΔΙ  &amp; ΠΕΡΙΒΑΛΛΟΝ</a:t>
            </a:r>
            <a:r>
              <a:rPr lang="el-GR" altLang="el-GR" sz="27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</a:t>
            </a:r>
          </a:p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el-GR" altLang="el-GR" sz="2700" b="1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Γνωριμία </a:t>
            </a: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με αντίγραφα εικαστικών έργων &amp;    </a:t>
            </a:r>
          </a:p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εκθέματα Μουσείων.</a:t>
            </a:r>
          </a:p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Λαογραφικά </a:t>
            </a: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(ελληνικά ήθη και έθιμα).</a:t>
            </a: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Εξωσχολικές δραστηριότητες: </a:t>
            </a: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εκδρομές, εκπαιδευτικές επισκέψεις, παρακολούθηση θεατρικών παραστάσεων.</a:t>
            </a: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Πειράματα Φυσικών Επιστημών</a:t>
            </a: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.</a:t>
            </a: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Περιβαλλοντικά</a:t>
            </a: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: οικολογική ευαισθητοποίηση.</a:t>
            </a: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Υλοποίηση εκπαιδευτικών προγραμμάτων.</a:t>
            </a: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365760" indent="-283464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13FEA64D-30AD-4762-9696-8EA74BB5A9F8}"/>
              </a:ext>
            </a:extLst>
          </p:cNvPr>
          <p:cNvSpPr/>
          <p:nvPr/>
        </p:nvSpPr>
        <p:spPr>
          <a:xfrm rot="16200000">
            <a:off x="-1458416" y="557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876453" y="332655"/>
            <a:ext cx="8496300" cy="436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82575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l-GR" altLang="el-GR" sz="3200" b="1" u="sng" dirty="0">
                <a:solidFill>
                  <a:srgbClr val="000000"/>
                </a:solidFill>
                <a:latin typeface="Segoe Script" pitchFamily="34" charset="0"/>
              </a:rPr>
              <a:t>ΠΑΙΔΙ-ΔΗΜΙΟΥΡΓΙΑ &amp; ΕΚΦΡΑΣΗ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el-GR" altLang="el-GR" sz="2400" b="1" dirty="0">
                <a:solidFill>
                  <a:srgbClr val="000000"/>
                </a:solidFill>
                <a:latin typeface="Segoe Script" pitchFamily="34" charset="0"/>
              </a:rPr>
              <a:t>Κινητικά: </a:t>
            </a:r>
            <a:r>
              <a:rPr lang="el-GR" altLang="el-GR" sz="2400" dirty="0">
                <a:solidFill>
                  <a:srgbClr val="000000"/>
                </a:solidFill>
                <a:latin typeface="Segoe Script" pitchFamily="34" charset="0"/>
              </a:rPr>
              <a:t>γυμναστική, αθλητικές δραστηριότητες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el-GR" altLang="el-GR" sz="2400" b="1" dirty="0">
                <a:solidFill>
                  <a:srgbClr val="000000"/>
                </a:solidFill>
                <a:latin typeface="Segoe Script" pitchFamily="34" charset="0"/>
              </a:rPr>
              <a:t>Ομαδικά παιχνίδια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el-GR" altLang="el-GR" sz="2400" b="1" dirty="0">
                <a:solidFill>
                  <a:srgbClr val="000000"/>
                </a:solidFill>
                <a:latin typeface="Segoe Script" pitchFamily="34" charset="0"/>
              </a:rPr>
              <a:t>Μουσικά:</a:t>
            </a:r>
            <a:r>
              <a:rPr lang="el-GR" altLang="el-GR" sz="2400" dirty="0">
                <a:solidFill>
                  <a:srgbClr val="000000"/>
                </a:solidFill>
                <a:latin typeface="Segoe Script" pitchFamily="34" charset="0"/>
              </a:rPr>
              <a:t> τραγούδια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el-GR" altLang="el-GR" sz="2400" b="1" dirty="0">
                <a:solidFill>
                  <a:srgbClr val="000000"/>
                </a:solidFill>
                <a:latin typeface="Segoe Script" pitchFamily="34" charset="0"/>
              </a:rPr>
              <a:t>Εικαστικά: </a:t>
            </a:r>
            <a:r>
              <a:rPr lang="el-GR" altLang="el-GR" sz="2400" dirty="0">
                <a:solidFill>
                  <a:srgbClr val="000000"/>
                </a:solidFill>
                <a:latin typeface="Segoe Script" pitchFamily="34" charset="0"/>
              </a:rPr>
              <a:t>ζωγραφική, χειροτεχνία, τρισδιάστατες κατασκευές, πηλός, πλαστελίνη, χαρτοκολλητική.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el-GR" altLang="el-GR" sz="2400" b="1" dirty="0">
                <a:solidFill>
                  <a:srgbClr val="000000"/>
                </a:solidFill>
                <a:latin typeface="Segoe Script" pitchFamily="34" charset="0"/>
              </a:rPr>
              <a:t>Θεατρικά </a:t>
            </a:r>
            <a:r>
              <a:rPr lang="el-GR" altLang="el-GR" sz="2400" dirty="0">
                <a:solidFill>
                  <a:srgbClr val="000000"/>
                </a:solidFill>
                <a:latin typeface="Segoe Script" pitchFamily="34" charset="0"/>
              </a:rPr>
              <a:t>δραματοποίηση, κουκλοθέατρο, συμβολικό παιχνίδι </a:t>
            </a:r>
            <a:endParaRPr lang="el-GR" altLang="el-GR" sz="2400" b="1" dirty="0">
              <a:solidFill>
                <a:srgbClr val="000000"/>
              </a:solidFill>
              <a:latin typeface="Segoe Script" pitchFamily="34" charset="0"/>
            </a:endParaRP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043237"/>
            <a:ext cx="3479523" cy="2814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="" xmlns:a16="http://schemas.microsoft.com/office/drawing/2014/main" id="{6C66D220-D7EA-47E5-99B8-ED5EE335B427}"/>
              </a:ext>
            </a:extLst>
          </p:cNvPr>
          <p:cNvSpPr/>
          <p:nvPr/>
        </p:nvSpPr>
        <p:spPr>
          <a:xfrm rot="16200000">
            <a:off x="-1458416" y="557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9788" y="404813"/>
            <a:ext cx="8229600" cy="669607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u="sng" dirty="0">
                <a:latin typeface="Segoe Script" pitchFamily="34" charset="0"/>
              </a:rPr>
              <a:t>ΠΑΙΔΙ  &amp; ΤΕΧΝΟΛΟΓΙΑ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u="sng" dirty="0">
              <a:latin typeface="Segoe Script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altLang="el-GR" sz="2800" dirty="0">
                <a:latin typeface="Segoe Script" pitchFamily="34" charset="0"/>
              </a:rPr>
              <a:t>Εκπαιδευτική αξιοποίηση των Τεχνολογιών με παρακολούθηση εκπαιδευτικών βίντεο</a:t>
            </a:r>
            <a:r>
              <a:rPr lang="en-US" altLang="el-GR" sz="2800" dirty="0">
                <a:latin typeface="Segoe Script" pitchFamily="34" charset="0"/>
              </a:rPr>
              <a:t>,</a:t>
            </a:r>
            <a:r>
              <a:rPr lang="el-GR" altLang="el-GR" sz="2800" dirty="0">
                <a:latin typeface="Segoe Script" pitchFamily="34" charset="0"/>
              </a:rPr>
              <a:t> προβολή διαφανειών, επίδειξη εποπτικού υλικού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altLang="el-GR" sz="2800" dirty="0">
                <a:latin typeface="Segoe Script" pitchFamily="34" charset="0"/>
              </a:rPr>
              <a:t>Δραστηριότητες ρομποτικής (</a:t>
            </a:r>
            <a:r>
              <a:rPr lang="en-US" altLang="el-GR" sz="2800" dirty="0">
                <a:latin typeface="Segoe Script" pitchFamily="34" charset="0"/>
              </a:rPr>
              <a:t>STEM)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altLang="el-GR" sz="2800" dirty="0">
                <a:latin typeface="Segoe Script" pitchFamily="34" charset="0"/>
              </a:rPr>
              <a:t>Διδακτική αξιοποίηση εκπαιδευτικών λογισμικών για δημιουργία ομαδικής αφίσας, εικονοϊστοριών και κόμικς.</a:t>
            </a:r>
            <a:endParaRPr lang="el-GR" altLang="el-GR" sz="28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3A26A555-1B19-4243-BC3F-C016DD08CF3C}"/>
              </a:ext>
            </a:extLst>
          </p:cNvPr>
          <p:cNvSpPr/>
          <p:nvPr/>
        </p:nvSpPr>
        <p:spPr>
          <a:xfrm rot="16200000">
            <a:off x="-1458416" y="557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42988" y="116632"/>
            <a:ext cx="7921625" cy="1292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685636" y="-35823"/>
            <a:ext cx="8636327" cy="14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l-GR" altLang="el-GR" sz="3000" b="1" dirty="0">
                <a:solidFill>
                  <a:srgbClr val="000000"/>
                </a:solidFill>
                <a:latin typeface="Segoe Script" pitchFamily="34" charset="0"/>
              </a:rPr>
              <a:t>Η εισαγωγή της αγγλικής γλώσσας στο Νηπιαγωγείο – Πρόγραμμα ΕΑΝ</a:t>
            </a:r>
            <a:endParaRPr lang="el-GR" altLang="el-GR" sz="3000" b="1" dirty="0">
              <a:solidFill>
                <a:srgbClr val="4F271C"/>
              </a:solidFill>
              <a:latin typeface="Segoe Script" pitchFamily="34" charset="0"/>
            </a:endParaRP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827584" y="1536251"/>
            <a:ext cx="8137029" cy="336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</a:t>
            </a:r>
            <a:r>
              <a:rPr lang="el-GR" altLang="el-GR" sz="2800" dirty="0">
                <a:solidFill>
                  <a:srgbClr val="000000"/>
                </a:solidFill>
                <a:latin typeface="Segoe Script" pitchFamily="34" charset="0"/>
              </a:rPr>
              <a:t>Η αγγλική γλώσσα εισάγεται στο Νηπιαγωγείο μέσω ειδικά σχεδιασμένων εκπαιδευτικών σεναρίων και δημιουργικών, βιωματικών δραστηριοτήτων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FD96D505-8F73-4C73-B516-606D6D4C6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793" y="5434533"/>
            <a:ext cx="8494379" cy="14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 </a:t>
            </a:r>
            <a:r>
              <a:rPr lang="el-GR" altLang="el-GR" sz="2800" b="1" dirty="0">
                <a:solidFill>
                  <a:srgbClr val="000000"/>
                </a:solidFill>
                <a:latin typeface="Segoe Script" pitchFamily="34" charset="0"/>
              </a:rPr>
              <a:t>Διάρκεια διδασκαλίας: 2 ώρες την εβδομάδα για το κάθε τμήμα 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5DCC0ABA-1D9B-47AE-A3DA-9DDEBA1288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336956"/>
            <a:ext cx="2381250" cy="1333500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F96EFFDA-811B-4036-9EA4-9139F591FB70}"/>
              </a:ext>
            </a:extLst>
          </p:cNvPr>
          <p:cNvSpPr/>
          <p:nvPr/>
        </p:nvSpPr>
        <p:spPr>
          <a:xfrm rot="16200000">
            <a:off x="-1458416" y="557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</p:spTree>
    <p:extLst>
      <p:ext uri="{BB962C8B-B14F-4D97-AF65-F5344CB8AC3E}">
        <p14:creationId xmlns="" xmlns:p14="http://schemas.microsoft.com/office/powerpoint/2010/main" val="116636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-180528" y="-1179512"/>
            <a:ext cx="10116616" cy="55054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r>
              <a:rPr lang="el-GR" altLang="el-GR" sz="3600" b="1" dirty="0">
                <a:latin typeface="Segoe Script" pitchFamily="34" charset="0"/>
              </a:rPr>
              <a:t>Σχολική χρονιά: </a:t>
            </a:r>
          </a:p>
          <a:p>
            <a:pPr algn="ctr" eaLnBrk="1" hangingPunct="1">
              <a:buFontTx/>
              <a:buNone/>
            </a:pPr>
            <a:r>
              <a:rPr lang="el-GR" altLang="el-GR" sz="3600" b="1" dirty="0" smtClean="0">
                <a:latin typeface="Segoe Script" pitchFamily="34" charset="0"/>
              </a:rPr>
              <a:t>202</a:t>
            </a:r>
            <a:r>
              <a:rPr lang="en-US" altLang="el-GR" sz="3600" b="1" dirty="0" smtClean="0">
                <a:latin typeface="Segoe Script" pitchFamily="34" charset="0"/>
              </a:rPr>
              <a:t>3</a:t>
            </a:r>
            <a:r>
              <a:rPr lang="el-GR" altLang="el-GR" sz="3600" b="1" dirty="0" smtClean="0">
                <a:latin typeface="Segoe Script" pitchFamily="34" charset="0"/>
              </a:rPr>
              <a:t> </a:t>
            </a:r>
            <a:r>
              <a:rPr lang="el-GR" altLang="el-GR" sz="3600" b="1" dirty="0">
                <a:latin typeface="Segoe Script" pitchFamily="34" charset="0"/>
              </a:rPr>
              <a:t>-</a:t>
            </a:r>
            <a:r>
              <a:rPr lang="el-GR" altLang="el-GR" sz="3600" b="1" dirty="0" smtClean="0">
                <a:latin typeface="Segoe Script" pitchFamily="34" charset="0"/>
              </a:rPr>
              <a:t>202</a:t>
            </a:r>
            <a:r>
              <a:rPr lang="en-US" altLang="el-GR" sz="3600" b="1" dirty="0" smtClean="0">
                <a:latin typeface="Segoe Script" pitchFamily="34" charset="0"/>
              </a:rPr>
              <a:t>4</a:t>
            </a: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l-GR" sz="3600" b="1" dirty="0" smtClean="0">
                <a:latin typeface="Segoe Script" pitchFamily="34" charset="0"/>
              </a:rPr>
              <a:t>25o</a:t>
            </a:r>
            <a:r>
              <a:rPr lang="el-GR" altLang="el-GR" sz="3600" b="1" dirty="0" smtClean="0">
                <a:latin typeface="Segoe Script" pitchFamily="34" charset="0"/>
              </a:rPr>
              <a:t>….Νηπιαγωγείο</a:t>
            </a:r>
            <a:r>
              <a:rPr lang="en-US" altLang="el-GR" sz="3600" b="1" dirty="0" smtClean="0">
                <a:latin typeface="Segoe Script" pitchFamily="34" charset="0"/>
              </a:rPr>
              <a:t> </a:t>
            </a:r>
            <a:r>
              <a:rPr lang="el-GR" altLang="el-GR" sz="3600" b="1" dirty="0" smtClean="0">
                <a:latin typeface="Segoe Script" pitchFamily="34" charset="0"/>
              </a:rPr>
              <a:t>Καλαμαριάς</a:t>
            </a:r>
            <a:endParaRPr lang="el-GR" altLang="el-GR" sz="3600" b="1" dirty="0">
              <a:latin typeface="Segoe Script" pitchFamily="34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F574F41A-ED2C-4B20-A76B-696D9AA5D2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5856" y="4149080"/>
            <a:ext cx="3182578" cy="2281848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="" xmlns:a16="http://schemas.microsoft.com/office/drawing/2014/main" id="{A0606D1B-70F4-4748-B645-3CF26920E715}"/>
              </a:ext>
            </a:extLst>
          </p:cNvPr>
          <p:cNvSpPr/>
          <p:nvPr/>
        </p:nvSpPr>
        <p:spPr>
          <a:xfrm rot="16200000">
            <a:off x="-1407822" y="561068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</p:spTree>
    <p:extLst>
      <p:ext uri="{BB962C8B-B14F-4D97-AF65-F5344CB8AC3E}">
        <p14:creationId xmlns="" xmlns:p14="http://schemas.microsoft.com/office/powerpoint/2010/main" val="3689953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42988" y="116632"/>
            <a:ext cx="7921625" cy="1292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971600" y="-35823"/>
            <a:ext cx="7993013" cy="14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itchFamily="34" charset="0"/>
                <a:ea typeface="+mn-ea"/>
                <a:cs typeface="Arial" pitchFamily="34" charset="0"/>
              </a:rPr>
              <a:t>Πρόγραμμα αγγλικών για τα τμήματα του Νηπιαγωγείου μας</a:t>
            </a:r>
            <a:endParaRPr kumimoji="0" lang="el-GR" altLang="el-GR" sz="3000" b="1" i="0" u="none" strike="noStrike" kern="1200" cap="none" spc="0" normalizeH="0" baseline="0" noProof="0" dirty="0">
              <a:ln>
                <a:noFill/>
              </a:ln>
              <a:solidFill>
                <a:srgbClr val="4F271C"/>
              </a:solidFill>
              <a:effectLst/>
              <a:uLnTx/>
              <a:uFillTx/>
              <a:latin typeface="Segoe Script" pitchFamily="34" charset="0"/>
              <a:ea typeface="+mn-ea"/>
              <a:cs typeface="Arial" pitchFamily="34" charset="0"/>
            </a:endParaRP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790368" y="1505281"/>
            <a:ext cx="820634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0963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Script" pitchFamily="34" charset="0"/>
                <a:ea typeface="+mn-ea"/>
                <a:cs typeface="Arial" pitchFamily="34" charset="0"/>
              </a:rPr>
              <a:t> </a:t>
            </a: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Script" pitchFamily="34" charset="0"/>
                <a:ea typeface="+mn-ea"/>
                <a:cs typeface="Arial" pitchFamily="34" charset="0"/>
              </a:rPr>
              <a:t>Τμήμα 1: </a:t>
            </a:r>
          </a:p>
          <a:p>
            <a:pPr marL="80963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r>
              <a:rPr kumimoji="0" lang="el-GR" alt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itchFamily="34" charset="0"/>
                <a:ea typeface="+mn-ea"/>
                <a:cs typeface="Arial" pitchFamily="34" charset="0"/>
              </a:rPr>
              <a:t>Τρίτη</a:t>
            </a:r>
            <a:r>
              <a:rPr kumimoji="0" lang="el-GR" altLang="el-GR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itchFamily="34" charset="0"/>
                <a:ea typeface="+mn-ea"/>
                <a:cs typeface="Arial" pitchFamily="34" charset="0"/>
              </a:rPr>
              <a:t> 10:45</a:t>
            </a:r>
            <a:r>
              <a:rPr kumimoji="0" lang="el-GR" alt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itchFamily="34" charset="0"/>
                <a:ea typeface="+mn-ea"/>
                <a:cs typeface="Arial" pitchFamily="34" charset="0"/>
              </a:rPr>
              <a:t>π.μ</a:t>
            </a:r>
            <a:r>
              <a:rPr kumimoji="0" lang="el-GR" alt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itchFamily="34" charset="0"/>
                <a:ea typeface="+mn-ea"/>
                <a:cs typeface="Arial" pitchFamily="34" charset="0"/>
              </a:rPr>
              <a:t>. – </a:t>
            </a:r>
            <a:r>
              <a:rPr kumimoji="0" lang="el-GR" alt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itchFamily="34" charset="0"/>
                <a:ea typeface="+mn-ea"/>
                <a:cs typeface="Arial" pitchFamily="34" charset="0"/>
              </a:rPr>
              <a:t>11.30 </a:t>
            </a:r>
            <a:r>
              <a:rPr kumimoji="0" lang="el-GR" alt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itchFamily="34" charset="0"/>
                <a:ea typeface="+mn-ea"/>
                <a:cs typeface="Arial" pitchFamily="34" charset="0"/>
              </a:rPr>
              <a:t>π.μ.  &amp;</a:t>
            </a:r>
          </a:p>
          <a:p>
            <a:pPr marL="80963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r>
              <a:rPr lang="el-GR" altLang="el-GR" sz="2800" dirty="0" smtClean="0">
                <a:solidFill>
                  <a:srgbClr val="000000"/>
                </a:solidFill>
                <a:latin typeface="Segoe Script" pitchFamily="34" charset="0"/>
              </a:rPr>
              <a:t>Πέμπτη 11:45π.μ</a:t>
            </a:r>
            <a:r>
              <a:rPr lang="el-GR" altLang="el-GR" sz="2800" dirty="0">
                <a:solidFill>
                  <a:srgbClr val="000000"/>
                </a:solidFill>
                <a:latin typeface="Segoe Script" pitchFamily="34" charset="0"/>
              </a:rPr>
              <a:t>. – </a:t>
            </a:r>
            <a:r>
              <a:rPr lang="el-GR" altLang="el-GR" sz="2800" dirty="0" smtClean="0">
                <a:solidFill>
                  <a:srgbClr val="000000"/>
                </a:solidFill>
                <a:latin typeface="Segoe Script" pitchFamily="34" charset="0"/>
              </a:rPr>
              <a:t>12:30 </a:t>
            </a:r>
            <a:r>
              <a:rPr lang="el-GR" altLang="el-GR" sz="2800" dirty="0" err="1" smtClean="0">
                <a:solidFill>
                  <a:srgbClr val="000000"/>
                </a:solidFill>
                <a:latin typeface="Segoe Script" pitchFamily="34" charset="0"/>
              </a:rPr>
              <a:t>μ.μ</a:t>
            </a:r>
            <a:r>
              <a:rPr lang="el-GR" altLang="el-GR" sz="2800" dirty="0" smtClean="0">
                <a:solidFill>
                  <a:srgbClr val="000000"/>
                </a:solidFill>
                <a:latin typeface="Segoe Script" pitchFamily="34" charset="0"/>
              </a:rPr>
              <a:t>.</a:t>
            </a: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cript" pitchFamily="34" charset="0"/>
              <a:ea typeface="+mn-ea"/>
              <a:cs typeface="Arial" pitchFamily="34" charset="0"/>
            </a:endParaRPr>
          </a:p>
          <a:p>
            <a:pPr marL="80963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cript" pitchFamily="34" charset="0"/>
              <a:ea typeface="+mn-ea"/>
              <a:cs typeface="Arial" pitchFamily="34" charset="0"/>
            </a:endParaRPr>
          </a:p>
          <a:p>
            <a:pPr marL="80963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cript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="" xmlns:a16="http://schemas.microsoft.com/office/drawing/2014/main" id="{15212DE8-D659-43B7-9738-95E0097DA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932" y="3564988"/>
            <a:ext cx="820634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0963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Script" pitchFamily="34" charset="0"/>
                <a:ea typeface="+mn-ea"/>
                <a:cs typeface="Arial" pitchFamily="34" charset="0"/>
              </a:rPr>
              <a:t> </a:t>
            </a: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Script" pitchFamily="34" charset="0"/>
                <a:ea typeface="+mn-ea"/>
                <a:cs typeface="Arial" pitchFamily="34" charset="0"/>
              </a:rPr>
              <a:t>Τμήμα 2: </a:t>
            </a:r>
          </a:p>
          <a:p>
            <a:pPr marL="80963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r>
              <a:rPr kumimoji="0" lang="el-GR" alt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itchFamily="34" charset="0"/>
                <a:ea typeface="+mn-ea"/>
                <a:cs typeface="Arial" pitchFamily="34" charset="0"/>
              </a:rPr>
              <a:t>Τρίτη</a:t>
            </a:r>
            <a:r>
              <a:rPr kumimoji="0" lang="el-GR" altLang="el-GR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itchFamily="34" charset="0"/>
                <a:ea typeface="+mn-ea"/>
                <a:cs typeface="Arial" pitchFamily="34" charset="0"/>
              </a:rPr>
              <a:t> 11:45</a:t>
            </a:r>
            <a:r>
              <a:rPr kumimoji="0" lang="el-GR" alt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itchFamily="34" charset="0"/>
                <a:ea typeface="+mn-ea"/>
                <a:cs typeface="Arial" pitchFamily="34" charset="0"/>
              </a:rPr>
              <a:t>π.μ</a:t>
            </a:r>
            <a:r>
              <a:rPr kumimoji="0" lang="el-GR" alt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itchFamily="34" charset="0"/>
                <a:ea typeface="+mn-ea"/>
                <a:cs typeface="Arial" pitchFamily="34" charset="0"/>
              </a:rPr>
              <a:t>. </a:t>
            </a:r>
            <a:r>
              <a:rPr kumimoji="0" lang="el-GR" alt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itchFamily="34" charset="0"/>
                <a:ea typeface="+mn-ea"/>
                <a:cs typeface="Arial" pitchFamily="34" charset="0"/>
              </a:rPr>
              <a:t>–12:30μ.μ.&amp;</a:t>
            </a: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cript" pitchFamily="34" charset="0"/>
              <a:ea typeface="+mn-ea"/>
              <a:cs typeface="Arial" pitchFamily="34" charset="0"/>
            </a:endParaRPr>
          </a:p>
          <a:p>
            <a:pPr marL="80963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r>
              <a:rPr lang="el-GR" altLang="el-GR" sz="2800" dirty="0" smtClean="0">
                <a:solidFill>
                  <a:srgbClr val="000000"/>
                </a:solidFill>
                <a:latin typeface="Segoe Script" pitchFamily="34" charset="0"/>
              </a:rPr>
              <a:t>Πέμπτη 10:45π.μ</a:t>
            </a:r>
            <a:r>
              <a:rPr lang="el-GR" altLang="el-GR" sz="2800" dirty="0">
                <a:solidFill>
                  <a:srgbClr val="000000"/>
                </a:solidFill>
                <a:latin typeface="Segoe Script" pitchFamily="34" charset="0"/>
              </a:rPr>
              <a:t>. – </a:t>
            </a:r>
            <a:r>
              <a:rPr lang="el-GR" altLang="el-GR" sz="2800" dirty="0" smtClean="0">
                <a:solidFill>
                  <a:srgbClr val="000000"/>
                </a:solidFill>
                <a:latin typeface="Segoe Script" pitchFamily="34" charset="0"/>
              </a:rPr>
              <a:t>11.30 </a:t>
            </a:r>
            <a:r>
              <a:rPr lang="el-GR" altLang="el-GR" sz="2800" dirty="0" err="1" smtClean="0">
                <a:solidFill>
                  <a:srgbClr val="000000"/>
                </a:solidFill>
                <a:latin typeface="Segoe Script" pitchFamily="34" charset="0"/>
              </a:rPr>
              <a:t>π.μ</a:t>
            </a:r>
            <a:r>
              <a:rPr lang="el-GR" altLang="el-GR" sz="2800" dirty="0">
                <a:solidFill>
                  <a:srgbClr val="000000"/>
                </a:solidFill>
                <a:latin typeface="Segoe Script" pitchFamily="34" charset="0"/>
              </a:rPr>
              <a:t>.</a:t>
            </a: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cript" pitchFamily="34" charset="0"/>
              <a:ea typeface="+mn-ea"/>
              <a:cs typeface="Arial" pitchFamily="34" charset="0"/>
            </a:endParaRPr>
          </a:p>
          <a:p>
            <a:pPr marL="80963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cript" pitchFamily="34" charset="0"/>
              <a:ea typeface="+mn-ea"/>
              <a:cs typeface="Arial" pitchFamily="34" charset="0"/>
            </a:endParaRPr>
          </a:p>
          <a:p>
            <a:pPr marL="80963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cript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3A53CF8E-A056-4230-A8C2-64E44375D2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5333610"/>
            <a:ext cx="2619375" cy="1743075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="" xmlns:a16="http://schemas.microsoft.com/office/drawing/2014/main" id="{FE90CD4E-3F1D-418F-BA9F-CD2B85D07139}"/>
              </a:ext>
            </a:extLst>
          </p:cNvPr>
          <p:cNvSpPr/>
          <p:nvPr/>
        </p:nvSpPr>
        <p:spPr>
          <a:xfrm rot="16200000">
            <a:off x="-1458416" y="557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</p:spTree>
    <p:extLst>
      <p:ext uri="{BB962C8B-B14F-4D97-AF65-F5344CB8AC3E}">
        <p14:creationId xmlns="" xmlns:p14="http://schemas.microsoft.com/office/powerpoint/2010/main" val="235965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1925"/>
            <a:ext cx="8229600" cy="6696075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Εργαστήρια Δεξιοτήτων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1</a:t>
            </a:r>
            <a:r>
              <a:rPr lang="el-GR" altLang="el-GR" b="1" baseline="30000" dirty="0">
                <a:latin typeface="Segoe Script" pitchFamily="34" charset="0"/>
              </a:rPr>
              <a:t>ος</a:t>
            </a:r>
            <a:r>
              <a:rPr lang="el-GR" altLang="el-GR" b="1" dirty="0">
                <a:latin typeface="Segoe Script" pitchFamily="34" charset="0"/>
              </a:rPr>
              <a:t>  θεματικός κύκλος 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Οκτώβριος-Νοέμβριος 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 smtClean="0">
                <a:solidFill>
                  <a:srgbClr val="002060"/>
                </a:solidFill>
                <a:latin typeface="Segoe Script" pitchFamily="34" charset="0"/>
              </a:rPr>
              <a:t>«Φεύγοντας από το εγώ, βαδίζουμε στον δρόμο του εμείς »</a:t>
            </a:r>
            <a:endParaRPr lang="el-GR" altLang="el-GR" b="1" dirty="0">
              <a:solidFill>
                <a:srgbClr val="002060"/>
              </a:solidFill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 smtClean="0">
                <a:latin typeface="Segoe Script" pitchFamily="34" charset="0"/>
              </a:rPr>
              <a:t>2</a:t>
            </a:r>
            <a:r>
              <a:rPr lang="el-GR" altLang="el-GR" b="1" baseline="30000" dirty="0" smtClean="0">
                <a:latin typeface="Segoe Script" pitchFamily="34" charset="0"/>
              </a:rPr>
              <a:t>ος</a:t>
            </a:r>
            <a:r>
              <a:rPr lang="el-GR" altLang="el-GR" b="1" dirty="0" smtClean="0">
                <a:latin typeface="Segoe Script" pitchFamily="34" charset="0"/>
              </a:rPr>
              <a:t>  </a:t>
            </a:r>
            <a:r>
              <a:rPr lang="el-GR" altLang="el-GR" b="1" dirty="0">
                <a:latin typeface="Segoe Script" pitchFamily="34" charset="0"/>
              </a:rPr>
              <a:t>θεματικός κύκλος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 smtClean="0">
                <a:latin typeface="Segoe Script" pitchFamily="34" charset="0"/>
              </a:rPr>
              <a:t>Δεκέμβριος-Ιανουάριος</a:t>
            </a:r>
            <a:endParaRPr lang="el-GR" altLang="el-GR" b="1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solidFill>
                  <a:srgbClr val="002060"/>
                </a:solidFill>
                <a:latin typeface="Segoe Script" pitchFamily="34" charset="0"/>
              </a:rPr>
              <a:t>  </a:t>
            </a:r>
            <a:r>
              <a:rPr lang="el-GR" altLang="el-GR" b="1" dirty="0" smtClean="0">
                <a:solidFill>
                  <a:srgbClr val="002060"/>
                </a:solidFill>
                <a:latin typeface="Segoe Script" pitchFamily="34" charset="0"/>
              </a:rPr>
              <a:t>«Οι πλημμύρες και οι σεισμοί θέλουν γνώση και πυγμή!»</a:t>
            </a:r>
            <a:r>
              <a:rPr lang="en-US" altLang="el-GR" b="1" dirty="0" smtClean="0">
                <a:solidFill>
                  <a:srgbClr val="002060"/>
                </a:solidFill>
                <a:latin typeface="Segoe Script" pitchFamily="34" charset="0"/>
              </a:rPr>
              <a:t>stem</a:t>
            </a:r>
            <a:endParaRPr lang="el-GR" altLang="el-GR" b="1" dirty="0">
              <a:solidFill>
                <a:srgbClr val="002060"/>
              </a:solidFill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latin typeface="Segoe Script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A2DF822C-5FFF-4745-94D5-CC2FED8D6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620688"/>
            <a:ext cx="1671004" cy="1296939"/>
          </a:xfrm>
          <a:prstGeom prst="rect">
            <a:avLst/>
          </a:prstGeom>
        </p:spPr>
      </p:pic>
      <p:pic>
        <p:nvPicPr>
          <p:cNvPr id="7" name="Εικόνα 5">
            <a:extLst>
              <a:ext uri="{FF2B5EF4-FFF2-40B4-BE49-F238E27FC236}">
                <a16:creationId xmlns="" xmlns:a16="http://schemas.microsoft.com/office/drawing/2014/main" id="{55E6489D-0811-4CEC-8400-93F4635C4C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2045" y="3063421"/>
            <a:ext cx="1561954" cy="1937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5468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1925"/>
            <a:ext cx="8229600" cy="6696075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Εργαστήρια Δεξιοτήτων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 smtClean="0">
                <a:latin typeface="Segoe Script" pitchFamily="34" charset="0"/>
              </a:rPr>
              <a:t>         </a:t>
            </a:r>
            <a:r>
              <a:rPr lang="el-GR" altLang="el-GR" b="1" dirty="0">
                <a:latin typeface="Segoe Script" pitchFamily="34" charset="0"/>
              </a:rPr>
              <a:t>3</a:t>
            </a:r>
            <a:r>
              <a:rPr lang="el-GR" altLang="el-GR" b="1" baseline="30000" dirty="0">
                <a:latin typeface="Segoe Script" pitchFamily="34" charset="0"/>
              </a:rPr>
              <a:t>ος</a:t>
            </a:r>
            <a:r>
              <a:rPr lang="el-GR" altLang="el-GR" b="1" dirty="0">
                <a:latin typeface="Segoe Script" pitchFamily="34" charset="0"/>
              </a:rPr>
              <a:t>  θεματικός κύκλος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 smtClean="0">
                <a:latin typeface="Segoe Script" pitchFamily="34" charset="0"/>
              </a:rPr>
              <a:t>Φεβρουάριος-Μάρτιος</a:t>
            </a:r>
            <a:endParaRPr lang="el-GR" altLang="el-GR" b="1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 smtClean="0">
                <a:solidFill>
                  <a:srgbClr val="002060"/>
                </a:solidFill>
                <a:latin typeface="Segoe Script" pitchFamily="34" charset="0"/>
              </a:rPr>
              <a:t>«Τη διατροφή μου εγώ φροντίζω… την υγεία μου έτσι χτίζω!»</a:t>
            </a:r>
            <a:endParaRPr lang="el-GR" altLang="el-GR" b="1" dirty="0">
              <a:solidFill>
                <a:srgbClr val="002060"/>
              </a:solidFill>
              <a:latin typeface="Segoe Script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latin typeface="Segoe Script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4</a:t>
            </a:r>
            <a:r>
              <a:rPr lang="el-GR" altLang="el-GR" b="1" baseline="30000" dirty="0">
                <a:latin typeface="Segoe Script" pitchFamily="34" charset="0"/>
              </a:rPr>
              <a:t>ος</a:t>
            </a:r>
            <a:r>
              <a:rPr lang="el-GR" altLang="el-GR" b="1" dirty="0">
                <a:latin typeface="Segoe Script" pitchFamily="34" charset="0"/>
              </a:rPr>
              <a:t>  θεματικός κύκλος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Απρίλιος-Μάιος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 smtClean="0">
                <a:solidFill>
                  <a:srgbClr val="002060"/>
                </a:solidFill>
                <a:latin typeface="Segoe Script" pitchFamily="34" charset="0"/>
              </a:rPr>
              <a:t>«Όλοι μαζί εθελοντές για καθαρές ακτές!»</a:t>
            </a:r>
            <a:endParaRPr lang="el-GR" altLang="el-GR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929066"/>
            <a:ext cx="15022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736"/>
            <a:ext cx="137160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39478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5065" y="0"/>
            <a:ext cx="8229600" cy="6696075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u="sng" dirty="0">
                <a:latin typeface="Segoe Script" pitchFamily="34" charset="0"/>
              </a:rPr>
              <a:t>Ωρολόγιο Πρόγραμμα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u="sng" dirty="0">
              <a:latin typeface="Segoe Script" pitchFamily="34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11560" y="404664"/>
            <a:ext cx="8687151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 </a:t>
            </a:r>
            <a:r>
              <a:rPr lang="el-GR" altLang="el-GR" sz="3200" b="1" u="sng" dirty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Πρωινή ζώνη</a:t>
            </a:r>
            <a:r>
              <a:rPr lang="el-GR" altLang="el-GR" sz="3200" u="sng" dirty="0">
                <a:solidFill>
                  <a:srgbClr val="000000"/>
                </a:solidFill>
                <a:latin typeface="Segoe Script" pitchFamily="34" charset="0"/>
              </a:rPr>
              <a:t>: </a:t>
            </a: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7.45 π.μ. – 8.15 π.μ.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    </a:t>
            </a:r>
            <a:r>
              <a:rPr lang="el-GR" altLang="el-GR" sz="2800" dirty="0">
                <a:solidFill>
                  <a:srgbClr val="000000"/>
                </a:solidFill>
                <a:latin typeface="Segoe Script" pitchFamily="34" charset="0"/>
              </a:rPr>
              <a:t>ώρα προσέλευσης:7.45 π.μ. – 8.00 π.μ.</a:t>
            </a:r>
            <a:endParaRPr lang="el-GR" altLang="el-GR" sz="2800" u="sng" dirty="0">
              <a:solidFill>
                <a:srgbClr val="000000"/>
              </a:solidFill>
              <a:latin typeface="Segoe Script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  </a:t>
            </a:r>
            <a:r>
              <a:rPr lang="el-GR" altLang="el-GR" sz="3200" b="1" u="sng" dirty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Πρωινό υποχρεωτικό πρόγραμμα: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         8.15 π.μ. – 13.00 μ.μ.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2800" dirty="0">
                <a:solidFill>
                  <a:srgbClr val="000000"/>
                </a:solidFill>
                <a:latin typeface="Segoe Script" pitchFamily="34" charset="0"/>
              </a:rPr>
              <a:t>    ώρα προσέλευσης: 8.15 π.μ. – 8.30 π.μ.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  </a:t>
            </a:r>
            <a:r>
              <a:rPr lang="el-GR" altLang="el-GR" sz="3200" b="1" u="sng" dirty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Ολοήμερο προαιρετικό πρόγραμμα: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          13.00 μ.μ. – 16.00 μ.μ.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          </a:t>
            </a:r>
            <a:endParaRPr lang="el-GR" altLang="el-GR" sz="3200" dirty="0">
              <a:solidFill>
                <a:srgbClr val="0000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365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8928100" cy="6911975"/>
          </a:xfrm>
        </p:spPr>
        <p:txBody>
          <a:bodyPr>
            <a:normAutofit/>
          </a:bodyPr>
          <a:lstStyle/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altLang="el-GR" sz="3600" dirty="0">
              <a:latin typeface="Segoe Script" pitchFamily="34" charset="0"/>
            </a:endParaRPr>
          </a:p>
          <a:p>
            <a:pPr marL="82296" indent="0" algn="ctr" fontAlgn="auto">
              <a:spcAft>
                <a:spcPts val="0"/>
              </a:spcAft>
              <a:buNone/>
              <a:defRPr/>
            </a:pPr>
            <a:r>
              <a:rPr lang="el-GR" altLang="el-GR" sz="3600" b="1" u="sng" dirty="0">
                <a:solidFill>
                  <a:prstClr val="black"/>
                </a:solidFill>
                <a:latin typeface="Segoe Script" pitchFamily="34" charset="0"/>
              </a:rPr>
              <a:t>Ερωτήσεις;</a:t>
            </a:r>
            <a:endParaRPr lang="el-GR" altLang="el-GR" sz="3600" b="1" dirty="0">
              <a:solidFill>
                <a:prstClr val="black"/>
              </a:solidFill>
              <a:latin typeface="Segoe Script" pitchFamily="34" charset="0"/>
            </a:endParaRPr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altLang="el-GR" sz="3600" dirty="0">
              <a:latin typeface="Segoe Script" pitchFamily="34" charset="0"/>
            </a:endParaRPr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altLang="el-GR" sz="3600" dirty="0">
              <a:latin typeface="Segoe Script" pitchFamily="34" charset="0"/>
            </a:endParaRPr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altLang="el-GR" sz="3600" dirty="0">
              <a:latin typeface="Segoe Script" pitchFamily="34" charset="0"/>
            </a:endParaRPr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altLang="el-GR" sz="3600" dirty="0">
              <a:latin typeface="Segoe Script" pitchFamily="34" charset="0"/>
            </a:endParaRPr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altLang="el-GR" sz="3600" dirty="0">
                <a:latin typeface="Segoe Script" pitchFamily="34" charset="0"/>
              </a:rPr>
              <a:t>  </a:t>
            </a:r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altLang="el-GR" sz="3600" dirty="0">
              <a:latin typeface="Segoe Script" pitchFamily="34" charset="0"/>
            </a:endParaRPr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altLang="el-GR" sz="3600" dirty="0">
                <a:latin typeface="Segoe Script" pitchFamily="34" charset="0"/>
              </a:rPr>
              <a:t>   </a:t>
            </a:r>
            <a:r>
              <a:rPr lang="el-GR" altLang="el-GR" dirty="0">
                <a:latin typeface="Segoe Script" pitchFamily="34" charset="0"/>
              </a:rPr>
              <a:t>Σας ευχαριστούμε για την προσοχή σας.</a:t>
            </a:r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altLang="el-GR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altLang="el-GR" dirty="0"/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sz="3600" dirty="0"/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altLang="el-GR" sz="3600" dirty="0"/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sz="36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altLang="el-GR" dirty="0"/>
          </a:p>
        </p:txBody>
      </p:sp>
      <p:pic>
        <p:nvPicPr>
          <p:cNvPr id="24584" name="Picture 8" descr="Beautiful Photos of Children (42 pic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4022597" cy="28083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6678" y="0"/>
            <a:ext cx="8461375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anose="020B0504020000000003" pitchFamily="34" charset="0"/>
                <a:ea typeface="Aka-AcidGR-DiaryGirl" pitchFamily="50" charset="-95"/>
                <a:cs typeface="+mn-cs"/>
              </a:rPr>
              <a:t>Κάθε παιδί</a:t>
            </a:r>
            <a:r>
              <a:rPr lang="el-GR" altLang="el-GR" sz="2400" b="1" dirty="0">
                <a:solidFill>
                  <a:prstClr val="black"/>
                </a:solidFill>
                <a:latin typeface="Aka-AcidGR-DiaryGirl" pitchFamily="50" charset="-95"/>
                <a:ea typeface="Aka-AcidGR-DiaryGirl" pitchFamily="50" charset="-95"/>
                <a:cs typeface="+mn-cs"/>
              </a:rPr>
              <a:t>:</a:t>
            </a:r>
          </a:p>
          <a:p>
            <a:pPr>
              <a:defRPr/>
            </a:pPr>
            <a:endParaRPr lang="el-GR" altLang="el-GR" sz="2400" b="1" u="sng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ka-AcidGR-DiaryGirl" pitchFamily="50" charset="-95"/>
              <a:ea typeface="Aka-AcidGR-DiaryGirl" pitchFamily="50" charset="-95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Είναι μια </a:t>
            </a:r>
            <a:r>
              <a:rPr lang="el-GR" altLang="el-GR" sz="2400" b="1" u="sng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ξεχωριστή</a:t>
            </a: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 προσωπικότητα.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l-GR" altLang="el-GR" sz="2400" b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Είναι </a:t>
            </a:r>
            <a:r>
              <a:rPr lang="el-GR" altLang="el-GR" sz="2400" b="1" u="sng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διαφορετικό</a:t>
            </a: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 και ταυτόχρονα </a:t>
            </a:r>
            <a:r>
              <a:rPr lang="el-GR" altLang="el-GR" sz="2400" b="1" u="sng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μοναδικό</a:t>
            </a: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l-GR" altLang="el-GR" sz="2400" b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Ενδιαφέρεται για </a:t>
            </a:r>
            <a:r>
              <a:rPr lang="el-GR" altLang="el-GR" sz="2400" b="1" u="sng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διαφορετικά</a:t>
            </a: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 πράγματα.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l-GR" altLang="el-GR" sz="2400" b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Μαθαίνει με διαφορετικό </a:t>
            </a:r>
            <a:r>
              <a:rPr lang="el-GR" altLang="el-GR" sz="2400" b="1" u="sng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τρόπο</a:t>
            </a: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l-GR" altLang="el-GR" sz="2400" b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Κατακτά τις γνώσεις με τον δικό του </a:t>
            </a:r>
            <a:r>
              <a:rPr lang="el-GR" altLang="el-GR" sz="2400" b="1" u="sng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ρυθμό</a:t>
            </a: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.</a:t>
            </a:r>
          </a:p>
          <a:p>
            <a:pPr>
              <a:defRPr/>
            </a:pPr>
            <a:endParaRPr lang="el-GR" altLang="el-GR" sz="2200" b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>
              <a:defRPr/>
            </a:pPr>
            <a:endParaRPr lang="el-GR" altLang="el-GR" sz="2200" b="1" i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>
              <a:defRPr/>
            </a:pPr>
            <a:endParaRPr lang="el-GR" altLang="el-GR" sz="2200" b="1" i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 algn="just">
              <a:defRPr/>
            </a:pPr>
            <a:endParaRPr lang="el-GR" altLang="el-GR" sz="2200" b="1" i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016678" y="6045288"/>
            <a:ext cx="79216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altLang="el-GR" sz="2500" i="1" dirty="0">
                <a:solidFill>
                  <a:srgbClr val="000000"/>
                </a:solidFill>
                <a:latin typeface="Segoe Script" pitchFamily="34" charset="0"/>
              </a:rPr>
              <a:t>Αυτή τη </a:t>
            </a:r>
            <a:r>
              <a:rPr lang="el-GR" altLang="el-GR" sz="2500" b="1" i="1" dirty="0">
                <a:solidFill>
                  <a:srgbClr val="000000"/>
                </a:solidFill>
                <a:latin typeface="Segoe Script" pitchFamily="34" charset="0"/>
              </a:rPr>
              <a:t>διαφορετικότητα</a:t>
            </a:r>
            <a:r>
              <a:rPr lang="el-GR" altLang="el-GR" sz="2500" i="1" dirty="0">
                <a:solidFill>
                  <a:srgbClr val="000000"/>
                </a:solidFill>
                <a:latin typeface="Segoe Script" pitchFamily="34" charset="0"/>
              </a:rPr>
              <a:t> οφείλουμε </a:t>
            </a:r>
          </a:p>
          <a:p>
            <a:pPr algn="ctr" eaLnBrk="1" hangingPunct="1"/>
            <a:r>
              <a:rPr lang="el-GR" altLang="el-GR" sz="2500" i="1" dirty="0">
                <a:solidFill>
                  <a:srgbClr val="000000"/>
                </a:solidFill>
                <a:latin typeface="Segoe Script" pitchFamily="34" charset="0"/>
              </a:rPr>
              <a:t>και προσπαθούμε να σεβόμαστε.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0D57E17F-C8F3-437A-8BF1-239DADFE3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4165743"/>
            <a:ext cx="2569096" cy="1954747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805804D9-618B-4010-90DC-417486341E2E}"/>
              </a:ext>
            </a:extLst>
          </p:cNvPr>
          <p:cNvSpPr/>
          <p:nvPr/>
        </p:nvSpPr>
        <p:spPr>
          <a:xfrm>
            <a:off x="4020344" y="5877272"/>
            <a:ext cx="1512168" cy="265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="" xmlns:a16="http://schemas.microsoft.com/office/drawing/2014/main" id="{E46626CD-8B9E-4F51-B276-0831846673E7}"/>
              </a:ext>
            </a:extLst>
          </p:cNvPr>
          <p:cNvSpPr/>
          <p:nvPr/>
        </p:nvSpPr>
        <p:spPr>
          <a:xfrm rot="16200000">
            <a:off x="-1407822" y="561068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87494" y="548680"/>
            <a:ext cx="8352283" cy="55768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l-GR" sz="3600" u="sng" dirty="0">
                <a:latin typeface="Segoe Script" pitchFamily="34" charset="0"/>
              </a:rPr>
              <a:t>Κεντρικός μας στόχος</a:t>
            </a:r>
            <a:r>
              <a:rPr lang="el-GR" altLang="el-GR" sz="3600" dirty="0">
                <a:latin typeface="Segoe Script" pitchFamily="34" charset="0"/>
              </a:rPr>
              <a:t>: </a:t>
            </a:r>
          </a:p>
          <a:p>
            <a:pPr algn="ctr" eaLnBrk="1" hangingPunct="1">
              <a:buFontTx/>
              <a:buNone/>
            </a:pPr>
            <a:r>
              <a:rPr lang="el-GR" altLang="el-GR" sz="3600" dirty="0">
                <a:latin typeface="Segoe Script" pitchFamily="34" charset="0"/>
              </a:rPr>
              <a:t>να κάνουμε  τα παιδιά μας </a:t>
            </a:r>
          </a:p>
          <a:p>
            <a:pPr algn="ctr" eaLnBrk="1" hangingPunct="1">
              <a:buFontTx/>
              <a:buNone/>
            </a:pPr>
            <a:r>
              <a:rPr lang="el-GR" altLang="el-GR" sz="3600" dirty="0">
                <a:latin typeface="Segoe Script" pitchFamily="34" charset="0"/>
              </a:rPr>
              <a:t>να αγαπήσουν το σχολείο τους</a:t>
            </a:r>
          </a:p>
          <a:p>
            <a:pPr algn="ctr" eaLnBrk="1" hangingPunct="1">
              <a:buFontTx/>
              <a:buNone/>
            </a:pPr>
            <a:r>
              <a:rPr lang="el-GR" altLang="el-GR" sz="3600" dirty="0">
                <a:latin typeface="Segoe Script" pitchFamily="34" charset="0"/>
              </a:rPr>
              <a:t>και να  απολαύσουν  </a:t>
            </a:r>
          </a:p>
          <a:p>
            <a:pPr algn="ctr" eaLnBrk="1" hangingPunct="1">
              <a:buFontTx/>
              <a:buNone/>
            </a:pPr>
            <a:r>
              <a:rPr lang="el-GR" altLang="el-GR" sz="3600" dirty="0">
                <a:latin typeface="Segoe Script" pitchFamily="34" charset="0"/>
              </a:rPr>
              <a:t>τον κόσμο του Νηπιαγωγείου</a:t>
            </a:r>
          </a:p>
          <a:p>
            <a:pPr algn="ctr" eaLnBrk="1" hangingPunct="1">
              <a:buFontTx/>
              <a:buNone/>
            </a:pPr>
            <a:endParaRPr lang="el-GR" altLang="el-GR" sz="3600" dirty="0">
              <a:latin typeface="Segoe Script" pitchFamily="34" charset="0"/>
            </a:endParaRP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3736731"/>
            <a:ext cx="3149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B6452683-B63F-4D42-8915-B17388BBEDEC}"/>
              </a:ext>
            </a:extLst>
          </p:cNvPr>
          <p:cNvSpPr/>
          <p:nvPr/>
        </p:nvSpPr>
        <p:spPr>
          <a:xfrm rot="16200000">
            <a:off x="-1407822" y="561068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="" xmlns:a16="http://schemas.microsoft.com/office/drawing/2014/main" id="{8B1119AE-9750-4E26-A7CD-B0F6543E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412776"/>
            <a:ext cx="8244408" cy="474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C00000"/>
                </a:solidFill>
                <a:latin typeface="Segoe Script" pitchFamily="34" charset="0"/>
              </a:rPr>
              <a:t>1.ΠΑΙΔΙ &amp; ΕΠΙΚΟΙΝΩΝΙΑ:</a:t>
            </a: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</a:t>
            </a:r>
          </a:p>
          <a:p>
            <a:pPr marL="538163" indent="-457200"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2800" b="1" dirty="0">
                <a:solidFill>
                  <a:srgbClr val="000000"/>
                </a:solidFill>
                <a:latin typeface="Segoe Script" pitchFamily="34" charset="0"/>
              </a:rPr>
              <a:t>Γλώσσα </a:t>
            </a:r>
          </a:p>
          <a:p>
            <a:pPr marL="538163" indent="-457200"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2800" b="1" dirty="0">
                <a:solidFill>
                  <a:srgbClr val="000000"/>
                </a:solidFill>
                <a:latin typeface="Segoe Script" pitchFamily="34" charset="0"/>
              </a:rPr>
              <a:t>ΤΠΕ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C00000"/>
                </a:solidFill>
                <a:latin typeface="Segoe Script" pitchFamily="34" charset="0"/>
              </a:rPr>
              <a:t>2.ΠΑΙΔΙ, ΕΑΥΤΟΣ &amp; ΚΟΙΝΩΝΙΑ:</a:t>
            </a:r>
          </a:p>
          <a:p>
            <a:pPr marL="538163" indent="-457200"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2800" b="1" dirty="0">
                <a:solidFill>
                  <a:srgbClr val="000000"/>
                </a:solidFill>
                <a:latin typeface="Segoe Script" pitchFamily="34" charset="0"/>
              </a:rPr>
              <a:t>Προσωπική &amp; Κοινωνικοσυναισθηματική Ανάπτυξη</a:t>
            </a:r>
          </a:p>
          <a:p>
            <a:pPr marL="538163" indent="-457200"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2800" b="1" dirty="0">
                <a:solidFill>
                  <a:srgbClr val="000000"/>
                </a:solidFill>
                <a:latin typeface="Segoe Script" pitchFamily="34" charset="0"/>
              </a:rPr>
              <a:t>Κοινωνικές Επιστήμες</a:t>
            </a:r>
            <a:endParaRPr lang="el-GR" altLang="el-GR" sz="28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6C82E38-F452-4A43-BB2B-83172F01E6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-1755576"/>
            <a:ext cx="8712968" cy="316835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r>
              <a:rPr lang="el-GR" altLang="el-GR" sz="2800" b="1" dirty="0">
                <a:latin typeface="Segoe Script" pitchFamily="34" charset="0"/>
              </a:rPr>
              <a:t>Νέο Αναλυτικό </a:t>
            </a:r>
          </a:p>
          <a:p>
            <a:pPr algn="ctr" eaLnBrk="1" hangingPunct="1">
              <a:buFontTx/>
              <a:buNone/>
            </a:pPr>
            <a:r>
              <a:rPr lang="el-GR" altLang="el-GR" sz="2800" b="1" dirty="0">
                <a:latin typeface="Segoe Script" pitchFamily="34" charset="0"/>
              </a:rPr>
              <a:t>Πρόγραμμα Σπουδών – Θεματικά Πεδία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D44018A3-3175-4F74-9F5D-19CFF67E66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772816"/>
            <a:ext cx="1598048" cy="162172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FF978C05-07D1-4065-A021-F8F632F82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5347777"/>
            <a:ext cx="2016224" cy="1510223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="" xmlns:a16="http://schemas.microsoft.com/office/drawing/2014/main" id="{ED409807-6A7A-4B36-8737-C385CEC0FC04}"/>
              </a:ext>
            </a:extLst>
          </p:cNvPr>
          <p:cNvSpPr/>
          <p:nvPr/>
        </p:nvSpPr>
        <p:spPr>
          <a:xfrm rot="16200000">
            <a:off x="-1458416" y="557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</p:spTree>
    <p:extLst>
      <p:ext uri="{BB962C8B-B14F-4D97-AF65-F5344CB8AC3E}">
        <p14:creationId xmlns="" xmlns:p14="http://schemas.microsoft.com/office/powerpoint/2010/main" val="376164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="" xmlns:a16="http://schemas.microsoft.com/office/drawing/2014/main" id="{8B1119AE-9750-4E26-A7CD-B0F6543E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980728"/>
            <a:ext cx="8244408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C00000"/>
                </a:solidFill>
                <a:latin typeface="Segoe Script" pitchFamily="34" charset="0"/>
              </a:rPr>
              <a:t>3.ΠΑΙΔΙ &amp; ΘΕΤΙΚΕΣ ΕΠΙΣΤΗΜΕΣ</a:t>
            </a:r>
          </a:p>
          <a:p>
            <a:pPr marL="538163" indent="-457200"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Μαθηματικά</a:t>
            </a:r>
          </a:p>
          <a:p>
            <a:pPr marL="538163" indent="-457200"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Φυσικές Επιστήμες</a:t>
            </a:r>
          </a:p>
          <a:p>
            <a:pPr marL="538163" indent="-457200"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Τεχνολογία Κατασκευών</a:t>
            </a:r>
          </a:p>
          <a:p>
            <a:pPr lvl="0"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C00000"/>
                </a:solidFill>
                <a:latin typeface="Segoe Script" pitchFamily="34" charset="0"/>
              </a:rPr>
              <a:t>4.ΠΑΙΔΙ, ΣΩΜΑ, ΔΗΜΙΟΥΡΓΙΑ &amp; ΕΚΦΡΑΣΗ</a:t>
            </a:r>
          </a:p>
          <a:p>
            <a:pPr marL="538163" indent="-457200"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Κινητική Αγωγή</a:t>
            </a:r>
          </a:p>
          <a:p>
            <a:pPr marL="538163" indent="-457200"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Τέχνες</a:t>
            </a:r>
          </a:p>
          <a:p>
            <a:pPr lvl="0"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endParaRPr lang="el-GR" altLang="el-GR" sz="32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6C82E38-F452-4A43-BB2B-83172F01E6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-1755576"/>
            <a:ext cx="8712968" cy="316835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r>
              <a:rPr lang="el-GR" altLang="el-GR" sz="2800" b="1" dirty="0">
                <a:latin typeface="Segoe Script" pitchFamily="34" charset="0"/>
              </a:rPr>
              <a:t>Νέο Αναλυτικό </a:t>
            </a:r>
          </a:p>
          <a:p>
            <a:pPr algn="ctr" eaLnBrk="1" hangingPunct="1">
              <a:buFontTx/>
              <a:buNone/>
            </a:pPr>
            <a:r>
              <a:rPr lang="el-GR" altLang="el-GR" sz="2800" b="1" dirty="0">
                <a:latin typeface="Segoe Script" pitchFamily="34" charset="0"/>
              </a:rPr>
              <a:t>Πρόγραμμα Σπουδών – Θεματικά Πεδία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FB318993-EA9A-4381-A832-26439822B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1772816"/>
            <a:ext cx="2981324" cy="145732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C9C21AD1-DC15-4A67-AA92-9295FE598B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653136"/>
            <a:ext cx="2162175" cy="2114550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BFE6973B-B294-444A-ABBD-52DAEA261A2D}"/>
              </a:ext>
            </a:extLst>
          </p:cNvPr>
          <p:cNvSpPr/>
          <p:nvPr/>
        </p:nvSpPr>
        <p:spPr>
          <a:xfrm rot="16200000">
            <a:off x="-1458416" y="557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</p:spTree>
    <p:extLst>
      <p:ext uri="{BB962C8B-B14F-4D97-AF65-F5344CB8AC3E}">
        <p14:creationId xmlns="" xmlns:p14="http://schemas.microsoft.com/office/powerpoint/2010/main" val="166128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7F989BAD-1F7D-4722-BFD1-F88BD9F267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93909"/>
            <a:ext cx="8524818" cy="511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F7A355F0-5342-4B33-8103-41657857D6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692" y="-1797346"/>
            <a:ext cx="8712968" cy="316835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r>
              <a:rPr lang="el-GR" altLang="el-GR" sz="3600" b="1" dirty="0">
                <a:latin typeface="Segoe Script" pitchFamily="34" charset="0"/>
              </a:rPr>
              <a:t>Νέο Αναλυτικό </a:t>
            </a:r>
          </a:p>
          <a:p>
            <a:pPr algn="ctr" eaLnBrk="1" hangingPunct="1">
              <a:buFontTx/>
              <a:buNone/>
            </a:pPr>
            <a:r>
              <a:rPr lang="el-GR" altLang="el-GR" sz="3600" b="1" dirty="0">
                <a:latin typeface="Segoe Script" pitchFamily="34" charset="0"/>
              </a:rPr>
              <a:t>Πρόγραμμα Σπουδών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1057B081-ACEB-4CD9-9136-6163C22DB4E3}"/>
              </a:ext>
            </a:extLst>
          </p:cNvPr>
          <p:cNvSpPr/>
          <p:nvPr/>
        </p:nvSpPr>
        <p:spPr>
          <a:xfrm rot="16200000">
            <a:off x="-1700807" y="49284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</p:spTree>
    <p:extLst>
      <p:ext uri="{BB962C8B-B14F-4D97-AF65-F5344CB8AC3E}">
        <p14:creationId xmlns="" xmlns:p14="http://schemas.microsoft.com/office/powerpoint/2010/main" val="287445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="" xmlns:a16="http://schemas.microsoft.com/office/drawing/2014/main" id="{C9C3AAB7-A352-4D7B-8E65-7BC6B939F4D7}"/>
              </a:ext>
            </a:extLst>
          </p:cNvPr>
          <p:cNvSpPr/>
          <p:nvPr/>
        </p:nvSpPr>
        <p:spPr>
          <a:xfrm>
            <a:off x="1043608" y="548680"/>
            <a:ext cx="7956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800" dirty="0">
              <a:latin typeface="Segoe Script" pitchFamily="34" charset="0"/>
              <a:cs typeface="+mn-cs"/>
            </a:endParaRPr>
          </a:p>
          <a:p>
            <a:pPr algn="ctr"/>
            <a:r>
              <a:rPr lang="el-GR" sz="2800" dirty="0">
                <a:latin typeface="Segoe Script" pitchFamily="34" charset="0"/>
                <a:cs typeface="+mn-cs"/>
              </a:rPr>
              <a:t>Από το σχολικό έτος 2023-2024 </a:t>
            </a:r>
            <a:r>
              <a:rPr lang="el-GR" sz="2800" dirty="0" smtClean="0">
                <a:latin typeface="Segoe Script" pitchFamily="34" charset="0"/>
                <a:cs typeface="+mn-cs"/>
              </a:rPr>
              <a:t>εφαρμόζεται </a:t>
            </a:r>
            <a:r>
              <a:rPr lang="el-GR" sz="2800" dirty="0">
                <a:latin typeface="Segoe Script" pitchFamily="34" charset="0"/>
                <a:cs typeface="+mn-cs"/>
              </a:rPr>
              <a:t>σε όλα τα Νηπιαγωγεία της χώρας.</a:t>
            </a:r>
          </a:p>
          <a:p>
            <a:pPr algn="ctr"/>
            <a:endParaRPr lang="el-GR" sz="2800" dirty="0">
              <a:latin typeface="Segoe Script" pitchFamily="34" charset="0"/>
              <a:cs typeface="+mn-cs"/>
            </a:endParaRPr>
          </a:p>
          <a:p>
            <a:pPr algn="ctr"/>
            <a:r>
              <a:rPr lang="el-GR" sz="2800" dirty="0">
                <a:latin typeface="Segoe Script" pitchFamily="34" charset="0"/>
                <a:cs typeface="+mn-cs"/>
                <a:hlinkClick r:id="rId2"/>
              </a:rPr>
              <a:t>Πηγή</a:t>
            </a:r>
            <a:endParaRPr lang="el-GR" sz="2800" dirty="0">
              <a:latin typeface="Segoe Script" pitchFamily="34" charset="0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4AD69428-215A-40F9-95DC-8B702BB19CBE}"/>
              </a:ext>
            </a:extLst>
          </p:cNvPr>
          <p:cNvSpPr/>
          <p:nvPr/>
        </p:nvSpPr>
        <p:spPr>
          <a:xfrm rot="16200000">
            <a:off x="-1371274" y="557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</p:spTree>
    <p:extLst>
      <p:ext uri="{BB962C8B-B14F-4D97-AF65-F5344CB8AC3E}">
        <p14:creationId xmlns="" xmlns:p14="http://schemas.microsoft.com/office/powerpoint/2010/main" val="25483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8182" y="2060848"/>
            <a:ext cx="8280400" cy="44781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Η αναγνώριση του συναισθήματος από το παιδί.</a:t>
            </a:r>
          </a:p>
          <a:p>
            <a:pPr marL="342900" indent="-342900" algn="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Η έκφραση του συναισθήματος.</a:t>
            </a:r>
          </a:p>
          <a:p>
            <a:pPr marL="342900" indent="-342900" algn="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Η καλλιέργεια ενσυναισθητικής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 συμπεριφοράς.</a:t>
            </a:r>
          </a:p>
          <a:p>
            <a:pPr marL="342900" indent="-342900" algn="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Η κατανόηση των συναισθημάτων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 των άλλων.</a:t>
            </a:r>
          </a:p>
          <a:p>
            <a:pPr marL="342900" indent="-342900" algn="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Η καλλιέργεια στάσης αλληλεγγύης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 και αλληλοϋποστήριξης.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187450" y="109930"/>
            <a:ext cx="7705030" cy="17347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358725" y="296504"/>
            <a:ext cx="7199313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l-GR" altLang="el-GR" sz="2800" b="1" dirty="0">
                <a:solidFill>
                  <a:srgbClr val="000000"/>
                </a:solidFill>
                <a:latin typeface="Segoe Script" pitchFamily="34" charset="0"/>
              </a:rPr>
              <a:t>Κεντρικός άξονας του εκπαιδευτικού προγράμματος στο Νηπιαγωγείο είναι η συναισθηματική ανάπτυξη των προνηπίων και νηπίων</a:t>
            </a:r>
            <a:endParaRPr lang="el-GR" altLang="el-GR" sz="2800" b="1" dirty="0">
              <a:solidFill>
                <a:schemeClr val="tx2"/>
              </a:solidFill>
              <a:latin typeface="Segoe Script" pitchFamily="34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72" y="2636912"/>
            <a:ext cx="224328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5152720D-6272-40CA-A558-FA99836925F8}"/>
              </a:ext>
            </a:extLst>
          </p:cNvPr>
          <p:cNvSpPr/>
          <p:nvPr/>
        </p:nvSpPr>
        <p:spPr>
          <a:xfrm rot="16200000">
            <a:off x="-1371274" y="557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l-GR" altLang="el-GR" b="1" dirty="0">
                <a:latin typeface="Segoe Script" pitchFamily="34" charset="0"/>
              </a:rPr>
              <a:t>Δημιουργός: Τάνια Μάνεση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ΑΡΟΥΣΙΑΣΗ ΕΚΠΑΙΔΕYΤΙΚΟΥ ΠΡΟΓΡΑΜΜΑΤΟΣ_5.2016_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ΠΑΡΟΥΣΙΑΣΗ ΕΚΠΑΙΔΕYΤΙΚΟΥ ΠΡΟΓΡΑΜΜΑΤΟΣ_5.2016_</Template>
  <TotalTime>5947</TotalTime>
  <Words>801</Words>
  <Application>Microsoft Office PowerPoint</Application>
  <PresentationFormat>Προβολή στην οθόνη (4:3)</PresentationFormat>
  <Paragraphs>211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24</vt:i4>
      </vt:variant>
    </vt:vector>
  </HeadingPairs>
  <TitlesOfParts>
    <vt:vector size="28" baseType="lpstr">
      <vt:lpstr>ΠΑΡΟΥΣΙΑΣΗ ΕΚΠΑΙΔΕYΤΙΚΟΥ ΠΡΟΓΡΑΜΜΑΤΟΣ_5.2016_</vt:lpstr>
      <vt:lpstr>1_Ηλιοστάσιο</vt:lpstr>
      <vt:lpstr>2_Ηλιοστάσιο</vt:lpstr>
      <vt:lpstr>3_Ηλιοστάσιο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TANIA</dc:creator>
  <cp:lastModifiedBy>User</cp:lastModifiedBy>
  <cp:revision>53</cp:revision>
  <dcterms:created xsi:type="dcterms:W3CDTF">2016-05-08T01:32:57Z</dcterms:created>
  <dcterms:modified xsi:type="dcterms:W3CDTF">2023-09-26T06:06:12Z</dcterms:modified>
</cp:coreProperties>
</file>