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3" r:id="rId8"/>
    <p:sldId id="262"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291" r:id="rId49"/>
    <p:sldId id="281" r:id="rId50"/>
    <p:sldId id="292" r:id="rId51"/>
    <p:sldId id="293" r:id="rId52"/>
    <p:sldId id="307" r:id="rId53"/>
    <p:sldId id="308" r:id="rId54"/>
    <p:sldId id="309"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FD0BC-AA97-49BB-BF43-C48E7543DE79}" type="datetimeFigureOut">
              <a:rPr lang="el-GR" smtClean="0"/>
              <a:pPr/>
              <a:t>4/6/2021</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66C082-A1F4-4FC5-AFAE-09CCD66FDBA1}"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766C082-A1F4-4FC5-AFAE-09CCD66FDBA1}" type="slidenum">
              <a:rPr lang="el-GR" smtClean="0"/>
              <a:pPr/>
              <a:t>20</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BE35B17-9115-4E98-8782-38C405BF9FE4}" type="datetimeFigureOut">
              <a:rPr lang="el-GR" smtClean="0"/>
              <a:pPr/>
              <a:t>4/6/2021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297D155-3708-4A2F-8C3C-45F616BF9A1A}"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35B17-9115-4E98-8782-38C405BF9FE4}" type="datetimeFigureOut">
              <a:rPr lang="el-GR" smtClean="0"/>
              <a:pPr/>
              <a:t>4/6/2021</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7D155-3708-4A2F-8C3C-45F616BF9A1A}"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9C9Uenda1gs"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Mb_fF5h3cOw"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m-D04RdIyA&amp;t=78s"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PEw9TiD3li8"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2dudaOQvIQ4"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OL76udpdQjA"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kFQ1cZ_vTsc"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M1zYlysuABk"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BX1wh3ytek8"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XoENUsnHZLs"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isxCFZsrcbs"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MbXKJWuormA"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38AcD40WjDk&amp;list=RD38AcD40WjDk&amp;index=1" TargetMode="External"/><Relationship Id="rId2" Type="http://schemas.openxmlformats.org/officeDocument/2006/relationships/hyperlink" Target="https://www.youtube.com/watch?v=38AcD40WjDk"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2wDPjmfbctE"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jigsawplanet.com/?rc=play&amp;pid=1672efb50830"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learningapps.org/watch?v=pxj3kog1n17&amp;fbclid=IwAR2dFPEBS5FEfOOh5OV4u8ZzuTVgn0vfm_HQrspjw0hwm7dbeuvo6s_jMOQ"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learningapps.org/view19903436"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learningapps.org/view19902211"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www.jigsawplanet.com/?rc=play&amp;pid=370f282cebd7"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learningapps.org/display?v=p85tajaij2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186233826_202857184857160_4361823119585670778_n.jpg">
            <a:hlinkClick r:id="rId2"/>
          </p:cNvPr>
          <p:cNvPicPr>
            <a:picLocks noChangeAspect="1" noChangeArrowheads="1"/>
          </p:cNvPicPr>
          <p:nvPr/>
        </p:nvPicPr>
        <p:blipFill>
          <a:blip r:embed="rId3" cstate="print"/>
          <a:srcRect/>
          <a:stretch>
            <a:fillRect/>
          </a:stretch>
        </p:blipFill>
        <p:spPr bwMode="auto">
          <a:xfrm>
            <a:off x="1357290" y="2285993"/>
            <a:ext cx="6143668" cy="2124082"/>
          </a:xfrm>
          <a:prstGeom prst="rect">
            <a:avLst/>
          </a:prstGeom>
          <a:noFill/>
        </p:spPr>
      </p:pic>
      <p:sp>
        <p:nvSpPr>
          <p:cNvPr id="3" name="2 - Ορθογώνιο"/>
          <p:cNvSpPr/>
          <p:nvPr/>
        </p:nvSpPr>
        <p:spPr>
          <a:xfrm>
            <a:off x="2286000" y="4572008"/>
            <a:ext cx="5214958" cy="369332"/>
          </a:xfrm>
          <a:prstGeom prst="rect">
            <a:avLst/>
          </a:prstGeom>
        </p:spPr>
        <p:txBody>
          <a:bodyPr wrap="square">
            <a:spAutoFit/>
          </a:bodyPr>
          <a:lstStyle/>
          <a:p>
            <a:r>
              <a:rPr lang="en-US" dirty="0" smtClean="0">
                <a:hlinkClick r:id="rId2"/>
              </a:rPr>
              <a:t>https://www.youtube.com/watch?v=9C9Uenda1gs</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OCATED IN&#10;BETWEEN :&#10;• Europe&#10;• Africa&#10;• Asia&#10;&#10;The Island of Crete&#10;&#10;2&#10;&#10; "/>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1571612"/>
            <a:ext cx="8072494" cy="4031873"/>
          </a:xfrm>
          <a:prstGeom prst="rect">
            <a:avLst/>
          </a:prstGeom>
        </p:spPr>
        <p:txBody>
          <a:bodyPr wrap="square">
            <a:spAutoFit/>
          </a:bodyPr>
          <a:lstStyle/>
          <a:p>
            <a:r>
              <a:rPr lang="en-US" sz="3200" b="1" dirty="0" smtClean="0"/>
              <a:t>Crete</a:t>
            </a:r>
            <a:r>
              <a:rPr lang="en-US" sz="3200" dirty="0" smtClean="0"/>
              <a:t>   is an island in the eastern Mediterranean, located between three continents: Europe, Africa and Asia. </a:t>
            </a:r>
            <a:endParaRPr lang="el-GR" sz="3200" dirty="0" smtClean="0"/>
          </a:p>
          <a:p>
            <a:r>
              <a:rPr lang="en-US" sz="3200" dirty="0" smtClean="0"/>
              <a:t>It is located  in the southern part of the Aegean Sea separating the Aegean from the Libyan Sea.</a:t>
            </a:r>
            <a:endParaRPr lang="el-GR" sz="3200" dirty="0" smtClean="0"/>
          </a:p>
          <a:p>
            <a:r>
              <a:rPr lang="en-US" sz="3200" dirty="0" smtClean="0"/>
              <a:t>It is the </a:t>
            </a:r>
            <a:r>
              <a:rPr lang="en-US" sz="3200" b="1" dirty="0" smtClean="0"/>
              <a:t>fifth largest </a:t>
            </a:r>
            <a:r>
              <a:rPr lang="en-US" sz="3200" dirty="0" smtClean="0"/>
              <a:t>island in the </a:t>
            </a:r>
            <a:r>
              <a:rPr lang="en-US" sz="3200" b="1" dirty="0" smtClean="0"/>
              <a:t>Mediterranean</a:t>
            </a:r>
            <a:r>
              <a:rPr lang="en-US" sz="3200" dirty="0" smtClean="0"/>
              <a:t> and the </a:t>
            </a:r>
            <a:r>
              <a:rPr lang="en-US" sz="3200" b="1" dirty="0" smtClean="0"/>
              <a:t>largest</a:t>
            </a:r>
            <a:r>
              <a:rPr lang="en-US" sz="3200" dirty="0" smtClean="0"/>
              <a:t> of the </a:t>
            </a:r>
            <a:r>
              <a:rPr lang="en-US" sz="3200" b="1" dirty="0" smtClean="0"/>
              <a:t>Greek</a:t>
            </a:r>
            <a:r>
              <a:rPr lang="en-US" sz="3200" dirty="0" smtClean="0"/>
              <a:t> </a:t>
            </a:r>
            <a:r>
              <a:rPr lang="en-US" sz="3200" b="1" dirty="0" smtClean="0"/>
              <a:t>islands</a:t>
            </a:r>
            <a:r>
              <a:rPr lang="en-US" sz="3200" dirty="0" smtClean="0"/>
              <a:t>.</a:t>
            </a:r>
            <a:endParaRPr lang="el-G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User\Downloads\screen-shot-2012-04-26-at-10.49.08-am.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2714620"/>
            <a:ext cx="8143932" cy="646331"/>
          </a:xfrm>
          <a:prstGeom prst="rect">
            <a:avLst/>
          </a:prstGeom>
        </p:spPr>
        <p:txBody>
          <a:bodyPr wrap="square">
            <a:spAutoFit/>
          </a:bodyPr>
          <a:lstStyle/>
          <a:p>
            <a:pPr lvl="0"/>
            <a:r>
              <a:rPr lang="en-US" sz="3600" dirty="0" smtClean="0">
                <a:solidFill>
                  <a:prstClr val="black"/>
                </a:solidFill>
              </a:rPr>
              <a:t>2 . Where did the name Crete come from ?</a:t>
            </a:r>
            <a:endParaRPr lang="el-GR" sz="3600"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928670"/>
            <a:ext cx="7715304" cy="5078313"/>
          </a:xfrm>
          <a:prstGeom prst="rect">
            <a:avLst/>
          </a:prstGeom>
        </p:spPr>
        <p:txBody>
          <a:bodyPr wrap="square">
            <a:spAutoFit/>
          </a:bodyPr>
          <a:lstStyle/>
          <a:p>
            <a:pPr lvl="0" fontAlgn="base">
              <a:spcBef>
                <a:spcPct val="0"/>
              </a:spcBef>
              <a:spcAft>
                <a:spcPct val="0"/>
              </a:spcAft>
            </a:pPr>
            <a:r>
              <a:rPr lang="en-US" sz="3600" dirty="0" smtClean="0">
                <a:solidFill>
                  <a:srgbClr val="3A3A3A"/>
                </a:solidFill>
                <a:latin typeface="Helvetica"/>
                <a:ea typeface="Times New Roman" pitchFamily="18" charset="0"/>
                <a:cs typeface="Times New Roman" pitchFamily="18" charset="0"/>
              </a:rPr>
              <a:t>The name Crete comes from the name of a nymph , who came from the west to the island of Crete, together with the Kourites.</a:t>
            </a:r>
            <a:endParaRPr lang="el-GR" sz="36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3600" dirty="0" smtClean="0">
                <a:solidFill>
                  <a:srgbClr val="3A3A3A"/>
                </a:solidFill>
                <a:latin typeface="Helvetica"/>
                <a:ea typeface="Times New Roman" pitchFamily="18" charset="0"/>
                <a:cs typeface="Times New Roman" pitchFamily="18" charset="0"/>
              </a:rPr>
              <a:t>Kourites accompanied Rhea, who wanted to give birth to Zeus away from his father Cronus . They banged their brass cymbals to drown out the cries of baby Zeus.</a:t>
            </a:r>
            <a:endParaRPr lang="el-GR" sz="3600" dirty="0" smtClean="0">
              <a:solidFill>
                <a:prstClr val="black"/>
              </a:solidFill>
              <a:latin typeface="Arial" pitchFamily="34" charset="0"/>
              <a:ea typeface="Times New Roman" pitchFamily="18"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2786058"/>
            <a:ext cx="7786742" cy="1200329"/>
          </a:xfrm>
          <a:prstGeom prst="rect">
            <a:avLst/>
          </a:prstGeom>
        </p:spPr>
        <p:txBody>
          <a:bodyPr wrap="square">
            <a:spAutoFit/>
          </a:bodyPr>
          <a:lstStyle/>
          <a:p>
            <a:pPr lvl="0" algn="ctr"/>
            <a:r>
              <a:rPr lang="en-US" sz="3600" b="1" dirty="0" smtClean="0">
                <a:solidFill>
                  <a:prstClr val="black"/>
                </a:solidFill>
              </a:rPr>
              <a:t>3. How many prefectures are there in Crete?</a:t>
            </a:r>
            <a:endParaRPr lang="el-GR" sz="3600" b="1" dirty="0">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The four regions of Crete&#10; "/>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1142984"/>
            <a:ext cx="8072494" cy="4401205"/>
          </a:xfrm>
          <a:prstGeom prst="rect">
            <a:avLst/>
          </a:prstGeom>
        </p:spPr>
        <p:txBody>
          <a:bodyPr wrap="square">
            <a:spAutoFit/>
          </a:bodyPr>
          <a:lstStyle/>
          <a:p>
            <a:r>
              <a:rPr lang="en-US" sz="2800" b="1" dirty="0" smtClean="0"/>
              <a:t>Crete</a:t>
            </a:r>
            <a:r>
              <a:rPr lang="en-US" sz="2800" dirty="0" smtClean="0"/>
              <a:t> is divided into four </a:t>
            </a:r>
            <a:r>
              <a:rPr lang="en-US" sz="2800" b="1" dirty="0" smtClean="0"/>
              <a:t>prefectures</a:t>
            </a:r>
            <a:r>
              <a:rPr lang="en-US" sz="2800" dirty="0" smtClean="0"/>
              <a:t> . From west to east they are: </a:t>
            </a:r>
            <a:r>
              <a:rPr lang="el-GR" sz="2800" dirty="0" smtClean="0"/>
              <a:t> </a:t>
            </a:r>
            <a:r>
              <a:rPr lang="en-US" sz="2800" dirty="0" smtClean="0"/>
              <a:t>Chania, Rethimnon, Iraklion and Lassithi.</a:t>
            </a:r>
            <a:r>
              <a:rPr lang="el-GR" sz="2800" dirty="0" smtClean="0"/>
              <a:t> </a:t>
            </a:r>
          </a:p>
          <a:p>
            <a:r>
              <a:rPr lang="en-US" sz="2800" b="1" dirty="0" smtClean="0"/>
              <a:t>Crete's</a:t>
            </a:r>
            <a:r>
              <a:rPr lang="en-US" sz="2800" dirty="0" smtClean="0"/>
              <a:t> population is approximately 650,000 people . Heraklion (150,000 people) is the capital of the island, Chania (70,000 people) is the second largest city , whereas Rethymnon (40,000 people) and Agios Nikolaos (10,000 people) are the next two bigger towns of the island.</a:t>
            </a:r>
            <a:endParaRPr lang="el-GR" sz="2800" dirty="0" smtClean="0"/>
          </a:p>
          <a:p>
            <a:endParaRPr lang="en-US" sz="2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
          <p:cNvPicPr>
            <a:picLocks noChangeAspect="1" noChangeArrowheads="1"/>
          </p:cNvPicPr>
          <p:nvPr/>
        </p:nvPicPr>
        <p:blipFill>
          <a:blip r:embed="rId2" cstate="print"/>
          <a:srcRect/>
          <a:stretch>
            <a:fillRect/>
          </a:stretch>
        </p:blipFill>
        <p:spPr bwMode="auto">
          <a:xfrm>
            <a:off x="642910" y="857232"/>
            <a:ext cx="2428892" cy="3655988"/>
          </a:xfrm>
          <a:prstGeom prst="rect">
            <a:avLst/>
          </a:prstGeom>
          <a:noFill/>
        </p:spPr>
      </p:pic>
      <p:sp>
        <p:nvSpPr>
          <p:cNvPr id="3" name="2 - Ορθογώνιο"/>
          <p:cNvSpPr/>
          <p:nvPr/>
        </p:nvSpPr>
        <p:spPr>
          <a:xfrm>
            <a:off x="2928926" y="928670"/>
            <a:ext cx="5072098" cy="3539430"/>
          </a:xfrm>
          <a:prstGeom prst="rect">
            <a:avLst/>
          </a:prstGeom>
        </p:spPr>
        <p:txBody>
          <a:bodyPr wrap="square">
            <a:spAutoFit/>
          </a:bodyPr>
          <a:lstStyle/>
          <a:p>
            <a:r>
              <a:rPr lang="en-US" sz="2800" dirty="0" smtClean="0"/>
              <a:t>Let me tell you a secret . My island is well known for its seas and beaches but it has a very contrasting landscape. The island goes from fertile coastal plains to rugged mountains and from busy metropolitan cities to very peaceful hillside villages. </a:t>
            </a:r>
            <a:endParaRPr lang="el-G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2143117"/>
            <a:ext cx="7572428" cy="1200329"/>
          </a:xfrm>
          <a:prstGeom prst="rect">
            <a:avLst/>
          </a:prstGeom>
        </p:spPr>
        <p:txBody>
          <a:bodyPr wrap="square">
            <a:spAutoFit/>
          </a:bodyPr>
          <a:lstStyle/>
          <a:p>
            <a:pPr lvl="0"/>
            <a:r>
              <a:rPr lang="el-GR" sz="3600" dirty="0" smtClean="0">
                <a:solidFill>
                  <a:prstClr val="black"/>
                </a:solidFill>
              </a:rPr>
              <a:t>4. </a:t>
            </a:r>
            <a:r>
              <a:rPr lang="en-US" sz="3600" dirty="0" smtClean="0">
                <a:solidFill>
                  <a:prstClr val="black"/>
                </a:solidFill>
              </a:rPr>
              <a:t>Now discover the bigger mountains of the island !</a:t>
            </a:r>
            <a:endParaRPr lang="el-GR" sz="3600" dirty="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571472" y="1000108"/>
            <a:ext cx="8001056" cy="506534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Μικροί εξερευνητές | imommy.gr"/>
          <p:cNvPicPr>
            <a:picLocks noChangeAspect="1" noChangeArrowheads="1"/>
          </p:cNvPicPr>
          <p:nvPr/>
        </p:nvPicPr>
        <p:blipFill>
          <a:blip r:embed="rId3" cstate="print"/>
          <a:srcRect/>
          <a:stretch>
            <a:fillRect/>
          </a:stretch>
        </p:blipFill>
        <p:spPr bwMode="auto">
          <a:xfrm>
            <a:off x="357158" y="500042"/>
            <a:ext cx="3571867" cy="4857808"/>
          </a:xfrm>
          <a:prstGeom prst="rect">
            <a:avLst/>
          </a:prstGeom>
          <a:noFill/>
        </p:spPr>
      </p:pic>
      <p:sp>
        <p:nvSpPr>
          <p:cNvPr id="3" name="2 - Ορθογώνιο"/>
          <p:cNvSpPr/>
          <p:nvPr/>
        </p:nvSpPr>
        <p:spPr>
          <a:xfrm>
            <a:off x="4214810" y="500043"/>
            <a:ext cx="4714908" cy="5262979"/>
          </a:xfrm>
          <a:prstGeom prst="rect">
            <a:avLst/>
          </a:prstGeom>
        </p:spPr>
        <p:txBody>
          <a:bodyPr wrap="square">
            <a:spAutoFit/>
          </a:bodyPr>
          <a:lstStyle/>
          <a:p>
            <a:r>
              <a:rPr lang="en-US" sz="2400" dirty="0" smtClean="0"/>
              <a:t>Crete is  one of the most mountainous islands of Europe with high mountain ranges crossing the island from West to East. </a:t>
            </a:r>
          </a:p>
          <a:p>
            <a:r>
              <a:rPr lang="en-US" sz="2400" dirty="0" smtClean="0"/>
              <a:t>In the middle of the island </a:t>
            </a:r>
            <a:r>
              <a:rPr lang="el-GR" sz="2400" dirty="0" smtClean="0"/>
              <a:t>,</a:t>
            </a:r>
            <a:r>
              <a:rPr lang="en-US" sz="2400" b="1" dirty="0" smtClean="0"/>
              <a:t>Mount Idi</a:t>
            </a:r>
            <a:r>
              <a:rPr lang="el-GR" sz="2400" b="1" dirty="0" smtClean="0"/>
              <a:t> </a:t>
            </a:r>
            <a:r>
              <a:rPr lang="en-US" sz="2400" b="1" dirty="0" smtClean="0"/>
              <a:t>or Psiloritis</a:t>
            </a:r>
            <a:r>
              <a:rPr lang="en-US" sz="2400" dirty="0" smtClean="0"/>
              <a:t>, whose highest peak  </a:t>
            </a:r>
            <a:r>
              <a:rPr lang="en-US" sz="2400" b="1" dirty="0" smtClean="0"/>
              <a:t>Timios Stavros </a:t>
            </a:r>
            <a:r>
              <a:rPr lang="en-US" sz="2400" dirty="0" smtClean="0"/>
              <a:t>(2456 m.), is the highest point in Crete. </a:t>
            </a:r>
            <a:r>
              <a:rPr lang="el-GR" sz="2400" dirty="0" smtClean="0"/>
              <a:t>Ι</a:t>
            </a:r>
            <a:r>
              <a:rPr lang="en-US" sz="2400" dirty="0" smtClean="0"/>
              <a:t>n Western Crete, the </a:t>
            </a:r>
            <a:r>
              <a:rPr lang="en-US" sz="2400" b="1" dirty="0" smtClean="0"/>
              <a:t>White Mountains or "Lefka Ori” </a:t>
            </a:r>
            <a:r>
              <a:rPr lang="en-US" sz="2400" dirty="0" smtClean="0"/>
              <a:t>with the </a:t>
            </a:r>
            <a:r>
              <a:rPr lang="en-US" sz="2400" b="1" dirty="0" smtClean="0"/>
              <a:t>Pachnes</a:t>
            </a:r>
            <a:r>
              <a:rPr lang="en-US" sz="2400" dirty="0" smtClean="0"/>
              <a:t> (2453m) as its highest peak.</a:t>
            </a:r>
            <a:r>
              <a:rPr lang="el-GR" sz="2400" dirty="0" smtClean="0"/>
              <a:t> </a:t>
            </a:r>
          </a:p>
          <a:p>
            <a:r>
              <a:rPr lang="en-US" sz="2400" dirty="0" smtClean="0"/>
              <a:t> In eastern Crete there is the </a:t>
            </a:r>
            <a:r>
              <a:rPr lang="en-US" sz="2400" b="1" dirty="0" smtClean="0"/>
              <a:t>Dikti Mountain </a:t>
            </a:r>
            <a:r>
              <a:rPr lang="en-US" sz="2400" dirty="0" smtClean="0"/>
              <a:t>with the highest peak of 2148m. </a:t>
            </a: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eu1.jwwb.nl/public/z/z/l/temp-akhfqvmjhyuwmfrgramf/7hvtxz/Map-MountainsofCrete.jpg"/>
          <p:cNvPicPr>
            <a:picLocks noChangeAspect="1" noChangeArrowheads="1"/>
          </p:cNvPicPr>
          <p:nvPr/>
        </p:nvPicPr>
        <p:blipFill>
          <a:blip r:embed="rId2" cstate="print"/>
          <a:srcRect/>
          <a:stretch>
            <a:fillRect/>
          </a:stretch>
        </p:blipFill>
        <p:spPr bwMode="auto">
          <a:xfrm>
            <a:off x="0" y="357166"/>
            <a:ext cx="9144000" cy="5072098"/>
          </a:xfrm>
          <a:prstGeom prst="rect">
            <a:avLst/>
          </a:prstGeom>
          <a:noFill/>
        </p:spPr>
      </p:pic>
      <p:sp>
        <p:nvSpPr>
          <p:cNvPr id="3" name="2 - Ορθογώνιο"/>
          <p:cNvSpPr/>
          <p:nvPr/>
        </p:nvSpPr>
        <p:spPr>
          <a:xfrm>
            <a:off x="2286000" y="5429264"/>
            <a:ext cx="5072082" cy="369332"/>
          </a:xfrm>
          <a:prstGeom prst="rect">
            <a:avLst/>
          </a:prstGeom>
        </p:spPr>
        <p:txBody>
          <a:bodyPr wrap="square">
            <a:spAutoFit/>
          </a:bodyPr>
          <a:lstStyle/>
          <a:p>
            <a:r>
              <a:rPr lang="en-US" dirty="0" smtClean="0">
                <a:hlinkClick r:id="rId3"/>
              </a:rPr>
              <a:t>https://www.youtube.com/watch?v=Mb_fF5h3cOw</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2928934"/>
            <a:ext cx="7715304" cy="646331"/>
          </a:xfrm>
          <a:prstGeom prst="rect">
            <a:avLst/>
          </a:prstGeom>
        </p:spPr>
        <p:txBody>
          <a:bodyPr wrap="square">
            <a:spAutoFit/>
          </a:bodyPr>
          <a:lstStyle/>
          <a:p>
            <a:pPr lvl="0" algn="ctr"/>
            <a:r>
              <a:rPr lang="en-US" sz="3600" dirty="0" smtClean="0">
                <a:solidFill>
                  <a:prstClr val="black"/>
                </a:solidFill>
              </a:rPr>
              <a:t>5. What about rivers and lakes ? </a:t>
            </a:r>
            <a:endParaRPr lang="el-GR" sz="3600" dirty="0">
              <a:solidFill>
                <a:prstClr val="blac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1785926"/>
            <a:ext cx="7286676" cy="3539430"/>
          </a:xfrm>
          <a:prstGeom prst="rect">
            <a:avLst/>
          </a:prstGeom>
        </p:spPr>
        <p:txBody>
          <a:bodyPr wrap="square">
            <a:spAutoFit/>
          </a:bodyPr>
          <a:lstStyle/>
          <a:p>
            <a:pPr lvl="0"/>
            <a:r>
              <a:rPr lang="en-US" sz="2800" dirty="0" smtClean="0">
                <a:solidFill>
                  <a:prstClr val="black"/>
                </a:solidFill>
              </a:rPr>
              <a:t>Because of its small width, </a:t>
            </a:r>
            <a:r>
              <a:rPr lang="en-US" sz="2800" i="1" dirty="0" smtClean="0">
                <a:solidFill>
                  <a:prstClr val="black"/>
                </a:solidFill>
              </a:rPr>
              <a:t>Crete</a:t>
            </a:r>
            <a:r>
              <a:rPr lang="en-US" sz="2800" dirty="0" smtClean="0">
                <a:solidFill>
                  <a:prstClr val="black"/>
                </a:solidFill>
              </a:rPr>
              <a:t> has few rivers, starting from the mountains of the island, in the central part, and ending either at the South Cretan or North Cretan Sea.</a:t>
            </a:r>
          </a:p>
          <a:p>
            <a:pPr lvl="0"/>
            <a:r>
              <a:rPr lang="en-US" sz="2800" dirty="0" smtClean="0">
                <a:solidFill>
                  <a:prstClr val="black"/>
                </a:solidFill>
              </a:rPr>
              <a:t>Most of them have water only during the winter months, while on summer they get dry . There is only one natural freshwater </a:t>
            </a:r>
            <a:r>
              <a:rPr lang="en-US" sz="2800" b="1" dirty="0" smtClean="0">
                <a:solidFill>
                  <a:prstClr val="black"/>
                </a:solidFill>
              </a:rPr>
              <a:t>lake</a:t>
            </a:r>
            <a:r>
              <a:rPr lang="en-US" sz="2800" dirty="0" smtClean="0">
                <a:solidFill>
                  <a:prstClr val="black"/>
                </a:solidFill>
              </a:rPr>
              <a:t>. It is Kournas </a:t>
            </a:r>
            <a:r>
              <a:rPr lang="en-US" sz="2800" b="1" dirty="0" smtClean="0">
                <a:solidFill>
                  <a:prstClr val="black"/>
                </a:solidFill>
              </a:rPr>
              <a:t>lake . </a:t>
            </a:r>
            <a:endParaRPr lang="en-US" sz="2800" dirty="0">
              <a:solidFill>
                <a:prstClr val="blac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
          <p:cNvPicPr>
            <a:picLocks noChangeAspect="1" noChangeArrowheads="1"/>
          </p:cNvPicPr>
          <p:nvPr/>
        </p:nvPicPr>
        <p:blipFill>
          <a:blip r:embed="rId2" cstate="print"/>
          <a:srcRect/>
          <a:stretch>
            <a:fillRect/>
          </a:stretch>
        </p:blipFill>
        <p:spPr bwMode="auto">
          <a:xfrm>
            <a:off x="785786" y="1000108"/>
            <a:ext cx="2428892" cy="3655988"/>
          </a:xfrm>
          <a:prstGeom prst="rect">
            <a:avLst/>
          </a:prstGeom>
          <a:noFill/>
        </p:spPr>
      </p:pic>
      <p:sp>
        <p:nvSpPr>
          <p:cNvPr id="3" name="2 - Ορθογώνιο"/>
          <p:cNvSpPr/>
          <p:nvPr/>
        </p:nvSpPr>
        <p:spPr>
          <a:xfrm>
            <a:off x="3357554" y="1785927"/>
            <a:ext cx="5000660" cy="2062103"/>
          </a:xfrm>
          <a:prstGeom prst="rect">
            <a:avLst/>
          </a:prstGeom>
        </p:spPr>
        <p:txBody>
          <a:bodyPr wrap="square">
            <a:spAutoFit/>
          </a:bodyPr>
          <a:lstStyle/>
          <a:p>
            <a:r>
              <a:rPr lang="en-US" sz="3200" dirty="0" smtClean="0"/>
              <a:t>I feel too hot ! Let’s go to the beach !! Take your camera and show me pictures of the beaches .</a:t>
            </a:r>
            <a:endParaRPr lang="el-G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Το μεγαλείο των Τεχνών...: Παρουσίαση του &quot;Αποστολή κρυμμένος θησαυρός&quot; στο  βιβλιοπωλείο ΕΠΙΚΕΝΤΡΟΝ"/>
          <p:cNvPicPr>
            <a:picLocks noChangeAspect="1" noChangeArrowheads="1"/>
          </p:cNvPicPr>
          <p:nvPr/>
        </p:nvPicPr>
        <p:blipFill>
          <a:blip r:embed="rId2" cstate="print"/>
          <a:srcRect/>
          <a:stretch>
            <a:fillRect/>
          </a:stretch>
        </p:blipFill>
        <p:spPr bwMode="auto">
          <a:xfrm>
            <a:off x="857224" y="706948"/>
            <a:ext cx="7484887" cy="3936498"/>
          </a:xfrm>
          <a:prstGeom prst="rect">
            <a:avLst/>
          </a:prstGeom>
          <a:noFill/>
        </p:spPr>
      </p:pic>
      <p:sp>
        <p:nvSpPr>
          <p:cNvPr id="3" name="2 - Ορθογώνιο"/>
          <p:cNvSpPr/>
          <p:nvPr/>
        </p:nvSpPr>
        <p:spPr>
          <a:xfrm>
            <a:off x="1571604" y="4857760"/>
            <a:ext cx="6143668" cy="369332"/>
          </a:xfrm>
          <a:prstGeom prst="rect">
            <a:avLst/>
          </a:prstGeom>
        </p:spPr>
        <p:txBody>
          <a:bodyPr wrap="square">
            <a:spAutoFit/>
          </a:bodyPr>
          <a:lstStyle/>
          <a:p>
            <a:r>
              <a:rPr lang="en-US" dirty="0" smtClean="0">
                <a:hlinkClick r:id="rId3"/>
              </a:rPr>
              <a:t>https://www.youtube.com/watch?v=Cm-D04RdIyA&amp;t=78s</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53/f4/7c/53f47c69014088ef184de08cd47d0b66.jpg"/>
          <p:cNvPicPr>
            <a:picLocks noChangeAspect="1" noChangeArrowheads="1"/>
          </p:cNvPicPr>
          <p:nvPr/>
        </p:nvPicPr>
        <p:blipFill>
          <a:blip r:embed="rId2" cstate="print"/>
          <a:srcRect b="7421"/>
          <a:stretch>
            <a:fillRect/>
          </a:stretch>
        </p:blipFill>
        <p:spPr bwMode="auto">
          <a:xfrm>
            <a:off x="285719" y="428604"/>
            <a:ext cx="3500463" cy="5214974"/>
          </a:xfrm>
          <a:prstGeom prst="rect">
            <a:avLst/>
          </a:prstGeom>
          <a:noFill/>
        </p:spPr>
      </p:pic>
      <p:sp>
        <p:nvSpPr>
          <p:cNvPr id="3" name="2 - Ορθογώνιο"/>
          <p:cNvSpPr/>
          <p:nvPr/>
        </p:nvSpPr>
        <p:spPr>
          <a:xfrm>
            <a:off x="4071934" y="500042"/>
            <a:ext cx="4572032" cy="5016758"/>
          </a:xfrm>
          <a:prstGeom prst="rect">
            <a:avLst/>
          </a:prstGeom>
        </p:spPr>
        <p:txBody>
          <a:bodyPr wrap="square">
            <a:spAutoFit/>
          </a:bodyPr>
          <a:lstStyle/>
          <a:p>
            <a:pPr lvl="0" fontAlgn="base">
              <a:spcBef>
                <a:spcPct val="0"/>
              </a:spcBef>
              <a:spcAft>
                <a:spcPct val="0"/>
              </a:spcAft>
            </a:pPr>
            <a:r>
              <a:rPr lang="el-GR" sz="3200" dirty="0" smtClean="0">
                <a:solidFill>
                  <a:srgbClr val="202124"/>
                </a:solidFill>
                <a:latin typeface="Arial Narrow" pitchFamily="34" charset="0"/>
                <a:cs typeface="Arial" pitchFamily="34" charset="0"/>
              </a:rPr>
              <a:t>Mythology</a:t>
            </a:r>
            <a:r>
              <a:rPr lang="en-US" sz="3200" dirty="0" smtClean="0">
                <a:solidFill>
                  <a:srgbClr val="202124"/>
                </a:solidFill>
                <a:latin typeface="Arial Narrow" pitchFamily="34" charset="0"/>
                <a:cs typeface="Arial" pitchFamily="34" charset="0"/>
              </a:rPr>
              <a:t> </a:t>
            </a:r>
            <a:r>
              <a:rPr lang="el-GR" sz="3200" dirty="0" smtClean="0">
                <a:solidFill>
                  <a:srgbClr val="202124"/>
                </a:solidFill>
                <a:latin typeface="Arial Narrow" pitchFamily="34" charset="0"/>
                <a:cs typeface="Arial" pitchFamily="34" charset="0"/>
              </a:rPr>
              <a:t> places</a:t>
            </a:r>
            <a:r>
              <a:rPr lang="en-US" sz="3200" dirty="0" smtClean="0">
                <a:solidFill>
                  <a:srgbClr val="202124"/>
                </a:solidFill>
                <a:latin typeface="Arial Narrow" pitchFamily="34" charset="0"/>
                <a:cs typeface="Arial" pitchFamily="34" charset="0"/>
              </a:rPr>
              <a:t> </a:t>
            </a:r>
            <a:r>
              <a:rPr lang="el-GR" sz="3200" dirty="0" smtClean="0">
                <a:solidFill>
                  <a:srgbClr val="202124"/>
                </a:solidFill>
                <a:latin typeface="Arial Narrow" pitchFamily="34" charset="0"/>
                <a:cs typeface="Arial" pitchFamily="34" charset="0"/>
              </a:rPr>
              <a:t> the </a:t>
            </a:r>
            <a:r>
              <a:rPr lang="en-US" sz="3200" dirty="0" smtClean="0">
                <a:solidFill>
                  <a:srgbClr val="202124"/>
                </a:solidFill>
                <a:latin typeface="Arial Narrow" pitchFamily="34" charset="0"/>
                <a:cs typeface="Arial" pitchFamily="34" charset="0"/>
              </a:rPr>
              <a:t> </a:t>
            </a:r>
            <a:r>
              <a:rPr lang="el-GR" sz="3200" dirty="0" smtClean="0">
                <a:solidFill>
                  <a:srgbClr val="202124"/>
                </a:solidFill>
                <a:latin typeface="Arial Narrow" pitchFamily="34" charset="0"/>
                <a:cs typeface="Arial" pitchFamily="34" charset="0"/>
              </a:rPr>
              <a:t>birth of music in Crete. The Kurites beat with rattles to cover the cry of little Zeus and </a:t>
            </a:r>
            <a:r>
              <a:rPr lang="en-US" sz="3200" dirty="0" smtClean="0">
                <a:solidFill>
                  <a:srgbClr val="202124"/>
                </a:solidFill>
                <a:latin typeface="Arial Narrow" pitchFamily="34" charset="0"/>
                <a:cs typeface="Arial" pitchFamily="34" charset="0"/>
              </a:rPr>
              <a:t>try to</a:t>
            </a:r>
            <a:r>
              <a:rPr lang="el-GR" sz="3200" dirty="0" smtClean="0">
                <a:solidFill>
                  <a:srgbClr val="202124"/>
                </a:solidFill>
                <a:latin typeface="Arial Narrow" pitchFamily="34" charset="0"/>
                <a:cs typeface="Arial" pitchFamily="34" charset="0"/>
              </a:rPr>
              <a:t> protect him from Cronus</a:t>
            </a:r>
            <a:r>
              <a:rPr lang="en-US" sz="3200" dirty="0" smtClean="0">
                <a:solidFill>
                  <a:srgbClr val="202124"/>
                </a:solidFill>
                <a:latin typeface="Arial Narrow" pitchFamily="34" charset="0"/>
                <a:cs typeface="Arial" pitchFamily="34" charset="0"/>
              </a:rPr>
              <a:t> , his</a:t>
            </a:r>
            <a:r>
              <a:rPr lang="el-GR" sz="3200" dirty="0" smtClean="0">
                <a:solidFill>
                  <a:srgbClr val="202124"/>
                </a:solidFill>
                <a:latin typeface="Arial Narrow" pitchFamily="34" charset="0"/>
                <a:cs typeface="Arial" pitchFamily="34" charset="0"/>
              </a:rPr>
              <a:t> father </a:t>
            </a:r>
            <a:r>
              <a:rPr lang="en-US" sz="3200" dirty="0" smtClean="0">
                <a:solidFill>
                  <a:srgbClr val="202124"/>
                </a:solidFill>
                <a:latin typeface="Arial Narrow" pitchFamily="34" charset="0"/>
                <a:cs typeface="Arial" pitchFamily="34" charset="0"/>
              </a:rPr>
              <a:t>, </a:t>
            </a:r>
            <a:r>
              <a:rPr lang="el-GR" sz="3200" dirty="0" smtClean="0">
                <a:solidFill>
                  <a:srgbClr val="202124"/>
                </a:solidFill>
                <a:latin typeface="Arial Narrow" pitchFamily="34" charset="0"/>
                <a:cs typeface="Arial" pitchFamily="34" charset="0"/>
              </a:rPr>
              <a:t>who ate his children. </a:t>
            </a:r>
            <a:endParaRPr lang="en-US" sz="3200" dirty="0" smtClean="0">
              <a:solidFill>
                <a:srgbClr val="202124"/>
              </a:solidFill>
              <a:latin typeface="Arial Narrow" pitchFamily="34" charset="0"/>
              <a:cs typeface="Arial" pitchFamily="34" charset="0"/>
            </a:endParaRPr>
          </a:p>
          <a:p>
            <a:pPr lvl="0" fontAlgn="base">
              <a:spcBef>
                <a:spcPct val="0"/>
              </a:spcBef>
              <a:spcAft>
                <a:spcPct val="0"/>
              </a:spcAft>
            </a:pPr>
            <a:endParaRPr lang="en-US" sz="3200" b="1" dirty="0" smtClean="0">
              <a:solidFill>
                <a:srgbClr val="202124"/>
              </a:solidFill>
              <a:latin typeface="Arial Narrow" pitchFamily="34" charset="0"/>
              <a:cs typeface="Arial" pitchFamily="34" charset="0"/>
            </a:endParaRPr>
          </a:p>
          <a:p>
            <a:pPr lvl="0" fontAlgn="base">
              <a:spcBef>
                <a:spcPct val="0"/>
              </a:spcBef>
              <a:spcAft>
                <a:spcPct val="0"/>
              </a:spcAft>
            </a:pPr>
            <a:r>
              <a:rPr lang="el-GR" sz="3200" b="1" dirty="0" smtClean="0">
                <a:solidFill>
                  <a:srgbClr val="202124"/>
                </a:solidFill>
                <a:latin typeface="Arial Narrow" pitchFamily="34" charset="0"/>
                <a:cs typeface="Arial" pitchFamily="34" charset="0"/>
              </a:rPr>
              <a:t>Your next mission is to find Cretan traditional musical instruments.</a:t>
            </a:r>
            <a:r>
              <a:rPr lang="el-GR" sz="3200" b="1" dirty="0" smtClean="0">
                <a:latin typeface="Arial Narrow" pitchFamily="34" charset="0"/>
                <a:cs typeface="Arial"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 κρητική λύρα"/>
          <p:cNvPicPr>
            <a:picLocks noChangeAspect="1" noChangeArrowheads="1"/>
          </p:cNvPicPr>
          <p:nvPr/>
        </p:nvPicPr>
        <p:blipFill>
          <a:blip r:embed="rId2" cstate="print"/>
          <a:srcRect/>
          <a:stretch>
            <a:fillRect/>
          </a:stretch>
        </p:blipFill>
        <p:spPr bwMode="auto">
          <a:xfrm>
            <a:off x="1785918" y="214290"/>
            <a:ext cx="5000660" cy="2857520"/>
          </a:xfrm>
          <a:prstGeom prst="rect">
            <a:avLst/>
          </a:prstGeom>
          <a:noFill/>
        </p:spPr>
      </p:pic>
      <p:sp>
        <p:nvSpPr>
          <p:cNvPr id="3" name="2 - Ορθογώνιο"/>
          <p:cNvSpPr/>
          <p:nvPr/>
        </p:nvSpPr>
        <p:spPr>
          <a:xfrm>
            <a:off x="500034" y="2857496"/>
            <a:ext cx="8286808" cy="2677656"/>
          </a:xfrm>
          <a:prstGeom prst="rect">
            <a:avLst/>
          </a:prstGeom>
        </p:spPr>
        <p:txBody>
          <a:bodyPr wrap="square">
            <a:spAutoFit/>
          </a:bodyPr>
          <a:lstStyle/>
          <a:p>
            <a:r>
              <a:rPr lang="en-US" sz="2800" b="1" dirty="0" smtClean="0"/>
              <a:t>Cretan lyre</a:t>
            </a:r>
            <a:r>
              <a:rPr lang="en-US" sz="2800" dirty="0" smtClean="0"/>
              <a:t> is  the </a:t>
            </a:r>
            <a:r>
              <a:rPr lang="en-US" sz="2800" b="1" dirty="0" smtClean="0"/>
              <a:t>king</a:t>
            </a:r>
            <a:r>
              <a:rPr lang="en-US" sz="2800" dirty="0" smtClean="0"/>
              <a:t> or queen of Cretan music</a:t>
            </a:r>
            <a:r>
              <a:rPr lang="el-GR" sz="2800" dirty="0" smtClean="0"/>
              <a:t> .</a:t>
            </a:r>
            <a:r>
              <a:rPr lang="en-US" sz="2800" dirty="0" smtClean="0"/>
              <a:t> There is no party and dance in Crete without the lyre.</a:t>
            </a:r>
            <a:r>
              <a:rPr lang="el-GR" sz="2800" dirty="0" smtClean="0"/>
              <a:t> </a:t>
            </a:r>
            <a:r>
              <a:rPr lang="en-US" sz="2800" dirty="0" smtClean="0"/>
              <a:t>It has the shape of a pear, three strings and is played with the bow. The lyre player rests the instrument on his thigh or between his legs when sitting or on his chest when playing upright.</a:t>
            </a:r>
            <a:endParaRPr lang="el-GR" sz="2800" dirty="0"/>
          </a:p>
        </p:txBody>
      </p:sp>
      <p:sp>
        <p:nvSpPr>
          <p:cNvPr id="4" name="3 - Ορθογώνιο"/>
          <p:cNvSpPr/>
          <p:nvPr/>
        </p:nvSpPr>
        <p:spPr>
          <a:xfrm>
            <a:off x="1571604" y="5929330"/>
            <a:ext cx="6357982" cy="369332"/>
          </a:xfrm>
          <a:prstGeom prst="rect">
            <a:avLst/>
          </a:prstGeom>
        </p:spPr>
        <p:txBody>
          <a:bodyPr wrap="square">
            <a:spAutoFit/>
          </a:bodyPr>
          <a:lstStyle/>
          <a:p>
            <a:r>
              <a:rPr lang="en-US" dirty="0" smtClean="0">
                <a:hlinkClick r:id="rId3"/>
              </a:rPr>
              <a:t>https://www.youtube.com/watch?v=PEw9TiD3li8</a:t>
            </a:r>
            <a:endParaRPr lang="el-GR" dirty="0">
              <a:hlinkClick r:id="rId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arolithos.com/blog/wp-content/uploads/2018/10/%CE%BB%CE%B1%CE%B3%CE%BF%CF%85%CF%84%CE%BF.jpeg"/>
          <p:cNvPicPr>
            <a:picLocks noChangeAspect="1" noChangeArrowheads="1"/>
          </p:cNvPicPr>
          <p:nvPr/>
        </p:nvPicPr>
        <p:blipFill>
          <a:blip r:embed="rId2" cstate="print"/>
          <a:srcRect/>
          <a:stretch>
            <a:fillRect/>
          </a:stretch>
        </p:blipFill>
        <p:spPr bwMode="auto">
          <a:xfrm>
            <a:off x="928661" y="928670"/>
            <a:ext cx="3357587" cy="4071966"/>
          </a:xfrm>
          <a:prstGeom prst="rect">
            <a:avLst/>
          </a:prstGeom>
          <a:noFill/>
        </p:spPr>
      </p:pic>
      <p:sp>
        <p:nvSpPr>
          <p:cNvPr id="3" name="2 - Ορθογώνιο"/>
          <p:cNvSpPr/>
          <p:nvPr/>
        </p:nvSpPr>
        <p:spPr>
          <a:xfrm>
            <a:off x="3714744" y="1643050"/>
            <a:ext cx="4857784" cy="3539430"/>
          </a:xfrm>
          <a:prstGeom prst="rect">
            <a:avLst/>
          </a:prstGeom>
        </p:spPr>
        <p:txBody>
          <a:bodyPr wrap="square">
            <a:spAutoFit/>
          </a:bodyPr>
          <a:lstStyle/>
          <a:p>
            <a:pPr algn="ctr"/>
            <a:r>
              <a:rPr lang="en-US" sz="2800" dirty="0" smtClean="0">
                <a:hlinkClick r:id="rId3"/>
              </a:rPr>
              <a:t>Lute</a:t>
            </a:r>
            <a:endParaRPr lang="en-US" sz="2800" dirty="0" smtClean="0"/>
          </a:p>
          <a:p>
            <a:r>
              <a:rPr lang="en-US" sz="2800" dirty="0" smtClean="0"/>
              <a:t>It  accompanies the lyre or the violin, sometimes playing the basic sounds of the melody,  and sometimes taking, for a short time, the melody in order for the lyre player or the violinist to rest.</a:t>
            </a:r>
            <a:endParaRPr lang="el-GR" sz="2800" dirty="0"/>
          </a:p>
        </p:txBody>
      </p:sp>
      <p:sp>
        <p:nvSpPr>
          <p:cNvPr id="5" name="4 - Ορθογώνιο"/>
          <p:cNvSpPr/>
          <p:nvPr/>
        </p:nvSpPr>
        <p:spPr>
          <a:xfrm>
            <a:off x="2357422" y="5500702"/>
            <a:ext cx="5643602" cy="646331"/>
          </a:xfrm>
          <a:prstGeom prst="rect">
            <a:avLst/>
          </a:prstGeom>
        </p:spPr>
        <p:txBody>
          <a:bodyPr wrap="square">
            <a:spAutoFit/>
          </a:bodyPr>
          <a:lstStyle/>
          <a:p>
            <a:r>
              <a:rPr lang="en-US" dirty="0" smtClean="0">
                <a:hlinkClick r:id="rId3"/>
              </a:rPr>
              <a:t>                   https://www.youtube.com/watch?v=2dudaOQvIQ4</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Το βιολί"/>
          <p:cNvPicPr>
            <a:picLocks noChangeAspect="1" noChangeArrowheads="1"/>
          </p:cNvPicPr>
          <p:nvPr/>
        </p:nvPicPr>
        <p:blipFill>
          <a:blip r:embed="rId2" cstate="print"/>
          <a:srcRect/>
          <a:stretch>
            <a:fillRect/>
          </a:stretch>
        </p:blipFill>
        <p:spPr bwMode="auto">
          <a:xfrm>
            <a:off x="2214546" y="428604"/>
            <a:ext cx="4709022" cy="3143272"/>
          </a:xfrm>
          <a:prstGeom prst="rect">
            <a:avLst/>
          </a:prstGeom>
          <a:noFill/>
        </p:spPr>
      </p:pic>
      <p:sp>
        <p:nvSpPr>
          <p:cNvPr id="3" name="2 - Ορθογώνιο"/>
          <p:cNvSpPr/>
          <p:nvPr/>
        </p:nvSpPr>
        <p:spPr>
          <a:xfrm>
            <a:off x="1357290" y="2967335"/>
            <a:ext cx="7000924" cy="2062103"/>
          </a:xfrm>
          <a:prstGeom prst="rect">
            <a:avLst/>
          </a:prstGeom>
        </p:spPr>
        <p:txBody>
          <a:bodyPr wrap="square">
            <a:spAutoFit/>
          </a:bodyPr>
          <a:lstStyle/>
          <a:p>
            <a:pPr lvl="0" algn="ctr" fontAlgn="base">
              <a:spcBef>
                <a:spcPct val="0"/>
              </a:spcBef>
              <a:spcAft>
                <a:spcPct val="0"/>
              </a:spcAft>
            </a:pPr>
            <a:r>
              <a:rPr lang="el-GR" sz="3200" dirty="0" smtClean="0">
                <a:solidFill>
                  <a:srgbClr val="202124"/>
                </a:solidFill>
                <a:latin typeface="Google Sans"/>
                <a:cs typeface="Arial" pitchFamily="34" charset="0"/>
                <a:hlinkClick r:id="rId3"/>
              </a:rPr>
              <a:t> </a:t>
            </a:r>
            <a:r>
              <a:rPr lang="en-US" sz="3200" dirty="0" smtClean="0">
                <a:solidFill>
                  <a:srgbClr val="202124"/>
                </a:solidFill>
                <a:latin typeface="Google Sans"/>
                <a:cs typeface="Arial" pitchFamily="34" charset="0"/>
                <a:hlinkClick r:id="rId3"/>
              </a:rPr>
              <a:t>V</a:t>
            </a:r>
            <a:r>
              <a:rPr lang="el-GR" sz="3200" dirty="0" smtClean="0">
                <a:solidFill>
                  <a:srgbClr val="202124"/>
                </a:solidFill>
                <a:latin typeface="Google Sans"/>
                <a:cs typeface="Arial" pitchFamily="34" charset="0"/>
                <a:hlinkClick r:id="rId3"/>
              </a:rPr>
              <a:t>iolin</a:t>
            </a:r>
            <a:endParaRPr lang="el-GR" sz="3200" dirty="0" smtClean="0">
              <a:solidFill>
                <a:srgbClr val="202124"/>
              </a:solidFill>
              <a:latin typeface="Google Sans"/>
              <a:cs typeface="Arial" pitchFamily="34" charset="0"/>
            </a:endParaRPr>
          </a:p>
          <a:p>
            <a:pPr lvl="0" algn="ctr" fontAlgn="base">
              <a:spcBef>
                <a:spcPct val="0"/>
              </a:spcBef>
              <a:spcAft>
                <a:spcPct val="0"/>
              </a:spcAft>
            </a:pPr>
            <a:endParaRPr lang="el-GR" sz="3200" dirty="0" smtClean="0">
              <a:solidFill>
                <a:srgbClr val="202124"/>
              </a:solidFill>
              <a:latin typeface="Google Sans"/>
              <a:cs typeface="Arial" pitchFamily="34" charset="0"/>
            </a:endParaRPr>
          </a:p>
          <a:p>
            <a:pPr lvl="0" algn="ctr" fontAlgn="base">
              <a:spcBef>
                <a:spcPct val="0"/>
              </a:spcBef>
              <a:spcAft>
                <a:spcPct val="0"/>
              </a:spcAft>
            </a:pPr>
            <a:r>
              <a:rPr lang="el-GR" sz="3200" dirty="0" smtClean="0">
                <a:solidFill>
                  <a:srgbClr val="202124"/>
                </a:solidFill>
                <a:latin typeface="Google Sans"/>
                <a:cs typeface="Arial" pitchFamily="34" charset="0"/>
              </a:rPr>
              <a:t>  Ιn Crete</a:t>
            </a:r>
            <a:r>
              <a:rPr lang="en-US" sz="3200" dirty="0" smtClean="0">
                <a:solidFill>
                  <a:srgbClr val="202124"/>
                </a:solidFill>
                <a:latin typeface="Google Sans"/>
                <a:cs typeface="Arial" pitchFamily="34" charset="0"/>
              </a:rPr>
              <a:t> </a:t>
            </a:r>
            <a:r>
              <a:rPr lang="el-GR" sz="3200" dirty="0" smtClean="0">
                <a:solidFill>
                  <a:srgbClr val="202124"/>
                </a:solidFill>
                <a:latin typeface="Google Sans"/>
                <a:cs typeface="Arial" pitchFamily="34" charset="0"/>
              </a:rPr>
              <a:t> </a:t>
            </a:r>
            <a:r>
              <a:rPr lang="en-US" sz="3200" dirty="0" smtClean="0">
                <a:solidFill>
                  <a:srgbClr val="202124"/>
                </a:solidFill>
                <a:latin typeface="Google Sans"/>
                <a:cs typeface="Arial" pitchFamily="34" charset="0"/>
              </a:rPr>
              <a:t>i</a:t>
            </a:r>
            <a:r>
              <a:rPr lang="el-GR" sz="3200" dirty="0" smtClean="0">
                <a:solidFill>
                  <a:srgbClr val="202124"/>
                </a:solidFill>
                <a:latin typeface="Google Sans"/>
                <a:cs typeface="Arial" pitchFamily="34" charset="0"/>
              </a:rPr>
              <a:t>t is played , along with the lyre .</a:t>
            </a:r>
            <a:r>
              <a:rPr lang="el-GR" sz="3200" dirty="0" smtClean="0">
                <a:solidFill>
                  <a:prstClr val="black"/>
                </a:solidFill>
                <a:latin typeface="Arial" pitchFamily="34" charset="0"/>
                <a:cs typeface="Arial" pitchFamily="34" charset="0"/>
              </a:rPr>
              <a:t> </a:t>
            </a:r>
            <a:endParaRPr lang="el-GR" dirty="0"/>
          </a:p>
        </p:txBody>
      </p:sp>
      <p:sp>
        <p:nvSpPr>
          <p:cNvPr id="4" name="3 - Ορθογώνιο"/>
          <p:cNvSpPr/>
          <p:nvPr/>
        </p:nvSpPr>
        <p:spPr>
          <a:xfrm>
            <a:off x="2286000" y="5214950"/>
            <a:ext cx="5572148" cy="369332"/>
          </a:xfrm>
          <a:prstGeom prst="rect">
            <a:avLst/>
          </a:prstGeom>
        </p:spPr>
        <p:txBody>
          <a:bodyPr wrap="square">
            <a:spAutoFit/>
          </a:bodyPr>
          <a:lstStyle/>
          <a:p>
            <a:r>
              <a:rPr lang="en-US" dirty="0" smtClean="0">
                <a:hlinkClick r:id="rId3"/>
              </a:rPr>
              <a:t>https://www.youtube.com/watch?v=OL76udpdQjA</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2571744"/>
            <a:ext cx="7500990" cy="584775"/>
          </a:xfrm>
          <a:prstGeom prst="rect">
            <a:avLst/>
          </a:prstGeom>
        </p:spPr>
        <p:txBody>
          <a:bodyPr wrap="square">
            <a:spAutoFit/>
          </a:bodyPr>
          <a:lstStyle/>
          <a:p>
            <a:pPr fontAlgn="base"/>
            <a:r>
              <a:rPr lang="en-US" sz="3200" dirty="0" smtClean="0"/>
              <a:t>What does the thread of  Ariadne mean?</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arolithos.com/blog/wp-content/uploads/2018/10/mantolino.jpg"/>
          <p:cNvPicPr>
            <a:picLocks noChangeAspect="1" noChangeArrowheads="1"/>
          </p:cNvPicPr>
          <p:nvPr/>
        </p:nvPicPr>
        <p:blipFill>
          <a:blip r:embed="rId2" cstate="print"/>
          <a:srcRect/>
          <a:stretch>
            <a:fillRect/>
          </a:stretch>
        </p:blipFill>
        <p:spPr bwMode="auto">
          <a:xfrm>
            <a:off x="1214414" y="571480"/>
            <a:ext cx="6858048" cy="3429024"/>
          </a:xfrm>
          <a:prstGeom prst="rect">
            <a:avLst/>
          </a:prstGeom>
          <a:noFill/>
        </p:spPr>
      </p:pic>
      <p:sp>
        <p:nvSpPr>
          <p:cNvPr id="3" name="2 - Ορθογώνιο"/>
          <p:cNvSpPr/>
          <p:nvPr/>
        </p:nvSpPr>
        <p:spPr>
          <a:xfrm>
            <a:off x="3571869" y="4143380"/>
            <a:ext cx="2571768" cy="584775"/>
          </a:xfrm>
          <a:prstGeom prst="rect">
            <a:avLst/>
          </a:prstGeom>
        </p:spPr>
        <p:txBody>
          <a:bodyPr wrap="square">
            <a:spAutoFit/>
          </a:bodyPr>
          <a:lstStyle/>
          <a:p>
            <a:r>
              <a:rPr lang="en-US" sz="3200" dirty="0" smtClean="0">
                <a:hlinkClick r:id="rId3"/>
              </a:rPr>
              <a:t>Mandolin </a:t>
            </a:r>
            <a:endParaRPr lang="el-GR" sz="3200" dirty="0"/>
          </a:p>
        </p:txBody>
      </p:sp>
      <p:sp>
        <p:nvSpPr>
          <p:cNvPr id="4" name="3 - Ορθογώνιο"/>
          <p:cNvSpPr/>
          <p:nvPr/>
        </p:nvSpPr>
        <p:spPr>
          <a:xfrm>
            <a:off x="2357422" y="5000636"/>
            <a:ext cx="5357850" cy="369332"/>
          </a:xfrm>
          <a:prstGeom prst="rect">
            <a:avLst/>
          </a:prstGeom>
        </p:spPr>
        <p:txBody>
          <a:bodyPr wrap="square">
            <a:spAutoFit/>
          </a:bodyPr>
          <a:lstStyle/>
          <a:p>
            <a:r>
              <a:rPr lang="en-US" dirty="0" smtClean="0">
                <a:hlinkClick r:id="rId3"/>
              </a:rPr>
              <a:t>https://www.youtube.com/watch?v=kFQ1cZ_vTsc</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arolithos.com/blog/wp-content/uploads/2018/10/%CE%BC%CE%B1%CE%BD%CF%84%CE%BF%CF%85%CF%81%CE%B1.jpg"/>
          <p:cNvPicPr>
            <a:picLocks noChangeAspect="1" noChangeArrowheads="1"/>
          </p:cNvPicPr>
          <p:nvPr/>
        </p:nvPicPr>
        <p:blipFill>
          <a:blip r:embed="rId2" cstate="print"/>
          <a:srcRect/>
          <a:stretch>
            <a:fillRect/>
          </a:stretch>
        </p:blipFill>
        <p:spPr bwMode="auto">
          <a:xfrm>
            <a:off x="357158" y="571480"/>
            <a:ext cx="3929090" cy="5553049"/>
          </a:xfrm>
          <a:prstGeom prst="rect">
            <a:avLst/>
          </a:prstGeom>
          <a:noFill/>
        </p:spPr>
      </p:pic>
      <p:sp>
        <p:nvSpPr>
          <p:cNvPr id="3" name="2 - Ορθογώνιο"/>
          <p:cNvSpPr/>
          <p:nvPr/>
        </p:nvSpPr>
        <p:spPr>
          <a:xfrm>
            <a:off x="4143372" y="857232"/>
            <a:ext cx="4429156" cy="2246769"/>
          </a:xfrm>
          <a:prstGeom prst="rect">
            <a:avLst/>
          </a:prstGeom>
        </p:spPr>
        <p:txBody>
          <a:bodyPr wrap="square">
            <a:spAutoFit/>
          </a:bodyPr>
          <a:lstStyle/>
          <a:p>
            <a:pPr lvl="0" algn="ctr" fontAlgn="base">
              <a:spcBef>
                <a:spcPct val="0"/>
              </a:spcBef>
              <a:spcAft>
                <a:spcPct val="0"/>
              </a:spcAft>
            </a:pPr>
            <a:r>
              <a:rPr lang="en-US" sz="2800" dirty="0" smtClean="0">
                <a:solidFill>
                  <a:srgbClr val="202124"/>
                </a:solidFill>
                <a:latin typeface="Google Sans"/>
                <a:cs typeface="Arial" pitchFamily="34" charset="0"/>
                <a:hlinkClick r:id="rId3"/>
              </a:rPr>
              <a:t>M</a:t>
            </a:r>
            <a:r>
              <a:rPr lang="el-GR" sz="2800" dirty="0" smtClean="0">
                <a:solidFill>
                  <a:srgbClr val="202124"/>
                </a:solidFill>
                <a:latin typeface="Google Sans"/>
                <a:cs typeface="Arial" pitchFamily="34" charset="0"/>
                <a:hlinkClick r:id="rId3"/>
              </a:rPr>
              <a:t>adura</a:t>
            </a:r>
            <a:endParaRPr lang="el-GR" sz="2800" dirty="0" smtClean="0">
              <a:solidFill>
                <a:srgbClr val="202124"/>
              </a:solidFill>
              <a:latin typeface="Google Sans"/>
              <a:cs typeface="Arial" pitchFamily="34" charset="0"/>
            </a:endParaRPr>
          </a:p>
          <a:p>
            <a:pPr lvl="0" algn="ctr" fontAlgn="base">
              <a:spcBef>
                <a:spcPct val="0"/>
              </a:spcBef>
              <a:spcAft>
                <a:spcPct val="0"/>
              </a:spcAft>
            </a:pPr>
            <a:endParaRPr lang="el-GR" sz="2800" dirty="0" smtClean="0">
              <a:solidFill>
                <a:srgbClr val="202124"/>
              </a:solidFill>
              <a:latin typeface="Google Sans"/>
              <a:cs typeface="Arial" pitchFamily="34" charset="0"/>
            </a:endParaRPr>
          </a:p>
          <a:p>
            <a:pPr lvl="0" algn="ctr" fontAlgn="base">
              <a:spcBef>
                <a:spcPct val="0"/>
              </a:spcBef>
              <a:spcAft>
                <a:spcPct val="0"/>
              </a:spcAft>
            </a:pPr>
            <a:r>
              <a:rPr lang="el-GR" sz="2800" dirty="0" smtClean="0">
                <a:solidFill>
                  <a:srgbClr val="202124"/>
                </a:solidFill>
                <a:latin typeface="Google Sans"/>
                <a:cs typeface="Arial" pitchFamily="34" charset="0"/>
              </a:rPr>
              <a:t> A type of clarinet .</a:t>
            </a:r>
          </a:p>
          <a:p>
            <a:pPr lvl="0" algn="ctr" fontAlgn="base">
              <a:spcBef>
                <a:spcPct val="0"/>
              </a:spcBef>
              <a:spcAft>
                <a:spcPct val="0"/>
              </a:spcAft>
            </a:pPr>
            <a:r>
              <a:rPr lang="el-GR" sz="2800" dirty="0" smtClean="0">
                <a:solidFill>
                  <a:srgbClr val="202124"/>
                </a:solidFill>
                <a:latin typeface="Google Sans"/>
                <a:cs typeface="Arial" pitchFamily="34" charset="0"/>
              </a:rPr>
              <a:t> It has 4-6 holes and </a:t>
            </a:r>
            <a:r>
              <a:rPr lang="en-US" sz="2800" dirty="0" smtClean="0">
                <a:solidFill>
                  <a:srgbClr val="202124"/>
                </a:solidFill>
                <a:latin typeface="Google Sans"/>
                <a:cs typeface="Arial" pitchFamily="34" charset="0"/>
              </a:rPr>
              <a:t>it </a:t>
            </a:r>
            <a:r>
              <a:rPr lang="el-GR" sz="2800" dirty="0" smtClean="0">
                <a:solidFill>
                  <a:srgbClr val="202124"/>
                </a:solidFill>
                <a:latin typeface="Google Sans"/>
                <a:cs typeface="Arial" pitchFamily="34" charset="0"/>
              </a:rPr>
              <a:t> is made in various sizes.</a:t>
            </a:r>
            <a:r>
              <a:rPr lang="el-GR" sz="2800" dirty="0" smtClean="0">
                <a:latin typeface="Arial" pitchFamily="34" charset="0"/>
                <a:cs typeface="Arial" pitchFamily="34" charset="0"/>
              </a:rPr>
              <a:t> </a:t>
            </a:r>
          </a:p>
        </p:txBody>
      </p:sp>
      <p:sp>
        <p:nvSpPr>
          <p:cNvPr id="4" name="3 - Ορθογώνιο"/>
          <p:cNvSpPr/>
          <p:nvPr/>
        </p:nvSpPr>
        <p:spPr>
          <a:xfrm>
            <a:off x="4143372" y="3929066"/>
            <a:ext cx="4572032" cy="646331"/>
          </a:xfrm>
          <a:prstGeom prst="rect">
            <a:avLst/>
          </a:prstGeom>
        </p:spPr>
        <p:txBody>
          <a:bodyPr wrap="square">
            <a:spAutoFit/>
          </a:bodyPr>
          <a:lstStyle/>
          <a:p>
            <a:r>
              <a:rPr lang="en-US" dirty="0" smtClean="0">
                <a:hlinkClick r:id="rId3"/>
              </a:rPr>
              <a:t>https://www.youtube.com/watch?v=M1zYlysuABk</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arolithos.com/blog/wp-content/uploads/2018/10/Capture-1.jpg"/>
          <p:cNvPicPr>
            <a:picLocks noChangeAspect="1" noChangeArrowheads="1"/>
          </p:cNvPicPr>
          <p:nvPr/>
        </p:nvPicPr>
        <p:blipFill>
          <a:blip r:embed="rId2" cstate="print"/>
          <a:srcRect/>
          <a:stretch>
            <a:fillRect/>
          </a:stretch>
        </p:blipFill>
        <p:spPr bwMode="auto">
          <a:xfrm>
            <a:off x="214282" y="428604"/>
            <a:ext cx="3643338" cy="5476873"/>
          </a:xfrm>
          <a:prstGeom prst="rect">
            <a:avLst/>
          </a:prstGeom>
          <a:noFill/>
        </p:spPr>
      </p:pic>
      <p:sp>
        <p:nvSpPr>
          <p:cNvPr id="3" name="2 - Ορθογώνιο"/>
          <p:cNvSpPr/>
          <p:nvPr/>
        </p:nvSpPr>
        <p:spPr>
          <a:xfrm>
            <a:off x="4143372" y="428604"/>
            <a:ext cx="4786346" cy="5262979"/>
          </a:xfrm>
          <a:prstGeom prst="rect">
            <a:avLst/>
          </a:prstGeom>
        </p:spPr>
        <p:txBody>
          <a:bodyPr wrap="square">
            <a:spAutoFit/>
          </a:bodyPr>
          <a:lstStyle/>
          <a:p>
            <a:pPr lvl="0" fontAlgn="base">
              <a:spcBef>
                <a:spcPct val="0"/>
              </a:spcBef>
              <a:spcAft>
                <a:spcPct val="0"/>
              </a:spcAft>
            </a:pPr>
            <a:r>
              <a:rPr lang="en-US" sz="2400" dirty="0" smtClean="0">
                <a:solidFill>
                  <a:srgbClr val="202124"/>
                </a:solidFill>
                <a:latin typeface="Google Sans"/>
                <a:cs typeface="Arial" pitchFamily="34" charset="0"/>
                <a:hlinkClick r:id="rId3"/>
              </a:rPr>
              <a:t>A</a:t>
            </a:r>
            <a:r>
              <a:rPr lang="el-GR" sz="2400" dirty="0" smtClean="0">
                <a:solidFill>
                  <a:srgbClr val="202124"/>
                </a:solidFill>
                <a:latin typeface="Google Sans"/>
                <a:cs typeface="Arial" pitchFamily="34" charset="0"/>
                <a:hlinkClick r:id="rId3"/>
              </a:rPr>
              <a:t>scomantura</a:t>
            </a:r>
            <a:endParaRPr lang="en-US" sz="2400" dirty="0" smtClean="0">
              <a:solidFill>
                <a:srgbClr val="202124"/>
              </a:solidFill>
              <a:latin typeface="Google Sans"/>
              <a:cs typeface="Arial" pitchFamily="34" charset="0"/>
            </a:endParaRPr>
          </a:p>
          <a:p>
            <a:pPr lvl="0" fontAlgn="base">
              <a:spcBef>
                <a:spcPct val="0"/>
              </a:spcBef>
              <a:spcAft>
                <a:spcPct val="0"/>
              </a:spcAft>
            </a:pPr>
            <a:endParaRPr lang="el-GR" sz="2400" dirty="0" smtClean="0">
              <a:solidFill>
                <a:srgbClr val="202124"/>
              </a:solidFill>
              <a:latin typeface="Google Sans"/>
              <a:cs typeface="Arial" pitchFamily="34" charset="0"/>
            </a:endParaRPr>
          </a:p>
          <a:p>
            <a:pPr lvl="0" fontAlgn="base">
              <a:spcBef>
                <a:spcPct val="0"/>
              </a:spcBef>
              <a:spcAft>
                <a:spcPct val="0"/>
              </a:spcAft>
            </a:pPr>
            <a:r>
              <a:rPr lang="el-GR" sz="2400" dirty="0" smtClean="0">
                <a:solidFill>
                  <a:srgbClr val="202124"/>
                </a:solidFill>
                <a:latin typeface="Google Sans"/>
                <a:cs typeface="Arial" pitchFamily="34" charset="0"/>
              </a:rPr>
              <a:t> It consists of a leather bag that serves as an air storage, the wooden or bone mouthpiece with a valve, through which the organist blows air, and the sound production device, which includes a  vessel ending in a funnel and two tubes. </a:t>
            </a:r>
            <a:endParaRPr lang="en-US" sz="2400" dirty="0" smtClean="0">
              <a:solidFill>
                <a:srgbClr val="202124"/>
              </a:solidFill>
              <a:latin typeface="Google Sans"/>
              <a:cs typeface="Arial" pitchFamily="34" charset="0"/>
            </a:endParaRPr>
          </a:p>
          <a:p>
            <a:pPr lvl="0" fontAlgn="base">
              <a:spcBef>
                <a:spcPct val="0"/>
              </a:spcBef>
              <a:spcAft>
                <a:spcPct val="0"/>
              </a:spcAft>
            </a:pPr>
            <a:r>
              <a:rPr lang="el-GR" sz="2400" dirty="0" smtClean="0">
                <a:solidFill>
                  <a:srgbClr val="202124"/>
                </a:solidFill>
                <a:latin typeface="Google Sans"/>
                <a:cs typeface="Arial" pitchFamily="34" charset="0"/>
              </a:rPr>
              <a:t>This instrument </a:t>
            </a:r>
            <a:r>
              <a:rPr lang="en-US" sz="2400" dirty="0" smtClean="0">
                <a:solidFill>
                  <a:srgbClr val="202124"/>
                </a:solidFill>
                <a:latin typeface="Google Sans"/>
                <a:cs typeface="Arial" pitchFamily="34" charset="0"/>
              </a:rPr>
              <a:t>was </a:t>
            </a:r>
            <a:r>
              <a:rPr lang="el-GR" sz="2400" dirty="0" smtClean="0">
                <a:solidFill>
                  <a:srgbClr val="202124"/>
                </a:solidFill>
                <a:latin typeface="Google Sans"/>
                <a:cs typeface="Arial" pitchFamily="34" charset="0"/>
              </a:rPr>
              <a:t>very common in the past in Crete</a:t>
            </a:r>
            <a:r>
              <a:rPr lang="en-US" sz="2400" dirty="0" smtClean="0">
                <a:solidFill>
                  <a:srgbClr val="202124"/>
                </a:solidFill>
                <a:latin typeface="Google Sans"/>
                <a:cs typeface="Arial" pitchFamily="34" charset="0"/>
              </a:rPr>
              <a:t>  but </a:t>
            </a:r>
            <a:r>
              <a:rPr lang="el-GR" sz="2400" dirty="0" smtClean="0">
                <a:solidFill>
                  <a:srgbClr val="202124"/>
                </a:solidFill>
                <a:latin typeface="Google Sans"/>
                <a:cs typeface="Arial" pitchFamily="34" charset="0"/>
              </a:rPr>
              <a:t> unfortunately </a:t>
            </a:r>
            <a:r>
              <a:rPr lang="en-US" sz="2400" dirty="0" smtClean="0">
                <a:solidFill>
                  <a:srgbClr val="202124"/>
                </a:solidFill>
                <a:latin typeface="Google Sans"/>
                <a:cs typeface="Arial" pitchFamily="34" charset="0"/>
              </a:rPr>
              <a:t> it  </a:t>
            </a:r>
            <a:r>
              <a:rPr lang="el-GR" sz="2400" dirty="0" smtClean="0">
                <a:solidFill>
                  <a:srgbClr val="202124"/>
                </a:solidFill>
                <a:latin typeface="Google Sans"/>
                <a:cs typeface="Arial" pitchFamily="34" charset="0"/>
              </a:rPr>
              <a:t>tends to disappear today.</a:t>
            </a:r>
            <a:r>
              <a:rPr lang="el-GR" sz="2400" dirty="0" smtClean="0">
                <a:latin typeface="Arial" pitchFamily="34" charset="0"/>
                <a:cs typeface="Arial" pitchFamily="34" charset="0"/>
              </a:rPr>
              <a:t> </a:t>
            </a:r>
          </a:p>
        </p:txBody>
      </p:sp>
      <p:sp>
        <p:nvSpPr>
          <p:cNvPr id="4" name="3 - Ορθογώνιο"/>
          <p:cNvSpPr/>
          <p:nvPr/>
        </p:nvSpPr>
        <p:spPr>
          <a:xfrm>
            <a:off x="4071934" y="5857892"/>
            <a:ext cx="4572000" cy="646331"/>
          </a:xfrm>
          <a:prstGeom prst="rect">
            <a:avLst/>
          </a:prstGeom>
        </p:spPr>
        <p:txBody>
          <a:bodyPr wrap="square">
            <a:spAutoFit/>
          </a:bodyPr>
          <a:lstStyle/>
          <a:p>
            <a:r>
              <a:rPr lang="en-US" dirty="0" smtClean="0">
                <a:hlinkClick r:id="rId3"/>
              </a:rPr>
              <a:t>https://www.youtube.com/watch?v=BX1wh3ytek8</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Τουμπί ή νταουλάκι"/>
          <p:cNvPicPr>
            <a:picLocks noChangeAspect="1" noChangeArrowheads="1"/>
          </p:cNvPicPr>
          <p:nvPr/>
        </p:nvPicPr>
        <p:blipFill>
          <a:blip r:embed="rId2" cstate="print"/>
          <a:srcRect/>
          <a:stretch>
            <a:fillRect/>
          </a:stretch>
        </p:blipFill>
        <p:spPr bwMode="auto">
          <a:xfrm>
            <a:off x="285720" y="1785926"/>
            <a:ext cx="8858280" cy="3219451"/>
          </a:xfrm>
          <a:prstGeom prst="rect">
            <a:avLst/>
          </a:prstGeom>
          <a:noFill/>
        </p:spPr>
      </p:pic>
      <p:sp>
        <p:nvSpPr>
          <p:cNvPr id="3" name="2 - Ορθογώνιο"/>
          <p:cNvSpPr/>
          <p:nvPr/>
        </p:nvSpPr>
        <p:spPr>
          <a:xfrm>
            <a:off x="2285984" y="928670"/>
            <a:ext cx="5000660" cy="523220"/>
          </a:xfrm>
          <a:prstGeom prst="rect">
            <a:avLst/>
          </a:prstGeom>
        </p:spPr>
        <p:txBody>
          <a:bodyPr wrap="square">
            <a:spAutoFit/>
          </a:bodyPr>
          <a:lstStyle/>
          <a:p>
            <a:pPr algn="ctr"/>
            <a:r>
              <a:rPr lang="el-GR" sz="2800" b="1" dirty="0" smtClean="0">
                <a:hlinkClick r:id="rId3"/>
              </a:rPr>
              <a:t>Τουμπί ή νταουλάκι</a:t>
            </a:r>
            <a:endParaRPr lang="el-GR" sz="2800" b="1" dirty="0"/>
          </a:p>
        </p:txBody>
      </p:sp>
      <p:sp>
        <p:nvSpPr>
          <p:cNvPr id="4" name="3 - Ορθογώνιο"/>
          <p:cNvSpPr/>
          <p:nvPr/>
        </p:nvSpPr>
        <p:spPr>
          <a:xfrm>
            <a:off x="2285984" y="5000636"/>
            <a:ext cx="5500726" cy="369332"/>
          </a:xfrm>
          <a:prstGeom prst="rect">
            <a:avLst/>
          </a:prstGeom>
        </p:spPr>
        <p:txBody>
          <a:bodyPr wrap="square">
            <a:spAutoFit/>
          </a:bodyPr>
          <a:lstStyle/>
          <a:p>
            <a:r>
              <a:rPr lang="en-US" dirty="0" smtClean="0">
                <a:hlinkClick r:id="rId3"/>
              </a:rPr>
              <a:t>https://www.youtube.com/watch?v=XoENUsnHZLs</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1000108"/>
            <a:ext cx="8358246" cy="5016758"/>
          </a:xfrm>
          <a:prstGeom prst="rect">
            <a:avLst/>
          </a:prstGeom>
        </p:spPr>
        <p:txBody>
          <a:bodyPr wrap="square">
            <a:spAutoFit/>
          </a:bodyPr>
          <a:lstStyle/>
          <a:p>
            <a:pPr lvl="0" fontAlgn="base">
              <a:spcBef>
                <a:spcPct val="0"/>
              </a:spcBef>
              <a:spcAft>
                <a:spcPct val="0"/>
              </a:spcAft>
            </a:pPr>
            <a:r>
              <a:rPr lang="el-GR" sz="3200" dirty="0" smtClean="0">
                <a:solidFill>
                  <a:srgbClr val="202124"/>
                </a:solidFill>
                <a:latin typeface="Google Sans"/>
                <a:cs typeface="Arial" pitchFamily="34" charset="0"/>
              </a:rPr>
              <a:t>It is a small drum that is played with the hands or with two sticks, the drumsticks or the boxwood sticks hitting only one leather surface. It rhythmically accompanies at least one melodic instrument, which can be madura, ascomantura, lyre or violin. </a:t>
            </a:r>
            <a:endParaRPr lang="en-US" sz="3200" dirty="0" smtClean="0">
              <a:solidFill>
                <a:srgbClr val="202124"/>
              </a:solidFill>
              <a:latin typeface="Google Sans"/>
              <a:cs typeface="Arial" pitchFamily="34" charset="0"/>
            </a:endParaRPr>
          </a:p>
          <a:p>
            <a:pPr lvl="0" fontAlgn="base">
              <a:spcBef>
                <a:spcPct val="0"/>
              </a:spcBef>
              <a:spcAft>
                <a:spcPct val="0"/>
              </a:spcAft>
            </a:pPr>
            <a:r>
              <a:rPr lang="el-GR" sz="3200" dirty="0" smtClean="0">
                <a:solidFill>
                  <a:srgbClr val="202124"/>
                </a:solidFill>
                <a:latin typeface="Google Sans"/>
                <a:cs typeface="Arial" pitchFamily="34" charset="0"/>
              </a:rPr>
              <a:t>It is played hanging from the left shoulder or from the neck or held under the armpit or on the left thigh or, also, hung from a small loop, in the left hand, just above the wrist.</a:t>
            </a:r>
            <a:r>
              <a:rPr lang="el-GR" sz="3200" dirty="0" smtClean="0">
                <a:latin typeface="Arial" pitchFamily="34" charset="0"/>
                <a:cs typeface="Arial"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83 Knossos Illustrations &amp; Clip Art - iStock"/>
          <p:cNvPicPr>
            <a:picLocks noChangeAspect="1" noChangeArrowheads="1"/>
          </p:cNvPicPr>
          <p:nvPr/>
        </p:nvPicPr>
        <p:blipFill>
          <a:blip r:embed="rId2" cstate="print"/>
          <a:srcRect/>
          <a:stretch>
            <a:fillRect/>
          </a:stretch>
        </p:blipFill>
        <p:spPr bwMode="auto">
          <a:xfrm>
            <a:off x="5357818" y="642918"/>
            <a:ext cx="3786182" cy="4786346"/>
          </a:xfrm>
          <a:prstGeom prst="rect">
            <a:avLst/>
          </a:prstGeom>
          <a:noFill/>
        </p:spPr>
      </p:pic>
      <p:sp>
        <p:nvSpPr>
          <p:cNvPr id="3" name="2 - Ορθογώνιο"/>
          <p:cNvSpPr/>
          <p:nvPr/>
        </p:nvSpPr>
        <p:spPr>
          <a:xfrm>
            <a:off x="428596" y="785794"/>
            <a:ext cx="4214842" cy="1323439"/>
          </a:xfrm>
          <a:prstGeom prst="rect">
            <a:avLst/>
          </a:prstGeom>
        </p:spPr>
        <p:txBody>
          <a:bodyPr wrap="square">
            <a:spAutoFit/>
          </a:bodyPr>
          <a:lstStyle/>
          <a:p>
            <a:pPr lvl="0" algn="just" fontAlgn="base">
              <a:spcBef>
                <a:spcPct val="0"/>
              </a:spcBef>
              <a:spcAft>
                <a:spcPct val="0"/>
              </a:spcAft>
            </a:pPr>
            <a:r>
              <a:rPr lang="el-GR" sz="2000" dirty="0" smtClean="0">
                <a:solidFill>
                  <a:srgbClr val="000000"/>
                </a:solidFill>
                <a:latin typeface="Helvetica Neue"/>
                <a:cs typeface="Arial" pitchFamily="34" charset="0"/>
              </a:rPr>
              <a:t>“A Cretan does not say in plain words what he feels,</a:t>
            </a:r>
            <a:br>
              <a:rPr lang="el-GR" sz="2000" dirty="0" smtClean="0">
                <a:solidFill>
                  <a:srgbClr val="000000"/>
                </a:solidFill>
                <a:latin typeface="Helvetica Neue"/>
                <a:cs typeface="Arial" pitchFamily="34" charset="0"/>
              </a:rPr>
            </a:br>
            <a:r>
              <a:rPr lang="el-GR" sz="2000" dirty="0" smtClean="0">
                <a:solidFill>
                  <a:srgbClr val="000000"/>
                </a:solidFill>
                <a:latin typeface="Helvetica Neue"/>
                <a:cs typeface="Arial" pitchFamily="34" charset="0"/>
              </a:rPr>
              <a:t>With mantinades he weeps or with laughter he peals!”</a:t>
            </a:r>
            <a:endParaRPr lang="el-GR" sz="2000" dirty="0" smtClean="0">
              <a:latin typeface="Arial" pitchFamily="34" charset="0"/>
              <a:cs typeface="Arial" pitchFamily="34" charset="0"/>
            </a:endParaRPr>
          </a:p>
        </p:txBody>
      </p:sp>
      <p:pic>
        <p:nvPicPr>
          <p:cNvPr id="4" name="Picture 8" descr="mantinades"/>
          <p:cNvPicPr>
            <a:picLocks noChangeAspect="1" noChangeArrowheads="1"/>
          </p:cNvPicPr>
          <p:nvPr/>
        </p:nvPicPr>
        <p:blipFill>
          <a:blip r:embed="rId3" cstate="print"/>
          <a:srcRect/>
          <a:stretch>
            <a:fillRect/>
          </a:stretch>
        </p:blipFill>
        <p:spPr bwMode="auto">
          <a:xfrm>
            <a:off x="285720" y="2143116"/>
            <a:ext cx="4500594" cy="1357322"/>
          </a:xfrm>
          <a:prstGeom prst="rect">
            <a:avLst/>
          </a:prstGeom>
          <a:noFill/>
        </p:spPr>
      </p:pic>
      <p:sp>
        <p:nvSpPr>
          <p:cNvPr id="5" name="4 - Ορθογώνιο"/>
          <p:cNvSpPr/>
          <p:nvPr/>
        </p:nvSpPr>
        <p:spPr>
          <a:xfrm>
            <a:off x="214282" y="3786190"/>
            <a:ext cx="5000660" cy="954107"/>
          </a:xfrm>
          <a:prstGeom prst="rect">
            <a:avLst/>
          </a:prstGeom>
        </p:spPr>
        <p:txBody>
          <a:bodyPr wrap="square">
            <a:spAutoFit/>
          </a:bodyPr>
          <a:lstStyle/>
          <a:p>
            <a:pPr lvl="0" fontAlgn="base">
              <a:spcBef>
                <a:spcPct val="0"/>
              </a:spcBef>
              <a:spcAft>
                <a:spcPct val="0"/>
              </a:spcAft>
            </a:pPr>
            <a:r>
              <a:rPr lang="el-GR" sz="2800" dirty="0" smtClean="0">
                <a:solidFill>
                  <a:srgbClr val="202124"/>
                </a:solidFill>
                <a:latin typeface="Google Sans"/>
                <a:cs typeface="Arial" pitchFamily="34" charset="0"/>
              </a:rPr>
              <a:t>Υou have to search and find what mantinada is</a:t>
            </a:r>
            <a:r>
              <a:rPr lang="el-GR" sz="2800" dirty="0" smtClean="0">
                <a:latin typeface="Arial" pitchFamily="34" charset="0"/>
                <a:cs typeface="Arial" pitchFamily="34" charset="0"/>
              </a:rPr>
              <a:t> </a:t>
            </a:r>
            <a:r>
              <a:rPr lang="en-US" sz="2800" dirty="0" smtClean="0">
                <a:latin typeface="Arial" pitchFamily="34" charset="0"/>
                <a:cs typeface="Arial" pitchFamily="34" charset="0"/>
              </a:rPr>
              <a:t>.</a:t>
            </a:r>
            <a:endParaRPr lang="el-GR" sz="2800" dirty="0" smtClean="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335846"/>
            <a:ext cx="7929618" cy="6001643"/>
          </a:xfrm>
          <a:prstGeom prst="rect">
            <a:avLst/>
          </a:prstGeom>
        </p:spPr>
        <p:txBody>
          <a:bodyPr wrap="square">
            <a:spAutoFit/>
          </a:bodyPr>
          <a:lstStyle/>
          <a:p>
            <a:r>
              <a:rPr lang="en-US" sz="2400" dirty="0" smtClean="0"/>
              <a:t>Mantinades </a:t>
            </a:r>
            <a:r>
              <a:rPr lang="el-GR" sz="2400" dirty="0" smtClean="0"/>
              <a:t> </a:t>
            </a:r>
            <a:r>
              <a:rPr lang="en-US" sz="2400" dirty="0" smtClean="0"/>
              <a:t>are the most common form of folk song and are widespread across Crete. The Cretan mantinada is a 15-syllable rhyming couplet in Cretan dialect. Each mantinada is complete in itself in spite of its short length, like a limerick. There are however some mantinades used to answer others, in which case their meaning is complementary.</a:t>
            </a:r>
          </a:p>
          <a:p>
            <a:r>
              <a:rPr lang="en-US" sz="2400" dirty="0" smtClean="0"/>
              <a:t>The mantinada is the unique way in which young and old in Crete can express their many and varied emotions: sorrow, joy, hope, desire, love, anger, revenge, nostalgia.  Most have to do with love and romance, but there are also satiric, didactic, teasing couplets or verses on  engagement, marriage, everyday life and of course death and losing loved ones.</a:t>
            </a:r>
          </a:p>
          <a:p>
            <a:r>
              <a:rPr lang="en-US" sz="2400" dirty="0" smtClean="0"/>
              <a:t>Mantinades are told at festivals accompanied by the lyre. Most are not written down even in a notebook, and even fewer are published. Many are told and forgotten, but the best are learnt off by heart and passed on by word of mouth.</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ga Κουζίνα πλήρης ξύλινη παιδική μεγάλη 81 εκ. • Ανέλιξη"/>
          <p:cNvPicPr>
            <a:picLocks noChangeAspect="1" noChangeArrowheads="1"/>
          </p:cNvPicPr>
          <p:nvPr/>
        </p:nvPicPr>
        <p:blipFill>
          <a:blip r:embed="rId2" cstate="print"/>
          <a:srcRect/>
          <a:stretch>
            <a:fillRect/>
          </a:stretch>
        </p:blipFill>
        <p:spPr bwMode="auto">
          <a:xfrm>
            <a:off x="285720" y="1071546"/>
            <a:ext cx="4762500" cy="3352801"/>
          </a:xfrm>
          <a:prstGeom prst="rect">
            <a:avLst/>
          </a:prstGeom>
          <a:noFill/>
        </p:spPr>
      </p:pic>
      <p:sp>
        <p:nvSpPr>
          <p:cNvPr id="3" name="2 - Ορθογώνιο"/>
          <p:cNvSpPr/>
          <p:nvPr/>
        </p:nvSpPr>
        <p:spPr>
          <a:xfrm>
            <a:off x="5357818" y="1643050"/>
            <a:ext cx="3286148" cy="2062103"/>
          </a:xfrm>
          <a:prstGeom prst="rect">
            <a:avLst/>
          </a:prstGeom>
        </p:spPr>
        <p:txBody>
          <a:bodyPr wrap="square">
            <a:spAutoFit/>
          </a:bodyPr>
          <a:lstStyle/>
          <a:p>
            <a:pPr algn="ctr"/>
            <a:r>
              <a:rPr lang="en-US" sz="3200" dirty="0" smtClean="0"/>
              <a:t>Time for cooking ! Let’s make candied mantinades</a:t>
            </a:r>
            <a:r>
              <a:rPr lang="el-GR" sz="3200" dirty="0" smtClean="0"/>
              <a:t> !</a:t>
            </a:r>
            <a:endParaRPr lang="el-G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cretangastronomy.gr/wp-content/uploads/2018/01/1-DSC_1732.jpg"/>
          <p:cNvPicPr>
            <a:picLocks noChangeAspect="1" noChangeArrowheads="1"/>
          </p:cNvPicPr>
          <p:nvPr/>
        </p:nvPicPr>
        <p:blipFill>
          <a:blip r:embed="rId2" cstate="print"/>
          <a:srcRect/>
          <a:stretch>
            <a:fillRect/>
          </a:stretch>
        </p:blipFill>
        <p:spPr bwMode="auto">
          <a:xfrm>
            <a:off x="1" y="0"/>
            <a:ext cx="9158094" cy="685799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cretangastronomy.gr/wp-content/uploads/2018/01/1-DSC_1657.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1928802"/>
            <a:ext cx="7643866" cy="2062103"/>
          </a:xfrm>
          <a:prstGeom prst="rect">
            <a:avLst/>
          </a:prstGeom>
        </p:spPr>
        <p:txBody>
          <a:bodyPr wrap="square">
            <a:spAutoFit/>
          </a:bodyPr>
          <a:lstStyle/>
          <a:p>
            <a:r>
              <a:rPr lang="el-GR" sz="3200" dirty="0" smtClean="0"/>
              <a:t>Τ</a:t>
            </a:r>
            <a:r>
              <a:rPr lang="en-US" sz="3200" dirty="0" smtClean="0"/>
              <a:t>his expression is used in the meaning of  a tool that can help you get out of a difficult situation, solve a complicated question, or deal with a problem.</a:t>
            </a:r>
            <a:endParaRPr lang="el-GR"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214291"/>
            <a:ext cx="7500990" cy="6585290"/>
          </a:xfrm>
          <a:prstGeom prst="rect">
            <a:avLst/>
          </a:prstGeom>
        </p:spPr>
        <p:txBody>
          <a:bodyPr wrap="square">
            <a:spAutoFit/>
          </a:bodyPr>
          <a:lstStyle/>
          <a:p>
            <a:pPr lvl="0" algn="ctr" fontAlgn="base">
              <a:spcBef>
                <a:spcPct val="0"/>
              </a:spcBef>
              <a:spcAft>
                <a:spcPct val="0"/>
              </a:spcAft>
            </a:pPr>
            <a:r>
              <a:rPr lang="el-GR" sz="2400" b="1" dirty="0" smtClean="0">
                <a:solidFill>
                  <a:srgbClr val="202124"/>
                </a:solidFill>
                <a:latin typeface="Google Sans"/>
                <a:cs typeface="Arial" pitchFamily="34" charset="0"/>
              </a:rPr>
              <a:t>the recipe is</a:t>
            </a:r>
            <a:r>
              <a:rPr lang="el-GR" sz="2400" dirty="0" smtClean="0">
                <a:solidFill>
                  <a:srgbClr val="202124"/>
                </a:solidFill>
                <a:latin typeface="Google Sans"/>
                <a:cs typeface="Arial" pitchFamily="34" charset="0"/>
              </a:rPr>
              <a:t>:</a:t>
            </a:r>
          </a:p>
          <a:p>
            <a:pPr lvl="0" algn="ctr" fontAlgn="base">
              <a:spcBef>
                <a:spcPct val="0"/>
              </a:spcBef>
              <a:spcAft>
                <a:spcPct val="0"/>
              </a:spcAft>
            </a:pPr>
            <a:r>
              <a:rPr lang="el-GR" sz="2400" dirty="0" smtClean="0">
                <a:solidFill>
                  <a:srgbClr val="202124"/>
                </a:solidFill>
                <a:latin typeface="Google Sans"/>
                <a:cs typeface="Arial" pitchFamily="34" charset="0"/>
              </a:rPr>
              <a:t> 1 </a:t>
            </a:r>
            <a:r>
              <a:rPr lang="en-US" sz="2400" dirty="0" smtClean="0">
                <a:solidFill>
                  <a:srgbClr val="202124"/>
                </a:solidFill>
                <a:latin typeface="Google Sans"/>
                <a:cs typeface="Arial" pitchFamily="34" charset="0"/>
              </a:rPr>
              <a:t>small </a:t>
            </a:r>
            <a:r>
              <a:rPr lang="el-GR" sz="2400" dirty="0" smtClean="0">
                <a:solidFill>
                  <a:srgbClr val="202124"/>
                </a:solidFill>
                <a:latin typeface="Google Sans"/>
                <a:cs typeface="Arial" pitchFamily="34" charset="0"/>
              </a:rPr>
              <a:t>cup</a:t>
            </a:r>
            <a:r>
              <a:rPr lang="en-US" sz="2400" dirty="0" smtClean="0">
                <a:solidFill>
                  <a:srgbClr val="202124"/>
                </a:solidFill>
                <a:latin typeface="Google Sans"/>
                <a:cs typeface="Arial" pitchFamily="34" charset="0"/>
              </a:rPr>
              <a:t> </a:t>
            </a:r>
            <a:r>
              <a:rPr lang="el-GR" sz="2400" dirty="0" smtClean="0">
                <a:solidFill>
                  <a:srgbClr val="202124"/>
                </a:solidFill>
                <a:latin typeface="Google Sans"/>
                <a:cs typeface="Arial" pitchFamily="34" charset="0"/>
              </a:rPr>
              <a:t> hot water</a:t>
            </a:r>
          </a:p>
          <a:p>
            <a:pPr lvl="0" algn="ctr" fontAlgn="base">
              <a:spcBef>
                <a:spcPct val="0"/>
              </a:spcBef>
              <a:spcAft>
                <a:spcPct val="0"/>
              </a:spcAft>
            </a:pPr>
            <a:r>
              <a:rPr lang="el-GR" sz="2400" dirty="0" smtClean="0">
                <a:solidFill>
                  <a:srgbClr val="202124"/>
                </a:solidFill>
                <a:latin typeface="Google Sans"/>
                <a:cs typeface="Arial" pitchFamily="34" charset="0"/>
              </a:rPr>
              <a:t> 2 sheets of gelatin</a:t>
            </a:r>
            <a:endParaRPr lang="en-US" sz="2400" dirty="0" smtClean="0">
              <a:solidFill>
                <a:srgbClr val="202124"/>
              </a:solidFill>
              <a:latin typeface="Google Sans"/>
              <a:cs typeface="Arial" pitchFamily="34" charset="0"/>
            </a:endParaRPr>
          </a:p>
          <a:p>
            <a:pPr lvl="0" algn="ctr" fontAlgn="base">
              <a:spcBef>
                <a:spcPct val="0"/>
              </a:spcBef>
              <a:spcAft>
                <a:spcPct val="0"/>
              </a:spcAft>
            </a:pPr>
            <a:r>
              <a:rPr lang="el-GR" sz="2400" dirty="0" smtClean="0">
                <a:solidFill>
                  <a:srgbClr val="202124"/>
                </a:solidFill>
                <a:latin typeface="Google Sans"/>
                <a:cs typeface="Arial" pitchFamily="34" charset="0"/>
              </a:rPr>
              <a:t> 2 vanilla powder</a:t>
            </a:r>
            <a:r>
              <a:rPr lang="en-US" sz="2400" dirty="0" smtClean="0">
                <a:solidFill>
                  <a:srgbClr val="202124"/>
                </a:solidFill>
                <a:latin typeface="Google Sans"/>
                <a:cs typeface="Arial" pitchFamily="34" charset="0"/>
              </a:rPr>
              <a:t> </a:t>
            </a:r>
          </a:p>
          <a:p>
            <a:pPr lvl="0" algn="ctr" fontAlgn="base">
              <a:spcBef>
                <a:spcPct val="0"/>
              </a:spcBef>
              <a:spcAft>
                <a:spcPct val="0"/>
              </a:spcAft>
            </a:pPr>
            <a:r>
              <a:rPr lang="el-GR" sz="2400" dirty="0" smtClean="0">
                <a:solidFill>
                  <a:srgbClr val="202124"/>
                </a:solidFill>
                <a:latin typeface="Google Sans"/>
                <a:cs typeface="Arial" pitchFamily="34" charset="0"/>
              </a:rPr>
              <a:t> It takes about two packets of powdered sugar.</a:t>
            </a:r>
            <a:endParaRPr lang="en-US" sz="2400" dirty="0" smtClean="0">
              <a:solidFill>
                <a:srgbClr val="202124"/>
              </a:solidFill>
              <a:latin typeface="Google Sans"/>
              <a:cs typeface="Arial" pitchFamily="34" charset="0"/>
            </a:endParaRPr>
          </a:p>
          <a:p>
            <a:pPr lvl="0" algn="ctr" fontAlgn="base">
              <a:spcBef>
                <a:spcPct val="0"/>
              </a:spcBef>
              <a:spcAft>
                <a:spcPct val="0"/>
              </a:spcAft>
            </a:pPr>
            <a:endParaRPr lang="en-US" sz="2400" dirty="0" smtClean="0">
              <a:solidFill>
                <a:srgbClr val="202124"/>
              </a:solidFill>
              <a:latin typeface="Google Sans"/>
              <a:cs typeface="Arial" pitchFamily="34" charset="0"/>
            </a:endParaRPr>
          </a:p>
          <a:p>
            <a:pPr lvl="0" algn="ctr" fontAlgn="base">
              <a:spcBef>
                <a:spcPct val="0"/>
              </a:spcBef>
              <a:spcAft>
                <a:spcPct val="0"/>
              </a:spcAft>
            </a:pPr>
            <a:r>
              <a:rPr lang="el-GR" sz="2400" dirty="0" smtClean="0">
                <a:solidFill>
                  <a:srgbClr val="202124"/>
                </a:solidFill>
                <a:latin typeface="Google Sans"/>
                <a:cs typeface="Arial" pitchFamily="34" charset="0"/>
              </a:rPr>
              <a:t> </a:t>
            </a:r>
            <a:r>
              <a:rPr lang="el-GR" sz="2400" b="1" dirty="0" smtClean="0">
                <a:solidFill>
                  <a:srgbClr val="202124"/>
                </a:solidFill>
                <a:latin typeface="Google Sans"/>
                <a:cs typeface="Arial" pitchFamily="34" charset="0"/>
              </a:rPr>
              <a:t>Implementation:</a:t>
            </a:r>
            <a:endParaRPr lang="en-US" sz="2400" b="1" dirty="0" smtClean="0">
              <a:solidFill>
                <a:srgbClr val="202124"/>
              </a:solidFill>
              <a:latin typeface="Google Sans"/>
              <a:cs typeface="Arial" pitchFamily="34" charset="0"/>
            </a:endParaRPr>
          </a:p>
          <a:p>
            <a:pPr fontAlgn="base">
              <a:spcBef>
                <a:spcPct val="0"/>
              </a:spcBef>
              <a:spcAft>
                <a:spcPct val="0"/>
              </a:spcAft>
            </a:pPr>
            <a:r>
              <a:rPr lang="el-GR" sz="2400" dirty="0" smtClean="0">
                <a:solidFill>
                  <a:srgbClr val="202124"/>
                </a:solidFill>
                <a:latin typeface="Google Sans"/>
                <a:cs typeface="Arial" pitchFamily="34" charset="0"/>
              </a:rPr>
              <a:t> Dissolve the gelatin and vanilla in hot water. </a:t>
            </a:r>
            <a:r>
              <a:rPr lang="en-US" sz="2400" dirty="0" smtClean="0">
                <a:solidFill>
                  <a:srgbClr val="202124"/>
                </a:solidFill>
                <a:latin typeface="Google Sans"/>
                <a:cs typeface="Arial" pitchFamily="34" charset="0"/>
              </a:rPr>
              <a:t>P</a:t>
            </a:r>
            <a:r>
              <a:rPr lang="el-GR" sz="2400" dirty="0" smtClean="0">
                <a:solidFill>
                  <a:srgbClr val="202124"/>
                </a:solidFill>
                <a:latin typeface="Google Sans"/>
                <a:cs typeface="Arial" pitchFamily="34" charset="0"/>
              </a:rPr>
              <a:t>ut the sugar and knead until it becomes a pliable dough (a kind of sugar paste). We take small amounts of the sugar dough and shape strings</a:t>
            </a:r>
            <a:r>
              <a:rPr lang="el-GR" sz="2400" dirty="0" smtClean="0">
                <a:latin typeface="Arial" pitchFamily="34" charset="0"/>
                <a:cs typeface="Arial" pitchFamily="34" charset="0"/>
              </a:rPr>
              <a:t> </a:t>
            </a:r>
            <a:r>
              <a:rPr lang="en-US" sz="2400" dirty="0" smtClean="0">
                <a:latin typeface="Arial" pitchFamily="34" charset="0"/>
                <a:cs typeface="Arial" pitchFamily="34" charset="0"/>
              </a:rPr>
              <a:t>. </a:t>
            </a:r>
            <a:r>
              <a:rPr lang="en-US" sz="2400" dirty="0" smtClean="0"/>
              <a:t>Then cut as much of the string as needed to wrap the paper with the mantinada that we have wrapped in a conical shape. Throughout the process, we have covered the dough with a damp cloth so that it does not dry out. After we mold all the dough into mantinades, we put them on a large surface to dry. From time to time we shake them to dry.</a:t>
            </a:r>
            <a:endParaRPr lang="el-GR" sz="2400" dirty="0" smtClean="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385" y="0"/>
            <a:ext cx="9147385"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 y="0"/>
            <a:ext cx="9151385" cy="68580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noan Day Experience -"/>
          <p:cNvPicPr>
            <a:picLocks noChangeAspect="1" noChangeArrowheads="1"/>
          </p:cNvPicPr>
          <p:nvPr/>
        </p:nvPicPr>
        <p:blipFill>
          <a:blip r:embed="rId2" cstate="print"/>
          <a:srcRect/>
          <a:stretch>
            <a:fillRect/>
          </a:stretch>
        </p:blipFill>
        <p:spPr bwMode="auto">
          <a:xfrm>
            <a:off x="285720" y="428604"/>
            <a:ext cx="5143504" cy="4076702"/>
          </a:xfrm>
          <a:prstGeom prst="rect">
            <a:avLst/>
          </a:prstGeom>
          <a:noFill/>
        </p:spPr>
      </p:pic>
      <p:sp>
        <p:nvSpPr>
          <p:cNvPr id="3" name="2 - Ορθογώνιο"/>
          <p:cNvSpPr/>
          <p:nvPr/>
        </p:nvSpPr>
        <p:spPr>
          <a:xfrm>
            <a:off x="5786446" y="571480"/>
            <a:ext cx="2928958" cy="461665"/>
          </a:xfrm>
          <a:prstGeom prst="rect">
            <a:avLst/>
          </a:prstGeom>
        </p:spPr>
        <p:txBody>
          <a:bodyPr wrap="square">
            <a:spAutoFit/>
          </a:bodyPr>
          <a:lstStyle/>
          <a:p>
            <a:r>
              <a:rPr lang="en-US" sz="2400" dirty="0" smtClean="0"/>
              <a:t>Time for dancing !  </a:t>
            </a:r>
            <a:endParaRPr lang="el-GR" sz="2400" dirty="0"/>
          </a:p>
        </p:txBody>
      </p:sp>
      <p:sp>
        <p:nvSpPr>
          <p:cNvPr id="4" name="3 - Ορθογώνιο"/>
          <p:cNvSpPr/>
          <p:nvPr/>
        </p:nvSpPr>
        <p:spPr>
          <a:xfrm>
            <a:off x="5572132" y="1428736"/>
            <a:ext cx="3286148" cy="3108543"/>
          </a:xfrm>
          <a:prstGeom prst="rect">
            <a:avLst/>
          </a:prstGeom>
        </p:spPr>
        <p:txBody>
          <a:bodyPr wrap="square">
            <a:spAutoFit/>
          </a:bodyPr>
          <a:lstStyle/>
          <a:p>
            <a:r>
              <a:rPr lang="en-US" sz="2800" dirty="0" smtClean="0"/>
              <a:t>Do you know that  </a:t>
            </a:r>
            <a:r>
              <a:rPr lang="en-US" sz="2800" b="1" dirty="0" smtClean="0"/>
              <a:t>Cretan dances</a:t>
            </a:r>
            <a:r>
              <a:rPr lang="en-US" sz="2800" dirty="0" smtClean="0"/>
              <a:t> have their roots in the Minoan times? </a:t>
            </a:r>
          </a:p>
          <a:p>
            <a:r>
              <a:rPr lang="en-US" sz="2800" b="1" dirty="0" smtClean="0"/>
              <a:t>Tell me  some Cretan dances .</a:t>
            </a:r>
            <a:endParaRPr lang="el-GR" sz="28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214290"/>
            <a:ext cx="7929618" cy="5509200"/>
          </a:xfrm>
          <a:prstGeom prst="rect">
            <a:avLst/>
          </a:prstGeom>
        </p:spPr>
        <p:txBody>
          <a:bodyPr wrap="square">
            <a:spAutoFit/>
          </a:bodyPr>
          <a:lstStyle/>
          <a:p>
            <a:pPr lvl="0" algn="ct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3200" dirty="0" smtClean="0">
                <a:solidFill>
                  <a:srgbClr val="202124"/>
                </a:solidFill>
                <a:latin typeface="Courier New" pitchFamily="49" charset="0"/>
                <a:ea typeface="Times New Roman" pitchFamily="18" charset="0"/>
                <a:cs typeface="Courier New" pitchFamily="49" charset="0"/>
                <a:hlinkClick r:id="rId2"/>
              </a:rPr>
              <a:t>Pentozali</a:t>
            </a:r>
            <a:r>
              <a:rPr lang="el-GR" sz="3200" dirty="0" smtClean="0">
                <a:solidFill>
                  <a:srgbClr val="202124"/>
                </a:solidFill>
                <a:latin typeface="Courier New" pitchFamily="49" charset="0"/>
                <a:ea typeface="Times New Roman" pitchFamily="18" charset="0"/>
                <a:cs typeface="Courier New" pitchFamily="49" charset="0"/>
              </a:rPr>
              <a:t> or Pentozalis</a:t>
            </a: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3200" dirty="0" smtClean="0">
                <a:solidFill>
                  <a:srgbClr val="202124"/>
                </a:solidFill>
                <a:latin typeface="Courier New" pitchFamily="49" charset="0"/>
                <a:ea typeface="Times New Roman" pitchFamily="18" charset="0"/>
                <a:cs typeface="Courier New" pitchFamily="49" charset="0"/>
              </a:rPr>
              <a:t>It is an enthusiastic and warlike dance, which took its name from the five basic steps. It is danced by men and women held by the shoulders, with arms outstretched in an open circle. Pentozali is, perhaps, the most famous, but also historical dance of Crete and represents the Cretan </a:t>
            </a:r>
            <a:r>
              <a:rPr lang="en-US" sz="3200" dirty="0" smtClean="0">
                <a:solidFill>
                  <a:srgbClr val="202124"/>
                </a:solidFill>
                <a:latin typeface="Courier New" pitchFamily="49" charset="0"/>
                <a:ea typeface="Times New Roman" pitchFamily="18" charset="0"/>
                <a:cs typeface="Courier New" pitchFamily="49" charset="0"/>
              </a:rPr>
              <a:t>bravery</a:t>
            </a:r>
            <a:r>
              <a:rPr lang="el-GR" sz="3200" dirty="0" smtClean="0">
                <a:solidFill>
                  <a:srgbClr val="202124"/>
                </a:solidFill>
                <a:latin typeface="Courier New" pitchFamily="49" charset="0"/>
                <a:ea typeface="Times New Roman" pitchFamily="18" charset="0"/>
                <a:cs typeface="Courier New" pitchFamily="49" charset="0"/>
              </a:rPr>
              <a:t>.</a:t>
            </a:r>
            <a:r>
              <a:rPr lang="el-GR" sz="3200" dirty="0" smtClean="0">
                <a:solidFill>
                  <a:prstClr val="black"/>
                </a:solidFill>
                <a:latin typeface="Arial" pitchFamily="34" charset="0"/>
                <a:cs typeface="Arial" pitchFamily="34" charset="0"/>
              </a:rPr>
              <a:t> </a:t>
            </a:r>
          </a:p>
        </p:txBody>
      </p:sp>
      <p:sp>
        <p:nvSpPr>
          <p:cNvPr id="3" name="2 - Ορθογώνιο"/>
          <p:cNvSpPr/>
          <p:nvPr/>
        </p:nvSpPr>
        <p:spPr>
          <a:xfrm>
            <a:off x="1643042" y="5857892"/>
            <a:ext cx="6429420" cy="369332"/>
          </a:xfrm>
          <a:prstGeom prst="rect">
            <a:avLst/>
          </a:prstGeom>
        </p:spPr>
        <p:txBody>
          <a:bodyPr wrap="square">
            <a:spAutoFit/>
          </a:bodyPr>
          <a:lstStyle/>
          <a:p>
            <a:pPr algn="ctr"/>
            <a:r>
              <a:rPr lang="en-US" dirty="0" smtClean="0">
                <a:hlinkClick r:id="rId2"/>
              </a:rPr>
              <a:t>https://www.youtube.com/watch?v=isxCFZsrcbs</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428604"/>
            <a:ext cx="8358246" cy="5262979"/>
          </a:xfrm>
          <a:prstGeom prst="rect">
            <a:avLst/>
          </a:prstGeom>
        </p:spPr>
        <p:txBody>
          <a:bodyPr wrap="square">
            <a:spAutoFit/>
          </a:bodyPr>
          <a:lstStyle/>
          <a:p>
            <a:pPr lvl="0" fontAlgn="base">
              <a:spcBef>
                <a:spcPct val="0"/>
              </a:spcBef>
              <a:spcAft>
                <a:spcPct val="0"/>
              </a:spcAft>
            </a:pPr>
            <a:r>
              <a:rPr lang="el-GR" sz="2400" dirty="0" smtClean="0">
                <a:latin typeface="Calibri" pitchFamily="34" charset="0"/>
                <a:ea typeface="Calibri" pitchFamily="34" charset="0"/>
                <a:cs typeface="Times New Roman" pitchFamily="18" charset="0"/>
                <a:hlinkClick r:id="rId2"/>
              </a:rPr>
              <a:t>Maleviziotis</a:t>
            </a:r>
            <a:r>
              <a:rPr lang="el-GR" sz="2400" dirty="0" smtClean="0">
                <a:latin typeface="Calibri" pitchFamily="34" charset="0"/>
                <a:ea typeface="Calibri" pitchFamily="34" charset="0"/>
                <a:cs typeface="Times New Roman" pitchFamily="18" charset="0"/>
              </a:rPr>
              <a:t> is one of the most popular dances in Crete.</a:t>
            </a:r>
            <a:endParaRPr lang="el-GR" sz="2400" dirty="0" smtClean="0">
              <a:latin typeface="Arial" pitchFamily="34" charset="0"/>
              <a:cs typeface="Arial" pitchFamily="34" charset="0"/>
            </a:endParaRPr>
          </a:p>
          <a:p>
            <a:pPr lvl="0" eaLnBrk="0" fontAlgn="base" hangingPunct="0">
              <a:spcBef>
                <a:spcPct val="0"/>
              </a:spcBef>
              <a:spcAft>
                <a:spcPct val="0"/>
              </a:spcAft>
            </a:pPr>
            <a:r>
              <a:rPr lang="en-US" sz="2400" dirty="0" smtClean="0">
                <a:latin typeface="Calibri" pitchFamily="34" charset="0"/>
                <a:ea typeface="Calibri" pitchFamily="34" charset="0"/>
                <a:cs typeface="Times New Roman" pitchFamily="18" charset="0"/>
              </a:rPr>
              <a:t>It took its name from the province of Malevizi where it first appeared. It is even said that it came from the ancient war dance  (a kind of pyrrhic dance) or from some other kind of war dance that represents scenes of the battle or the attempt to occupy the castle of Heraklion.</a:t>
            </a:r>
            <a:endParaRPr lang="el-GR" sz="2400" dirty="0" smtClean="0">
              <a:latin typeface="Arial" pitchFamily="34" charset="0"/>
              <a:cs typeface="Arial" pitchFamily="34" charset="0"/>
            </a:endParaRPr>
          </a:p>
          <a:p>
            <a:pPr lvl="0" eaLnBrk="0" fontAlgn="base" hangingPunct="0">
              <a:spcBef>
                <a:spcPct val="0"/>
              </a:spcBef>
              <a:spcAft>
                <a:spcPct val="0"/>
              </a:spcAft>
            </a:pPr>
            <a:r>
              <a:rPr lang="en-US" sz="2400" dirty="0" smtClean="0">
                <a:latin typeface="Calibri" pitchFamily="34" charset="0"/>
                <a:ea typeface="Calibri" pitchFamily="34" charset="0"/>
                <a:cs typeface="Times New Roman" pitchFamily="18" charset="0"/>
              </a:rPr>
              <a:t>This dance is accompanied by music from a Cretan lyre, askomantura, violin, lute or mandolin. </a:t>
            </a:r>
            <a:endParaRPr lang="el-GR" sz="2400" dirty="0" smtClean="0">
              <a:latin typeface="Arial" pitchFamily="34" charset="0"/>
              <a:cs typeface="Arial" pitchFamily="34" charset="0"/>
            </a:endParaRPr>
          </a:p>
          <a:p>
            <a:pPr lvl="0" eaLnBrk="0" fontAlgn="base" hangingPunct="0">
              <a:spcBef>
                <a:spcPct val="0"/>
              </a:spcBef>
              <a:spcAft>
                <a:spcPct val="0"/>
              </a:spcAft>
            </a:pPr>
            <a:r>
              <a:rPr lang="el-GR" sz="2400" dirty="0" smtClean="0">
                <a:latin typeface="Calibri" pitchFamily="34" charset="0"/>
                <a:ea typeface="Calibri" pitchFamily="34" charset="0"/>
                <a:cs typeface="Times New Roman" pitchFamily="18" charset="0"/>
              </a:rPr>
              <a:t>It is a leap dance. It is one of the fastest and liveliest Cretan dances. For this reason, it is one of the most beloved. It is danced in a circle .</a:t>
            </a:r>
            <a:endParaRPr lang="el-GR" sz="2400" dirty="0" smtClean="0">
              <a:latin typeface="Arial" pitchFamily="34" charset="0"/>
              <a:cs typeface="Arial" pitchFamily="34" charset="0"/>
            </a:endParaRPr>
          </a:p>
          <a:p>
            <a:pPr lvl="0" eaLnBrk="0" fontAlgn="base" hangingPunct="0">
              <a:spcBef>
                <a:spcPct val="0"/>
              </a:spcBef>
              <a:spcAft>
                <a:spcPct val="0"/>
              </a:spcAft>
            </a:pPr>
            <a:r>
              <a:rPr lang="en-US" sz="2400" dirty="0" smtClean="0">
                <a:latin typeface="Calibri" pitchFamily="34" charset="0"/>
                <a:ea typeface="Calibri" pitchFamily="34" charset="0"/>
                <a:cs typeface="Times New Roman" pitchFamily="18" charset="0"/>
              </a:rPr>
              <a:t>It includes 16 steps: 8 forward and 8 backward. The dancer who holds first, has the ability to detach from the circle so as to make spin jumps</a:t>
            </a:r>
            <a:r>
              <a:rPr lang="el-GR" sz="2400" dirty="0" smtClean="0">
                <a:latin typeface="Calibri" pitchFamily="34" charset="0"/>
                <a:ea typeface="Calibri" pitchFamily="34" charset="0"/>
                <a:cs typeface="Times New Roman" pitchFamily="18" charset="0"/>
              </a:rPr>
              <a:t> </a:t>
            </a:r>
            <a:r>
              <a:rPr lang="en-US" sz="2400" dirty="0" smtClean="0">
                <a:latin typeface="Calibri" pitchFamily="34" charset="0"/>
                <a:ea typeface="Calibri" pitchFamily="34" charset="0"/>
                <a:cs typeface="Times New Roman" pitchFamily="18" charset="0"/>
              </a:rPr>
              <a:t>.</a:t>
            </a:r>
            <a:endParaRPr lang="en-US" sz="2400" dirty="0" smtClean="0">
              <a:latin typeface="Arial" pitchFamily="34" charset="0"/>
              <a:cs typeface="Arial" pitchFamily="34" charset="0"/>
            </a:endParaRPr>
          </a:p>
        </p:txBody>
      </p:sp>
      <p:sp>
        <p:nvSpPr>
          <p:cNvPr id="3" name="2 - Ορθογώνιο"/>
          <p:cNvSpPr/>
          <p:nvPr/>
        </p:nvSpPr>
        <p:spPr>
          <a:xfrm>
            <a:off x="1142976" y="5786454"/>
            <a:ext cx="7072362" cy="369332"/>
          </a:xfrm>
          <a:prstGeom prst="rect">
            <a:avLst/>
          </a:prstGeom>
        </p:spPr>
        <p:txBody>
          <a:bodyPr wrap="square">
            <a:spAutoFit/>
          </a:bodyPr>
          <a:lstStyle/>
          <a:p>
            <a:r>
              <a:rPr lang="en-US" dirty="0" smtClean="0">
                <a:hlinkClick r:id="rId2"/>
              </a:rPr>
              <a:t>https://www.youtube.com/watch?v=MbXKJWuormA</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285729"/>
            <a:ext cx="8215370" cy="5262979"/>
          </a:xfrm>
          <a:prstGeom prst="rect">
            <a:avLst/>
          </a:prstGeom>
        </p:spPr>
        <p:txBody>
          <a:bodyPr wrap="square">
            <a:spAutoFit/>
          </a:bodyPr>
          <a:lstStyle/>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202124"/>
                </a:solidFill>
                <a:latin typeface="Courier New" pitchFamily="49" charset="0"/>
                <a:ea typeface="Times New Roman" pitchFamily="18" charset="0"/>
                <a:cs typeface="Courier New" pitchFamily="49" charset="0"/>
                <a:hlinkClick r:id="rId2"/>
              </a:rPr>
              <a:t>Syrtos or Haniotis </a:t>
            </a:r>
            <a:endParaRPr lang="el-GR" sz="2800" dirty="0" smtClean="0">
              <a:solidFill>
                <a:prstClr val="black"/>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202124"/>
                </a:solidFill>
                <a:latin typeface="Courier New" pitchFamily="49" charset="0"/>
                <a:ea typeface="Times New Roman" pitchFamily="18" charset="0"/>
                <a:cs typeface="Courier New" pitchFamily="49" charset="0"/>
              </a:rPr>
              <a:t>It is the most popular dance in Crete. It is danced in a circle and consists of 12 steps. The movements are simple and uniform. Its primary form is located in the area of </a:t>
            </a:r>
            <a:r>
              <a:rPr lang="el-GR" sz="2800" dirty="0" smtClean="0">
                <a:solidFill>
                  <a:srgbClr val="202124"/>
                </a:solidFill>
                <a:latin typeface="Calibri" pitchFamily="34" charset="0"/>
                <a:ea typeface="Times New Roman" pitchFamily="18" charset="0"/>
                <a:cs typeface="Cambria Math" pitchFamily="18" charset="0"/>
              </a:rPr>
              <a:t>​​</a:t>
            </a:r>
            <a:r>
              <a:rPr lang="el-GR" sz="2800" dirty="0" smtClean="0">
                <a:solidFill>
                  <a:srgbClr val="202124"/>
                </a:solidFill>
                <a:latin typeface="Courier New" pitchFamily="49" charset="0"/>
                <a:ea typeface="Times New Roman" pitchFamily="18" charset="0"/>
                <a:cs typeface="Courier New" pitchFamily="49" charset="0"/>
              </a:rPr>
              <a:t>Chania and is danced by men and women. It is </a:t>
            </a:r>
            <a:r>
              <a:rPr lang="en-US" sz="2800" dirty="0" smtClean="0">
                <a:solidFill>
                  <a:srgbClr val="202124"/>
                </a:solidFill>
                <a:latin typeface="Courier New" pitchFamily="49" charset="0"/>
                <a:ea typeface="Times New Roman" pitchFamily="18" charset="0"/>
                <a:cs typeface="Courier New" pitchFamily="49" charset="0"/>
              </a:rPr>
              <a:t>also</a:t>
            </a:r>
            <a:r>
              <a:rPr lang="el-GR" sz="2800" dirty="0" smtClean="0">
                <a:solidFill>
                  <a:srgbClr val="202124"/>
                </a:solidFill>
                <a:latin typeface="Courier New" pitchFamily="49" charset="0"/>
                <a:ea typeface="Times New Roman" pitchFamily="18" charset="0"/>
                <a:cs typeface="Courier New" pitchFamily="49" charset="0"/>
              </a:rPr>
              <a:t> called sirtos because the dancer's feet crawl on the ground without losing contact with the land which the Cretans worshiped as a goddess.</a:t>
            </a:r>
            <a:endParaRPr lang="el-GR" sz="2800" dirty="0" smtClean="0">
              <a:solidFill>
                <a:prstClr val="black"/>
              </a:solidFill>
              <a:latin typeface="Arial" pitchFamily="34" charset="0"/>
              <a:cs typeface="Arial" pitchFamily="34" charset="0"/>
            </a:endParaRPr>
          </a:p>
        </p:txBody>
      </p:sp>
      <p:sp>
        <p:nvSpPr>
          <p:cNvPr id="3" name="2 - Ορθογώνιο"/>
          <p:cNvSpPr/>
          <p:nvPr/>
        </p:nvSpPr>
        <p:spPr>
          <a:xfrm>
            <a:off x="571472" y="5572140"/>
            <a:ext cx="8143932" cy="369332"/>
          </a:xfrm>
          <a:prstGeom prst="rect">
            <a:avLst/>
          </a:prstGeom>
        </p:spPr>
        <p:txBody>
          <a:bodyPr wrap="square">
            <a:spAutoFit/>
          </a:bodyPr>
          <a:lstStyle/>
          <a:p>
            <a:r>
              <a:rPr lang="en-US" dirty="0" smtClean="0">
                <a:hlinkClick r:id="rId3"/>
              </a:rPr>
              <a:t>https://www.youtube.com/watch?v=38AcD40WjDk&amp;list=RD38AcD40WjDk&amp;index=1</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142853"/>
            <a:ext cx="8358246" cy="6001643"/>
          </a:xfrm>
          <a:prstGeom prst="rect">
            <a:avLst/>
          </a:prstGeom>
        </p:spPr>
        <p:txBody>
          <a:bodyPr wrap="square">
            <a:spAutoFit/>
          </a:bodyPr>
          <a:lstStyle/>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202124"/>
                </a:solidFill>
                <a:latin typeface="Courier New" pitchFamily="49" charset="0"/>
                <a:ea typeface="Times New Roman" pitchFamily="18" charset="0"/>
                <a:cs typeface="Courier New" pitchFamily="49" charset="0"/>
                <a:hlinkClick r:id="rId2"/>
              </a:rPr>
              <a:t>Sousta</a:t>
            </a:r>
            <a:endParaRPr lang="el-GR" sz="2400" dirty="0" smtClean="0">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smtClean="0">
                <a:solidFill>
                  <a:srgbClr val="202124"/>
                </a:solidFill>
                <a:latin typeface="Courier New" pitchFamily="49" charset="0"/>
                <a:ea typeface="Times New Roman" pitchFamily="18" charset="0"/>
                <a:cs typeface="Courier New" pitchFamily="49" charset="0"/>
              </a:rPr>
              <a:t>Sousta is the  dance of Crete that has taken many elements from the ancient pyrrhic. The special way it is danced proves it. The dance is danced by men and women, alternately holding the palms together forming a semicircle at the beginning by dancing, then they separate and stand facing each other forming two groups, men and women. </a:t>
            </a:r>
            <a:r>
              <a:rPr lang="el-GR" sz="2400" dirty="0" smtClean="0">
                <a:solidFill>
                  <a:srgbClr val="202124"/>
                </a:solidFill>
                <a:latin typeface="Courier New" pitchFamily="49" charset="0"/>
                <a:ea typeface="Times New Roman" pitchFamily="18" charset="0"/>
                <a:cs typeface="Courier New" pitchFamily="49" charset="0"/>
              </a:rPr>
              <a:t>Throughout the dance, a story develops between the couple, the man with calls and hugs, with twists and turns invites the woman, approaches her erotically.</a:t>
            </a:r>
            <a:endParaRPr lang="el-GR" sz="2400" dirty="0" smtClean="0">
              <a:solidFill>
                <a:srgbClr val="202124"/>
              </a:solidFill>
              <a:latin typeface="Arial Unicode MS" pitchFamily="34" charset="-128"/>
              <a:ea typeface="Times New Roman" pitchFamily="18" charset="0"/>
              <a:cs typeface="Courier New" pitchFamily="49"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202124"/>
                </a:solidFill>
                <a:latin typeface="Arial Unicode MS" pitchFamily="34" charset="-128"/>
                <a:ea typeface="Times New Roman" pitchFamily="18" charset="0"/>
                <a:cs typeface="Courier New" pitchFamily="49" charset="0"/>
              </a:rPr>
              <a:t>The woman in turn with creases and approaches with turns and distances resists the love call.</a:t>
            </a:r>
            <a:r>
              <a:rPr lang="el-GR" sz="2400" dirty="0" smtClean="0">
                <a:latin typeface="Arial" pitchFamily="34" charset="0"/>
                <a:cs typeface="Arial" pitchFamily="34" charset="0"/>
              </a:rPr>
              <a:t> </a:t>
            </a:r>
          </a:p>
        </p:txBody>
      </p:sp>
      <p:sp>
        <p:nvSpPr>
          <p:cNvPr id="3" name="2 - Ορθογώνιο"/>
          <p:cNvSpPr/>
          <p:nvPr/>
        </p:nvSpPr>
        <p:spPr>
          <a:xfrm>
            <a:off x="1500166" y="6211669"/>
            <a:ext cx="6500858" cy="369332"/>
          </a:xfrm>
          <a:prstGeom prst="rect">
            <a:avLst/>
          </a:prstGeom>
        </p:spPr>
        <p:txBody>
          <a:bodyPr wrap="square">
            <a:spAutoFit/>
          </a:bodyPr>
          <a:lstStyle/>
          <a:p>
            <a:r>
              <a:rPr lang="en-US" dirty="0" smtClean="0">
                <a:hlinkClick r:id="rId2"/>
              </a:rPr>
              <a:t>https://www.youtube.com/watch?v=2wDPjmfbctE</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28596" y="642918"/>
            <a:ext cx="8072494" cy="5857916"/>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
          <p:cNvPicPr>
            <a:picLocks noChangeAspect="1" noChangeArrowheads="1"/>
          </p:cNvPicPr>
          <p:nvPr/>
        </p:nvPicPr>
        <p:blipFill>
          <a:blip r:embed="rId2" cstate="print"/>
          <a:srcRect/>
          <a:stretch>
            <a:fillRect/>
          </a:stretch>
        </p:blipFill>
        <p:spPr bwMode="auto">
          <a:xfrm>
            <a:off x="785786" y="1000108"/>
            <a:ext cx="2428892" cy="3655988"/>
          </a:xfrm>
          <a:prstGeom prst="rect">
            <a:avLst/>
          </a:prstGeom>
          <a:noFill/>
        </p:spPr>
      </p:pic>
      <p:sp>
        <p:nvSpPr>
          <p:cNvPr id="3" name="2 - Ορθογώνιο"/>
          <p:cNvSpPr/>
          <p:nvPr/>
        </p:nvSpPr>
        <p:spPr>
          <a:xfrm>
            <a:off x="3428992" y="1500174"/>
            <a:ext cx="5072098" cy="1569660"/>
          </a:xfrm>
          <a:prstGeom prst="rect">
            <a:avLst/>
          </a:prstGeom>
        </p:spPr>
        <p:txBody>
          <a:bodyPr wrap="square">
            <a:spAutoFit/>
          </a:bodyPr>
          <a:lstStyle/>
          <a:p>
            <a:pPr lvl="0" fontAlgn="base">
              <a:spcBef>
                <a:spcPct val="0"/>
              </a:spcBef>
              <a:spcAft>
                <a:spcPct val="0"/>
              </a:spcAft>
            </a:pPr>
            <a:r>
              <a:rPr lang="el-GR" sz="3200" dirty="0" smtClean="0">
                <a:solidFill>
                  <a:srgbClr val="202124"/>
                </a:solidFill>
                <a:latin typeface="Google Sans"/>
                <a:cs typeface="Arial" pitchFamily="34" charset="0"/>
              </a:rPr>
              <a:t>Now join the pieces of the puzzle to make the island of Crete</a:t>
            </a:r>
            <a:r>
              <a:rPr lang="el-GR" sz="3200" dirty="0" smtClean="0">
                <a:latin typeface="Arial" pitchFamily="34" charset="0"/>
                <a:cs typeface="Arial" pitchFamily="34" charset="0"/>
              </a:rPr>
              <a:t> </a:t>
            </a:r>
            <a:r>
              <a:rPr lang="en-US" sz="3200" dirty="0" smtClean="0">
                <a:latin typeface="Arial" pitchFamily="34" charset="0"/>
                <a:cs typeface="Arial" pitchFamily="34" charset="0"/>
              </a:rPr>
              <a:t>.</a:t>
            </a:r>
            <a:endParaRPr lang="el-GR" sz="3200" dirty="0" smtClean="0">
              <a:latin typeface="Arial" pitchFamily="34" charset="0"/>
              <a:cs typeface="Arial" pitchFamily="34" charset="0"/>
            </a:endParaRPr>
          </a:p>
        </p:txBody>
      </p:sp>
      <p:sp>
        <p:nvSpPr>
          <p:cNvPr id="4" name="3 - Ορθογώνιο"/>
          <p:cNvSpPr/>
          <p:nvPr/>
        </p:nvSpPr>
        <p:spPr>
          <a:xfrm>
            <a:off x="3428992" y="3105835"/>
            <a:ext cx="5000660" cy="646331"/>
          </a:xfrm>
          <a:prstGeom prst="rect">
            <a:avLst/>
          </a:prstGeom>
        </p:spPr>
        <p:txBody>
          <a:bodyPr wrap="square">
            <a:spAutoFit/>
          </a:bodyPr>
          <a:lstStyle/>
          <a:p>
            <a:r>
              <a:rPr lang="en-US" dirty="0" smtClean="0">
                <a:hlinkClick r:id="rId3"/>
              </a:rPr>
              <a:t>https://www.jigsawplanet.com/?rc=play&amp;pid=1672efb50830</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500035" y="1857364"/>
            <a:ext cx="8215370" cy="4500594"/>
          </a:xfrm>
          <a:prstGeom prst="rect">
            <a:avLst/>
          </a:prstGeom>
          <a:noFill/>
          <a:ln w="9525">
            <a:noFill/>
            <a:miter lim="800000"/>
            <a:headEnd/>
            <a:tailEnd/>
          </a:ln>
        </p:spPr>
      </p:pic>
      <p:sp>
        <p:nvSpPr>
          <p:cNvPr id="3" name="2 - Ορθογώνιο"/>
          <p:cNvSpPr/>
          <p:nvPr/>
        </p:nvSpPr>
        <p:spPr>
          <a:xfrm>
            <a:off x="1571604" y="785794"/>
            <a:ext cx="6072229" cy="584775"/>
          </a:xfrm>
          <a:prstGeom prst="rect">
            <a:avLst/>
          </a:prstGeom>
        </p:spPr>
        <p:txBody>
          <a:bodyPr wrap="square">
            <a:spAutoFit/>
          </a:bodyPr>
          <a:lstStyle/>
          <a:p>
            <a:pPr algn="ctr"/>
            <a:r>
              <a:rPr lang="en-US" sz="3200" b="1" dirty="0" smtClean="0"/>
              <a:t>LET’S PLAY THE GAME</a:t>
            </a:r>
            <a:endParaRPr lang="el-GR" sz="32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3244334"/>
            <a:ext cx="8143932" cy="584775"/>
          </a:xfrm>
          <a:prstGeom prst="rect">
            <a:avLst/>
          </a:prstGeom>
        </p:spPr>
        <p:txBody>
          <a:bodyPr wrap="square">
            <a:spAutoFit/>
          </a:bodyPr>
          <a:lstStyle/>
          <a:p>
            <a:pPr lvl="0"/>
            <a:r>
              <a:rPr lang="en-US" sz="3200" dirty="0" smtClean="0">
                <a:solidFill>
                  <a:prstClr val="black"/>
                </a:solidFill>
              </a:rPr>
              <a:t>Let’s play !  Open the </a:t>
            </a:r>
            <a:r>
              <a:rPr lang="en-US" sz="3200" dirty="0" smtClean="0">
                <a:solidFill>
                  <a:prstClr val="black"/>
                </a:solidFill>
                <a:hlinkClick r:id="rId2"/>
              </a:rPr>
              <a:t>link</a:t>
            </a:r>
            <a:r>
              <a:rPr lang="en-US" sz="3200" dirty="0" smtClean="0">
                <a:solidFill>
                  <a:prstClr val="black"/>
                </a:solidFill>
              </a:rPr>
              <a:t>  and find the pairs . </a:t>
            </a:r>
            <a:endParaRPr lang="el-GR" sz="3200" dirty="0">
              <a:solidFill>
                <a:prstClr val="black"/>
              </a:solidFill>
            </a:endParaRPr>
          </a:p>
        </p:txBody>
      </p:sp>
      <p:sp>
        <p:nvSpPr>
          <p:cNvPr id="3" name="2 - Ορθογώνιο"/>
          <p:cNvSpPr/>
          <p:nvPr/>
        </p:nvSpPr>
        <p:spPr>
          <a:xfrm>
            <a:off x="642910" y="4214817"/>
            <a:ext cx="7500990" cy="646331"/>
          </a:xfrm>
          <a:prstGeom prst="rect">
            <a:avLst/>
          </a:prstGeom>
        </p:spPr>
        <p:txBody>
          <a:bodyPr wrap="square">
            <a:spAutoFit/>
          </a:bodyPr>
          <a:lstStyle/>
          <a:p>
            <a:r>
              <a:rPr lang="en-US" dirty="0" smtClean="0">
                <a:hlinkClick r:id="rId2"/>
              </a:rPr>
              <a:t>https://learningapps.org/watch?v=pxj3kog1n17&amp;fbclid=IwAR2dFPEBS5FEfOOh5OV4u8ZzuTVgn0vfm_HQrspjw0hwm7dbeuvo6s_jMOQ</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864114" y="3244334"/>
            <a:ext cx="2101473" cy="523220"/>
          </a:xfrm>
          <a:prstGeom prst="rect">
            <a:avLst/>
          </a:prstGeom>
        </p:spPr>
        <p:txBody>
          <a:bodyPr wrap="none">
            <a:spAutoFit/>
          </a:bodyPr>
          <a:lstStyle/>
          <a:p>
            <a:r>
              <a:rPr lang="en-US" sz="2800" dirty="0" smtClean="0">
                <a:solidFill>
                  <a:prstClr val="black"/>
                </a:solidFill>
                <a:hlinkClick r:id="rId2"/>
              </a:rPr>
              <a:t>CROSSWORD</a:t>
            </a:r>
            <a:endParaRPr lang="el-GR" dirty="0"/>
          </a:p>
        </p:txBody>
      </p:sp>
      <p:sp>
        <p:nvSpPr>
          <p:cNvPr id="6" name="5 - Ορθογώνιο"/>
          <p:cNvSpPr/>
          <p:nvPr/>
        </p:nvSpPr>
        <p:spPr>
          <a:xfrm>
            <a:off x="2598575" y="4000504"/>
            <a:ext cx="3946850" cy="369332"/>
          </a:xfrm>
          <a:prstGeom prst="rect">
            <a:avLst/>
          </a:prstGeom>
        </p:spPr>
        <p:txBody>
          <a:bodyPr wrap="square">
            <a:spAutoFit/>
          </a:bodyPr>
          <a:lstStyle/>
          <a:p>
            <a:r>
              <a:rPr lang="en-US" dirty="0" smtClean="0">
                <a:hlinkClick r:id="rId2"/>
              </a:rPr>
              <a:t>https://learningapps.org/view19903436</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57356" y="2857496"/>
            <a:ext cx="5690523" cy="584775"/>
          </a:xfrm>
          <a:prstGeom prst="rect">
            <a:avLst/>
          </a:prstGeom>
        </p:spPr>
        <p:txBody>
          <a:bodyPr wrap="square">
            <a:spAutoFit/>
          </a:bodyPr>
          <a:lstStyle/>
          <a:p>
            <a:pPr algn="ctr"/>
            <a:r>
              <a:rPr lang="en-US" sz="3200" dirty="0" smtClean="0">
                <a:hlinkClick r:id="rId2"/>
              </a:rPr>
              <a:t>LET’S PLAY THE GAME !!</a:t>
            </a:r>
            <a:endParaRPr lang="el-GR" sz="3200" dirty="0"/>
          </a:p>
        </p:txBody>
      </p:sp>
      <p:sp>
        <p:nvSpPr>
          <p:cNvPr id="3" name="2 - Ορθογώνιο"/>
          <p:cNvSpPr/>
          <p:nvPr/>
        </p:nvSpPr>
        <p:spPr>
          <a:xfrm>
            <a:off x="2598575" y="3929066"/>
            <a:ext cx="3946850" cy="369332"/>
          </a:xfrm>
          <a:prstGeom prst="rect">
            <a:avLst/>
          </a:prstGeom>
        </p:spPr>
        <p:txBody>
          <a:bodyPr wrap="square">
            <a:spAutoFit/>
          </a:bodyPr>
          <a:lstStyle/>
          <a:p>
            <a:r>
              <a:rPr lang="en-US" dirty="0" smtClean="0">
                <a:hlinkClick r:id="rId2"/>
              </a:rPr>
              <a:t>https://learningapps.org/view19902211</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00166" y="3105835"/>
            <a:ext cx="6429420" cy="369332"/>
          </a:xfrm>
          <a:prstGeom prst="rect">
            <a:avLst/>
          </a:prstGeom>
        </p:spPr>
        <p:txBody>
          <a:bodyPr wrap="square">
            <a:spAutoFit/>
          </a:bodyPr>
          <a:lstStyle/>
          <a:p>
            <a:r>
              <a:rPr lang="en-US" dirty="0" smtClean="0">
                <a:hlinkClick r:id="rId2"/>
              </a:rPr>
              <a:t>https://www.jigsawplanet.com/?rc=play&amp;pid=370f282cebd7</a:t>
            </a:r>
            <a:endParaRPr lang="el-GR" dirty="0"/>
          </a:p>
        </p:txBody>
      </p:sp>
      <p:sp>
        <p:nvSpPr>
          <p:cNvPr id="3" name="2 - Ορθογώνιο"/>
          <p:cNvSpPr/>
          <p:nvPr/>
        </p:nvSpPr>
        <p:spPr>
          <a:xfrm>
            <a:off x="2714612" y="1714488"/>
            <a:ext cx="3714777" cy="584775"/>
          </a:xfrm>
          <a:prstGeom prst="rect">
            <a:avLst/>
          </a:prstGeom>
        </p:spPr>
        <p:txBody>
          <a:bodyPr wrap="square">
            <a:spAutoFit/>
          </a:bodyPr>
          <a:lstStyle/>
          <a:p>
            <a:pPr algn="ctr"/>
            <a:r>
              <a:rPr lang="en-US" sz="3200" dirty="0" smtClean="0">
                <a:hlinkClick r:id="rId2"/>
              </a:rPr>
              <a:t>PUZZLE</a:t>
            </a:r>
            <a:endParaRPr lang="el-GR"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2714620"/>
            <a:ext cx="7358114" cy="584775"/>
          </a:xfrm>
          <a:prstGeom prst="rect">
            <a:avLst/>
          </a:prstGeom>
        </p:spPr>
        <p:txBody>
          <a:bodyPr wrap="square">
            <a:spAutoFit/>
          </a:bodyPr>
          <a:lstStyle/>
          <a:p>
            <a:pPr lvl="0" algn="ctr"/>
            <a:r>
              <a:rPr lang="en-US" sz="3200" b="1" dirty="0" smtClean="0">
                <a:solidFill>
                  <a:prstClr val="black"/>
                </a:solidFill>
                <a:hlinkClick r:id="rId2"/>
              </a:rPr>
              <a:t>How well do you know Crete?</a:t>
            </a:r>
            <a:endParaRPr lang="en-US" sz="3200" b="1" dirty="0">
              <a:solidFill>
                <a:prstClr val="black"/>
              </a:solidFill>
            </a:endParaRPr>
          </a:p>
        </p:txBody>
      </p:sp>
      <p:sp>
        <p:nvSpPr>
          <p:cNvPr id="4" name="3 - Ορθογώνιο">
            <a:hlinkClick r:id="rId2"/>
          </p:cNvPr>
          <p:cNvSpPr/>
          <p:nvPr/>
        </p:nvSpPr>
        <p:spPr>
          <a:xfrm>
            <a:off x="2272941" y="3571876"/>
            <a:ext cx="4598118" cy="369332"/>
          </a:xfrm>
          <a:prstGeom prst="rect">
            <a:avLst/>
          </a:prstGeom>
        </p:spPr>
        <p:txBody>
          <a:bodyPr wrap="square">
            <a:spAutoFit/>
          </a:bodyPr>
          <a:lstStyle/>
          <a:p>
            <a:r>
              <a:rPr lang="en-US" dirty="0" smtClean="0">
                <a:hlinkClick r:id="rId2"/>
              </a:rPr>
              <a:t>https://learningapps.org/display?v=p85tajaij21</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
          <p:cNvPicPr>
            <a:picLocks noChangeAspect="1" noChangeArrowheads="1"/>
          </p:cNvPicPr>
          <p:nvPr/>
        </p:nvPicPr>
        <p:blipFill>
          <a:blip r:embed="rId2" cstate="print"/>
          <a:srcRect/>
          <a:stretch>
            <a:fillRect/>
          </a:stretch>
        </p:blipFill>
        <p:spPr bwMode="auto">
          <a:xfrm>
            <a:off x="642910" y="857232"/>
            <a:ext cx="2428892" cy="3655988"/>
          </a:xfrm>
          <a:prstGeom prst="rect">
            <a:avLst/>
          </a:prstGeom>
          <a:noFill/>
        </p:spPr>
      </p:pic>
      <p:sp>
        <p:nvSpPr>
          <p:cNvPr id="3" name="2 - Ορθογώνιο"/>
          <p:cNvSpPr/>
          <p:nvPr/>
        </p:nvSpPr>
        <p:spPr>
          <a:xfrm>
            <a:off x="2928926" y="785794"/>
            <a:ext cx="5786478" cy="4031873"/>
          </a:xfrm>
          <a:prstGeom prst="rect">
            <a:avLst/>
          </a:prstGeom>
        </p:spPr>
        <p:txBody>
          <a:bodyPr wrap="square">
            <a:spAutoFit/>
          </a:bodyPr>
          <a:lstStyle/>
          <a:p>
            <a:r>
              <a:rPr lang="en-US" sz="3200" dirty="0" smtClean="0"/>
              <a:t>My name is  Ariadne  and I live in Crete . I am here to help you explore my island  . If you want to accomplish this you must answer the following questions so as to unravel my thread . </a:t>
            </a:r>
          </a:p>
          <a:p>
            <a:r>
              <a:rPr lang="en-US" sz="3200" dirty="0" smtClean="0"/>
              <a:t>First we open the white sails and travel  to the island  of Crete . </a:t>
            </a:r>
            <a:endParaRPr lang="el-G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Η Κρήτη το μεγαλύτερο από τα 2.500 νησιά της Ελλάδας – ΝΕΟΙ ΟΡΙΖΟΝΤΕΣ"/>
          <p:cNvPicPr/>
          <p:nvPr/>
        </p:nvPicPr>
        <p:blipFill>
          <a:blip r:embed="rId2" cstate="print"/>
          <a:srcRect/>
          <a:stretch>
            <a:fillRect/>
          </a:stretch>
        </p:blipFill>
        <p:spPr bwMode="auto">
          <a:xfrm>
            <a:off x="1643042" y="2143116"/>
            <a:ext cx="5909310" cy="3714776"/>
          </a:xfrm>
          <a:prstGeom prst="rect">
            <a:avLst/>
          </a:prstGeom>
          <a:noFill/>
          <a:ln w="9525">
            <a:noFill/>
            <a:miter lim="800000"/>
            <a:headEnd/>
            <a:tailEnd/>
          </a:ln>
        </p:spPr>
      </p:pic>
      <p:sp>
        <p:nvSpPr>
          <p:cNvPr id="4" name="3 - Ορθογώνιο"/>
          <p:cNvSpPr/>
          <p:nvPr/>
        </p:nvSpPr>
        <p:spPr>
          <a:xfrm>
            <a:off x="2500298" y="1071546"/>
            <a:ext cx="4286279" cy="584775"/>
          </a:xfrm>
          <a:prstGeom prst="rect">
            <a:avLst/>
          </a:prstGeom>
        </p:spPr>
        <p:txBody>
          <a:bodyPr wrap="square">
            <a:spAutoFit/>
          </a:bodyPr>
          <a:lstStyle/>
          <a:p>
            <a:r>
              <a:rPr lang="en-US" sz="3200" dirty="0" smtClean="0"/>
              <a:t>     So , let’s go to ……</a:t>
            </a:r>
            <a:endParaRPr lang="el-G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00166" y="2357431"/>
            <a:ext cx="6858048" cy="1323439"/>
          </a:xfrm>
          <a:prstGeom prst="rect">
            <a:avLst/>
          </a:prstGeom>
        </p:spPr>
        <p:txBody>
          <a:bodyPr wrap="square">
            <a:spAutoFit/>
          </a:bodyPr>
          <a:lstStyle/>
          <a:p>
            <a:pPr marL="742950" lvl="0" indent="-742950">
              <a:buAutoNum type="arabicPeriod"/>
            </a:pPr>
            <a:r>
              <a:rPr lang="en-US" sz="4000" dirty="0" smtClean="0">
                <a:solidFill>
                  <a:prstClr val="black"/>
                </a:solidFill>
              </a:rPr>
              <a:t>Where is Crete located ?</a:t>
            </a:r>
            <a:endParaRPr lang="el-GR" sz="4000" dirty="0" smtClean="0">
              <a:solidFill>
                <a:prstClr val="black"/>
              </a:solidFill>
            </a:endParaRPr>
          </a:p>
          <a:p>
            <a:pPr marL="742950" lvl="0" indent="-742950"/>
            <a:r>
              <a:rPr lang="en-US" sz="4000" dirty="0" smtClean="0">
                <a:solidFill>
                  <a:prstClr val="black"/>
                </a:solidFill>
              </a:rPr>
              <a:t> Find the place on the map .</a:t>
            </a:r>
            <a:endParaRPr lang="el-GR" sz="4000" dirty="0">
              <a:solidFill>
                <a:prstClr val="blac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rete On Europe Ma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1438</Words>
  <Application>Microsoft Office PowerPoint</Application>
  <PresentationFormat>Προβολή στην οθόνη (4:3)</PresentationFormat>
  <Paragraphs>103</Paragraphs>
  <Slides>54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26</cp:revision>
  <dcterms:created xsi:type="dcterms:W3CDTF">2021-05-15T11:00:33Z</dcterms:created>
  <dcterms:modified xsi:type="dcterms:W3CDTF">2021-06-04T16:59:48Z</dcterms:modified>
</cp:coreProperties>
</file>