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9" r:id="rId3"/>
    <p:sldId id="257" r:id="rId4"/>
    <p:sldId id="261" r:id="rId5"/>
    <p:sldId id="263" r:id="rId6"/>
    <p:sldId id="262" r:id="rId7"/>
    <p:sldId id="264"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
        <p:nvSpPr>
          <p:cNvPr id="32" name="31 - Ορθογώνιο"/>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40"/>
            <a:ext cx="26416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812800" y="274640"/>
            <a:ext cx="78232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
        <p:nvSpPr>
          <p:cNvPr id="7" name="6 - Ορθογώνιο"/>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512064"/>
            <a:ext cx="109728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673099" y="512064"/>
            <a:ext cx="103632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
        <p:nvSpPr>
          <p:cNvPr id="16" name="15 - Ορθογώνιο"/>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512064"/>
            <a:ext cx="103632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109728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372B6EC-383A-432B-AA19-334A3D35FB65}" type="datetimeFigureOut">
              <a:rPr lang="el-GR" smtClean="0"/>
              <a:pPr/>
              <a:t>2/6/2021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1F8416A-298C-48F2-9910-E530346EA78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11374903" y="1197789"/>
            <a:ext cx="132763" cy="171288"/>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11578103" y="1350189"/>
            <a:ext cx="132763" cy="171288"/>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11115579" y="1453352"/>
            <a:ext cx="132763" cy="171288"/>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8636000" y="55499"/>
            <a:ext cx="2844800" cy="365125"/>
          </a:xfrm>
        </p:spPr>
        <p:txBody>
          <a:bodyPr/>
          <a:lstStyle>
            <a:extLst/>
          </a:lstStyle>
          <a:p>
            <a:fld id="{B372B6EC-383A-432B-AA19-334A3D35FB65}" type="datetimeFigureOut">
              <a:rPr lang="el-GR" smtClean="0"/>
              <a:pPr/>
              <a:t>2/6/2021</a:t>
            </a:fld>
            <a:endParaRPr lang="el-GR"/>
          </a:p>
        </p:txBody>
      </p:sp>
      <p:sp>
        <p:nvSpPr>
          <p:cNvPr id="6" name="5 - Θέση υποσέλιδου"/>
          <p:cNvSpPr>
            <a:spLocks noGrp="1"/>
          </p:cNvSpPr>
          <p:nvPr>
            <p:ph type="ftr" sz="quarter" idx="11"/>
          </p:nvPr>
        </p:nvSpPr>
        <p:spPr>
          <a:xfrm>
            <a:off x="1219200" y="55499"/>
            <a:ext cx="74168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11480800" y="55499"/>
            <a:ext cx="609600" cy="365125"/>
          </a:xfrm>
        </p:spPr>
        <p:txBody>
          <a:bodyPr/>
          <a:lstStyle>
            <a:extLst/>
          </a:lstStyle>
          <a:p>
            <a:fld id="{A1F8416A-298C-48F2-9910-E530346EA78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1219200" y="512064"/>
            <a:ext cx="103632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1219200" y="1783560"/>
            <a:ext cx="103632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B372B6EC-383A-432B-AA19-334A3D35FB65}" type="datetimeFigureOut">
              <a:rPr lang="el-GR" smtClean="0"/>
              <a:pPr/>
              <a:t>2/6/2021</a:t>
            </a:fld>
            <a:endParaRPr lang="el-GR"/>
          </a:p>
        </p:txBody>
      </p:sp>
      <p:sp>
        <p:nvSpPr>
          <p:cNvPr id="3" name="2 - Θέση υποσέλιδου"/>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A1F8416A-298C-48F2-9910-E530346EA781}"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amazon.com/gp/product/B00IY5I0BO/ref=as_li_tl?ie=UTF8&amp;camp=1789&amp;creative=390957&amp;creativeASIN=B00IY5I0BO&amp;linkCode=as2&amp;tag=theheafoo03-20" TargetMode="External"/><Relationship Id="rId2" Type="http://schemas.openxmlformats.org/officeDocument/2006/relationships/hyperlink" Target="http://www.amazon.com/gp/product/B00FMIJR6I/ref=as_li_tl?ie=UTF8&amp;camp=1789&amp;creative=390957&amp;creativeASIN=B00FMIJR6I&amp;linkCode=as2&amp;tag=theheafoo03-20" TargetMode="External"/><Relationship Id="rId1" Type="http://schemas.openxmlformats.org/officeDocument/2006/relationships/slideLayout" Target="../slideLayouts/slideLayout4.xml"/><Relationship Id="rId5" Type="http://schemas.openxmlformats.org/officeDocument/2006/relationships/hyperlink" Target="http://amzn.to/2xhg3Tn" TargetMode="External"/><Relationship Id="rId4" Type="http://schemas.openxmlformats.org/officeDocument/2006/relationships/hyperlink" Target="http://www.amazon.com/gp/product/B000WS3APW/ref=as_li_tl?ie=UTF8&amp;camp=1789&amp;creative=390957&amp;creativeASIN=B000WS3APW&amp;linkCode=as2&amp;tag=theheafoo03-2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333500" y="1047750"/>
            <a:ext cx="9525000" cy="4762500"/>
          </a:xfrm>
          <a:prstGeom prst="rect">
            <a:avLst/>
          </a:prstGeom>
        </p:spPr>
      </p:pic>
    </p:spTree>
    <p:extLst>
      <p:ext uri="{BB962C8B-B14F-4D97-AF65-F5344CB8AC3E}">
        <p14:creationId xmlns:p14="http://schemas.microsoft.com/office/powerpoint/2010/main" xmlns="" val="1511498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2360054"/>
          </a:xfrm>
        </p:spPr>
        <p:txBody>
          <a:bodyPr>
            <a:noAutofit/>
          </a:bodyPr>
          <a:lstStyle/>
          <a:p>
            <a:r>
              <a:rPr lang="el-GR" sz="2400" dirty="0">
                <a:latin typeface="Comic Sans MS" panose="030F0702030302020204" pitchFamily="66" charset="0"/>
              </a:rPr>
              <a:t>Α</a:t>
            </a:r>
            <a:r>
              <a:rPr lang="en-US" sz="2400" dirty="0" smtClean="0">
                <a:latin typeface="Comic Sans MS" panose="030F0702030302020204" pitchFamily="66" charset="0"/>
              </a:rPr>
              <a:t>t the Archaeological Museum of Heraklion, in a display case there is the Cretan version of the grill, on which the Minoans baked their own skewers</a:t>
            </a:r>
            <a:endParaRPr lang="el-GR" sz="2400" dirty="0">
              <a:latin typeface="Comic Sans MS" panose="030F0702030302020204" pitchFamily="66" charset="0"/>
            </a:endParaRPr>
          </a:p>
        </p:txBody>
      </p:sp>
      <p:sp>
        <p:nvSpPr>
          <p:cNvPr id="3" name="Content Placeholder 2"/>
          <p:cNvSpPr>
            <a:spLocks noGrp="1"/>
          </p:cNvSpPr>
          <p:nvPr>
            <p:ph sz="half" idx="1"/>
          </p:nvPr>
        </p:nvSpPr>
        <p:spPr>
          <a:xfrm>
            <a:off x="5183188" y="457200"/>
            <a:ext cx="6172200" cy="6265571"/>
          </a:xfrm>
        </p:spPr>
        <p:txBody>
          <a:bodyPr>
            <a:normAutofit fontScale="62500" lnSpcReduction="20000"/>
          </a:bodyPr>
          <a:lstStyle/>
          <a:p>
            <a:r>
              <a:rPr lang="en-US" dirty="0" smtClean="0">
                <a:latin typeface="Comic Sans MS" panose="030F0702030302020204" pitchFamily="66" charset="0"/>
              </a:rPr>
              <a:t>This is one of the most characteristic delicacies of Greek gastronomy. Although in the same or similar form it exists in many countries of the world, the souvlaki has been identified with the cuisine of our country, not only in the consciousness of our own, but also abroad</a:t>
            </a:r>
            <a:r>
              <a:rPr lang="en-US" dirty="0" smtClean="0">
                <a:latin typeface="Comic Sans MS" panose="030F0702030302020204" pitchFamily="66" charset="0"/>
              </a:rPr>
              <a:t>. Its </a:t>
            </a:r>
            <a:r>
              <a:rPr lang="en-US" dirty="0" smtClean="0">
                <a:latin typeface="Comic Sans MS" panose="030F0702030302020204" pitchFamily="66" charset="0"/>
              </a:rPr>
              <a:t>roots go back to antiquity. The first mention is found in the Iliad where we meet</a:t>
            </a:r>
            <a:r>
              <a:rPr lang="en-US" b="1" i="1" dirty="0" smtClean="0">
                <a:latin typeface="Comic Sans MS" panose="030F0702030302020204" pitchFamily="66" charset="0"/>
              </a:rPr>
              <a:t> Achilles </a:t>
            </a:r>
            <a:r>
              <a:rPr lang="en-US" dirty="0" smtClean="0">
                <a:latin typeface="Comic Sans MS" panose="030F0702030302020204" pitchFamily="66" charset="0"/>
              </a:rPr>
              <a:t>cooking pieces of meat on the embers.</a:t>
            </a:r>
            <a:endParaRPr lang="el-GR" dirty="0" smtClean="0">
              <a:latin typeface="Comic Sans MS" panose="030F0702030302020204" pitchFamily="66" charset="0"/>
            </a:endParaRPr>
          </a:p>
          <a:p>
            <a:endParaRPr lang="el-GR" dirty="0" smtClean="0">
              <a:latin typeface="Comic Sans MS" panose="030F0702030302020204" pitchFamily="66" charset="0"/>
            </a:endParaRPr>
          </a:p>
          <a:p>
            <a:r>
              <a:rPr lang="en-US" dirty="0" smtClean="0">
                <a:latin typeface="Comic Sans MS" panose="030F0702030302020204" pitchFamily="66" charset="0"/>
              </a:rPr>
              <a:t>The souvlaki was known as "obelisk" (skewer = spit). It appears, among others, in the works of </a:t>
            </a:r>
            <a:r>
              <a:rPr lang="en-US" b="1" i="1" dirty="0" smtClean="0">
                <a:latin typeface="Comic Sans MS" panose="030F0702030302020204" pitchFamily="66" charset="0"/>
              </a:rPr>
              <a:t>Aristophanes</a:t>
            </a:r>
            <a:r>
              <a:rPr lang="en-US" dirty="0" smtClean="0">
                <a:latin typeface="Comic Sans MS" panose="030F0702030302020204" pitchFamily="66" charset="0"/>
              </a:rPr>
              <a:t>, </a:t>
            </a:r>
            <a:r>
              <a:rPr lang="en-US" b="1" i="1" dirty="0" smtClean="0">
                <a:latin typeface="Comic Sans MS" panose="030F0702030302020204" pitchFamily="66" charset="0"/>
              </a:rPr>
              <a:t>Xenophon</a:t>
            </a:r>
            <a:r>
              <a:rPr lang="en-US" dirty="0" smtClean="0">
                <a:latin typeface="Comic Sans MS" panose="030F0702030302020204" pitchFamily="66" charset="0"/>
              </a:rPr>
              <a:t>, </a:t>
            </a:r>
            <a:r>
              <a:rPr lang="en-US" b="1" i="1" dirty="0" smtClean="0">
                <a:latin typeface="Comic Sans MS" panose="030F0702030302020204" pitchFamily="66" charset="0"/>
              </a:rPr>
              <a:t>Aristotle</a:t>
            </a:r>
            <a:r>
              <a:rPr lang="en-US" dirty="0" smtClean="0">
                <a:latin typeface="Comic Sans MS" panose="030F0702030302020204" pitchFamily="66" charset="0"/>
              </a:rPr>
              <a:t>.</a:t>
            </a:r>
          </a:p>
          <a:p>
            <a:endParaRPr lang="el-GR" dirty="0" smtClean="0">
              <a:latin typeface="Comic Sans MS" panose="030F0702030302020204" pitchFamily="66" charset="0"/>
            </a:endParaRPr>
          </a:p>
          <a:p>
            <a:r>
              <a:rPr lang="en-US" dirty="0" smtClean="0">
                <a:latin typeface="Comic Sans MS" panose="030F0702030302020204" pitchFamily="66" charset="0"/>
              </a:rPr>
              <a:t>Characteristic is the reference of the ancient Greek biologist and gourmet </a:t>
            </a:r>
            <a:r>
              <a:rPr lang="en-US" b="1" i="1" dirty="0" smtClean="0">
                <a:latin typeface="Comic Sans MS" panose="030F0702030302020204" pitchFamily="66" charset="0"/>
              </a:rPr>
              <a:t>Athenian</a:t>
            </a:r>
            <a:r>
              <a:rPr lang="en-US" dirty="0" smtClean="0">
                <a:latin typeface="Comic Sans MS" panose="030F0702030302020204" pitchFamily="66" charset="0"/>
              </a:rPr>
              <a:t> in his work “</a:t>
            </a:r>
            <a:r>
              <a:rPr lang="en-US" b="1" dirty="0" err="1" smtClean="0">
                <a:latin typeface="Comic Sans MS" panose="030F0702030302020204" pitchFamily="66" charset="0"/>
              </a:rPr>
              <a:t>Deipnosofistes</a:t>
            </a:r>
            <a:r>
              <a:rPr lang="en-US" dirty="0" smtClean="0">
                <a:latin typeface="Comic Sans MS" panose="030F0702030302020204" pitchFamily="66" charset="0"/>
              </a:rPr>
              <a:t>", where </a:t>
            </a:r>
            <a:r>
              <a:rPr lang="en-US" dirty="0" err="1" smtClean="0">
                <a:latin typeface="Comic Sans MS" panose="030F0702030302020204" pitchFamily="66" charset="0"/>
              </a:rPr>
              <a:t>Igisippos</a:t>
            </a:r>
            <a:r>
              <a:rPr lang="en-US" dirty="0" smtClean="0">
                <a:latin typeface="Comic Sans MS" panose="030F0702030302020204" pitchFamily="66" charset="0"/>
              </a:rPr>
              <a:t> in his "</a:t>
            </a:r>
            <a:r>
              <a:rPr lang="en-US" b="1" dirty="0" err="1" smtClean="0">
                <a:latin typeface="Comic Sans MS" panose="030F0702030302020204" pitchFamily="66" charset="0"/>
              </a:rPr>
              <a:t>Opsartytiko</a:t>
            </a:r>
            <a:r>
              <a:rPr lang="en-US" b="1" dirty="0" smtClean="0">
                <a:latin typeface="Comic Sans MS" panose="030F0702030302020204" pitchFamily="66" charset="0"/>
              </a:rPr>
              <a:t>" </a:t>
            </a:r>
            <a:r>
              <a:rPr lang="en-US" dirty="0" smtClean="0">
                <a:latin typeface="Comic Sans MS" panose="030F0702030302020204" pitchFamily="66" charset="0"/>
              </a:rPr>
              <a:t>(cooking guide he wrote), mentions a dish called "</a:t>
            </a:r>
            <a:r>
              <a:rPr lang="en-US" b="1" u="sng" dirty="0" err="1" smtClean="0">
                <a:latin typeface="Comic Sans MS" panose="030F0702030302020204" pitchFamily="66" charset="0"/>
              </a:rPr>
              <a:t>kandavlos</a:t>
            </a:r>
            <a:r>
              <a:rPr lang="en-US" dirty="0" smtClean="0">
                <a:latin typeface="Comic Sans MS" panose="030F0702030302020204" pitchFamily="66" charset="0"/>
              </a:rPr>
              <a:t>", which contained pieces of meat , pie and dill and served with broth.</a:t>
            </a:r>
            <a:endParaRPr lang="el-GR" dirty="0">
              <a:latin typeface="Comic Sans MS" panose="030F0702030302020204" pitchFamily="66"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8738" y="2817254"/>
            <a:ext cx="5124450" cy="3905518"/>
          </a:xfrm>
          <a:prstGeom prst="rect">
            <a:avLst/>
          </a:prstGeom>
        </p:spPr>
      </p:pic>
    </p:spTree>
    <p:extLst>
      <p:ext uri="{BB962C8B-B14F-4D97-AF65-F5344CB8AC3E}">
        <p14:creationId xmlns:p14="http://schemas.microsoft.com/office/powerpoint/2010/main" xmlns="" val="291151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104" y="520349"/>
            <a:ext cx="11608158" cy="1569660"/>
          </a:xfrm>
          <a:prstGeom prst="rect">
            <a:avLst/>
          </a:prstGeom>
        </p:spPr>
        <p:txBody>
          <a:bodyPr wrap="square">
            <a:spAutoFit/>
          </a:bodyPr>
          <a:lstStyle/>
          <a:p>
            <a:r>
              <a:rPr lang="en-US" sz="3200" dirty="0" smtClean="0"/>
              <a:t>A balanced diet can include souvlaki as if combined properly with chicken straw, vegetables and yogurt or tzatziki it is a complete meal and a smart choice for your cheat meal.</a:t>
            </a:r>
            <a:endParaRPr lang="el-GR" sz="32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855342" y="2090008"/>
            <a:ext cx="6607835" cy="4619885"/>
          </a:xfrm>
          <a:prstGeom prst="rect">
            <a:avLst/>
          </a:prstGeom>
        </p:spPr>
      </p:pic>
    </p:spTree>
    <p:extLst>
      <p:ext uri="{BB962C8B-B14F-4D97-AF65-F5344CB8AC3E}">
        <p14:creationId xmlns:p14="http://schemas.microsoft.com/office/powerpoint/2010/main" xmlns="" val="209486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71977"/>
          </a:xfrm>
        </p:spPr>
        <p:txBody>
          <a:bodyPr/>
          <a:lstStyle/>
          <a:p>
            <a:r>
              <a:rPr lang="en-US" dirty="0" smtClean="0">
                <a:latin typeface="Comic Sans MS" panose="030F0702030302020204" pitchFamily="66" charset="0"/>
              </a:rPr>
              <a:t>                      </a:t>
            </a:r>
            <a:r>
              <a:rPr lang="en-US" sz="4400" dirty="0" smtClean="0">
                <a:latin typeface="Comic Sans MS" panose="030F0702030302020204" pitchFamily="66" charset="0"/>
              </a:rPr>
              <a:t>souvlaki</a:t>
            </a:r>
            <a:endParaRPr lang="el-GR" sz="4400" dirty="0">
              <a:latin typeface="Comic Sans MS" panose="030F0702030302020204" pitchFamily="66" charset="0"/>
            </a:endParaRPr>
          </a:p>
        </p:txBody>
      </p:sp>
      <p:sp>
        <p:nvSpPr>
          <p:cNvPr id="3" name="Content Placeholder 2"/>
          <p:cNvSpPr>
            <a:spLocks noGrp="1"/>
          </p:cNvSpPr>
          <p:nvPr>
            <p:ph sz="half" idx="1"/>
          </p:nvPr>
        </p:nvSpPr>
        <p:spPr>
          <a:xfrm>
            <a:off x="0" y="1690688"/>
            <a:ext cx="5181600" cy="4351338"/>
          </a:xfrm>
        </p:spPr>
        <p:txBody>
          <a:bodyPr>
            <a:normAutofit fontScale="47500" lnSpcReduction="20000"/>
          </a:bodyPr>
          <a:lstStyle/>
          <a:p>
            <a:pPr fontAlgn="base"/>
            <a:r>
              <a:rPr lang="el-GR" sz="3600" b="1" cap="all" dirty="0">
                <a:latin typeface="Comic Sans MS" panose="030F0702030302020204" pitchFamily="66" charset="0"/>
              </a:rPr>
              <a:t>INGREDIENTS</a:t>
            </a:r>
            <a:endParaRPr lang="el-GR" sz="3600" dirty="0">
              <a:latin typeface="Comic Sans MS" panose="030F0702030302020204" pitchFamily="66" charset="0"/>
            </a:endParaRPr>
          </a:p>
          <a:p>
            <a:pPr lvl="0" fontAlgn="base"/>
            <a:endParaRPr lang="en-US" sz="3600" dirty="0" smtClean="0">
              <a:latin typeface="Comic Sans MS" panose="030F0702030302020204" pitchFamily="66" charset="0"/>
            </a:endParaRPr>
          </a:p>
          <a:p>
            <a:pPr lvl="0" fontAlgn="base"/>
            <a:r>
              <a:rPr lang="en-US" sz="3600" dirty="0" smtClean="0">
                <a:latin typeface="Comic Sans MS" panose="030F0702030302020204" pitchFamily="66" charset="0"/>
              </a:rPr>
              <a:t>2</a:t>
            </a:r>
            <a:r>
              <a:rPr lang="en-US" sz="3600" dirty="0">
                <a:latin typeface="Comic Sans MS" panose="030F0702030302020204" pitchFamily="66" charset="0"/>
              </a:rPr>
              <a:t> </a:t>
            </a:r>
            <a:r>
              <a:rPr lang="en-US" sz="3600" dirty="0" err="1">
                <a:latin typeface="Comic Sans MS" panose="030F0702030302020204" pitchFamily="66" charset="0"/>
              </a:rPr>
              <a:t>lb</a:t>
            </a:r>
            <a:r>
              <a:rPr lang="en-US" sz="3600" dirty="0">
                <a:latin typeface="Comic Sans MS" panose="030F0702030302020204" pitchFamily="66" charset="0"/>
              </a:rPr>
              <a:t> </a:t>
            </a:r>
            <a:r>
              <a:rPr lang="en-US" sz="3600" b="1" dirty="0">
                <a:latin typeface="Comic Sans MS" panose="030F0702030302020204" pitchFamily="66" charset="0"/>
              </a:rPr>
              <a:t>skinless chicken </a:t>
            </a:r>
            <a:r>
              <a:rPr lang="en-US" sz="3600" b="1" dirty="0" smtClean="0">
                <a:latin typeface="Comic Sans MS" panose="030F0702030302020204" pitchFamily="66" charset="0"/>
              </a:rPr>
              <a:t>breasts </a:t>
            </a:r>
            <a:r>
              <a:rPr lang="en-US" sz="3600" dirty="0" smtClean="0">
                <a:latin typeface="Comic Sans MS" panose="030F0702030302020204" pitchFamily="66" charset="0"/>
              </a:rPr>
              <a:t>or </a:t>
            </a:r>
            <a:r>
              <a:rPr lang="en-US" sz="3600" b="1" dirty="0" smtClean="0">
                <a:latin typeface="Comic Sans MS" panose="030F0702030302020204" pitchFamily="66" charset="0"/>
              </a:rPr>
              <a:t>pork</a:t>
            </a:r>
            <a:r>
              <a:rPr lang="en-US" sz="3600" dirty="0" smtClean="0">
                <a:latin typeface="Comic Sans MS" panose="030F0702030302020204" pitchFamily="66" charset="0"/>
              </a:rPr>
              <a:t>,</a:t>
            </a:r>
            <a:r>
              <a:rPr lang="en-US" sz="3600" dirty="0">
                <a:latin typeface="Comic Sans MS" panose="030F0702030302020204" pitchFamily="66" charset="0"/>
              </a:rPr>
              <a:t> cut into bite size chunks</a:t>
            </a:r>
            <a:endParaRPr lang="el-GR" sz="3600" dirty="0">
              <a:latin typeface="Comic Sans MS" panose="030F0702030302020204" pitchFamily="66" charset="0"/>
            </a:endParaRPr>
          </a:p>
          <a:p>
            <a:pPr lvl="0" fontAlgn="base"/>
            <a:r>
              <a:rPr lang="el-GR" sz="3600" dirty="0">
                <a:latin typeface="Comic Sans MS" panose="030F0702030302020204" pitchFamily="66" charset="0"/>
              </a:rPr>
              <a:t>1/4 </a:t>
            </a:r>
            <a:r>
              <a:rPr lang="el-GR" sz="3600" dirty="0" err="1">
                <a:latin typeface="Comic Sans MS" panose="030F0702030302020204" pitchFamily="66" charset="0"/>
              </a:rPr>
              <a:t>cup</a:t>
            </a:r>
            <a:r>
              <a:rPr lang="el-GR" sz="3600" dirty="0">
                <a:latin typeface="Comic Sans MS" panose="030F0702030302020204" pitchFamily="66" charset="0"/>
              </a:rPr>
              <a:t> </a:t>
            </a:r>
            <a:r>
              <a:rPr lang="el-GR" sz="3600" u="sng" dirty="0" err="1">
                <a:latin typeface="Comic Sans MS" panose="030F0702030302020204" pitchFamily="66" charset="0"/>
                <a:hlinkClick r:id="rId2"/>
              </a:rPr>
              <a:t>extra</a:t>
            </a:r>
            <a:r>
              <a:rPr lang="el-GR" sz="3600" u="sng" dirty="0">
                <a:latin typeface="Comic Sans MS" panose="030F0702030302020204" pitchFamily="66" charset="0"/>
                <a:hlinkClick r:id="rId2"/>
              </a:rPr>
              <a:t> </a:t>
            </a:r>
            <a:r>
              <a:rPr lang="el-GR" sz="3600" u="sng" dirty="0" err="1">
                <a:latin typeface="Comic Sans MS" panose="030F0702030302020204" pitchFamily="66" charset="0"/>
                <a:hlinkClick r:id="rId2"/>
              </a:rPr>
              <a:t>virgin</a:t>
            </a:r>
            <a:r>
              <a:rPr lang="el-GR" sz="3600" u="sng" dirty="0">
                <a:latin typeface="Comic Sans MS" panose="030F0702030302020204" pitchFamily="66" charset="0"/>
                <a:hlinkClick r:id="rId2"/>
              </a:rPr>
              <a:t> </a:t>
            </a:r>
            <a:r>
              <a:rPr lang="el-GR" sz="3600" u="sng" dirty="0" err="1">
                <a:latin typeface="Comic Sans MS" panose="030F0702030302020204" pitchFamily="66" charset="0"/>
                <a:hlinkClick r:id="rId2"/>
              </a:rPr>
              <a:t>olive</a:t>
            </a:r>
            <a:r>
              <a:rPr lang="el-GR" sz="3600" u="sng" dirty="0">
                <a:latin typeface="Comic Sans MS" panose="030F0702030302020204" pitchFamily="66" charset="0"/>
                <a:hlinkClick r:id="rId2"/>
              </a:rPr>
              <a:t> </a:t>
            </a:r>
            <a:r>
              <a:rPr lang="el-GR" sz="3600" u="sng" dirty="0" err="1">
                <a:latin typeface="Comic Sans MS" panose="030F0702030302020204" pitchFamily="66" charset="0"/>
                <a:hlinkClick r:id="rId2"/>
              </a:rPr>
              <a:t>oil</a:t>
            </a:r>
            <a:endParaRPr lang="el-GR" sz="3600" dirty="0">
              <a:latin typeface="Comic Sans MS" panose="030F0702030302020204" pitchFamily="66" charset="0"/>
            </a:endParaRPr>
          </a:p>
          <a:p>
            <a:pPr lvl="0" fontAlgn="base"/>
            <a:r>
              <a:rPr lang="el-GR" sz="3600" dirty="0">
                <a:latin typeface="Comic Sans MS" panose="030F0702030302020204" pitchFamily="66" charset="0"/>
              </a:rPr>
              <a:t>2 </a:t>
            </a:r>
            <a:r>
              <a:rPr lang="el-GR" sz="3600" dirty="0" err="1">
                <a:latin typeface="Comic Sans MS" panose="030F0702030302020204" pitchFamily="66" charset="0"/>
              </a:rPr>
              <a:t>tbsp</a:t>
            </a:r>
            <a:r>
              <a:rPr lang="el-GR" sz="3600" dirty="0">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lemon</a:t>
            </a:r>
            <a:r>
              <a:rPr lang="el-GR" sz="3600" dirty="0">
                <a:solidFill>
                  <a:schemeClr val="accent1">
                    <a:lumMod val="75000"/>
                  </a:schemeClr>
                </a:solidFill>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juice</a:t>
            </a:r>
            <a:endParaRPr lang="el-GR" sz="3600" dirty="0">
              <a:solidFill>
                <a:schemeClr val="accent1">
                  <a:lumMod val="75000"/>
                </a:schemeClr>
              </a:solidFill>
              <a:latin typeface="Comic Sans MS" panose="030F0702030302020204" pitchFamily="66" charset="0"/>
            </a:endParaRPr>
          </a:p>
          <a:p>
            <a:pPr lvl="0" fontAlgn="base"/>
            <a:r>
              <a:rPr lang="el-GR" sz="3600" dirty="0">
                <a:latin typeface="Comic Sans MS" panose="030F0702030302020204" pitchFamily="66" charset="0"/>
              </a:rPr>
              <a:t>2 </a:t>
            </a:r>
            <a:r>
              <a:rPr lang="el-GR" sz="3600" dirty="0" err="1">
                <a:latin typeface="Comic Sans MS" panose="030F0702030302020204" pitchFamily="66" charset="0"/>
              </a:rPr>
              <a:t>tbsp</a:t>
            </a:r>
            <a:r>
              <a:rPr lang="el-GR" sz="3600" dirty="0">
                <a:latin typeface="Comic Sans MS" panose="030F0702030302020204" pitchFamily="66" charset="0"/>
              </a:rPr>
              <a:t> </a:t>
            </a:r>
            <a:r>
              <a:rPr lang="el-GR" sz="3600" u="sng" dirty="0" err="1">
                <a:latin typeface="Comic Sans MS" panose="030F0702030302020204" pitchFamily="66" charset="0"/>
                <a:hlinkClick r:id="rId3"/>
              </a:rPr>
              <a:t>white</a:t>
            </a:r>
            <a:r>
              <a:rPr lang="el-GR" sz="3600" u="sng" dirty="0">
                <a:latin typeface="Comic Sans MS" panose="030F0702030302020204" pitchFamily="66" charset="0"/>
                <a:hlinkClick r:id="rId3"/>
              </a:rPr>
              <a:t> </a:t>
            </a:r>
            <a:r>
              <a:rPr lang="el-GR" sz="3600" u="sng" dirty="0" err="1">
                <a:latin typeface="Comic Sans MS" panose="030F0702030302020204" pitchFamily="66" charset="0"/>
                <a:hlinkClick r:id="rId3"/>
              </a:rPr>
              <a:t>wine</a:t>
            </a:r>
            <a:r>
              <a:rPr lang="el-GR" sz="3600" u="sng" dirty="0">
                <a:latin typeface="Comic Sans MS" panose="030F0702030302020204" pitchFamily="66" charset="0"/>
                <a:hlinkClick r:id="rId3"/>
              </a:rPr>
              <a:t> </a:t>
            </a:r>
            <a:r>
              <a:rPr lang="el-GR" sz="3600" u="sng" dirty="0" err="1">
                <a:latin typeface="Comic Sans MS" panose="030F0702030302020204" pitchFamily="66" charset="0"/>
                <a:hlinkClick r:id="rId3"/>
              </a:rPr>
              <a:t>vinegar</a:t>
            </a:r>
            <a:endParaRPr lang="el-GR" sz="3600" dirty="0">
              <a:latin typeface="Comic Sans MS" panose="030F0702030302020204" pitchFamily="66" charset="0"/>
            </a:endParaRPr>
          </a:p>
          <a:p>
            <a:pPr lvl="0" fontAlgn="base"/>
            <a:r>
              <a:rPr lang="el-GR" sz="3600" dirty="0">
                <a:latin typeface="Comic Sans MS" panose="030F0702030302020204" pitchFamily="66" charset="0"/>
              </a:rPr>
              <a:t>3 </a:t>
            </a:r>
            <a:r>
              <a:rPr lang="el-GR" sz="3600" dirty="0" err="1">
                <a:latin typeface="Comic Sans MS" panose="030F0702030302020204" pitchFamily="66" charset="0"/>
              </a:rPr>
              <a:t>cloves</a:t>
            </a:r>
            <a:r>
              <a:rPr lang="el-GR" sz="3600" dirty="0">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garlic</a:t>
            </a:r>
            <a:r>
              <a:rPr lang="el-GR" sz="3600" dirty="0">
                <a:solidFill>
                  <a:schemeClr val="accent1">
                    <a:lumMod val="75000"/>
                  </a:schemeClr>
                </a:solidFill>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minced</a:t>
            </a:r>
            <a:endParaRPr lang="el-GR" sz="3600" dirty="0">
              <a:solidFill>
                <a:schemeClr val="accent1">
                  <a:lumMod val="75000"/>
                </a:schemeClr>
              </a:solidFill>
              <a:latin typeface="Comic Sans MS" panose="030F0702030302020204" pitchFamily="66" charset="0"/>
            </a:endParaRPr>
          </a:p>
          <a:p>
            <a:pPr lvl="0" fontAlgn="base"/>
            <a:r>
              <a:rPr lang="el-GR" sz="3600" dirty="0">
                <a:latin typeface="Comic Sans MS" panose="030F0702030302020204" pitchFamily="66" charset="0"/>
              </a:rPr>
              <a:t>1 </a:t>
            </a:r>
            <a:r>
              <a:rPr lang="el-GR" sz="3600" dirty="0" err="1">
                <a:latin typeface="Comic Sans MS" panose="030F0702030302020204" pitchFamily="66" charset="0"/>
              </a:rPr>
              <a:t>tbsp</a:t>
            </a:r>
            <a:r>
              <a:rPr lang="el-GR" sz="3600" dirty="0">
                <a:latin typeface="Comic Sans MS" panose="030F0702030302020204" pitchFamily="66" charset="0"/>
              </a:rPr>
              <a:t> </a:t>
            </a:r>
            <a:r>
              <a:rPr lang="el-GR" sz="3600" u="sng" dirty="0" err="1">
                <a:latin typeface="Comic Sans MS" panose="030F0702030302020204" pitchFamily="66" charset="0"/>
                <a:hlinkClick r:id="rId4"/>
              </a:rPr>
              <a:t>dried</a:t>
            </a:r>
            <a:r>
              <a:rPr lang="el-GR" sz="3600" u="sng" dirty="0">
                <a:latin typeface="Comic Sans MS" panose="030F0702030302020204" pitchFamily="66" charset="0"/>
                <a:hlinkClick r:id="rId4"/>
              </a:rPr>
              <a:t> </a:t>
            </a:r>
            <a:r>
              <a:rPr lang="el-GR" sz="3600" u="sng" dirty="0" err="1">
                <a:latin typeface="Comic Sans MS" panose="030F0702030302020204" pitchFamily="66" charset="0"/>
                <a:hlinkClick r:id="rId4"/>
              </a:rPr>
              <a:t>oregano</a:t>
            </a:r>
            <a:endParaRPr lang="el-GR" sz="3600" dirty="0">
              <a:latin typeface="Comic Sans MS" panose="030F0702030302020204" pitchFamily="66" charset="0"/>
            </a:endParaRPr>
          </a:p>
          <a:p>
            <a:pPr lvl="0" fontAlgn="base"/>
            <a:r>
              <a:rPr lang="el-GR" sz="3600" dirty="0">
                <a:latin typeface="Comic Sans MS" panose="030F0702030302020204" pitchFamily="66" charset="0"/>
              </a:rPr>
              <a:t>1 </a:t>
            </a:r>
            <a:r>
              <a:rPr lang="el-GR" sz="3600" dirty="0" err="1">
                <a:latin typeface="Comic Sans MS" panose="030F0702030302020204" pitchFamily="66" charset="0"/>
              </a:rPr>
              <a:t>tsp</a:t>
            </a:r>
            <a:r>
              <a:rPr lang="el-GR" sz="3600" dirty="0">
                <a:latin typeface="Comic Sans MS" panose="030F0702030302020204" pitchFamily="66" charset="0"/>
              </a:rPr>
              <a:t> </a:t>
            </a:r>
            <a:r>
              <a:rPr lang="en-US" sz="3600" u="sng" dirty="0" smtClean="0">
                <a:solidFill>
                  <a:schemeClr val="accent1">
                    <a:lumMod val="75000"/>
                  </a:schemeClr>
                </a:solidFill>
                <a:latin typeface="Comic Sans MS" panose="030F0702030302020204" pitchFamily="66" charset="0"/>
              </a:rPr>
              <a:t>sea</a:t>
            </a:r>
            <a:r>
              <a:rPr lang="el-GR" sz="3600" u="sng" dirty="0" smtClean="0">
                <a:latin typeface="Comic Sans MS" panose="030F0702030302020204" pitchFamily="66" charset="0"/>
                <a:hlinkClick r:id="rId5"/>
              </a:rPr>
              <a:t> </a:t>
            </a:r>
            <a:r>
              <a:rPr lang="el-GR" sz="3600" u="sng" dirty="0" err="1">
                <a:latin typeface="Comic Sans MS" panose="030F0702030302020204" pitchFamily="66" charset="0"/>
                <a:hlinkClick r:id="rId5"/>
              </a:rPr>
              <a:t>salt</a:t>
            </a:r>
            <a:endParaRPr lang="el-GR" sz="3600" dirty="0">
              <a:latin typeface="Comic Sans MS" panose="030F0702030302020204" pitchFamily="66" charset="0"/>
            </a:endParaRPr>
          </a:p>
          <a:p>
            <a:pPr lvl="0" fontAlgn="base"/>
            <a:r>
              <a:rPr lang="el-GR" sz="3600" dirty="0">
                <a:latin typeface="Comic Sans MS" panose="030F0702030302020204" pitchFamily="66" charset="0"/>
              </a:rPr>
              <a:t>1 </a:t>
            </a:r>
            <a:r>
              <a:rPr lang="el-GR" sz="3600" dirty="0" err="1">
                <a:latin typeface="Comic Sans MS" panose="030F0702030302020204" pitchFamily="66" charset="0"/>
              </a:rPr>
              <a:t>tsp</a:t>
            </a:r>
            <a:r>
              <a:rPr lang="el-GR" sz="3600" dirty="0">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freshly</a:t>
            </a:r>
            <a:r>
              <a:rPr lang="el-GR" sz="3600" dirty="0">
                <a:solidFill>
                  <a:schemeClr val="accent1">
                    <a:lumMod val="75000"/>
                  </a:schemeClr>
                </a:solidFill>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ground</a:t>
            </a:r>
            <a:r>
              <a:rPr lang="el-GR" sz="3600" dirty="0">
                <a:solidFill>
                  <a:schemeClr val="accent1">
                    <a:lumMod val="75000"/>
                  </a:schemeClr>
                </a:solidFill>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black</a:t>
            </a:r>
            <a:r>
              <a:rPr lang="el-GR" sz="3600" dirty="0">
                <a:solidFill>
                  <a:schemeClr val="accent1">
                    <a:lumMod val="75000"/>
                  </a:schemeClr>
                </a:solidFill>
                <a:latin typeface="Comic Sans MS" panose="030F0702030302020204" pitchFamily="66" charset="0"/>
              </a:rPr>
              <a:t> </a:t>
            </a:r>
            <a:r>
              <a:rPr lang="el-GR" sz="3600" dirty="0" err="1">
                <a:solidFill>
                  <a:schemeClr val="accent1">
                    <a:lumMod val="75000"/>
                  </a:schemeClr>
                </a:solidFill>
                <a:latin typeface="Comic Sans MS" panose="030F0702030302020204" pitchFamily="66" charset="0"/>
              </a:rPr>
              <a:t>pepper</a:t>
            </a:r>
            <a:endParaRPr lang="el-GR" sz="3600" dirty="0">
              <a:solidFill>
                <a:schemeClr val="accent1">
                  <a:lumMod val="75000"/>
                </a:schemeClr>
              </a:solidFill>
              <a:latin typeface="Comic Sans MS" panose="030F0702030302020204" pitchFamily="66" charset="0"/>
            </a:endParaRPr>
          </a:p>
          <a:p>
            <a:endParaRPr lang="el-GR" sz="1800" dirty="0">
              <a:latin typeface="Comic Sans MS" panose="030F0702030302020204" pitchFamily="66" charset="0"/>
            </a:endParaRPr>
          </a:p>
        </p:txBody>
      </p:sp>
      <p:sp>
        <p:nvSpPr>
          <p:cNvPr id="4" name="Content Placeholder 3"/>
          <p:cNvSpPr>
            <a:spLocks noGrp="1"/>
          </p:cNvSpPr>
          <p:nvPr>
            <p:ph sz="half" idx="2"/>
          </p:nvPr>
        </p:nvSpPr>
        <p:spPr>
          <a:xfrm>
            <a:off x="6172200" y="1481070"/>
            <a:ext cx="5181600" cy="5376929"/>
          </a:xfrm>
        </p:spPr>
        <p:txBody>
          <a:bodyPr>
            <a:normAutofit fontScale="47500" lnSpcReduction="20000"/>
          </a:bodyPr>
          <a:lstStyle/>
          <a:p>
            <a:pPr fontAlgn="base"/>
            <a:r>
              <a:rPr lang="el-GR" sz="3300" b="1" cap="all" dirty="0">
                <a:latin typeface="Comic Sans MS" panose="030F0702030302020204" pitchFamily="66" charset="0"/>
              </a:rPr>
              <a:t>INSTRUCTIONS</a:t>
            </a:r>
            <a:endParaRPr lang="el-GR" sz="3300" dirty="0">
              <a:latin typeface="Comic Sans MS" panose="030F0702030302020204" pitchFamily="66" charset="0"/>
            </a:endParaRPr>
          </a:p>
          <a:p>
            <a:pPr lvl="0" fontAlgn="base"/>
            <a:r>
              <a:rPr lang="en-US" sz="3300" dirty="0">
                <a:latin typeface="Comic Sans MS" panose="030F0702030302020204" pitchFamily="66" charset="0"/>
              </a:rPr>
              <a:t>Add olive oil, lemon juice, white wine vinegar, minced garlic, dried oregano, salt and pepper to a small mixing bowl or measuring cup; </a:t>
            </a:r>
            <a:r>
              <a:rPr lang="en-US" sz="3300" dirty="0" smtClean="0">
                <a:latin typeface="Comic Sans MS" panose="030F0702030302020204" pitchFamily="66" charset="0"/>
              </a:rPr>
              <a:t>mix </a:t>
            </a:r>
            <a:r>
              <a:rPr lang="en-US" sz="3300" dirty="0">
                <a:latin typeface="Comic Sans MS" panose="030F0702030302020204" pitchFamily="66" charset="0"/>
              </a:rPr>
              <a:t>until well incorporated.</a:t>
            </a:r>
            <a:endParaRPr lang="el-GR" sz="3300" dirty="0">
              <a:latin typeface="Comic Sans MS" panose="030F0702030302020204" pitchFamily="66" charset="0"/>
            </a:endParaRPr>
          </a:p>
          <a:p>
            <a:pPr lvl="0" fontAlgn="base"/>
            <a:r>
              <a:rPr lang="en-US" sz="3300" dirty="0">
                <a:latin typeface="Comic Sans MS" panose="030F0702030302020204" pitchFamily="66" charset="0"/>
              </a:rPr>
              <a:t>Place chunks of </a:t>
            </a:r>
            <a:r>
              <a:rPr lang="en-US" sz="3300" dirty="0" smtClean="0">
                <a:latin typeface="Comic Sans MS" panose="030F0702030302020204" pitchFamily="66" charset="0"/>
              </a:rPr>
              <a:t>chicken/pork </a:t>
            </a:r>
            <a:r>
              <a:rPr lang="en-US" sz="3300" dirty="0">
                <a:latin typeface="Comic Sans MS" panose="030F0702030302020204" pitchFamily="66" charset="0"/>
              </a:rPr>
              <a:t>in a bowl and pour marinade over them. Mix to coat really well, cover and place in the refrigerator to marinate for a couple of hours, or better yet, overnight.</a:t>
            </a:r>
            <a:endParaRPr lang="el-GR" sz="3300" dirty="0">
              <a:latin typeface="Comic Sans MS" panose="030F0702030302020204" pitchFamily="66" charset="0"/>
            </a:endParaRPr>
          </a:p>
          <a:p>
            <a:pPr lvl="0" fontAlgn="base"/>
            <a:r>
              <a:rPr lang="en-US" sz="3300" dirty="0">
                <a:latin typeface="Comic Sans MS" panose="030F0702030302020204" pitchFamily="66" charset="0"/>
              </a:rPr>
              <a:t>Place skewers to soak in cold water for about 30 minutes before you start building your </a:t>
            </a:r>
            <a:r>
              <a:rPr lang="en-US" sz="3300" dirty="0" smtClean="0">
                <a:latin typeface="Comic Sans MS" panose="030F0702030302020204" pitchFamily="66" charset="0"/>
              </a:rPr>
              <a:t>souvlaki.</a:t>
            </a:r>
            <a:endParaRPr lang="el-GR" sz="3300" dirty="0">
              <a:latin typeface="Comic Sans MS" panose="030F0702030302020204" pitchFamily="66" charset="0"/>
            </a:endParaRPr>
          </a:p>
          <a:p>
            <a:pPr lvl="0" fontAlgn="base"/>
            <a:r>
              <a:rPr lang="en-US" sz="3300" dirty="0">
                <a:latin typeface="Comic Sans MS" panose="030F0702030302020204" pitchFamily="66" charset="0"/>
              </a:rPr>
              <a:t>Preheat outdoor grill (or grill pan) to medium-high heat.</a:t>
            </a:r>
            <a:endParaRPr lang="el-GR" sz="3300" dirty="0">
              <a:latin typeface="Comic Sans MS" panose="030F0702030302020204" pitchFamily="66" charset="0"/>
            </a:endParaRPr>
          </a:p>
          <a:p>
            <a:pPr lvl="0" fontAlgn="base"/>
            <a:r>
              <a:rPr lang="en-US" sz="3300" dirty="0">
                <a:latin typeface="Comic Sans MS" panose="030F0702030302020204" pitchFamily="66" charset="0"/>
              </a:rPr>
              <a:t>Remove </a:t>
            </a:r>
            <a:r>
              <a:rPr lang="en-US" sz="3300" dirty="0" smtClean="0">
                <a:latin typeface="Comic Sans MS" panose="030F0702030302020204" pitchFamily="66" charset="0"/>
              </a:rPr>
              <a:t>chicken/pork </a:t>
            </a:r>
            <a:r>
              <a:rPr lang="en-US" sz="3300" dirty="0">
                <a:latin typeface="Comic Sans MS" panose="030F0702030302020204" pitchFamily="66" charset="0"/>
              </a:rPr>
              <a:t>from the marinade and skewer onto bamboo sticks. </a:t>
            </a:r>
            <a:r>
              <a:rPr lang="el-GR" sz="3300" dirty="0" err="1">
                <a:latin typeface="Comic Sans MS" panose="030F0702030302020204" pitchFamily="66" charset="0"/>
              </a:rPr>
              <a:t>Discard</a:t>
            </a:r>
            <a:r>
              <a:rPr lang="el-GR" sz="3300" dirty="0">
                <a:latin typeface="Comic Sans MS" panose="030F0702030302020204" pitchFamily="66" charset="0"/>
              </a:rPr>
              <a:t> </a:t>
            </a:r>
            <a:r>
              <a:rPr lang="el-GR" sz="3300" dirty="0" err="1">
                <a:latin typeface="Comic Sans MS" panose="030F0702030302020204" pitchFamily="66" charset="0"/>
              </a:rPr>
              <a:t>unused</a:t>
            </a:r>
            <a:r>
              <a:rPr lang="el-GR" sz="3300" dirty="0">
                <a:latin typeface="Comic Sans MS" panose="030F0702030302020204" pitchFamily="66" charset="0"/>
              </a:rPr>
              <a:t> </a:t>
            </a:r>
            <a:r>
              <a:rPr lang="el-GR" sz="3300" dirty="0" err="1">
                <a:latin typeface="Comic Sans MS" panose="030F0702030302020204" pitchFamily="66" charset="0"/>
              </a:rPr>
              <a:t>marinade</a:t>
            </a:r>
            <a:r>
              <a:rPr lang="el-GR" sz="3300" dirty="0">
                <a:latin typeface="Comic Sans MS" panose="030F0702030302020204" pitchFamily="66" charset="0"/>
              </a:rPr>
              <a:t>.</a:t>
            </a:r>
          </a:p>
          <a:p>
            <a:pPr lvl="0" fontAlgn="base"/>
            <a:r>
              <a:rPr lang="en-US" sz="3300" dirty="0">
                <a:latin typeface="Comic Sans MS" panose="030F0702030302020204" pitchFamily="66" charset="0"/>
              </a:rPr>
              <a:t>Grill the </a:t>
            </a:r>
            <a:r>
              <a:rPr lang="en-US" sz="3300" dirty="0" smtClean="0">
                <a:latin typeface="Comic Sans MS" panose="030F0702030302020204" pitchFamily="66" charset="0"/>
              </a:rPr>
              <a:t>souvlaki, </a:t>
            </a:r>
            <a:r>
              <a:rPr lang="en-US" sz="3300" dirty="0">
                <a:latin typeface="Comic Sans MS" panose="030F0702030302020204" pitchFamily="66" charset="0"/>
              </a:rPr>
              <a:t>turning them a few times, until chicken is cooked through, is nicely browned and has nice grill marks and is no longer pink in the center, about 10-12 minutes total.</a:t>
            </a:r>
            <a:endParaRPr lang="el-GR" sz="3300" dirty="0">
              <a:latin typeface="Comic Sans MS" panose="030F0702030302020204" pitchFamily="66" charset="0"/>
            </a:endParaRPr>
          </a:p>
          <a:p>
            <a:endParaRPr lang="el-GR" dirty="0"/>
          </a:p>
        </p:txBody>
      </p:sp>
    </p:spTree>
    <p:extLst>
      <p:ext uri="{BB962C8B-B14F-4D97-AF65-F5344CB8AC3E}">
        <p14:creationId xmlns:p14="http://schemas.microsoft.com/office/powerpoint/2010/main" xmlns="" val="925778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7034"/>
            <a:ext cx="10972800" cy="931653"/>
          </a:xfrm>
        </p:spPr>
        <p:txBody>
          <a:bodyPr/>
          <a:lstStyle/>
          <a:p>
            <a:r>
              <a:rPr lang="en-US" dirty="0" smtClean="0">
                <a:latin typeface="Comic Sans MS" panose="030F0702030302020204" pitchFamily="66" charset="0"/>
              </a:rPr>
              <a:t>            </a:t>
            </a:r>
            <a:r>
              <a:rPr lang="en-US" dirty="0" smtClean="0">
                <a:latin typeface="Comic Sans MS" panose="030F0702030302020204" pitchFamily="66" charset="0"/>
              </a:rPr>
              <a:t>         </a:t>
            </a:r>
            <a:r>
              <a:rPr lang="en-US" sz="6000" dirty="0" err="1" smtClean="0">
                <a:latin typeface="Comic Sans MS" panose="030F0702030302020204" pitchFamily="66" charset="0"/>
              </a:rPr>
              <a:t>tzatziki</a:t>
            </a:r>
            <a:endParaRPr lang="el-GR" sz="6000" dirty="0">
              <a:latin typeface="Comic Sans MS" panose="030F0702030302020204" pitchFamily="66" charset="0"/>
            </a:endParaRPr>
          </a:p>
        </p:txBody>
      </p:sp>
      <p:sp>
        <p:nvSpPr>
          <p:cNvPr id="3" name="Content Placeholder 2"/>
          <p:cNvSpPr>
            <a:spLocks noGrp="1"/>
          </p:cNvSpPr>
          <p:nvPr>
            <p:ph sz="half" idx="1"/>
          </p:nvPr>
        </p:nvSpPr>
        <p:spPr>
          <a:xfrm>
            <a:off x="0" y="1259457"/>
            <a:ext cx="6019800" cy="4917506"/>
          </a:xfrm>
        </p:spPr>
        <p:txBody>
          <a:bodyPr>
            <a:normAutofit fontScale="70000" lnSpcReduction="20000"/>
          </a:bodyPr>
          <a:lstStyle/>
          <a:p>
            <a:r>
              <a:rPr lang="el-GR" sz="3400" b="1" dirty="0" err="1">
                <a:latin typeface="Comic Sans MS" panose="030F0702030302020204" pitchFamily="66" charset="0"/>
              </a:rPr>
              <a:t>Ingredients</a:t>
            </a:r>
            <a:endParaRPr lang="el-GR" sz="3400" dirty="0">
              <a:latin typeface="Comic Sans MS" panose="030F0702030302020204" pitchFamily="66" charset="0"/>
            </a:endParaRPr>
          </a:p>
          <a:p>
            <a:pPr lvl="0"/>
            <a:r>
              <a:rPr lang="el-GR" sz="3400" dirty="0">
                <a:latin typeface="Comic Sans MS" panose="030F0702030302020204" pitchFamily="66" charset="0"/>
              </a:rPr>
              <a:t>300 g </a:t>
            </a:r>
            <a:r>
              <a:rPr lang="el-GR" sz="3400" dirty="0" err="1">
                <a:latin typeface="Comic Sans MS" panose="030F0702030302020204" pitchFamily="66" charset="0"/>
              </a:rPr>
              <a:t>strained</a:t>
            </a:r>
            <a:r>
              <a:rPr lang="el-GR" sz="3400" dirty="0">
                <a:latin typeface="Comic Sans MS" panose="030F0702030302020204" pitchFamily="66" charset="0"/>
              </a:rPr>
              <a:t> </a:t>
            </a:r>
            <a:r>
              <a:rPr lang="el-GR" sz="3400" dirty="0" err="1">
                <a:latin typeface="Comic Sans MS" panose="030F0702030302020204" pitchFamily="66" charset="0"/>
              </a:rPr>
              <a:t>yogurt</a:t>
            </a:r>
            <a:endParaRPr lang="el-GR" sz="3400" dirty="0">
              <a:latin typeface="Comic Sans MS" panose="030F0702030302020204" pitchFamily="66" charset="0"/>
            </a:endParaRPr>
          </a:p>
          <a:p>
            <a:pPr lvl="0"/>
            <a:r>
              <a:rPr lang="el-GR" sz="3400" dirty="0">
                <a:latin typeface="Comic Sans MS" panose="030F0702030302020204" pitchFamily="66" charset="0"/>
              </a:rPr>
              <a:t>1 </a:t>
            </a:r>
            <a:r>
              <a:rPr lang="el-GR" sz="3400" dirty="0" err="1">
                <a:latin typeface="Comic Sans MS" panose="030F0702030302020204" pitchFamily="66" charset="0"/>
              </a:rPr>
              <a:t>cucumber</a:t>
            </a:r>
            <a:endParaRPr lang="el-GR" sz="3400" dirty="0">
              <a:latin typeface="Comic Sans MS" panose="030F0702030302020204" pitchFamily="66" charset="0"/>
            </a:endParaRPr>
          </a:p>
          <a:p>
            <a:pPr lvl="0"/>
            <a:r>
              <a:rPr lang="el-GR" sz="3400" dirty="0">
                <a:latin typeface="Comic Sans MS" panose="030F0702030302020204" pitchFamily="66" charset="0"/>
              </a:rPr>
              <a:t>1/3 </a:t>
            </a:r>
            <a:r>
              <a:rPr lang="el-GR" sz="3400" dirty="0" err="1">
                <a:latin typeface="Comic Sans MS" panose="030F0702030302020204" pitchFamily="66" charset="0"/>
              </a:rPr>
              <a:t>clove</a:t>
            </a:r>
            <a:r>
              <a:rPr lang="el-GR" sz="3400" dirty="0">
                <a:latin typeface="Comic Sans MS" panose="030F0702030302020204" pitchFamily="66" charset="0"/>
              </a:rPr>
              <a:t>(s) of </a:t>
            </a:r>
            <a:r>
              <a:rPr lang="el-GR" sz="3400" dirty="0" err="1">
                <a:latin typeface="Comic Sans MS" panose="030F0702030302020204" pitchFamily="66" charset="0"/>
              </a:rPr>
              <a:t>garlic</a:t>
            </a:r>
            <a:endParaRPr lang="el-GR" sz="3400" dirty="0">
              <a:latin typeface="Comic Sans MS" panose="030F0702030302020204" pitchFamily="66" charset="0"/>
            </a:endParaRPr>
          </a:p>
          <a:p>
            <a:pPr lvl="0"/>
            <a:r>
              <a:rPr lang="en-US" sz="3400" dirty="0">
                <a:latin typeface="Comic Sans MS" panose="030F0702030302020204" pitchFamily="66" charset="0"/>
              </a:rPr>
              <a:t>3 tablespoon(s) vinegar, of white wine</a:t>
            </a:r>
            <a:endParaRPr lang="el-GR" sz="3400" dirty="0">
              <a:latin typeface="Comic Sans MS" panose="030F0702030302020204" pitchFamily="66" charset="0"/>
            </a:endParaRPr>
          </a:p>
          <a:p>
            <a:pPr lvl="0"/>
            <a:r>
              <a:rPr lang="en-US" sz="3400" dirty="0">
                <a:latin typeface="Comic Sans MS" panose="030F0702030302020204" pitchFamily="66" charset="0"/>
              </a:rPr>
              <a:t>1/4 bunch dill, finely chopped (optional)</a:t>
            </a:r>
            <a:endParaRPr lang="el-GR" sz="3400" dirty="0">
              <a:latin typeface="Comic Sans MS" panose="030F0702030302020204" pitchFamily="66" charset="0"/>
            </a:endParaRPr>
          </a:p>
          <a:p>
            <a:pPr lvl="0"/>
            <a:r>
              <a:rPr lang="el-GR" sz="3400" dirty="0">
                <a:latin typeface="Comic Sans MS" panose="030F0702030302020204" pitchFamily="66" charset="0"/>
              </a:rPr>
              <a:t>2 </a:t>
            </a:r>
            <a:r>
              <a:rPr lang="el-GR" sz="3400" dirty="0" err="1">
                <a:latin typeface="Comic Sans MS" panose="030F0702030302020204" pitchFamily="66" charset="0"/>
              </a:rPr>
              <a:t>tablespoon</a:t>
            </a:r>
            <a:r>
              <a:rPr lang="el-GR" sz="3400" dirty="0">
                <a:latin typeface="Comic Sans MS" panose="030F0702030302020204" pitchFamily="66" charset="0"/>
              </a:rPr>
              <a:t>(s) </a:t>
            </a:r>
            <a:r>
              <a:rPr lang="el-GR" sz="3400" dirty="0" err="1">
                <a:latin typeface="Comic Sans MS" panose="030F0702030302020204" pitchFamily="66" charset="0"/>
              </a:rPr>
              <a:t>olive</a:t>
            </a:r>
            <a:r>
              <a:rPr lang="el-GR" sz="3400" dirty="0">
                <a:latin typeface="Comic Sans MS" panose="030F0702030302020204" pitchFamily="66" charset="0"/>
              </a:rPr>
              <a:t> </a:t>
            </a:r>
            <a:r>
              <a:rPr lang="el-GR" sz="3400" dirty="0" err="1">
                <a:latin typeface="Comic Sans MS" panose="030F0702030302020204" pitchFamily="66" charset="0"/>
              </a:rPr>
              <a:t>oil</a:t>
            </a:r>
            <a:endParaRPr lang="el-GR" sz="3400" dirty="0">
              <a:latin typeface="Comic Sans MS" panose="030F0702030302020204" pitchFamily="66" charset="0"/>
            </a:endParaRPr>
          </a:p>
          <a:p>
            <a:pPr lvl="0"/>
            <a:r>
              <a:rPr lang="el-GR" sz="3400" dirty="0">
                <a:latin typeface="Comic Sans MS" panose="030F0702030302020204" pitchFamily="66" charset="0"/>
              </a:rPr>
              <a:t>1 </a:t>
            </a:r>
            <a:r>
              <a:rPr lang="el-GR" sz="3400" dirty="0" err="1">
                <a:latin typeface="Comic Sans MS" panose="030F0702030302020204" pitchFamily="66" charset="0"/>
              </a:rPr>
              <a:t>pinch</a:t>
            </a:r>
            <a:r>
              <a:rPr lang="el-GR" sz="3400" dirty="0">
                <a:latin typeface="Comic Sans MS" panose="030F0702030302020204" pitchFamily="66" charset="0"/>
              </a:rPr>
              <a:t> </a:t>
            </a:r>
            <a:r>
              <a:rPr lang="el-GR" sz="3400" dirty="0" err="1">
                <a:latin typeface="Comic Sans MS" panose="030F0702030302020204" pitchFamily="66" charset="0"/>
              </a:rPr>
              <a:t>salt</a:t>
            </a:r>
            <a:endParaRPr lang="el-GR" sz="3400" dirty="0">
              <a:latin typeface="Comic Sans MS" panose="030F0702030302020204" pitchFamily="66" charset="0"/>
            </a:endParaRPr>
          </a:p>
          <a:p>
            <a:pPr lvl="0"/>
            <a:r>
              <a:rPr lang="el-GR" sz="3400" dirty="0" err="1">
                <a:latin typeface="Comic Sans MS" panose="030F0702030302020204" pitchFamily="66" charset="0"/>
              </a:rPr>
              <a:t>pepper</a:t>
            </a:r>
            <a:endParaRPr lang="el-GR" sz="3400" dirty="0">
              <a:latin typeface="Comic Sans MS" panose="030F0702030302020204" pitchFamily="66" charset="0"/>
            </a:endParaRPr>
          </a:p>
          <a:p>
            <a:endParaRPr lang="el-GR" dirty="0"/>
          </a:p>
        </p:txBody>
      </p:sp>
      <p:sp>
        <p:nvSpPr>
          <p:cNvPr id="4" name="Content Placeholder 3"/>
          <p:cNvSpPr>
            <a:spLocks noGrp="1"/>
          </p:cNvSpPr>
          <p:nvPr>
            <p:ph sz="half" idx="2"/>
          </p:nvPr>
        </p:nvSpPr>
        <p:spPr>
          <a:xfrm>
            <a:off x="6172200" y="1171976"/>
            <a:ext cx="6019800" cy="5686023"/>
          </a:xfrm>
        </p:spPr>
        <p:txBody>
          <a:bodyPr>
            <a:normAutofit fontScale="70000" lnSpcReduction="20000"/>
          </a:bodyPr>
          <a:lstStyle/>
          <a:p>
            <a:pPr lvl="0"/>
            <a:r>
              <a:rPr lang="en-US" dirty="0">
                <a:latin typeface="Comic Sans MS" panose="030F0702030302020204" pitchFamily="66" charset="0"/>
              </a:rPr>
              <a:t>Peel the cucumber and grate with a cheese grater, using the</a:t>
            </a:r>
            <a:r>
              <a:rPr lang="en-US" b="1" dirty="0">
                <a:latin typeface="Comic Sans MS" panose="030F0702030302020204" pitchFamily="66" charset="0"/>
              </a:rPr>
              <a:t> </a:t>
            </a:r>
            <a:r>
              <a:rPr lang="en-US" dirty="0">
                <a:latin typeface="Comic Sans MS" panose="030F0702030302020204" pitchFamily="66" charset="0"/>
              </a:rPr>
              <a:t>large </a:t>
            </a:r>
            <a:r>
              <a:rPr lang="en-US" dirty="0" smtClean="0">
                <a:latin typeface="Comic Sans MS" panose="030F0702030302020204" pitchFamily="66" charset="0"/>
              </a:rPr>
              <a:t>blades.</a:t>
            </a:r>
            <a:endParaRPr lang="el-GR" dirty="0">
              <a:latin typeface="Comic Sans MS" panose="030F0702030302020204" pitchFamily="66" charset="0"/>
            </a:endParaRPr>
          </a:p>
          <a:p>
            <a:pPr lvl="0"/>
            <a:r>
              <a:rPr lang="en-US" dirty="0">
                <a:latin typeface="Comic Sans MS" panose="030F0702030302020204" pitchFamily="66" charset="0"/>
              </a:rPr>
              <a:t>Put in a </a:t>
            </a:r>
            <a:r>
              <a:rPr lang="en-US" dirty="0" smtClean="0">
                <a:latin typeface="Comic Sans MS" panose="030F0702030302020204" pitchFamily="66" charset="0"/>
              </a:rPr>
              <a:t>bowl. </a:t>
            </a:r>
            <a:r>
              <a:rPr lang="en-US" dirty="0">
                <a:latin typeface="Comic Sans MS" panose="030F0702030302020204" pitchFamily="66" charset="0"/>
              </a:rPr>
              <a:t>Add a pinch of salt and 1 tablespoon of white wine vinegar. </a:t>
            </a:r>
            <a:endParaRPr lang="en-US" dirty="0" smtClean="0">
              <a:latin typeface="Comic Sans MS" panose="030F0702030302020204" pitchFamily="66" charset="0"/>
            </a:endParaRPr>
          </a:p>
          <a:p>
            <a:pPr lvl="0"/>
            <a:r>
              <a:rPr lang="el-GR" dirty="0" smtClean="0">
                <a:latin typeface="Comic Sans MS" panose="030F0702030302020204" pitchFamily="66" charset="0"/>
              </a:rPr>
              <a:t> </a:t>
            </a:r>
            <a:r>
              <a:rPr lang="en-US" dirty="0" err="1" smtClean="0">
                <a:latin typeface="Comic Sans MS" panose="030F0702030302020204" pitchFamily="66" charset="0"/>
              </a:rPr>
              <a:t>S</a:t>
            </a:r>
            <a:r>
              <a:rPr lang="el-GR" dirty="0" err="1" smtClean="0">
                <a:latin typeface="Comic Sans MS" panose="030F0702030302020204" pitchFamily="66" charset="0"/>
              </a:rPr>
              <a:t>et</a:t>
            </a:r>
            <a:r>
              <a:rPr lang="el-GR" dirty="0" smtClean="0">
                <a:latin typeface="Comic Sans MS" panose="030F0702030302020204" pitchFamily="66" charset="0"/>
              </a:rPr>
              <a:t> </a:t>
            </a:r>
            <a:r>
              <a:rPr lang="el-GR" dirty="0" err="1">
                <a:latin typeface="Comic Sans MS" panose="030F0702030302020204" pitchFamily="66" charset="0"/>
              </a:rPr>
              <a:t>aside</a:t>
            </a:r>
            <a:r>
              <a:rPr lang="el-GR" dirty="0">
                <a:latin typeface="Comic Sans MS" panose="030F0702030302020204" pitchFamily="66" charset="0"/>
              </a:rPr>
              <a:t> </a:t>
            </a:r>
            <a:r>
              <a:rPr lang="el-GR" dirty="0" err="1">
                <a:latin typeface="Comic Sans MS" panose="030F0702030302020204" pitchFamily="66" charset="0"/>
              </a:rPr>
              <a:t>to</a:t>
            </a:r>
            <a:r>
              <a:rPr lang="el-GR" dirty="0">
                <a:latin typeface="Comic Sans MS" panose="030F0702030302020204" pitchFamily="66" charset="0"/>
              </a:rPr>
              <a:t> </a:t>
            </a:r>
            <a:r>
              <a:rPr lang="el-GR" dirty="0" err="1">
                <a:latin typeface="Comic Sans MS" panose="030F0702030302020204" pitchFamily="66" charset="0"/>
              </a:rPr>
              <a:t>release</a:t>
            </a:r>
            <a:r>
              <a:rPr lang="el-GR" dirty="0">
                <a:latin typeface="Comic Sans MS" panose="030F0702030302020204" pitchFamily="66" charset="0"/>
              </a:rPr>
              <a:t> </a:t>
            </a:r>
            <a:r>
              <a:rPr lang="el-GR" dirty="0" err="1">
                <a:latin typeface="Comic Sans MS" panose="030F0702030302020204" pitchFamily="66" charset="0"/>
              </a:rPr>
              <a:t>its</a:t>
            </a:r>
            <a:r>
              <a:rPr lang="el-GR" dirty="0">
                <a:latin typeface="Comic Sans MS" panose="030F0702030302020204" pitchFamily="66" charset="0"/>
              </a:rPr>
              <a:t> </a:t>
            </a:r>
            <a:r>
              <a:rPr lang="el-GR" dirty="0" err="1">
                <a:latin typeface="Comic Sans MS" panose="030F0702030302020204" pitchFamily="66" charset="0"/>
              </a:rPr>
              <a:t>liquid</a:t>
            </a:r>
            <a:r>
              <a:rPr lang="el-GR" dirty="0">
                <a:latin typeface="Comic Sans MS" panose="030F0702030302020204" pitchFamily="66" charset="0"/>
              </a:rPr>
              <a:t>.</a:t>
            </a:r>
          </a:p>
          <a:p>
            <a:pPr lvl="0"/>
            <a:r>
              <a:rPr lang="en-US" dirty="0">
                <a:latin typeface="Comic Sans MS" panose="030F0702030302020204" pitchFamily="66" charset="0"/>
              </a:rPr>
              <a:t>In the meantime, combine the yogurt, 1/3 of a garlic clove (minced), 2 tablespoons white wine vinegar and 3 tablespoons of olive </a:t>
            </a:r>
            <a:r>
              <a:rPr lang="en-US" dirty="0" smtClean="0">
                <a:latin typeface="Comic Sans MS" panose="030F0702030302020204" pitchFamily="66" charset="0"/>
              </a:rPr>
              <a:t>oil</a:t>
            </a:r>
            <a:r>
              <a:rPr lang="el-GR" dirty="0" smtClean="0">
                <a:latin typeface="Comic Sans MS" panose="030F0702030302020204" pitchFamily="66" charset="0"/>
              </a:rPr>
              <a:t>.</a:t>
            </a:r>
            <a:endParaRPr lang="el-GR" dirty="0">
              <a:latin typeface="Comic Sans MS" panose="030F0702030302020204" pitchFamily="66" charset="0"/>
            </a:endParaRPr>
          </a:p>
          <a:p>
            <a:pPr lvl="0"/>
            <a:r>
              <a:rPr lang="en-US" dirty="0">
                <a:latin typeface="Comic Sans MS" panose="030F0702030302020204" pitchFamily="66" charset="0"/>
              </a:rPr>
              <a:t>Mix until it is combined and creamy.</a:t>
            </a:r>
            <a:endParaRPr lang="el-GR" dirty="0">
              <a:latin typeface="Comic Sans MS" panose="030F0702030302020204" pitchFamily="66" charset="0"/>
            </a:endParaRPr>
          </a:p>
          <a:p>
            <a:pPr lvl="0"/>
            <a:r>
              <a:rPr lang="en-US" dirty="0">
                <a:latin typeface="Comic Sans MS" panose="030F0702030302020204" pitchFamily="66" charset="0"/>
              </a:rPr>
              <a:t>Squeeze the cucumber with your hands to release any remaining liquid. Discard the liquid and add the cucumber to the yogurt mixture.</a:t>
            </a:r>
            <a:endParaRPr lang="el-GR" dirty="0">
              <a:latin typeface="Comic Sans MS" panose="030F0702030302020204" pitchFamily="66" charset="0"/>
            </a:endParaRPr>
          </a:p>
          <a:p>
            <a:pPr lvl="0"/>
            <a:r>
              <a:rPr lang="en-US" dirty="0">
                <a:latin typeface="Comic Sans MS" panose="030F0702030302020204" pitchFamily="66" charset="0"/>
              </a:rPr>
              <a:t>Stir into mixture. Add pepper and adjust salt according to taste.</a:t>
            </a:r>
            <a:endParaRPr lang="el-GR" dirty="0">
              <a:latin typeface="Comic Sans MS" panose="030F0702030302020204" pitchFamily="66" charset="0"/>
            </a:endParaRPr>
          </a:p>
          <a:p>
            <a:pPr lvl="0"/>
            <a:r>
              <a:rPr lang="en-US" dirty="0">
                <a:latin typeface="Comic Sans MS" panose="030F0702030302020204" pitchFamily="66" charset="0"/>
              </a:rPr>
              <a:t>Add some finely chopped dill and your sauce is ready.</a:t>
            </a:r>
            <a:endParaRPr lang="el-GR" dirty="0">
              <a:latin typeface="Comic Sans MS" panose="030F0702030302020204" pitchFamily="66" charset="0"/>
            </a:endParaRPr>
          </a:p>
          <a:p>
            <a:pPr lvl="0"/>
            <a:r>
              <a:rPr lang="el-GR" dirty="0" err="1">
                <a:latin typeface="Comic Sans MS" panose="030F0702030302020204" pitchFamily="66" charset="0"/>
              </a:rPr>
              <a:t>Refrigerate</a:t>
            </a:r>
            <a:r>
              <a:rPr lang="el-GR" dirty="0">
                <a:latin typeface="Comic Sans MS" panose="030F0702030302020204" pitchFamily="66" charset="0"/>
              </a:rPr>
              <a:t> </a:t>
            </a:r>
            <a:r>
              <a:rPr lang="el-GR" dirty="0" err="1">
                <a:latin typeface="Comic Sans MS" panose="030F0702030302020204" pitchFamily="66" charset="0"/>
              </a:rPr>
              <a:t>until</a:t>
            </a:r>
            <a:r>
              <a:rPr lang="el-GR" dirty="0">
                <a:latin typeface="Comic Sans MS" panose="030F0702030302020204" pitchFamily="66" charset="0"/>
              </a:rPr>
              <a:t> </a:t>
            </a:r>
            <a:r>
              <a:rPr lang="el-GR" dirty="0" err="1">
                <a:latin typeface="Comic Sans MS" panose="030F0702030302020204" pitchFamily="66" charset="0"/>
              </a:rPr>
              <a:t>needed</a:t>
            </a:r>
            <a:r>
              <a:rPr lang="el-GR" dirty="0">
                <a:latin typeface="Comic Sans MS" panose="030F0702030302020204" pitchFamily="66" charset="0"/>
              </a:rPr>
              <a:t>.</a:t>
            </a:r>
          </a:p>
          <a:p>
            <a:endParaRPr lang="el-GR" dirty="0"/>
          </a:p>
        </p:txBody>
      </p:sp>
    </p:spTree>
    <p:extLst>
      <p:ext uri="{BB962C8B-B14F-4D97-AF65-F5344CB8AC3E}">
        <p14:creationId xmlns:p14="http://schemas.microsoft.com/office/powerpoint/2010/main" xmlns="" val="2722293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dirty="0" smtClean="0">
                <a:latin typeface="Comic Sans MS" panose="030F0702030302020204" pitchFamily="66" charset="0"/>
              </a:rPr>
              <a:t>                   Pita bread</a:t>
            </a:r>
            <a:endParaRPr lang="el-GR" dirty="0">
              <a:latin typeface="Comic Sans MS" panose="030F0702030302020204" pitchFamily="66" charset="0"/>
            </a:endParaRPr>
          </a:p>
        </p:txBody>
      </p:sp>
      <p:sp>
        <p:nvSpPr>
          <p:cNvPr id="3" name="Content Placeholder 2"/>
          <p:cNvSpPr>
            <a:spLocks noGrp="1"/>
          </p:cNvSpPr>
          <p:nvPr>
            <p:ph sz="half" idx="1"/>
          </p:nvPr>
        </p:nvSpPr>
        <p:spPr>
          <a:xfrm>
            <a:off x="361681" y="1095555"/>
            <a:ext cx="5181600" cy="4888225"/>
          </a:xfrm>
        </p:spPr>
        <p:txBody>
          <a:bodyPr>
            <a:normAutofit fontScale="25000" lnSpcReduction="20000"/>
          </a:bodyPr>
          <a:lstStyle/>
          <a:p>
            <a:r>
              <a:rPr lang="el-GR" sz="11200" b="1" dirty="0" err="1">
                <a:latin typeface="Comic Sans MS" panose="030F0702030302020204" pitchFamily="66" charset="0"/>
              </a:rPr>
              <a:t>Ingredients</a:t>
            </a:r>
            <a:endParaRPr lang="el-GR" sz="11200" dirty="0">
              <a:latin typeface="Comic Sans MS" panose="030F0702030302020204" pitchFamily="66" charset="0"/>
            </a:endParaRPr>
          </a:p>
          <a:p>
            <a:pPr lvl="0"/>
            <a:r>
              <a:rPr lang="el-GR" sz="11200" dirty="0">
                <a:latin typeface="Comic Sans MS" panose="030F0702030302020204" pitchFamily="66" charset="0"/>
              </a:rPr>
              <a:t>160 </a:t>
            </a:r>
            <a:r>
              <a:rPr lang="el-GR" sz="11200" dirty="0" err="1" smtClean="0">
                <a:latin typeface="Comic Sans MS" panose="030F0702030302020204" pitchFamily="66" charset="0"/>
              </a:rPr>
              <a:t>ml</a:t>
            </a:r>
            <a:r>
              <a:rPr lang="el-GR" sz="11200" dirty="0" smtClean="0">
                <a:latin typeface="Comic Sans MS" panose="030F0702030302020204" pitchFamily="66" charset="0"/>
              </a:rPr>
              <a:t> </a:t>
            </a:r>
            <a:r>
              <a:rPr lang="el-GR" sz="11200" dirty="0" err="1" smtClean="0">
                <a:latin typeface="Comic Sans MS" panose="030F0702030302020204" pitchFamily="66" charset="0"/>
              </a:rPr>
              <a:t>milk</a:t>
            </a:r>
            <a:r>
              <a:rPr lang="en-US" sz="11200" dirty="0" smtClean="0">
                <a:latin typeface="Comic Sans MS" panose="030F0702030302020204" pitchFamily="66" charset="0"/>
              </a:rPr>
              <a:t> </a:t>
            </a:r>
            <a:r>
              <a:rPr lang="el-GR" sz="11200" dirty="0" smtClean="0">
                <a:latin typeface="Comic Sans MS" panose="030F0702030302020204" pitchFamily="66" charset="0"/>
              </a:rPr>
              <a:t>, </a:t>
            </a:r>
            <a:r>
              <a:rPr lang="el-GR" sz="11200" dirty="0" err="1">
                <a:latin typeface="Comic Sans MS" panose="030F0702030302020204" pitchFamily="66" charset="0"/>
              </a:rPr>
              <a:t>at</a:t>
            </a:r>
            <a:r>
              <a:rPr lang="el-GR" sz="11200" dirty="0">
                <a:latin typeface="Comic Sans MS" panose="030F0702030302020204" pitchFamily="66" charset="0"/>
              </a:rPr>
              <a:t> </a:t>
            </a:r>
            <a:r>
              <a:rPr lang="en-US" sz="11200" dirty="0" smtClean="0">
                <a:latin typeface="Comic Sans MS" panose="030F0702030302020204" pitchFamily="66" charset="0"/>
              </a:rPr>
              <a:t> </a:t>
            </a:r>
            <a:r>
              <a:rPr lang="el-GR" sz="11200" dirty="0" err="1" smtClean="0">
                <a:latin typeface="Comic Sans MS" panose="030F0702030302020204" pitchFamily="66" charset="0"/>
              </a:rPr>
              <a:t>room</a:t>
            </a:r>
            <a:r>
              <a:rPr lang="el-GR" sz="11200" dirty="0" smtClean="0">
                <a:latin typeface="Comic Sans MS" panose="030F0702030302020204" pitchFamily="66" charset="0"/>
              </a:rPr>
              <a:t> </a:t>
            </a:r>
            <a:r>
              <a:rPr lang="en-US" sz="11200" dirty="0" smtClean="0">
                <a:latin typeface="Comic Sans MS" panose="030F0702030302020204" pitchFamily="66" charset="0"/>
              </a:rPr>
              <a:t> </a:t>
            </a:r>
            <a:r>
              <a:rPr lang="el-GR" sz="11200" dirty="0" err="1" smtClean="0">
                <a:latin typeface="Comic Sans MS" panose="030F0702030302020204" pitchFamily="66" charset="0"/>
              </a:rPr>
              <a:t>temperature</a:t>
            </a:r>
            <a:endParaRPr lang="el-GR" sz="11200" dirty="0">
              <a:latin typeface="Comic Sans MS" panose="030F0702030302020204" pitchFamily="66" charset="0"/>
            </a:endParaRPr>
          </a:p>
          <a:p>
            <a:pPr lvl="0"/>
            <a:r>
              <a:rPr lang="el-GR" sz="11200" dirty="0">
                <a:latin typeface="Comic Sans MS" panose="030F0702030302020204" pitchFamily="66" charset="0"/>
              </a:rPr>
              <a:t>80 </a:t>
            </a:r>
            <a:r>
              <a:rPr lang="el-GR" sz="11200" dirty="0" err="1">
                <a:latin typeface="Comic Sans MS" panose="030F0702030302020204" pitchFamily="66" charset="0"/>
              </a:rPr>
              <a:t>ml</a:t>
            </a:r>
            <a:r>
              <a:rPr lang="el-GR" sz="11200" dirty="0">
                <a:latin typeface="Comic Sans MS" panose="030F0702030302020204" pitchFamily="66" charset="0"/>
              </a:rPr>
              <a:t> </a:t>
            </a:r>
            <a:r>
              <a:rPr lang="el-GR" sz="11200" dirty="0" err="1">
                <a:latin typeface="Comic Sans MS" panose="030F0702030302020204" pitchFamily="66" charset="0"/>
              </a:rPr>
              <a:t>water</a:t>
            </a:r>
            <a:r>
              <a:rPr lang="el-GR" sz="11200" dirty="0">
                <a:latin typeface="Comic Sans MS" panose="030F0702030302020204" pitchFamily="66" charset="0"/>
              </a:rPr>
              <a:t>, </a:t>
            </a:r>
            <a:r>
              <a:rPr lang="el-GR" sz="11200" dirty="0" err="1">
                <a:latin typeface="Comic Sans MS" panose="030F0702030302020204" pitchFamily="66" charset="0"/>
              </a:rPr>
              <a:t>at</a:t>
            </a:r>
            <a:r>
              <a:rPr lang="el-GR" sz="11200" dirty="0">
                <a:latin typeface="Comic Sans MS" panose="030F0702030302020204" pitchFamily="66" charset="0"/>
              </a:rPr>
              <a:t> </a:t>
            </a:r>
            <a:r>
              <a:rPr lang="el-GR" sz="11200" dirty="0" err="1">
                <a:latin typeface="Comic Sans MS" panose="030F0702030302020204" pitchFamily="66" charset="0"/>
              </a:rPr>
              <a:t>room</a:t>
            </a:r>
            <a:r>
              <a:rPr lang="el-GR" sz="11200" dirty="0">
                <a:latin typeface="Comic Sans MS" panose="030F0702030302020204" pitchFamily="66" charset="0"/>
              </a:rPr>
              <a:t> </a:t>
            </a:r>
            <a:r>
              <a:rPr lang="en-US" sz="11200" dirty="0" smtClean="0">
                <a:latin typeface="Comic Sans MS" panose="030F0702030302020204" pitchFamily="66" charset="0"/>
              </a:rPr>
              <a:t> </a:t>
            </a:r>
            <a:r>
              <a:rPr lang="el-GR" sz="11200" dirty="0" err="1" smtClean="0">
                <a:latin typeface="Comic Sans MS" panose="030F0702030302020204" pitchFamily="66" charset="0"/>
              </a:rPr>
              <a:t>temperature</a:t>
            </a:r>
            <a:endParaRPr lang="el-GR" sz="11200" dirty="0">
              <a:latin typeface="Comic Sans MS" panose="030F0702030302020204" pitchFamily="66" charset="0"/>
            </a:endParaRPr>
          </a:p>
          <a:p>
            <a:pPr lvl="0"/>
            <a:r>
              <a:rPr lang="el-GR" sz="11200" dirty="0">
                <a:latin typeface="Comic Sans MS" panose="030F0702030302020204" pitchFamily="66" charset="0"/>
              </a:rPr>
              <a:t>1 </a:t>
            </a:r>
            <a:r>
              <a:rPr lang="el-GR" sz="11200" dirty="0" err="1">
                <a:latin typeface="Comic Sans MS" panose="030F0702030302020204" pitchFamily="66" charset="0"/>
              </a:rPr>
              <a:t>teaspoon</a:t>
            </a:r>
            <a:r>
              <a:rPr lang="el-GR" sz="11200" dirty="0">
                <a:latin typeface="Comic Sans MS" panose="030F0702030302020204" pitchFamily="66" charset="0"/>
              </a:rPr>
              <a:t>(s) </a:t>
            </a:r>
            <a:r>
              <a:rPr lang="el-GR" sz="11200" dirty="0" err="1">
                <a:latin typeface="Comic Sans MS" panose="030F0702030302020204" pitchFamily="66" charset="0"/>
              </a:rPr>
              <a:t>granulated</a:t>
            </a:r>
            <a:r>
              <a:rPr lang="el-GR" sz="11200" dirty="0">
                <a:latin typeface="Comic Sans MS" panose="030F0702030302020204" pitchFamily="66" charset="0"/>
              </a:rPr>
              <a:t> </a:t>
            </a:r>
            <a:r>
              <a:rPr lang="el-GR" sz="11200" dirty="0" err="1">
                <a:latin typeface="Comic Sans MS" panose="030F0702030302020204" pitchFamily="66" charset="0"/>
              </a:rPr>
              <a:t>sugar</a:t>
            </a:r>
            <a:endParaRPr lang="el-GR" sz="11200" dirty="0">
              <a:latin typeface="Comic Sans MS" panose="030F0702030302020204" pitchFamily="66" charset="0"/>
            </a:endParaRPr>
          </a:p>
          <a:p>
            <a:pPr lvl="0"/>
            <a:r>
              <a:rPr lang="el-GR" sz="11200" dirty="0">
                <a:latin typeface="Comic Sans MS" panose="030F0702030302020204" pitchFamily="66" charset="0"/>
              </a:rPr>
              <a:t>2 </a:t>
            </a:r>
            <a:r>
              <a:rPr lang="el-GR" sz="11200" dirty="0" err="1">
                <a:latin typeface="Comic Sans MS" panose="030F0702030302020204" pitchFamily="66" charset="0"/>
              </a:rPr>
              <a:t>tablespoon</a:t>
            </a:r>
            <a:r>
              <a:rPr lang="el-GR" sz="11200" dirty="0">
                <a:latin typeface="Comic Sans MS" panose="030F0702030302020204" pitchFamily="66" charset="0"/>
              </a:rPr>
              <a:t>(s) </a:t>
            </a:r>
            <a:r>
              <a:rPr lang="el-GR" sz="11200" dirty="0" err="1">
                <a:latin typeface="Comic Sans MS" panose="030F0702030302020204" pitchFamily="66" charset="0"/>
              </a:rPr>
              <a:t>olive</a:t>
            </a:r>
            <a:r>
              <a:rPr lang="el-GR" sz="11200" dirty="0">
                <a:latin typeface="Comic Sans MS" panose="030F0702030302020204" pitchFamily="66" charset="0"/>
              </a:rPr>
              <a:t> </a:t>
            </a:r>
            <a:r>
              <a:rPr lang="el-GR" sz="11200" dirty="0" err="1">
                <a:latin typeface="Comic Sans MS" panose="030F0702030302020204" pitchFamily="66" charset="0"/>
              </a:rPr>
              <a:t>oil</a:t>
            </a:r>
            <a:endParaRPr lang="el-GR" sz="11200" dirty="0">
              <a:latin typeface="Comic Sans MS" panose="030F0702030302020204" pitchFamily="66" charset="0"/>
            </a:endParaRPr>
          </a:p>
          <a:p>
            <a:pPr lvl="0"/>
            <a:r>
              <a:rPr lang="el-GR" sz="11200" dirty="0">
                <a:latin typeface="Comic Sans MS" panose="030F0702030302020204" pitchFamily="66" charset="0"/>
              </a:rPr>
              <a:t>2 </a:t>
            </a:r>
            <a:r>
              <a:rPr lang="el-GR" sz="11200" dirty="0" err="1">
                <a:latin typeface="Comic Sans MS" panose="030F0702030302020204" pitchFamily="66" charset="0"/>
              </a:rPr>
              <a:t>teaspoon</a:t>
            </a:r>
            <a:r>
              <a:rPr lang="el-GR" sz="11200" dirty="0">
                <a:latin typeface="Comic Sans MS" panose="030F0702030302020204" pitchFamily="66" charset="0"/>
              </a:rPr>
              <a:t>(s) </a:t>
            </a:r>
            <a:r>
              <a:rPr lang="el-GR" sz="11200" dirty="0" err="1">
                <a:latin typeface="Comic Sans MS" panose="030F0702030302020204" pitchFamily="66" charset="0"/>
              </a:rPr>
              <a:t>yeast</a:t>
            </a:r>
            <a:endParaRPr lang="el-GR" sz="11200" dirty="0">
              <a:latin typeface="Comic Sans MS" panose="030F0702030302020204" pitchFamily="66" charset="0"/>
            </a:endParaRPr>
          </a:p>
          <a:p>
            <a:pPr lvl="0"/>
            <a:r>
              <a:rPr lang="el-GR" sz="11200" dirty="0">
                <a:latin typeface="Comic Sans MS" panose="030F0702030302020204" pitchFamily="66" charset="0"/>
              </a:rPr>
              <a:t>320 g </a:t>
            </a:r>
            <a:r>
              <a:rPr lang="el-GR" sz="11200" dirty="0" err="1">
                <a:latin typeface="Comic Sans MS" panose="030F0702030302020204" pitchFamily="66" charset="0"/>
              </a:rPr>
              <a:t>hard</a:t>
            </a:r>
            <a:r>
              <a:rPr lang="el-GR" sz="11200" dirty="0">
                <a:latin typeface="Comic Sans MS" panose="030F0702030302020204" pitchFamily="66" charset="0"/>
              </a:rPr>
              <a:t> </a:t>
            </a:r>
            <a:r>
              <a:rPr lang="el-GR" sz="11200" dirty="0" err="1">
                <a:latin typeface="Comic Sans MS" panose="030F0702030302020204" pitchFamily="66" charset="0"/>
              </a:rPr>
              <a:t>flour</a:t>
            </a:r>
            <a:endParaRPr lang="el-GR" sz="11200" dirty="0">
              <a:latin typeface="Comic Sans MS" panose="030F0702030302020204" pitchFamily="66" charset="0"/>
            </a:endParaRPr>
          </a:p>
          <a:p>
            <a:pPr lvl="0"/>
            <a:r>
              <a:rPr lang="el-GR" sz="11200" dirty="0" smtClean="0">
                <a:latin typeface="Comic Sans MS" panose="030F0702030302020204" pitchFamily="66" charset="0"/>
              </a:rPr>
              <a:t> </a:t>
            </a:r>
            <a:r>
              <a:rPr lang="en-US" sz="11200" dirty="0" smtClean="0">
                <a:latin typeface="Comic Sans MS" panose="030F0702030302020204" pitchFamily="66" charset="0"/>
              </a:rPr>
              <a:t>salt</a:t>
            </a:r>
            <a:endParaRPr lang="el-GR" sz="11200" dirty="0">
              <a:latin typeface="Comic Sans MS" panose="030F0702030302020204" pitchFamily="66" charset="0"/>
            </a:endParaRPr>
          </a:p>
          <a:p>
            <a:pPr lvl="0"/>
            <a:r>
              <a:rPr lang="el-GR" sz="11200" dirty="0" err="1" smtClean="0">
                <a:latin typeface="Comic Sans MS" panose="030F0702030302020204" pitchFamily="66" charset="0"/>
              </a:rPr>
              <a:t>pepper</a:t>
            </a:r>
            <a:endParaRPr lang="el-GR" sz="11200" dirty="0">
              <a:latin typeface="Comic Sans MS" panose="030F0702030302020204" pitchFamily="66" charset="0"/>
            </a:endParaRPr>
          </a:p>
          <a:p>
            <a:endParaRPr lang="el-GR" dirty="0"/>
          </a:p>
        </p:txBody>
      </p:sp>
      <p:sp>
        <p:nvSpPr>
          <p:cNvPr id="4" name="Content Placeholder 3"/>
          <p:cNvSpPr>
            <a:spLocks noGrp="1"/>
          </p:cNvSpPr>
          <p:nvPr>
            <p:ph sz="half" idx="2"/>
          </p:nvPr>
        </p:nvSpPr>
        <p:spPr>
          <a:xfrm>
            <a:off x="5203065" y="1056068"/>
            <a:ext cx="6988935" cy="5801932"/>
          </a:xfrm>
        </p:spPr>
        <p:txBody>
          <a:bodyPr>
            <a:noAutofit/>
          </a:bodyPr>
          <a:lstStyle/>
          <a:p>
            <a:pPr lvl="0"/>
            <a:r>
              <a:rPr lang="en-US" sz="1400" dirty="0">
                <a:latin typeface="Comic Sans MS" panose="030F0702030302020204" pitchFamily="66" charset="0"/>
              </a:rPr>
              <a:t>Combine the sugar, yeast, </a:t>
            </a:r>
            <a:r>
              <a:rPr lang="en-US" sz="1400" dirty="0" smtClean="0">
                <a:latin typeface="Comic Sans MS" panose="030F0702030302020204" pitchFamily="66" charset="0"/>
              </a:rPr>
              <a:t>olive </a:t>
            </a:r>
            <a:r>
              <a:rPr lang="en-US" sz="1400" dirty="0">
                <a:latin typeface="Comic Sans MS" panose="030F0702030302020204" pitchFamily="66" charset="0"/>
              </a:rPr>
              <a:t>oil, water and milk in a bowl. Set the bowl aside for 5 minutes, until the mixture starts to froth.</a:t>
            </a:r>
            <a:endParaRPr lang="el-GR" sz="1400" dirty="0">
              <a:latin typeface="Comic Sans MS" panose="030F0702030302020204" pitchFamily="66" charset="0"/>
            </a:endParaRPr>
          </a:p>
          <a:p>
            <a:pPr lvl="0"/>
            <a:r>
              <a:rPr lang="en-US" sz="1400" dirty="0">
                <a:latin typeface="Comic Sans MS" panose="030F0702030302020204" pitchFamily="66" charset="0"/>
              </a:rPr>
              <a:t>In another bowl, combine the flour, the salt </a:t>
            </a:r>
            <a:r>
              <a:rPr lang="en-US" sz="1400" dirty="0" smtClean="0">
                <a:latin typeface="Comic Sans MS" panose="030F0702030302020204" pitchFamily="66" charset="0"/>
              </a:rPr>
              <a:t>and </a:t>
            </a:r>
            <a:r>
              <a:rPr lang="en-US" sz="1400" dirty="0">
                <a:latin typeface="Comic Sans MS" panose="030F0702030302020204" pitchFamily="66" charset="0"/>
              </a:rPr>
              <a:t>give it a mix to combine.</a:t>
            </a:r>
            <a:endParaRPr lang="el-GR" sz="1400" dirty="0">
              <a:latin typeface="Comic Sans MS" panose="030F0702030302020204" pitchFamily="66" charset="0"/>
            </a:endParaRPr>
          </a:p>
          <a:p>
            <a:pPr lvl="0"/>
            <a:r>
              <a:rPr lang="en-US" sz="1400" dirty="0">
                <a:latin typeface="Comic Sans MS" panose="030F0702030302020204" pitchFamily="66" charset="0"/>
              </a:rPr>
              <a:t>Add the oil to the yeast mixture and stir to combine.</a:t>
            </a:r>
            <a:endParaRPr lang="el-GR" sz="1400" dirty="0">
              <a:latin typeface="Comic Sans MS" panose="030F0702030302020204" pitchFamily="66" charset="0"/>
            </a:endParaRPr>
          </a:p>
          <a:p>
            <a:pPr lvl="0"/>
            <a:r>
              <a:rPr lang="en-US" sz="1400" dirty="0">
                <a:latin typeface="Comic Sans MS" panose="030F0702030302020204" pitchFamily="66" charset="0"/>
              </a:rPr>
              <a:t>Add the yeast mixture to the flour mixture in batches. Make sure each batch is incorporated before adding the next.</a:t>
            </a:r>
            <a:endParaRPr lang="el-GR" sz="1400" dirty="0">
              <a:latin typeface="Comic Sans MS" panose="030F0702030302020204" pitchFamily="66" charset="0"/>
            </a:endParaRPr>
          </a:p>
          <a:p>
            <a:pPr lvl="0"/>
            <a:r>
              <a:rPr lang="en-US" sz="1400" dirty="0">
                <a:latin typeface="Comic Sans MS" panose="030F0702030302020204" pitchFamily="66" charset="0"/>
              </a:rPr>
              <a:t>Transfer mixture to a lightly floured working surface. Knead for 4-5 minutes until the dough becomes smooth.</a:t>
            </a:r>
            <a:endParaRPr lang="el-GR" sz="1400" dirty="0">
              <a:latin typeface="Comic Sans MS" panose="030F0702030302020204" pitchFamily="66" charset="0"/>
            </a:endParaRPr>
          </a:p>
          <a:p>
            <a:pPr lvl="0"/>
            <a:r>
              <a:rPr lang="en-US" sz="1400" dirty="0">
                <a:latin typeface="Comic Sans MS" panose="030F0702030302020204" pitchFamily="66" charset="0"/>
              </a:rPr>
              <a:t>Brush a bowl with some oil and add the dough.</a:t>
            </a:r>
            <a:endParaRPr lang="el-GR" sz="1400" dirty="0">
              <a:latin typeface="Comic Sans MS" panose="030F0702030302020204" pitchFamily="66" charset="0"/>
            </a:endParaRPr>
          </a:p>
          <a:p>
            <a:pPr lvl="0"/>
            <a:r>
              <a:rPr lang="en-US" sz="1400" dirty="0">
                <a:latin typeface="Comic Sans MS" panose="030F0702030302020204" pitchFamily="66" charset="0"/>
              </a:rPr>
              <a:t>Cover with a towel and let it rest for about 40 minutes, until it rises and doubles in size.</a:t>
            </a:r>
            <a:endParaRPr lang="el-GR" sz="1400" dirty="0">
              <a:latin typeface="Comic Sans MS" panose="030F0702030302020204" pitchFamily="66" charset="0"/>
            </a:endParaRPr>
          </a:p>
          <a:p>
            <a:pPr lvl="0"/>
            <a:r>
              <a:rPr lang="en-US" sz="1400" dirty="0">
                <a:latin typeface="Comic Sans MS" panose="030F0702030302020204" pitchFamily="66" charset="0"/>
              </a:rPr>
              <a:t>Place a pan over medium heat.</a:t>
            </a:r>
            <a:endParaRPr lang="el-GR" sz="1400" dirty="0">
              <a:latin typeface="Comic Sans MS" panose="030F0702030302020204" pitchFamily="66" charset="0"/>
            </a:endParaRPr>
          </a:p>
          <a:p>
            <a:pPr lvl="0"/>
            <a:r>
              <a:rPr lang="en-US" sz="1400" dirty="0">
                <a:latin typeface="Comic Sans MS" panose="030F0702030302020204" pitchFamily="66" charset="0"/>
              </a:rPr>
              <a:t>Press on the dough to remove the air and cut into 6 equal sized pieces.</a:t>
            </a:r>
            <a:endParaRPr lang="el-GR" sz="1400" dirty="0">
              <a:latin typeface="Comic Sans MS" panose="030F0702030302020204" pitchFamily="66" charset="0"/>
            </a:endParaRPr>
          </a:p>
          <a:p>
            <a:pPr lvl="0"/>
            <a:r>
              <a:rPr lang="en-US" sz="1400" dirty="0">
                <a:latin typeface="Comic Sans MS" panose="030F0702030302020204" pitchFamily="66" charset="0"/>
              </a:rPr>
              <a:t>Place pieces of dough on a lightly oiled working surface. Use a rolling pin to roll out each piece of dough to a circle 20 cm in diameter.</a:t>
            </a:r>
            <a:endParaRPr lang="el-GR" sz="1400" dirty="0">
              <a:latin typeface="Comic Sans MS" panose="030F0702030302020204" pitchFamily="66" charset="0"/>
            </a:endParaRPr>
          </a:p>
          <a:p>
            <a:pPr lvl="0"/>
            <a:r>
              <a:rPr lang="en-US" sz="1400" dirty="0">
                <a:latin typeface="Comic Sans MS" panose="030F0702030302020204" pitchFamily="66" charset="0"/>
              </a:rPr>
              <a:t>Cook the pita bread for 1-2 minutes on each side in the pan, until they puff up slightly.</a:t>
            </a:r>
            <a:endParaRPr lang="el-GR" sz="1400" dirty="0">
              <a:latin typeface="Comic Sans MS" panose="030F0702030302020204" pitchFamily="66" charset="0"/>
            </a:endParaRPr>
          </a:p>
          <a:p>
            <a:endParaRPr lang="el-GR" sz="1400" dirty="0"/>
          </a:p>
        </p:txBody>
      </p:sp>
    </p:spTree>
    <p:extLst>
      <p:ext uri="{BB962C8B-B14F-4D97-AF65-F5344CB8AC3E}">
        <p14:creationId xmlns:p14="http://schemas.microsoft.com/office/powerpoint/2010/main" xmlns="" val="3095939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2034861"/>
          </a:xfrm>
        </p:spPr>
        <p:txBody>
          <a:bodyPr>
            <a:normAutofit/>
          </a:bodyPr>
          <a:lstStyle/>
          <a:p>
            <a:r>
              <a:rPr lang="en-US" sz="2800" dirty="0" smtClean="0">
                <a:latin typeface="Comic Sans MS" panose="030F0702030302020204" pitchFamily="66" charset="0"/>
              </a:rPr>
              <a:t>To serve the souvlaki you will need sliced </a:t>
            </a:r>
            <a:r>
              <a:rPr lang="en-US" sz="2800" dirty="0" smtClean="0">
                <a:latin typeface="Comic Sans MS" panose="030F0702030302020204" pitchFamily="66" charset="0"/>
              </a:rPr>
              <a:t>tomatoes, onions and parsley</a:t>
            </a:r>
            <a:r>
              <a:rPr lang="en-US" sz="2800" dirty="0" smtClean="0">
                <a:latin typeface="Comic Sans MS" panose="030F0702030302020204" pitchFamily="66" charset="0"/>
              </a:rPr>
              <a:t>. You can serve it in two ways with pie open or with wrapped.</a:t>
            </a:r>
            <a:r>
              <a:rPr lang="el-GR" sz="2800" dirty="0" smtClean="0">
                <a:latin typeface="Comic Sans MS" panose="030F0702030302020204" pitchFamily="66" charset="0"/>
              </a:rPr>
              <a:t/>
            </a:r>
            <a:br>
              <a:rPr lang="el-GR" sz="2800" dirty="0" smtClean="0">
                <a:latin typeface="Comic Sans MS" panose="030F0702030302020204" pitchFamily="66" charset="0"/>
              </a:rPr>
            </a:br>
            <a:r>
              <a:rPr lang="en-US" sz="2800" dirty="0" smtClean="0">
                <a:latin typeface="Comic Sans MS" panose="030F0702030302020204" pitchFamily="66" charset="0"/>
              </a:rPr>
              <a:t> Bon </a:t>
            </a:r>
            <a:r>
              <a:rPr lang="en-US" sz="2800" dirty="0" smtClean="0">
                <a:latin typeface="Comic Sans MS" panose="030F0702030302020204" pitchFamily="66" charset="0"/>
              </a:rPr>
              <a:t>appétit </a:t>
            </a:r>
            <a:r>
              <a:rPr lang="en-US" sz="2800" dirty="0" smtClean="0">
                <a:latin typeface="Comic Sans MS" panose="030F0702030302020204" pitchFamily="66" charset="0"/>
              </a:rPr>
              <a:t>!!!</a:t>
            </a:r>
            <a:endParaRPr lang="el-GR" sz="2800" dirty="0">
              <a:latin typeface="Comic Sans MS" panose="030F0702030302020204" pitchFamily="66"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515155" y="2034862"/>
            <a:ext cx="5074275" cy="4823137"/>
          </a:xfrm>
        </p:spPr>
      </p:pic>
      <p:pic>
        <p:nvPicPr>
          <p:cNvPr id="1026" name="Picture 2" descr="Χοιρικό καλαμάκι ή γύρος; Η σωστή επιλογή | healthweb.gr"/>
          <p:cNvPicPr>
            <a:picLocks noGrp="1" noChangeAspect="1" noChangeArrowheads="1"/>
          </p:cNvPicPr>
          <p:nvPr>
            <p:ph sz="half" idx="2"/>
          </p:nvPr>
        </p:nvPicPr>
        <p:blipFill>
          <a:blip r:embed="rId3" cstate="print">
            <a:extLst>
              <a:ext uri="{28A0092B-C50C-407E-A947-70E740481C1C}">
                <a14:useLocalDpi xmlns:a14="http://schemas.microsoft.com/office/drawing/2010/main" xmlns="" val="0"/>
              </a:ext>
            </a:extLst>
          </a:blip>
          <a:stretch>
            <a:fillRect/>
          </a:stretch>
        </p:blipFill>
        <p:spPr bwMode="auto">
          <a:xfrm>
            <a:off x="6207125" y="2238110"/>
            <a:ext cx="5384800" cy="35898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88723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93</TotalTime>
  <Words>517</Words>
  <Application>Microsoft Office PowerPoint</Application>
  <PresentationFormat>Προσαρμογή</PresentationFormat>
  <Paragraphs>66</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Μετρό</vt:lpstr>
      <vt:lpstr>Διαφάνεια 1</vt:lpstr>
      <vt:lpstr>Αt the Archaeological Museum of Heraklion, in a display case there is the Cretan version of the grill, on which the Minoans baked their own skewers</vt:lpstr>
      <vt:lpstr>Διαφάνεια 3</vt:lpstr>
      <vt:lpstr>                      souvlaki</vt:lpstr>
      <vt:lpstr>                     tzatziki</vt:lpstr>
      <vt:lpstr>                   Pita bread</vt:lpstr>
      <vt:lpstr>To serve the souvlaki you will need sliced tomatoes, onions and parsley. You can serve it in two ways with pie open or with wrapped.  Bon appétit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13</cp:revision>
  <dcterms:created xsi:type="dcterms:W3CDTF">2021-06-02T16:55:17Z</dcterms:created>
  <dcterms:modified xsi:type="dcterms:W3CDTF">2021-06-02T18:37:36Z</dcterms:modified>
</cp:coreProperties>
</file>