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6" r:id="rId3"/>
    <p:sldId id="261" r:id="rId4"/>
    <p:sldId id="260" r:id="rId5"/>
    <p:sldId id="258" r:id="rId6"/>
    <p:sldId id="259" r:id="rId7"/>
    <p:sldId id="263" r:id="rId8"/>
    <p:sldId id="264" r:id="rId9"/>
    <p:sldId id="265" r:id="rId10"/>
    <p:sldId id="267" r:id="rId11"/>
    <p:sldId id="266" r:id="rId12"/>
    <p:sldId id="269" r:id="rId13"/>
    <p:sldId id="268" r:id="rId14"/>
    <p:sldId id="270" r:id="rId15"/>
    <p:sldId id="271" r:id="rId16"/>
    <p:sldId id="272" r:id="rId17"/>
    <p:sldId id="273" r:id="rId18"/>
    <p:sldId id="275" r:id="rId19"/>
    <p:sldId id="274" r:id="rId20"/>
    <p:sldId id="276" r:id="rId21"/>
    <p:sldId id="278" r:id="rId22"/>
    <p:sldId id="277" r:id="rId23"/>
    <p:sldId id="279" r:id="rId24"/>
    <p:sldId id="281" r:id="rId25"/>
    <p:sldId id="282" r:id="rId26"/>
    <p:sldId id="283" r:id="rId27"/>
    <p:sldId id="284" r:id="rId28"/>
    <p:sldId id="285" r:id="rId29"/>
    <p:sldId id="286" r:id="rId30"/>
    <p:sldId id="290" r:id="rId31"/>
    <p:sldId id="291" r:id="rId32"/>
    <p:sldId id="287" r:id="rId33"/>
    <p:sldId id="292" r:id="rId34"/>
    <p:sldId id="288" r:id="rId35"/>
    <p:sldId id="293" r:id="rId36"/>
    <p:sldId id="294" r:id="rId37"/>
    <p:sldId id="289" r:id="rId38"/>
    <p:sldId id="295" r:id="rId39"/>
    <p:sldId id="296" r:id="rId40"/>
    <p:sldId id="297" r:id="rId41"/>
    <p:sldId id="300" r:id="rId42"/>
    <p:sldId id="301" r:id="rId43"/>
    <p:sldId id="302" r:id="rId44"/>
    <p:sldId id="303" r:id="rId45"/>
    <p:sldId id="305" r:id="rId46"/>
    <p:sldId id="306"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58" autoAdjust="0"/>
  </p:normalViewPr>
  <p:slideViewPr>
    <p:cSldViewPr>
      <p:cViewPr>
        <p:scale>
          <a:sx n="55" d="100"/>
          <a:sy n="55" d="100"/>
        </p:scale>
        <p:origin x="-1806" y="-3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AE425-3C41-46A5-B067-CECDEE6D6B8E}" type="datetimeFigureOut">
              <a:rPr lang="el-GR" smtClean="0"/>
              <a:pPr/>
              <a:t>6/10/2021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9F893-82C6-42B7-88D1-06D4E7EAD365}" type="slidenum">
              <a:rPr lang="el-GR" smtClean="0"/>
              <a:pPr/>
              <a:t>‹#›</a:t>
            </a:fld>
            <a:endParaRPr lang="el-GR"/>
          </a:p>
        </p:txBody>
      </p:sp>
    </p:spTree>
    <p:extLst>
      <p:ext uri="{BB962C8B-B14F-4D97-AF65-F5344CB8AC3E}">
        <p14:creationId xmlns:p14="http://schemas.microsoft.com/office/powerpoint/2010/main" xmlns="" val="101713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a:t>
            </a:fld>
            <a:endParaRPr lang="el-GR"/>
          </a:p>
        </p:txBody>
      </p:sp>
    </p:spTree>
    <p:extLst>
      <p:ext uri="{BB962C8B-B14F-4D97-AF65-F5344CB8AC3E}">
        <p14:creationId xmlns:p14="http://schemas.microsoft.com/office/powerpoint/2010/main" xmlns="" val="392482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12</a:t>
            </a:fld>
            <a:endParaRPr lang="el-GR"/>
          </a:p>
        </p:txBody>
      </p:sp>
    </p:spTree>
    <p:extLst>
      <p:ext uri="{BB962C8B-B14F-4D97-AF65-F5344CB8AC3E}">
        <p14:creationId xmlns:p14="http://schemas.microsoft.com/office/powerpoint/2010/main" xmlns="" val="126685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Δείξτε</a:t>
            </a:r>
            <a:r>
              <a:rPr lang="el-GR" baseline="0" dirty="0" smtClean="0"/>
              <a:t> εμπιστοσύνη στις νηπιαγωγούς.. Να είστε σίγουροι ότι θέλουν το καλύτερο για το παιδί σας</a:t>
            </a:r>
          </a:p>
          <a:p>
            <a:r>
              <a:rPr lang="el-GR" baseline="0" dirty="0" smtClean="0"/>
              <a:t>Μοιραστείτε μαζί τους σκέψεις, ανησυχίες και προβληματισμούς</a:t>
            </a:r>
          </a:p>
          <a:p>
            <a:r>
              <a:rPr lang="el-GR" baseline="0" dirty="0" smtClean="0"/>
              <a:t>Αναφέρετε τυχόν ιδιαιτερότητες και δυσκολίες που ενδεχομένως αντιμετωπίζει το παιδί σας</a:t>
            </a:r>
          </a:p>
          <a:p>
            <a:r>
              <a:rPr lang="el-GR" baseline="0" dirty="0" smtClean="0"/>
              <a:t>Μιλήστε για πιθανές αλλαγές που συμβαίνουν στο περιβάλλον του παιδιού και μπορεί να επηρεάσουν τη συμπεριφορά του (μετακόμιση, γέννηση αδερφού, διαζύγιο…)</a:t>
            </a:r>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13</a:t>
            </a:fld>
            <a:endParaRPr lang="el-GR"/>
          </a:p>
        </p:txBody>
      </p:sp>
    </p:spTree>
    <p:extLst>
      <p:ext uri="{BB962C8B-B14F-4D97-AF65-F5344CB8AC3E}">
        <p14:creationId xmlns:p14="http://schemas.microsoft.com/office/powerpoint/2010/main" xmlns="" val="15379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παιδαγωγική αξία του παιχνιδιού</a:t>
            </a:r>
            <a:r>
              <a:rPr lang="el-GR" baseline="0" dirty="0" smtClean="0"/>
              <a:t> και η συμβολή του στην ολόπλευρη ανάπτυξη και στην μάθηση και του παιδιού έχει αναγνωριστεί από διεθνείς οργανισμούς  και πλέον θεωρείται αναμφισβήτητη. Γι’ αυτό και το παιχνίδι αποτελεί κατέχει σημαντική θέση σε όλα τα Αναλυτικά Προγράμματα Προσχολικής Εκπαίδευσης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17</a:t>
            </a:fld>
            <a:endParaRPr lang="el-GR"/>
          </a:p>
        </p:txBody>
      </p:sp>
    </p:spTree>
    <p:extLst>
      <p:ext uri="{BB962C8B-B14F-4D97-AF65-F5344CB8AC3E}">
        <p14:creationId xmlns:p14="http://schemas.microsoft.com/office/powerpoint/2010/main" xmlns="" val="83372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Κάθε θέμα προσεγγίζεται μέσα από όλα</a:t>
            </a:r>
            <a:r>
              <a:rPr lang="el-GR" baseline="0" dirty="0" smtClean="0"/>
              <a:t> τα γνωστικά αντικείμενα (γλώσσα, μαθηματικά, εικαστικά…)</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19</a:t>
            </a:fld>
            <a:endParaRPr lang="el-GR"/>
          </a:p>
        </p:txBody>
      </p:sp>
    </p:spTree>
    <p:extLst>
      <p:ext uri="{BB962C8B-B14F-4D97-AF65-F5344CB8AC3E}">
        <p14:creationId xmlns:p14="http://schemas.microsoft.com/office/powerpoint/2010/main" xmlns="" val="141418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Πρωταρχικός μας στόχος στον τομέα αυτό είναι καταρχάς να </a:t>
            </a:r>
            <a:r>
              <a:rPr lang="el-GR" u="sng" dirty="0" smtClean="0"/>
              <a:t>ενισχύσουμε την προφορική ομιλία κι έκφραση των παιδιών</a:t>
            </a:r>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20</a:t>
            </a:fld>
            <a:endParaRPr lang="el-GR"/>
          </a:p>
        </p:txBody>
      </p:sp>
    </p:spTree>
    <p:extLst>
      <p:ext uri="{BB962C8B-B14F-4D97-AF65-F5344CB8AC3E}">
        <p14:creationId xmlns:p14="http://schemas.microsoft.com/office/powerpoint/2010/main" xmlns="" val="1706579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Από την άλλη πλευρά, στόχος μας είναι η κατάκτηση του γραπτού λόγου, δεξιότητα που αναμφισβήτητα είναι άρρηκτα συνδεδεμένη με την μετέπειτα σχολική επίδοση των παιδιών. </a:t>
            </a:r>
          </a:p>
          <a:p>
            <a:r>
              <a:rPr lang="el-GR" dirty="0" smtClean="0"/>
              <a:t>Ωστόσο, πρέπει να επισημάνω ότι στόχος του νηπιαγωγείου δεν είναι να μάθουν τα παιδιά την αλφαβήτα και τους κανόνες της ορθογραφίας και της γραμματικής. Στόχος μας είναι να αποκτήσουν κίνητρα για την κατάκτηση του γραπτού λόγου, να καταλάβουν δηλαδή την κοινωνική του διάσταση, τη χρησιμότητα και τις επικοινωνιακές σκοπιμότητες που εξυπηρετεί. Γι’ αυτό τα παιδιά δεν εμπλέκονται σε δραστηριότητες γραφής και ανάγνωσης που καλούνται να ολοκληρώσουν μηχανικά και χωρίς κανένα νόημα για τα ίδια (π.χ. γράψε 5 φορές το γράμμα “Α”). Οι δραστηριότητες γραφής προκύπτουν πάντα ως ανάγκη να εξυπηρετηθεί κάποιος επικοινωνιακός στόχος (π.χ. να γράψουν την πρόσκληση για να καλέσουν τους γονείς, να φτιάξουν μια αφίσα για να ενημερώσουν τον κόσμο για κάποιο θέμα, να γράψουν μια συνταγή για να μπορέσουν να την φτιάξουν στο σπίτι)</a:t>
            </a:r>
          </a:p>
          <a:p>
            <a:r>
              <a:rPr lang="el-GR" dirty="0" smtClean="0"/>
              <a:t>Ακόμη και στις περιπτώσεις που τα παιδιά δεν έχουν αναπτύξει σε ικανοποιητικό βαθμό την λεπτή κινητικότητα (δε μπορούν να γράψουν γραμμές κτλ.), δεν πρέπει να τα πιέζουμε να γράψουν γράμματα. Την δεξιότητα αυτή θα την αποκτήσουν σταδιακά, αφού πρώτα κατανοήσουν πόσο σημαντικό είναι να μπορούν να γράφουν και συνεπώς πόσο αξίζει να καταβάλουν προσπάθεια στην κατεύθυνση αυτή. Μέχρι τότε χρειάζονται ενθάρρυνση αλλά και επιβράβευση των μη συμβατικών γραφών τους, που όμως για τα παιδιά έχουν ιδιαίτερο νόημα</a:t>
            </a:r>
          </a:p>
          <a:p>
            <a:r>
              <a:rPr lang="el-GR" dirty="0" smtClean="0"/>
              <a:t>Εδώ πρέπει να τονίσουμε ότι μέσα από λειτουργικές εμπειρίες </a:t>
            </a:r>
            <a:r>
              <a:rPr lang="el-GR" dirty="0" err="1" smtClean="0"/>
              <a:t>εγγραμματισμού</a:t>
            </a:r>
            <a:r>
              <a:rPr lang="el-GR" dirty="0" smtClean="0"/>
              <a:t> που έχουν νόημα κι ενδιαφέρον για τα παιδιά, στοχεύουμε να αποκτήσουν αυτό που λέμε “φωνολογική ενημερότητα”, κάτι που προαπαιτείται στη διαδικασίας εκμάθησης της ανάγνωσης και της γραφής. Με τον όρο αυτό εννοούμε την κατανόηση της σχέσης γραπτού και προφορικού λόγου, την αντιστοιχία των προφερόμενων ήχων και των γραμμάτων. Γι’ αυτό και δεν δίνουμε έμφαση στην ορθογραφία. </a:t>
            </a:r>
            <a:r>
              <a:rPr lang="el-GR" u="sng" dirty="0" smtClean="0"/>
              <a:t>Δεν έχει σημασία δηλαδή το παιδί να επιλέξει το σωστό “ι” αλλά να καταλάβει ότι για κάθε “φωνούλα” που λέει υπάρχει και το αντίστοιχο σύμβολο στον γραπτό λόγο</a:t>
            </a:r>
            <a:r>
              <a:rPr lang="el-GR" dirty="0" smtClean="0"/>
              <a:t>.</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22</a:t>
            </a:fld>
            <a:endParaRPr lang="el-GR"/>
          </a:p>
        </p:txBody>
      </p:sp>
    </p:spTree>
    <p:extLst>
      <p:ext uri="{BB962C8B-B14F-4D97-AF65-F5344CB8AC3E}">
        <p14:creationId xmlns:p14="http://schemas.microsoft.com/office/powerpoint/2010/main" xmlns="" val="283438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23</a:t>
            </a:fld>
            <a:endParaRPr lang="el-GR"/>
          </a:p>
        </p:txBody>
      </p:sp>
    </p:spTree>
    <p:extLst>
      <p:ext uri="{BB962C8B-B14F-4D97-AF65-F5344CB8AC3E}">
        <p14:creationId xmlns:p14="http://schemas.microsoft.com/office/powerpoint/2010/main" xmlns="" val="265265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Όσον αφορά το δικό σας ρόλο, είναι σημαντικό να ενθαρρύνετε τα παιδιά να εντοπίζουν τον γραπτό λόγο στο ευρύτερο περιβάλλον τους και να κάνουν υποθέσεις για το περιεχόμενό του. Π.χ. η λίστα για τα ψώνια, μια συνταγή για γλυκό ή μια συνταγή από γιατρό, η εφημερίδα ή το περιοδικό που διαβάζετε, η αλληλογραφία σας, οι επιγραφές και οι πινακίδες στο δρόμο αποτελούν πολύ καλές ευκαιρίες αφενός τα παιδιά να κατανοήσουν την κοινωνική διάσταση του γραπτού λόγου κι αφετέρου </a:t>
            </a:r>
            <a:r>
              <a:rPr lang="el-GR" u="sng" dirty="0" smtClean="0"/>
              <a:t>να επιχειρήσουν να “αποκωδικοποιήσουν” τα σύμβολά του</a:t>
            </a:r>
            <a:r>
              <a:rPr lang="el-GR" dirty="0" smtClean="0"/>
              <a:t>.</a:t>
            </a:r>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24</a:t>
            </a:fld>
            <a:endParaRPr lang="el-GR"/>
          </a:p>
        </p:txBody>
      </p:sp>
    </p:spTree>
    <p:extLst>
      <p:ext uri="{BB962C8B-B14F-4D97-AF65-F5344CB8AC3E}">
        <p14:creationId xmlns:p14="http://schemas.microsoft.com/office/powerpoint/2010/main" xmlns="" val="3639062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 δεύτερος εξίσου σημαντικός τομέας είναι αυτός των ΜΑΘΗΜΑΤΙΚΩΝ. Και όταν λέμε μαθηματικά στο νηπιαγωγείο δεν εννοούμε προφανώς να μάθουν τα παιδιά να επιλύουν εξισώσεις αλλά να αποκτήσουν σταδιακά μαθηματικό τρόπο σκέψης και να κατανοήσουν τον ρόλο των μαθηματικών στην καθημερινή μας ζωή. Κι εδώ αξίζει να τονιστεί ότι όταν τα παιδιά έχουν πολλές ευκαιρίες να χειριστούν συγκεκριμένα πράγματα, αναπτύσσουν σταδιακά την ικανότητα να δημιουργούν νοητικές εικόνες για αφηρημένες ποσότητες. Κι όλα αυτά φυσικά μέσα από δραστηριότητες που έχουν ενδιαφέρον και νόημα για τα παιδιά.</a:t>
            </a:r>
            <a:endParaRPr lang="en-US" dirty="0" smtClean="0"/>
          </a:p>
          <a:p>
            <a:endParaRPr lang="en-US" dirty="0" smtClean="0"/>
          </a:p>
          <a:p>
            <a:r>
              <a:rPr lang="el-GR" dirty="0" smtClean="0"/>
              <a:t>Στο νηπιαγωγείο είναι προφανές ότι δεν επιδιώκεται η εκμάθηση των μαθηματικών με συμβατικό τρόπο. Ωστόσο, μέσα από το παιχνίδι τα παιδιά έχουν τη δυνατότητα να εφαρμόζουν τα μαθηματικά στην καθημερινή πρακτική</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25</a:t>
            </a:fld>
            <a:endParaRPr lang="el-GR"/>
          </a:p>
        </p:txBody>
      </p:sp>
    </p:spTree>
    <p:extLst>
      <p:ext uri="{BB962C8B-B14F-4D97-AF65-F5344CB8AC3E}">
        <p14:creationId xmlns:p14="http://schemas.microsoft.com/office/powerpoint/2010/main" xmlns="" val="259659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29</a:t>
            </a:fld>
            <a:endParaRPr lang="el-GR"/>
          </a:p>
        </p:txBody>
      </p:sp>
    </p:spTree>
    <p:extLst>
      <p:ext uri="{BB962C8B-B14F-4D97-AF65-F5344CB8AC3E}">
        <p14:creationId xmlns:p14="http://schemas.microsoft.com/office/powerpoint/2010/main" xmlns="" val="280842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a:t>
            </a:fld>
            <a:endParaRPr lang="el-GR"/>
          </a:p>
        </p:txBody>
      </p:sp>
    </p:spTree>
    <p:extLst>
      <p:ext uri="{BB962C8B-B14F-4D97-AF65-F5344CB8AC3E}">
        <p14:creationId xmlns:p14="http://schemas.microsoft.com/office/powerpoint/2010/main" xmlns="" val="2276187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30</a:t>
            </a:fld>
            <a:endParaRPr lang="el-GR"/>
          </a:p>
        </p:txBody>
      </p:sp>
    </p:spTree>
    <p:extLst>
      <p:ext uri="{BB962C8B-B14F-4D97-AF65-F5344CB8AC3E}">
        <p14:creationId xmlns:p14="http://schemas.microsoft.com/office/powerpoint/2010/main" xmlns="" val="405641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Τελειώνοντας, θα ήθελα να αναφερθώ και στον τομέα των ΕΙΚΑΣΤΙΚΩΝ γιατί συχνά υπάρχουν πολλές παρανοήσεις. Το μηχανικό και συχνά βαρετό γέμισμα περιγραμμάτων που συχνά υιοθετείται ως πρακτική εξάσκησης στη ζωγραφική, στην πραγματικότητα περιορίζει τη φαντασία και την δημιουργικότητα των παιδιών, Τα παιδιά μέσα από την ζωγραφική έχουν ανάγκη να εκφραστούν ελεύθερα, έστω κι αν το εικαστικό αποτέλεσμα δεν ταιριάζει με τα κριτήρια αισθητικής των ενηλίκων. Μην ξεχνάτε ότι η Τέχνη δεν είναι η ρεαλιστική απεικόνιση της πραγματικότητας αλλά ένα μέσο έκφρασης. Ενθαρρύνετε λοιπόν κάθε προσπάθεια των παιδιών να αποδώσουν εικαστικά σκέψεις, εντυπώσεις και συναισθήματα και δεχτείτε τα έργα τους με ενθουσιασμό, σαν να είναι τα πιο σπουδαία έργα Τέχνης! Δείξτε ενδιαφέρον για </a:t>
            </a:r>
            <a:r>
              <a:rPr lang="el-GR" dirty="0" err="1" smtClean="0"/>
              <a:t>ο,τιδήποτε</a:t>
            </a:r>
            <a:r>
              <a:rPr lang="el-GR" dirty="0" smtClean="0"/>
              <a:t> φέρνει μαζί του από το σχολείο (και φυσικά μην το πετάξετε ποτέ!). Ακόμη κι αν δεν καταλαβαίνετε τί ακριβώς είναι αυτό που κρατάτε στα χέρια σας (!!) το παιδί σίγουρα δούλεψε σκληρά και νιώθει υπερήφανο για το δημιούργημά του.</a:t>
            </a:r>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31</a:t>
            </a:fld>
            <a:endParaRPr lang="el-GR"/>
          </a:p>
        </p:txBody>
      </p:sp>
    </p:spTree>
    <p:extLst>
      <p:ext uri="{BB962C8B-B14F-4D97-AF65-F5344CB8AC3E}">
        <p14:creationId xmlns:p14="http://schemas.microsoft.com/office/powerpoint/2010/main" xmlns="" val="2040749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Σκοπός</a:t>
            </a:r>
            <a:r>
              <a:rPr lang="el-GR" baseline="0" dirty="0" smtClean="0"/>
              <a:t> της ενασχόλησης με τις φυσικές επιστήμες στο Νηπιαγωγείο δεν είναι τα παιδιά να γίνουν επιστήμονες αλλά να αναπτύξουν τον επιστημονικό τρόπο σκέψεις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32</a:t>
            </a:fld>
            <a:endParaRPr lang="el-GR"/>
          </a:p>
        </p:txBody>
      </p:sp>
    </p:spTree>
    <p:extLst>
      <p:ext uri="{BB962C8B-B14F-4D97-AF65-F5344CB8AC3E}">
        <p14:creationId xmlns:p14="http://schemas.microsoft.com/office/powerpoint/2010/main" xmlns="" val="1277778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Σε μια εποχή που η τεχνολογία είναι άρρηκτα συνδεδεμένη με την καθημερινότητάς, είναι πολύ σημαντικό τα παιδιά ήδη από την προσχολική ηλικία να εξοικειωθούν με αυτή και να μάθουν να την</a:t>
            </a:r>
            <a:r>
              <a:rPr lang="el-GR" baseline="0" dirty="0" smtClean="0"/>
              <a:t> αξιοποιούν με ασφάλεια.</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37</a:t>
            </a:fld>
            <a:endParaRPr lang="el-GR"/>
          </a:p>
        </p:txBody>
      </p:sp>
    </p:spTree>
    <p:extLst>
      <p:ext uri="{BB962C8B-B14F-4D97-AF65-F5344CB8AC3E}">
        <p14:creationId xmlns:p14="http://schemas.microsoft.com/office/powerpoint/2010/main" xmlns="" val="3907302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καθημερινότητα των παιδιών και ο ελεύθερος χρόνος του έχει κατακλυστεί από </a:t>
            </a:r>
            <a:r>
              <a:rPr lang="el-GR" dirty="0" err="1" smtClean="0"/>
              <a:t>video</a:t>
            </a:r>
            <a:r>
              <a:rPr lang="el-GR" dirty="0" smtClean="0"/>
              <a:t> </a:t>
            </a:r>
            <a:r>
              <a:rPr lang="el-GR" dirty="0" err="1" smtClean="0"/>
              <a:t>games</a:t>
            </a:r>
            <a:r>
              <a:rPr lang="el-GR" dirty="0" smtClean="0"/>
              <a:t>, παιχνίδια, παιδικές σειρές στον υπολογιστή και στην τηλεόραση, </a:t>
            </a:r>
            <a:r>
              <a:rPr lang="el-GR" dirty="0" err="1" smtClean="0"/>
              <a:t>σερφάρισμα</a:t>
            </a:r>
            <a:r>
              <a:rPr lang="el-GR" dirty="0" smtClean="0"/>
              <a:t> στο </a:t>
            </a:r>
            <a:r>
              <a:rPr lang="el-GR" dirty="0" err="1" smtClean="0"/>
              <a:t>ίντερνετ</a:t>
            </a:r>
            <a:endParaRPr lang="el-GR" dirty="0" smtClean="0"/>
          </a:p>
          <a:p>
            <a:endParaRPr lang="el-GR" dirty="0" smtClean="0"/>
          </a:p>
          <a:p>
            <a:pPr marL="171450" indent="-171450">
              <a:buFont typeface="Arial" pitchFamily="34" charset="0"/>
              <a:buChar char="•"/>
            </a:pPr>
            <a:r>
              <a:rPr lang="el-GR" dirty="0" smtClean="0"/>
              <a:t>προγράμματα ελέγχου της πρόσβασης σε συγκεκριμένες ιστοσελίδες αλλά και του χρόνου παραμονής στο ιστό</a:t>
            </a:r>
          </a:p>
          <a:p>
            <a:pPr marL="171450" indent="-171450">
              <a:buFont typeface="Arial" pitchFamily="34" charset="0"/>
              <a:buChar char="•"/>
            </a:pPr>
            <a:r>
              <a:rPr lang="el-GR" dirty="0" smtClean="0"/>
              <a:t>επιτρέψτε την πρόσβαση στο διαδίκτυο διότι συχνά ο αποκλεισμός οδηγεί στη μυθοποίηση, μας ενδιαφέρει ο σωστός έλεγχος και όχι η απόρριψη του διαδικτύου.</a:t>
            </a:r>
          </a:p>
          <a:p>
            <a:pPr marL="171450" indent="-171450">
              <a:buFont typeface="Arial" pitchFamily="34" charset="0"/>
              <a:buChar char="•"/>
            </a:pPr>
            <a:r>
              <a:rPr lang="el-GR" dirty="0" smtClean="0"/>
              <a:t>να ορίσετε σαφή όρια στη χρήση των ηλεκτρονικών συσκευών και να αποτελέσετε οι ίδιοι ένα καλό παράδειγμα</a:t>
            </a:r>
          </a:p>
          <a:p>
            <a:pPr marL="171450" indent="-171450">
              <a:buFont typeface="Arial" pitchFamily="34" charset="0"/>
              <a:buChar char="•"/>
            </a:pPr>
            <a:endParaRPr lang="el-GR" dirty="0" smtClean="0"/>
          </a:p>
          <a:p>
            <a:pPr marL="171450" indent="-171450">
              <a:buFont typeface="Arial" pitchFamily="34" charset="0"/>
              <a:buChar char="•"/>
            </a:pPr>
            <a:r>
              <a:rPr lang="el-GR" dirty="0" smtClean="0"/>
              <a:t>Θέστε όριο στο πόση ώρα θα παίζει το παιδί ηλεκτρονικά παιχνίδια ή θα είναι στο διαδίκτυο. Όριο το οποίο θα τηρήσετε και ας φέρει ίσως αρχικά κάποια αντίδραση από τα παιδιά. Σε αυτό το σημείο θα πρέπει να τονίσουμε ότι είναι απαραίτητη η κοινή γραμμή των γονιών απέναντι στο θέμα.</a:t>
            </a:r>
          </a:p>
          <a:p>
            <a:pPr marL="171450" indent="-171450">
              <a:buFont typeface="Arial" pitchFamily="34" charset="0"/>
              <a:buChar char="•"/>
            </a:pPr>
            <a:r>
              <a:rPr lang="el-GR" dirty="0" smtClean="0"/>
              <a:t>Απαγόρευση χρήσης των ηλεκτρονικών συσκευών την ώρα του φαγητού και πριν τον ύπνο.</a:t>
            </a:r>
          </a:p>
          <a:p>
            <a:pPr marL="171450" indent="-171450">
              <a:buFont typeface="Arial" pitchFamily="34" charset="0"/>
              <a:buChar char="•"/>
            </a:pPr>
            <a:r>
              <a:rPr lang="el-GR" dirty="0" smtClean="0"/>
              <a:t>Γίνετε το παράδειγμα για τα παιδιά σας. Δε γίνεται να τους ζητάτε να μην έχουν το </a:t>
            </a:r>
            <a:r>
              <a:rPr lang="el-GR" dirty="0" err="1" smtClean="0"/>
              <a:t>tablet</a:t>
            </a:r>
            <a:r>
              <a:rPr lang="el-GR" dirty="0" smtClean="0"/>
              <a:t> στο τραπέζι αλλά εσείς να ασχολείστε με το κινητό σας. Ας δείτε την ώρα του φαγητού σαν τη στιγμή που ανταλλάσσετε τα νέα της ημέρας.</a:t>
            </a:r>
          </a:p>
          <a:p>
            <a:pPr marL="171450" indent="-171450">
              <a:buFont typeface="Arial" pitchFamily="34" charset="0"/>
              <a:buChar char="•"/>
            </a:pPr>
            <a:r>
              <a:rPr lang="el-GR" dirty="0" smtClean="0"/>
              <a:t>Φροντίστε να παρακολουθείτε τις δραστηριότητες του ώστε να προλάβετε πιθανό κίνδυνο. Τι παιχνίδια παίζει, τι ιστοσελίδες επισκέπτεται και ποιοι το προσεγγίζουν στα διαδικτυακά μέσα.</a:t>
            </a:r>
          </a:p>
          <a:p>
            <a:pPr marL="171450" indent="-171450">
              <a:buFont typeface="Arial" pitchFamily="34" charset="0"/>
              <a:buChar char="•"/>
            </a:pPr>
            <a:r>
              <a:rPr lang="el-GR" dirty="0" smtClean="0"/>
              <a:t>Ελαχιστοποιήστε τους παράγοντες που μπορούν να δημιουργήσουν πρόβλημα στην υγεία του. Επενδύστε σε μια εργονομική καρέκλα, δείξτε του την σωστή στάση του σώματος και ζητήστε του να κάνει διάλειμμα ενδιάμεσα. Προσέξτε επίσης η οθόνη του υπολογιστή να είναι στο σωστό ύψος και να μην κάνει αντανάκλαση.</a:t>
            </a:r>
          </a:p>
          <a:p>
            <a:pPr marL="171450" indent="-171450">
              <a:buFont typeface="Arial" pitchFamily="34" charset="0"/>
              <a:buChar char="•"/>
            </a:pPr>
            <a:r>
              <a:rPr lang="el-GR" dirty="0" smtClean="0"/>
              <a:t>Εξακολουθείτε φυσικά να του δίνετε εξωτερικά ερεθίσματα και να περνάτε ποιοτικό χρόνο οικογενειακά.</a:t>
            </a:r>
          </a:p>
          <a:p>
            <a:pPr marL="171450" indent="-171450">
              <a:buFont typeface="Arial" pitchFamily="34" charset="0"/>
              <a:buChar char="•"/>
            </a:pPr>
            <a:r>
              <a:rPr lang="el-GR" dirty="0" smtClean="0"/>
              <a:t>Δεν αμελούμε ποτέ σημάδια διαφορετικής ή περίεργης συμπεριφοράς του παιδιού μας και συμβουλευόμαστε τους ειδικούς για τις απορίες μας.</a:t>
            </a:r>
          </a:p>
          <a:p>
            <a:pPr marL="171450" indent="-171450">
              <a:buFont typeface="Arial" pitchFamily="34" charset="0"/>
              <a:buChar char="•"/>
            </a:pPr>
            <a:endParaRPr lang="el-GR" dirty="0" smtClean="0"/>
          </a:p>
          <a:p>
            <a:pPr marL="171450" indent="-171450">
              <a:buFont typeface="Arial" pitchFamily="34" charset="0"/>
              <a:buChar char="•"/>
            </a:pPr>
            <a:r>
              <a:rPr lang="el-GR" sz="1200" b="1" i="0" kern="1200" dirty="0" smtClean="0">
                <a:solidFill>
                  <a:schemeClr val="tx1"/>
                </a:solidFill>
                <a:effectLst/>
                <a:latin typeface="+mn-lt"/>
                <a:ea typeface="+mn-ea"/>
                <a:cs typeface="+mn-cs"/>
              </a:rPr>
              <a:t>ελεγχόμενη και επιλεκτική χρήση</a:t>
            </a:r>
            <a:r>
              <a:rPr lang="el-GR" sz="1200" b="0" i="0" kern="1200" dirty="0" smtClean="0">
                <a:solidFill>
                  <a:schemeClr val="tx1"/>
                </a:solidFill>
                <a:effectLst/>
                <a:latin typeface="+mn-lt"/>
                <a:ea typeface="+mn-ea"/>
                <a:cs typeface="+mn-cs"/>
              </a:rPr>
              <a:t> αυτών των μέσων από τα παιδιά.</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38</a:t>
            </a:fld>
            <a:endParaRPr lang="el-GR"/>
          </a:p>
        </p:txBody>
      </p:sp>
    </p:spTree>
    <p:extLst>
      <p:ext uri="{BB962C8B-B14F-4D97-AF65-F5344CB8AC3E}">
        <p14:creationId xmlns:p14="http://schemas.microsoft.com/office/powerpoint/2010/main" xmlns="" val="1177720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Κάθε είδους εξάρτηση πηγάζει από την προσπάθεια του παιδιού</a:t>
            </a:r>
            <a:r>
              <a:rPr lang="el-GR" baseline="0" dirty="0" smtClean="0"/>
              <a:t> να καλύψει δικά του συναισθηματικά κενά… </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39</a:t>
            </a:fld>
            <a:endParaRPr lang="el-GR"/>
          </a:p>
        </p:txBody>
      </p:sp>
    </p:spTree>
    <p:extLst>
      <p:ext uri="{BB962C8B-B14F-4D97-AF65-F5344CB8AC3E}">
        <p14:creationId xmlns:p14="http://schemas.microsoft.com/office/powerpoint/2010/main" xmlns="" val="207694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smtClean="0"/>
          </a:p>
          <a:p>
            <a:r>
              <a:rPr lang="el-GR" dirty="0" smtClean="0"/>
              <a:t>Είναι</a:t>
            </a:r>
            <a:r>
              <a:rPr lang="el-GR" baseline="0" dirty="0" smtClean="0"/>
              <a:t> αυτονόητο ότι στο νηπιαγωγείο τα παιδιά δεν υποβάλλονται σε τεστ ούτε αξιολογούνται. Ωστόσο, μέσα από παρατηρήσεις και συζητήσεις-ατομικές συνεντεύξεις, αλλά και μέσα από τα ίδια τα έργα των παιδιών, μπορούμε να παρακολουθήσουμε την πρόοδό τους</a:t>
            </a:r>
            <a:endParaRPr lang="en-US" dirty="0" smtClean="0"/>
          </a:p>
          <a:p>
            <a:r>
              <a:rPr lang="el-GR" dirty="0" smtClean="0"/>
              <a:t>να επισημάνουν τα επιτεύγματά του και να διαγνώσουν τομείς στους οποίους το παιδί χρειάζεται υποστήριξη</a:t>
            </a:r>
          </a:p>
          <a:p>
            <a:r>
              <a:rPr lang="el-GR" dirty="0" smtClean="0"/>
              <a:t>Παρακολούθηση εξέλιξης κι</a:t>
            </a:r>
            <a:r>
              <a:rPr lang="el-GR" baseline="0" dirty="0" smtClean="0"/>
              <a:t> εντοπισμός δυσκολιών ώστε να μπορούν να το υποστηρίξουν κατάλληλα και οι </a:t>
            </a:r>
            <a:r>
              <a:rPr lang="el-GR" baseline="0" dirty="0" err="1" smtClean="0"/>
              <a:t>γονεί</a:t>
            </a:r>
            <a:endParaRPr lang="el-GR" dirty="0" smtClean="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40</a:t>
            </a:fld>
            <a:endParaRPr lang="el-GR"/>
          </a:p>
        </p:txBody>
      </p:sp>
    </p:spTree>
    <p:extLst>
      <p:ext uri="{BB962C8B-B14F-4D97-AF65-F5344CB8AC3E}">
        <p14:creationId xmlns:p14="http://schemas.microsoft.com/office/powerpoint/2010/main" xmlns="" val="205334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Σχολική ιστοσελίδα (υπεύθυνη δήλωση για έγκριση ή μη φωτογράφισης) – εγγραφή για ενημέρωση μέσω </a:t>
            </a:r>
            <a:r>
              <a:rPr lang="el-GR" dirty="0" err="1" smtClean="0"/>
              <a:t>mail</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42</a:t>
            </a:fld>
            <a:endParaRPr lang="el-GR"/>
          </a:p>
        </p:txBody>
      </p:sp>
    </p:spTree>
    <p:extLst>
      <p:ext uri="{BB962C8B-B14F-4D97-AF65-F5344CB8AC3E}">
        <p14:creationId xmlns:p14="http://schemas.microsoft.com/office/powerpoint/2010/main" xmlns="" val="832024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Είναι πολύ σημαντικό να συμμετέχουν οι γονείς στο εκπαιδευτικό πρόγραμμα,</a:t>
            </a:r>
            <a:r>
              <a:rPr lang="el-GR" baseline="0" dirty="0" smtClean="0"/>
              <a:t> εφόσον έχουν τη δυνατότητα, καθώς τα παιδιά επωφελούνται με πολλούς τρόπους. Αρκεί να σκεφτείτε ότι είναι μια ευκαιρία να περάσετε ποιοτικό χρόνο με το παιδί σας και να το κάνετε να αισθανθεί περήφανο βλέποντάς σας να γίνεστε κι εσείς μέλος της ομάδας του.</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43</a:t>
            </a:fld>
            <a:endParaRPr lang="el-GR"/>
          </a:p>
        </p:txBody>
      </p:sp>
    </p:spTree>
    <p:extLst>
      <p:ext uri="{BB962C8B-B14F-4D97-AF65-F5344CB8AC3E}">
        <p14:creationId xmlns:p14="http://schemas.microsoft.com/office/powerpoint/2010/main" xmlns="" val="3488492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CBF9F893-82C6-42B7-88D1-06D4E7EAD365}" type="slidenum">
              <a:rPr lang="el-GR" smtClean="0"/>
              <a:pPr/>
              <a:t>46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Σε περίπτωση απουσίας εκπαιδευτικού λειτουργεί</a:t>
            </a:r>
            <a:r>
              <a:rPr lang="el-GR" baseline="0" dirty="0" smtClean="0"/>
              <a:t> μόνο το πρωινό τμήμα</a:t>
            </a:r>
            <a:endParaRPr lang="en-US" baseline="0" dirty="0" smtClean="0"/>
          </a:p>
          <a:p>
            <a:endParaRPr lang="en-US" baseline="0" dirty="0" smtClean="0"/>
          </a:p>
          <a:p>
            <a:r>
              <a:rPr lang="el-GR" baseline="0" dirty="0" smtClean="0"/>
              <a:t>Για λόγους ασφάλειας των μαθητών, κατά τη διάρκεια λειτουργίας του σχολείου οι θύρες εισόδου-εξόδου παραμένουν κλειστές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a:t>
            </a:fld>
            <a:endParaRPr lang="el-GR"/>
          </a:p>
        </p:txBody>
      </p:sp>
    </p:spTree>
    <p:extLst>
      <p:ext uri="{BB962C8B-B14F-4D97-AF65-F5344CB8AC3E}">
        <p14:creationId xmlns:p14="http://schemas.microsoft.com/office/powerpoint/2010/main" xmlns="" val="237659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r>
              <a:rPr lang="el-GR" dirty="0" smtClean="0"/>
              <a:t>Η φοίτηση στο Νηπιαγωγείο τόσο για τα νήπια όσο και για τα </a:t>
            </a:r>
            <a:r>
              <a:rPr lang="el-GR" dirty="0" err="1" smtClean="0"/>
              <a:t>προνήπια</a:t>
            </a:r>
            <a:r>
              <a:rPr lang="el-GR" dirty="0" smtClean="0"/>
              <a:t> είναι υποχρεωτική και οι απουσίες καταγράφονται καθημερινά</a:t>
            </a:r>
          </a:p>
          <a:p>
            <a:pPr marL="171450" indent="-171450">
              <a:buFont typeface="Arial" pitchFamily="34" charset="0"/>
              <a:buChar char="•"/>
            </a:pPr>
            <a:r>
              <a:rPr lang="el-GR" dirty="0" smtClean="0"/>
              <a:t>Σε περίπτωση απουσίας οι</a:t>
            </a:r>
            <a:r>
              <a:rPr lang="el-GR" baseline="0" dirty="0" smtClean="0"/>
              <a:t> γονείς οφείλουν να ενημερώνουν το σχολείο</a:t>
            </a:r>
          </a:p>
          <a:p>
            <a:pPr marL="171450" indent="-171450">
              <a:buFont typeface="Arial" pitchFamily="34" charset="0"/>
              <a:buChar char="•"/>
            </a:pPr>
            <a:r>
              <a:rPr lang="el-GR" baseline="0" dirty="0" smtClean="0"/>
              <a:t>Όταν η φοίτηση δεν θεωρείται επαρκής, ο μαθητής επαναλαμβάνει την τάξη</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5</a:t>
            </a:fld>
            <a:endParaRPr lang="el-GR"/>
          </a:p>
        </p:txBody>
      </p:sp>
    </p:spTree>
    <p:extLst>
      <p:ext uri="{BB962C8B-B14F-4D97-AF65-F5344CB8AC3E}">
        <p14:creationId xmlns:p14="http://schemas.microsoft.com/office/powerpoint/2010/main" xmlns="" val="168189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effectLst/>
              </a:rPr>
              <a:t>Αναγράψτε το όνομα και το επίθετο του </a:t>
            </a:r>
            <a:r>
              <a:rPr lang="el-GR" dirty="0" err="1" smtClean="0">
                <a:effectLst/>
              </a:rPr>
              <a:t>παιδι</a:t>
            </a:r>
            <a:r>
              <a:rPr lang="en-US" dirty="0" smtClean="0">
                <a:effectLst/>
              </a:rPr>
              <a:t>o</a:t>
            </a:r>
            <a:r>
              <a:rPr lang="el-GR" dirty="0" smtClean="0">
                <a:effectLst/>
              </a:rPr>
              <a:t>ύ σε όλα τα προσωπικά του είδη</a:t>
            </a:r>
          </a:p>
          <a:p>
            <a:r>
              <a:rPr lang="el-GR" dirty="0" smtClean="0">
                <a:effectLst/>
              </a:rPr>
              <a:t>Ενθαρρύνετε το παιδί να οργανώνει και να τακτοποιεί μόνο του τα προσωπικά του πράγματα.</a:t>
            </a:r>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6</a:t>
            </a:fld>
            <a:endParaRPr lang="el-GR"/>
          </a:p>
        </p:txBody>
      </p:sp>
    </p:spTree>
    <p:extLst>
      <p:ext uri="{BB962C8B-B14F-4D97-AF65-F5344CB8AC3E}">
        <p14:creationId xmlns:p14="http://schemas.microsoft.com/office/powerpoint/2010/main" xmlns="" val="210064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Ενημερώστε τις νηπιαγωγούς για ιατρικά θέματα που αφορούν το παιδί σας (αλλεργίες, μεταδοτικά νοσήματα κ.ά.)</a:t>
            </a:r>
          </a:p>
          <a:p>
            <a:r>
              <a:rPr lang="el-GR" dirty="0" smtClean="0"/>
              <a:t>Σε περίπτωση ασθένειας, κρατήστε το παιδί στο σπίτι σύμφωνα με τις οδηγίες του γιατρού</a:t>
            </a:r>
          </a:p>
          <a:p>
            <a:r>
              <a:rPr lang="el-GR" dirty="0" smtClean="0"/>
              <a:t>Η χορήγηση φαρμάκων από την νηπιαγωγό απαγορεύεται. </a:t>
            </a:r>
          </a:p>
          <a:p>
            <a:r>
              <a:rPr lang="el-GR" dirty="0" smtClean="0"/>
              <a:t>Παρακαλούμε ελέγχετε το παιδί για ψείρες και προβείτε στις κατάλληλες ενέργειες.</a:t>
            </a:r>
          </a:p>
          <a:p>
            <a:endParaRPr lang="el-GR" dirty="0" smtClean="0"/>
          </a:p>
          <a:p>
            <a:r>
              <a:rPr lang="el-GR" dirty="0" smtClean="0"/>
              <a:t>Επιλέξτε απλά και άνετα ρούχα</a:t>
            </a:r>
          </a:p>
          <a:p>
            <a:r>
              <a:rPr lang="el-GR" dirty="0" smtClean="0"/>
              <a:t>Αποφύγετε τα κουμπιά, τις ζώνες και τα παπούτσια με κορδόνια</a:t>
            </a:r>
          </a:p>
          <a:p>
            <a:r>
              <a:rPr lang="el-GR" dirty="0" smtClean="0"/>
              <a:t>Ενθαρρύνετε το παιδί να ντύνεται μόνο του</a:t>
            </a:r>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7</a:t>
            </a:fld>
            <a:endParaRPr lang="el-GR"/>
          </a:p>
        </p:txBody>
      </p:sp>
    </p:spTree>
    <p:extLst>
      <p:ext uri="{BB962C8B-B14F-4D97-AF65-F5344CB8AC3E}">
        <p14:creationId xmlns:p14="http://schemas.microsoft.com/office/powerpoint/2010/main" xmlns="" val="118514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l-GR" sz="1200" kern="1200" dirty="0" smtClean="0">
                <a:solidFill>
                  <a:schemeClr val="tx1"/>
                </a:solidFill>
                <a:effectLst/>
                <a:latin typeface="+mn-lt"/>
                <a:ea typeface="+mn-ea"/>
                <a:cs typeface="+mn-cs"/>
              </a:rPr>
              <a:t>Εξασφαλίστε ένα σταθερό κι επαρκές ωράριο ύπνου</a:t>
            </a:r>
          </a:p>
          <a:p>
            <a:pPr lvl="0"/>
            <a:r>
              <a:rPr lang="el-GR" sz="1200" kern="1200" dirty="0" smtClean="0">
                <a:solidFill>
                  <a:schemeClr val="tx1"/>
                </a:solidFill>
                <a:effectLst/>
                <a:latin typeface="+mn-lt"/>
                <a:ea typeface="+mn-ea"/>
                <a:cs typeface="+mn-cs"/>
              </a:rPr>
              <a:t>Το πρωινό ξύπνημα</a:t>
            </a:r>
            <a:r>
              <a:rPr lang="el-GR" sz="1200" kern="1200" baseline="0" dirty="0" smtClean="0">
                <a:solidFill>
                  <a:schemeClr val="tx1"/>
                </a:solidFill>
                <a:effectLst/>
                <a:latin typeface="+mn-lt"/>
                <a:ea typeface="+mn-ea"/>
                <a:cs typeface="+mn-cs"/>
              </a:rPr>
              <a:t> καλό είναι να γίνεται αρκετά νωρίτερα από την ώρα αποχώρησης για το σχολείο, ώστε το παιδί να έχει την δυνατότητα να πάρει ένα υγιεινό πρωινό </a:t>
            </a:r>
          </a:p>
          <a:p>
            <a:pPr lvl="0"/>
            <a:r>
              <a:rPr lang="el-GR" sz="1200" kern="1200" baseline="0" dirty="0" smtClean="0">
                <a:solidFill>
                  <a:schemeClr val="tx1"/>
                </a:solidFill>
                <a:effectLst/>
                <a:latin typeface="+mn-lt"/>
                <a:ea typeface="+mn-ea"/>
                <a:cs typeface="+mn-cs"/>
              </a:rPr>
              <a:t>Μετά το σχολείο, μπορείτε να καθιερώσετε ένα συγκεκριμένο χρόνο για να συζητήσετε τα νέα του σχολείου. Με αυτόν τον τρόπο θα έχετε τη δυνατότητα να μάθετε πώς περνάει το παιδί σας στο σχολείο (σκέψεις, συναισθήματα, ενδιαφέροντα, δεξιότητες…) ενώ παράλληλα προσδίδετε αξία στο σχολείο, ενισχύοντας το ενδιαφέρον του παιδιού για αυτό.  Για να το ενθαρρύνετε να μιλήσει, μπορείτε να κάνετε ερωτήσεις όπως: πώς πέρασες στο σχολείο; Τι σου άρεσε περισσότερο; Τι σε δυσκόλεψε; έγινε κάτι που σε στενοχώρησε; Για ποιο πράγμα συζητήσατε; </a:t>
            </a:r>
          </a:p>
          <a:p>
            <a:pPr lvl="0"/>
            <a:r>
              <a:rPr lang="el-GR" sz="1200" kern="1200" baseline="0" dirty="0" smtClean="0">
                <a:solidFill>
                  <a:schemeClr val="tx1"/>
                </a:solidFill>
                <a:effectLst/>
                <a:latin typeface="+mn-lt"/>
                <a:ea typeface="+mn-ea"/>
                <a:cs typeface="+mn-cs"/>
              </a:rPr>
              <a:t>Τέλος, μην φορτώνετε το παιδί σας με πολλές οργανωμένες δραστηριότητες (αγγλικά, μουσικά, αθλήματα…). Τα παιδιά προσχολικής ηλικίας έχουν μεγαλύτερη ανάγκη από ελεύθερο παιχνίδι (με τα αδέρφια τους, στη γειτονιά, στην πλατεία, την παιδική χαρά, σε κάποιο φιλικό σπίτι…) και από ποιοτικό χρόνο με τους γονείς τους (βόλτες, ανάγνωση παραμυθιών…). Αποφύγετε </a:t>
            </a:r>
            <a:r>
              <a:rPr lang="el-GR" sz="1200" kern="1200" baseline="0" dirty="0" err="1" smtClean="0">
                <a:solidFill>
                  <a:schemeClr val="tx1"/>
                </a:solidFill>
                <a:effectLst/>
                <a:latin typeface="+mn-lt"/>
                <a:ea typeface="+mn-ea"/>
                <a:cs typeface="+mn-cs"/>
              </a:rPr>
              <a:t>τάμπλετ</a:t>
            </a:r>
            <a:r>
              <a:rPr lang="el-GR" sz="1200" kern="1200" baseline="0" dirty="0" smtClean="0">
                <a:solidFill>
                  <a:schemeClr val="tx1"/>
                </a:solidFill>
                <a:effectLst/>
                <a:latin typeface="+mn-lt"/>
                <a:ea typeface="+mn-ea"/>
                <a:cs typeface="+mn-cs"/>
              </a:rPr>
              <a:t>, τηλεόραση, ηλεκτρονικά παιχνίδια</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9</a:t>
            </a:fld>
            <a:endParaRPr lang="el-GR"/>
          </a:p>
        </p:txBody>
      </p:sp>
    </p:spTree>
    <p:extLst>
      <p:ext uri="{BB962C8B-B14F-4D97-AF65-F5344CB8AC3E}">
        <p14:creationId xmlns:p14="http://schemas.microsoft.com/office/powerpoint/2010/main" xmlns="" val="122665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lnSpc>
                <a:spcPct val="150000"/>
              </a:lnSpc>
              <a:buFont typeface="Arial" pitchFamily="34" charset="0"/>
              <a:buChar char="•"/>
            </a:pPr>
            <a:r>
              <a:rPr lang="el-GR" dirty="0" smtClean="0"/>
              <a:t>Τα</a:t>
            </a:r>
            <a:r>
              <a:rPr lang="el-GR" baseline="0" dirty="0" smtClean="0"/>
              <a:t> παιδιά ηλικίας 4-5 ετών έχουν αναπτυξιακά κατακτήσει τις βασικές δεξιότητες αυτοεξυπηρέτησης (ντύνονται, τακτοποιούν τα προσωπικά τους αντικείμενα, τρώνε το φαγητό τους, χρησιμοποιούν την τουαλέτα, πλένουν τα χέρια τους). </a:t>
            </a:r>
          </a:p>
          <a:p>
            <a:pPr marL="171450" indent="-171450">
              <a:lnSpc>
                <a:spcPct val="150000"/>
              </a:lnSpc>
              <a:buFont typeface="Arial" pitchFamily="34" charset="0"/>
              <a:buChar char="•"/>
            </a:pPr>
            <a:r>
              <a:rPr lang="el-GR" baseline="0" dirty="0" smtClean="0"/>
              <a:t>Σε περίπτωση που κάποιο παιδί δυσκολεύετε, εκπαιδεύστε το κι ενθαρρύνετέ το να αυτονομηθεί</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10</a:t>
            </a:fld>
            <a:endParaRPr lang="el-GR"/>
          </a:p>
        </p:txBody>
      </p:sp>
    </p:spTree>
    <p:extLst>
      <p:ext uri="{BB962C8B-B14F-4D97-AF65-F5344CB8AC3E}">
        <p14:creationId xmlns:p14="http://schemas.microsoft.com/office/powerpoint/2010/main" xmlns="" val="18882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r>
              <a:rPr lang="el-GR" dirty="0" smtClean="0"/>
              <a:t>Η συμμετοχή του παιδιού στους κανόνες είναι πολύ σημαντική καθώς θα έχει ένα κίνητρο παραπάνω να τους υπακούσει, αφού ήταν παρών στην θέσπιση τους. </a:t>
            </a:r>
          </a:p>
          <a:p>
            <a:pPr marL="171450" indent="-171450">
              <a:buFont typeface="Arial" pitchFamily="34" charset="0"/>
              <a:buChar char="•"/>
            </a:pPr>
            <a:r>
              <a:rPr lang="el-GR" dirty="0" smtClean="0"/>
              <a:t>Ιδιαίτερα σημαντικό είναι να κατανοήσει</a:t>
            </a:r>
            <a:r>
              <a:rPr lang="el-GR" baseline="0" dirty="0" smtClean="0"/>
              <a:t> το παιδί γιατί είναι σημαντικό να υπάρχουν κανόνες, τον λόγο για τον οποίο υπάρχει κάθε κανόνας</a:t>
            </a:r>
            <a:endParaRPr lang="el-GR" dirty="0" smtClean="0"/>
          </a:p>
          <a:p>
            <a:pPr marL="171450" indent="-171450">
              <a:buFont typeface="Arial" pitchFamily="34" charset="0"/>
              <a:buChar char="•"/>
            </a:pPr>
            <a:r>
              <a:rPr lang="el-GR" dirty="0" smtClean="0"/>
              <a:t>Μπορείτε, αφού τους συμφωνήσετε μετά</a:t>
            </a:r>
            <a:r>
              <a:rPr lang="el-GR" baseline="0" dirty="0" smtClean="0"/>
              <a:t> από συζήτηση με το </a:t>
            </a:r>
            <a:r>
              <a:rPr lang="el-GR" dirty="0" smtClean="0"/>
              <a:t>παιδί,</a:t>
            </a:r>
            <a:r>
              <a:rPr lang="el-GR" baseline="0" dirty="0" smtClean="0"/>
              <a:t> να τους καταγράψετε με μορφή «συμβολαίου»</a:t>
            </a:r>
          </a:p>
          <a:p>
            <a:pPr marL="171450" indent="-171450">
              <a:buFont typeface="Arial" pitchFamily="34" charset="0"/>
              <a:buChar char="•"/>
            </a:pPr>
            <a:r>
              <a:rPr lang="el-GR" baseline="0" dirty="0" smtClean="0"/>
              <a:t>Στα παιδιά πρέπει να εξηγούμε και να τους λέμε τι ΝΑ κάνουν και όχι τι να ΜΗΝ κάνουν. Γι’ αυτό αποφύγετε τα «μη» και τα «δεν» π.χ. προτιμήστε το «μιλάμε ευγενικά» αντί του «δεν μιλάμε άσχημα»</a:t>
            </a:r>
          </a:p>
          <a:p>
            <a:pPr marL="171450" indent="-171450">
              <a:buFont typeface="Arial" pitchFamily="34" charset="0"/>
              <a:buChar char="•"/>
            </a:pPr>
            <a:r>
              <a:rPr lang="el-GR" baseline="0" dirty="0" smtClean="0"/>
              <a:t>Ο κανόνας είναι μία οικογενειακή συμφωνία και είναι σημαντικό να ακολουθείται από μία συνέπεια και όχι τιμωρία. Καθορίστε μαζί με το παιδί ποιες θα είναι οι συνέπειες σε περίπτωση που δεν τηρείται ένας κανόνας</a:t>
            </a:r>
          </a:p>
          <a:p>
            <a:pPr marL="171450" indent="-171450">
              <a:buFont typeface="Arial" pitchFamily="34" charset="0"/>
              <a:buChar char="•"/>
            </a:pPr>
            <a:r>
              <a:rPr lang="el-GR" baseline="0" dirty="0" smtClean="0"/>
              <a:t>Τέλος, φροντίστε να είστε ένα καλό πρότυπο για μίμηση!</a:t>
            </a:r>
          </a:p>
          <a:p>
            <a:pPr marL="171450" indent="-171450">
              <a:buFont typeface="Arial" pitchFamily="34" charset="0"/>
              <a:buChar char="•"/>
            </a:pPr>
            <a:endParaRPr lang="el-GR" dirty="0" smtClean="0"/>
          </a:p>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11</a:t>
            </a:fld>
            <a:endParaRPr lang="el-GR"/>
          </a:p>
        </p:txBody>
      </p:sp>
    </p:spTree>
    <p:extLst>
      <p:ext uri="{BB962C8B-B14F-4D97-AF65-F5344CB8AC3E}">
        <p14:creationId xmlns:p14="http://schemas.microsoft.com/office/powerpoint/2010/main" xmlns="" val="205824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6/10/2021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6/10/2021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6/10/2021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6/10/2021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6/10/2021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6/10/2021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pPr/>
              <a:t>6/10/2021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pPr/>
              <a:t>6/10/2021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pPr/>
              <a:t>6/10/2021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6/10/2021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6/10/2021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pPr/>
              <a:t>6/10/2021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Σχολ. Έτος 2019-20\Γονείς\il_794xN.1625680063_cmr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1835696" y="3240271"/>
            <a:ext cx="5016152" cy="236988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23</a:t>
            </a:r>
            <a:r>
              <a:rPr lang="el-GR" sz="2400" b="1" cap="none" spc="0" baseline="30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ο</a:t>
            </a:r>
            <a:r>
              <a:rPr lang="el-GR"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Νηπιαγωγείο Ιωαννίνων</a:t>
            </a:r>
          </a:p>
          <a:p>
            <a:pPr algn="ct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Σχολ.Έτος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2021-2022</a:t>
            </a:r>
          </a:p>
          <a:p>
            <a:pPr algn="ctr"/>
            <a:r>
              <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Νηπιαγωγοί: Βασιλείου Ελένη</a:t>
            </a:r>
          </a:p>
          <a:p>
            <a:pPr algn="ct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Γεωργιάδη Βασιλική</a:t>
            </a:r>
          </a:p>
          <a:p>
            <a:pPr algn="ctr"/>
            <a:r>
              <a:rPr lang="el-GR" sz="20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Ζήκου</a:t>
            </a:r>
            <a:r>
              <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Βενετία</a:t>
            </a:r>
          </a:p>
          <a:p>
            <a:pPr algn="ctr"/>
            <a:endPar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endPar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4" name="Ορθογώνιο 3"/>
          <p:cNvSpPr/>
          <p:nvPr/>
        </p:nvSpPr>
        <p:spPr>
          <a:xfrm>
            <a:off x="2149996" y="1916832"/>
            <a:ext cx="4608512"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cap="none" spc="0" baseline="30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η</a:t>
            </a:r>
            <a:r>
              <a:rPr lang="el-GR"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Ενημερωτική Συνάντηση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Tree>
    <p:extLst>
      <p:ext uri="{BB962C8B-B14F-4D97-AF65-F5344CB8AC3E}">
        <p14:creationId xmlns:p14="http://schemas.microsoft.com/office/powerpoint/2010/main" xmlns="" val="1471397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75656" y="56818"/>
            <a:ext cx="594346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Αυτοεξυπηρέτηση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1063642" y="980728"/>
            <a:ext cx="725277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Τακτοποίηση προσωπικών αντικειμένων</a:t>
            </a:r>
          </a:p>
        </p:txBody>
      </p:sp>
      <p:sp>
        <p:nvSpPr>
          <p:cNvPr id="4" name="Ορθογώνιο 3"/>
          <p:cNvSpPr/>
          <p:nvPr/>
        </p:nvSpPr>
        <p:spPr>
          <a:xfrm>
            <a:off x="1548552" y="2162254"/>
            <a:ext cx="453650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Ένδυση - υπόδηση</a:t>
            </a:r>
          </a:p>
        </p:txBody>
      </p:sp>
      <p:sp>
        <p:nvSpPr>
          <p:cNvPr id="5" name="Ορθογώνιο 4"/>
          <p:cNvSpPr/>
          <p:nvPr/>
        </p:nvSpPr>
        <p:spPr>
          <a:xfrm>
            <a:off x="845332" y="4325687"/>
            <a:ext cx="4680520"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Φαγητό</a:t>
            </a:r>
          </a:p>
        </p:txBody>
      </p:sp>
      <p:sp>
        <p:nvSpPr>
          <p:cNvPr id="6" name="Ορθογώνιο 5"/>
          <p:cNvSpPr/>
          <p:nvPr/>
        </p:nvSpPr>
        <p:spPr>
          <a:xfrm>
            <a:off x="2345856" y="5992381"/>
            <a:ext cx="348628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Χρήση τουαλέτας</a:t>
            </a:r>
          </a:p>
        </p:txBody>
      </p:sp>
      <p:sp>
        <p:nvSpPr>
          <p:cNvPr id="8" name="Ορθογώνιο 7"/>
          <p:cNvSpPr/>
          <p:nvPr/>
        </p:nvSpPr>
        <p:spPr>
          <a:xfrm>
            <a:off x="538608" y="3249070"/>
            <a:ext cx="6899462"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Ατομική καθαριότητα – πλύσιμο χεριών</a:t>
            </a:r>
          </a:p>
        </p:txBody>
      </p:sp>
      <p:pic>
        <p:nvPicPr>
          <p:cNvPr id="205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107504" y="990880"/>
            <a:ext cx="1475656" cy="1663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7742125" y="179424"/>
            <a:ext cx="1350555" cy="16433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323528" y="5013176"/>
            <a:ext cx="1906253" cy="1747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4288" y="2468778"/>
            <a:ext cx="1607550" cy="1805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29633" y="4012988"/>
            <a:ext cx="1417928" cy="1610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92080" y="1590546"/>
            <a:ext cx="1080120" cy="1595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00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820" y="56818"/>
            <a:ext cx="913518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Κανόνες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4" name="Ομάδα 3"/>
          <p:cNvGrpSpPr/>
          <p:nvPr/>
        </p:nvGrpSpPr>
        <p:grpSpPr>
          <a:xfrm>
            <a:off x="5258330" y="904928"/>
            <a:ext cx="3505238" cy="2614664"/>
            <a:chOff x="392052" y="326559"/>
            <a:chExt cx="3533587" cy="2521524"/>
          </a:xfrm>
        </p:grpSpPr>
        <p:pic>
          <p:nvPicPr>
            <p:cNvPr id="2051" name="Picture 3" descr="C:\Users\user\Desktop\Σχολ. Έτος 2019-20\Γονείς\depositphotos_80237876-stock-illustration-cartoon-kids-with-a-fram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2052" y="326559"/>
              <a:ext cx="3533587" cy="252152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1403648" y="837937"/>
              <a:ext cx="1368152" cy="36933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b="1" dirty="0" smtClean="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Monotype Corsiva" pitchFamily="66" charset="0"/>
                  <a:ea typeface="Aka-AcidGR-DiaryGirl" pitchFamily="50" charset="-95"/>
                </a:rPr>
                <a:t>Συμβόλαιο</a:t>
              </a:r>
              <a:endParaRPr lang="el-GR" b="1" cap="none" spc="0" dirty="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Monotype Corsiva" pitchFamily="66" charset="0"/>
                <a:ea typeface="Aka-AcidGR-DiaryGirl" pitchFamily="50" charset="-95"/>
              </a:endParaRPr>
            </a:p>
          </p:txBody>
        </p:sp>
      </p:grpSp>
      <p:sp>
        <p:nvSpPr>
          <p:cNvPr id="7" name="Ορθογώνιο 6"/>
          <p:cNvSpPr/>
          <p:nvPr/>
        </p:nvSpPr>
        <p:spPr>
          <a:xfrm>
            <a:off x="323528" y="1027320"/>
            <a:ext cx="5472608"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Συμμετοχή του παιδιού στη θέσπισή τους</a:t>
            </a:r>
          </a:p>
        </p:txBody>
      </p:sp>
      <p:sp>
        <p:nvSpPr>
          <p:cNvPr id="8" name="Ορθογώνιο 7"/>
          <p:cNvSpPr/>
          <p:nvPr/>
        </p:nvSpPr>
        <p:spPr>
          <a:xfrm>
            <a:off x="395536" y="3027149"/>
            <a:ext cx="64442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Θετική διατύπωση </a:t>
            </a:r>
          </a:p>
        </p:txBody>
      </p:sp>
      <p:sp>
        <p:nvSpPr>
          <p:cNvPr id="9" name="Ορθογώνιο 8"/>
          <p:cNvSpPr/>
          <p:nvPr/>
        </p:nvSpPr>
        <p:spPr>
          <a:xfrm>
            <a:off x="395536" y="4077072"/>
            <a:ext cx="8496944"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Καθορισμός συνεπειών σε περίπτωση μη τήρησης ενός κανόνα</a:t>
            </a:r>
          </a:p>
        </p:txBody>
      </p:sp>
      <p:grpSp>
        <p:nvGrpSpPr>
          <p:cNvPr id="11" name="Ομάδα 10"/>
          <p:cNvGrpSpPr/>
          <p:nvPr/>
        </p:nvGrpSpPr>
        <p:grpSpPr>
          <a:xfrm>
            <a:off x="1560071" y="5373216"/>
            <a:ext cx="6323348" cy="1152129"/>
            <a:chOff x="880235" y="5401588"/>
            <a:chExt cx="9285151" cy="457091"/>
          </a:xfrm>
        </p:grpSpPr>
        <p:sp>
          <p:nvSpPr>
            <p:cNvPr id="12" name="Στρογγυλεμένο ορθογώνιο 11"/>
            <p:cNvSpPr/>
            <p:nvPr/>
          </p:nvSpPr>
          <p:spPr>
            <a:xfrm>
              <a:off x="880235" y="5401588"/>
              <a:ext cx="9285151" cy="4570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3" name="TextBox 12"/>
            <p:cNvSpPr txBox="1"/>
            <p:nvPr/>
          </p:nvSpPr>
          <p:spPr>
            <a:xfrm>
              <a:off x="880235" y="5458724"/>
              <a:ext cx="9285151" cy="354107"/>
            </a:xfrm>
            <a:prstGeom prst="rect">
              <a:avLst/>
            </a:prstGeom>
            <a:noFill/>
          </p:spPr>
          <p:txBody>
            <a:bodyPr wrap="square" rtlCol="0">
              <a:spAutoFit/>
            </a:bodyPr>
            <a:lstStyle/>
            <a:p>
              <a:pPr algn="ctr"/>
              <a:r>
                <a:rPr lang="el-GR" sz="2600" dirty="0" smtClean="0">
                  <a:solidFill>
                    <a:schemeClr val="accent4">
                      <a:lumMod val="75000"/>
                    </a:schemeClr>
                  </a:solidFill>
                  <a:latin typeface="Comic Sans MS" pitchFamily="66" charset="0"/>
                </a:rPr>
                <a:t>Μία θετική στάση και τήρηση κι από τους γονείς βοηθάει τους μαθητές μας </a:t>
              </a:r>
              <a:endParaRPr lang="el-GR" sz="2600" dirty="0">
                <a:solidFill>
                  <a:schemeClr val="accent4">
                    <a:lumMod val="75000"/>
                  </a:schemeClr>
                </a:solidFill>
                <a:latin typeface="Comic Sans MS" pitchFamily="66" charset="0"/>
              </a:endParaRPr>
            </a:p>
          </p:txBody>
        </p:sp>
      </p:grpSp>
      <p:sp>
        <p:nvSpPr>
          <p:cNvPr id="14" name="Δεξιό βέλος 13"/>
          <p:cNvSpPr/>
          <p:nvPr/>
        </p:nvSpPr>
        <p:spPr>
          <a:xfrm>
            <a:off x="432383" y="568782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5" name="Ορθογώνιο 14"/>
          <p:cNvSpPr/>
          <p:nvPr/>
        </p:nvSpPr>
        <p:spPr>
          <a:xfrm>
            <a:off x="1676069" y="2288485"/>
            <a:ext cx="2823923" cy="492443"/>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αιτιολόγηση</a:t>
            </a:r>
          </a:p>
        </p:txBody>
      </p:sp>
      <p:cxnSp>
        <p:nvCxnSpPr>
          <p:cNvPr id="16" name="Γωνιακή σύνδεση 15"/>
          <p:cNvCxnSpPr>
            <a:endCxn id="15" idx="1"/>
          </p:cNvCxnSpPr>
          <p:nvPr/>
        </p:nvCxnSpPr>
        <p:spPr>
          <a:xfrm>
            <a:off x="944675" y="2022604"/>
            <a:ext cx="731394" cy="512103"/>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xmlns="" val="45605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Κοινωνικοποίηση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107504" y="836712"/>
            <a:ext cx="8892480" cy="126188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Επιδιώξτε την εμπλοκή του παιδιού σε δραστηριότητες με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άλλα παιδιά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(πλατεία</a:t>
            </a:r>
            <a:r>
              <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γειτονιά, συναντήσεις σε σπίτια, παιδικά πάρτι,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παιδότοποι)</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4" name="Ορθογώνιο 3"/>
          <p:cNvSpPr/>
          <p:nvPr/>
        </p:nvSpPr>
        <p:spPr>
          <a:xfrm>
            <a:off x="107504" y="2276872"/>
            <a:ext cx="8424936"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Επιβράβευση</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προσπάθειας για κοινωνική συναναστροφή</a:t>
            </a:r>
          </a:p>
        </p:txBody>
      </p:sp>
      <p:sp>
        <p:nvSpPr>
          <p:cNvPr id="10" name="Ορθογώνιο 9"/>
          <p:cNvSpPr/>
          <p:nvPr/>
        </p:nvSpPr>
        <p:spPr>
          <a:xfrm>
            <a:off x="107504" y="3356992"/>
            <a:ext cx="5976664"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Ενθαρρύνετε το παιδί να παίρνει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ρίσκα</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αποδέχεται την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ήττα</a:t>
            </a:r>
          </a:p>
        </p:txBody>
      </p:sp>
      <p:sp>
        <p:nvSpPr>
          <p:cNvPr id="11" name="Ορθογώνιο 10"/>
          <p:cNvSpPr/>
          <p:nvPr/>
        </p:nvSpPr>
        <p:spPr>
          <a:xfrm>
            <a:off x="107504" y="4365104"/>
            <a:ext cx="6264696"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ην χρησιμοποιείται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ταμπέλες</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μην το συγκρίνετε με άλλα παιδιά</a:t>
            </a:r>
          </a:p>
        </p:txBody>
      </p:sp>
      <p:sp>
        <p:nvSpPr>
          <p:cNvPr id="12" name="Ορθογώνιο 11"/>
          <p:cNvSpPr/>
          <p:nvPr/>
        </p:nvSpPr>
        <p:spPr>
          <a:xfrm>
            <a:off x="107504" y="5445224"/>
            <a:ext cx="8424936" cy="129266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Μην είστε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υπερπροστατευτικοί</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Αφήστε το παιδί να είναι πιο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ελεύθερο</a:t>
            </a:r>
            <a:r>
              <a:rPr lang="en-US"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πέσει </a:t>
            </a:r>
            <a:r>
              <a:rPr lang="el-GR" sz="2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κάτω,να</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χτυπήσει και να μάθει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σηκώνεται</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3074" name="Picture 2" descr="https://image.freepik.com/vector-gratis/diseno-ninos-jugando_1308-610.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868144" y="2285156"/>
            <a:ext cx="3304084" cy="33040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6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28826"/>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Εμπιστοσύνη στις Εκπαιδευτικούς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688840" y="908720"/>
            <a:ext cx="7699584" cy="1326534"/>
            <a:chOff x="1784721" y="5409221"/>
            <a:chExt cx="7172798" cy="1007101"/>
          </a:xfrm>
        </p:grpSpPr>
        <p:sp>
          <p:nvSpPr>
            <p:cNvPr id="4" name="Στρογγυλεμένο ορθογώνιο 3"/>
            <p:cNvSpPr/>
            <p:nvPr/>
          </p:nvSpPr>
          <p:spPr>
            <a:xfrm>
              <a:off x="1784721" y="5409221"/>
              <a:ext cx="7172798" cy="91456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5" name="TextBox 4"/>
            <p:cNvSpPr txBox="1"/>
            <p:nvPr/>
          </p:nvSpPr>
          <p:spPr>
            <a:xfrm>
              <a:off x="1784721" y="5505035"/>
              <a:ext cx="7172798" cy="911287"/>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η σχέση και η καλή επικοινωνία παιδαγωγού και </a:t>
              </a:r>
              <a:r>
                <a:rPr lang="el-GR" sz="2400" dirty="0" smtClean="0">
                  <a:solidFill>
                    <a:schemeClr val="accent4">
                      <a:lumMod val="75000"/>
                    </a:schemeClr>
                  </a:solidFill>
                  <a:latin typeface="Comic Sans MS" pitchFamily="66" charset="0"/>
                </a:rPr>
                <a:t>γονιών βοηθούν </a:t>
              </a:r>
              <a:r>
                <a:rPr lang="el-GR" sz="2400" dirty="0">
                  <a:solidFill>
                    <a:schemeClr val="accent4">
                      <a:lumMod val="75000"/>
                    </a:schemeClr>
                  </a:solidFill>
                  <a:latin typeface="Comic Sans MS" pitchFamily="66" charset="0"/>
                </a:rPr>
                <a:t>το παιδί </a:t>
              </a:r>
              <a:r>
                <a:rPr lang="el-GR" sz="2400" dirty="0" smtClean="0">
                  <a:solidFill>
                    <a:schemeClr val="accent4">
                      <a:lumMod val="75000"/>
                    </a:schemeClr>
                  </a:solidFill>
                  <a:latin typeface="Comic Sans MS" pitchFamily="66" charset="0"/>
                </a:rPr>
                <a:t>να </a:t>
              </a:r>
              <a:r>
                <a:rPr lang="el-GR" sz="2400" dirty="0">
                  <a:solidFill>
                    <a:schemeClr val="accent4">
                      <a:lumMod val="75000"/>
                    </a:schemeClr>
                  </a:solidFill>
                  <a:latin typeface="Comic Sans MS" pitchFamily="66" charset="0"/>
                </a:rPr>
                <a:t>νιώσει </a:t>
              </a:r>
              <a:r>
                <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rPr>
                <a:t>ασφάλεια και σιγουριά </a:t>
              </a:r>
            </a:p>
          </p:txBody>
        </p:sp>
      </p:grpSp>
      <p:sp>
        <p:nvSpPr>
          <p:cNvPr id="6" name="TextBox 5"/>
          <p:cNvSpPr txBox="1"/>
          <p:nvPr/>
        </p:nvSpPr>
        <p:spPr>
          <a:xfrm>
            <a:off x="12921" y="2204864"/>
            <a:ext cx="7699584"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Μοιραστείτε μαζί μας</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107505" y="2666529"/>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σκέψεις, ανησυχίες και προβληματισμούς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8" name="Ορθογώνιο 7"/>
          <p:cNvSpPr/>
          <p:nvPr/>
        </p:nvSpPr>
        <p:spPr>
          <a:xfrm>
            <a:off x="107505" y="3128194"/>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ιδιαιτερότητες και δυσκολίες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TextBox 8"/>
          <p:cNvSpPr txBox="1"/>
          <p:nvPr/>
        </p:nvSpPr>
        <p:spPr>
          <a:xfrm>
            <a:off x="18365" y="4581128"/>
            <a:ext cx="7699584"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Ακούστε με προσοχή και χωρίς αμφισβήτηση….</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10" name="Ορθογώνιο 9"/>
          <p:cNvSpPr/>
          <p:nvPr/>
        </p:nvSpPr>
        <p:spPr>
          <a:xfrm>
            <a:off x="107505" y="3625847"/>
            <a:ext cx="633670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πιθανές αλλαγές που συμβαίνουν στο περιβάλλον του παιδιού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1" name="Ορθογώνιο 10"/>
          <p:cNvSpPr/>
          <p:nvPr/>
        </p:nvSpPr>
        <p:spPr>
          <a:xfrm>
            <a:off x="107505" y="5050253"/>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ους προβληματισμούς των νηπιαγωγών</a:t>
            </a:r>
          </a:p>
        </p:txBody>
      </p:sp>
      <p:sp>
        <p:nvSpPr>
          <p:cNvPr id="12" name="Ορθογώνιο 11"/>
          <p:cNvSpPr/>
          <p:nvPr/>
        </p:nvSpPr>
        <p:spPr>
          <a:xfrm>
            <a:off x="107505" y="5511918"/>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ις παρατηρήσεις και τις συμβουλές τους</a:t>
            </a:r>
          </a:p>
        </p:txBody>
      </p:sp>
      <p:grpSp>
        <p:nvGrpSpPr>
          <p:cNvPr id="13" name="Ομάδα 12"/>
          <p:cNvGrpSpPr/>
          <p:nvPr/>
        </p:nvGrpSpPr>
        <p:grpSpPr>
          <a:xfrm>
            <a:off x="792088" y="6093296"/>
            <a:ext cx="8172400" cy="957201"/>
            <a:chOff x="1784721" y="5409222"/>
            <a:chExt cx="7172798" cy="726704"/>
          </a:xfrm>
        </p:grpSpPr>
        <p:sp>
          <p:nvSpPr>
            <p:cNvPr id="14" name="Στρογγυλεμένο ορθογώνιο 13"/>
            <p:cNvSpPr/>
            <p:nvPr/>
          </p:nvSpPr>
          <p:spPr>
            <a:xfrm>
              <a:off x="1784721" y="5409222"/>
              <a:ext cx="7172798" cy="52682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5" name="TextBox 14"/>
            <p:cNvSpPr txBox="1"/>
            <p:nvPr/>
          </p:nvSpPr>
          <p:spPr>
            <a:xfrm>
              <a:off x="1784721" y="5505035"/>
              <a:ext cx="7172798" cy="630891"/>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Να είστε σίγουροι ότι θέλουν το καλύτερο για το παιδί σας</a:t>
              </a:r>
            </a:p>
          </p:txBody>
        </p:sp>
      </p:grpSp>
      <p:sp>
        <p:nvSpPr>
          <p:cNvPr id="16" name="Δεξιό βέλος 15"/>
          <p:cNvSpPr/>
          <p:nvPr/>
        </p:nvSpPr>
        <p:spPr>
          <a:xfrm>
            <a:off x="113778" y="6331852"/>
            <a:ext cx="575062" cy="21680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8" name="AutoShape 2" descr="C:\Users\user\Desktop\%CE%A3%CF%87%CE%BF%CE%BB. %CE%88%CF%84%CE%BF%CF%82 2019-20\%CE%93%CE%BF%CE%BD%CE%B5%CE%AF%CF%82\childrens-activity-kinder-garden-reading-260nw-573228547.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6800"/>
          <a:stretch/>
        </p:blipFill>
        <p:spPr bwMode="auto">
          <a:xfrm flipH="1">
            <a:off x="6012160" y="2387979"/>
            <a:ext cx="3024336" cy="2769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403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69448" y="2413337"/>
            <a:ext cx="5256584"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Γ. Το Αναλυτικό Πρόγραμμα του Νηπιαγωγείου </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6512" y="3789040"/>
            <a:ext cx="9182109"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Προτάσεις για Επέκταση του Προγράμματος </a:t>
            </a:r>
            <a:endParaRPr lang="en-US"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στο σπίτι</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4101" name="Picture 5" descr="C:\Users\user\Desktop\Σχολ. Έτος 2019-20\Γονείς\2d6cebe305763398f7cecb6a8b9b84f6.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67561"/>
          <a:stretch/>
        </p:blipFill>
        <p:spPr bwMode="auto">
          <a:xfrm>
            <a:off x="375008" y="4831319"/>
            <a:ext cx="8445464" cy="212607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C:\Users\user\Desktop\Σχολ. Έτος 2019-20\Γονείς\2d6cebe305763398f7cecb6a8b9b84f6.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1" b="42389"/>
          <a:stretch/>
        </p:blipFill>
        <p:spPr bwMode="auto">
          <a:xfrm>
            <a:off x="0" y="-40329"/>
            <a:ext cx="9144000" cy="29614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147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7384"/>
            <a:ext cx="9144000"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Ωρολόγιο Πρόγραμμα</a:t>
            </a:r>
            <a:endParaRPr lang="el-GR"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4" name="Ορθογώνιο 3"/>
          <p:cNvSpPr/>
          <p:nvPr/>
        </p:nvSpPr>
        <p:spPr>
          <a:xfrm>
            <a:off x="22938" y="620688"/>
            <a:ext cx="5413158" cy="492443"/>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Πρωινό Υποχρεωτικό Τμήμα</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251520" y="1052736"/>
            <a:ext cx="6646168" cy="5613675"/>
            <a:chOff x="939475" y="1321106"/>
            <a:chExt cx="6934200" cy="5345305"/>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905" b="6583"/>
            <a:stretch/>
          </p:blipFill>
          <p:spPr bwMode="auto">
            <a:xfrm>
              <a:off x="939475" y="1321106"/>
              <a:ext cx="6934200" cy="27271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9097"/>
            <a:stretch/>
          </p:blipFill>
          <p:spPr bwMode="auto">
            <a:xfrm>
              <a:off x="1104900" y="3861048"/>
              <a:ext cx="6762750" cy="2805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054" name="Picture 6" descr="https://c8.alamy.com/comp/PY3NMC/children-around-a-clock-illustration-PY3NMC.jpg"/>
          <p:cNvPicPr>
            <a:picLocks noChangeAspect="1" noChangeArrowheads="1"/>
          </p:cNvPicPr>
          <p:nvPr/>
        </p:nvPicPr>
        <p:blipFill rotWithShape="1">
          <a:blip r:embed="rId4" cstate="print">
            <a:clrChange>
              <a:clrFrom>
                <a:srgbClr val="FFFDF1"/>
              </a:clrFrom>
              <a:clrTo>
                <a:srgbClr val="FFFDF1">
                  <a:alpha val="0"/>
                </a:srgbClr>
              </a:clrTo>
            </a:clrChange>
            <a:extLst>
              <a:ext uri="{28A0092B-C50C-407E-A947-70E740481C1C}">
                <a14:useLocalDpi xmlns:a14="http://schemas.microsoft.com/office/drawing/2010/main" xmlns="" val="0"/>
              </a:ext>
            </a:extLst>
          </a:blip>
          <a:srcRect b="9083"/>
          <a:stretch/>
        </p:blipFill>
        <p:spPr bwMode="auto">
          <a:xfrm>
            <a:off x="6156176" y="2276872"/>
            <a:ext cx="2906875" cy="23094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265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χετική εικόνα"/>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12173"/>
          <a:stretch/>
        </p:blipFill>
        <p:spPr bwMode="auto">
          <a:xfrm>
            <a:off x="51830" y="734507"/>
            <a:ext cx="9056674" cy="385778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73751" y="44624"/>
            <a:ext cx="6565286" cy="492443"/>
          </a:xfrm>
          <a:prstGeom prst="rect">
            <a:avLst/>
          </a:prstGeom>
          <a:noFill/>
          <a:ln>
            <a:solidFill>
              <a:schemeClr val="accent4">
                <a:lumMod val="60000"/>
                <a:lumOff val="40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Προαιρετικό Ολοήμερο Τμήμα</a:t>
            </a:r>
          </a:p>
        </p:txBody>
      </p:sp>
      <p:pic>
        <p:nvPicPr>
          <p:cNvPr id="3078" name="Picture 6" descr="Σχετική εικόνα"/>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4663008"/>
            <a:ext cx="6120680" cy="2150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1485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008" y="0"/>
            <a:ext cx="9121062" cy="892552"/>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Ελεύθερο Παιχνίδι – </a:t>
            </a:r>
          </a:p>
          <a:p>
            <a:pPr algn="ct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Ενασχόληση στα Κέντρα Μάθησης (γωνιές)</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19" name="Ομάδα 18"/>
          <p:cNvGrpSpPr/>
          <p:nvPr/>
        </p:nvGrpSpPr>
        <p:grpSpPr>
          <a:xfrm>
            <a:off x="-1332657" y="2276872"/>
            <a:ext cx="8081373" cy="731082"/>
            <a:chOff x="1784721" y="5409222"/>
            <a:chExt cx="7172798" cy="555035"/>
          </a:xfrm>
        </p:grpSpPr>
        <p:sp>
          <p:nvSpPr>
            <p:cNvPr id="20" name="Στρογγυλεμένο ορθογώνιο 19"/>
            <p:cNvSpPr/>
            <p:nvPr/>
          </p:nvSpPr>
          <p:spPr>
            <a:xfrm>
              <a:off x="3572152" y="5409222"/>
              <a:ext cx="3488233" cy="55503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21" name="TextBox 20"/>
            <p:cNvSpPr txBox="1"/>
            <p:nvPr/>
          </p:nvSpPr>
          <p:spPr>
            <a:xfrm>
              <a:off x="1784721" y="5505035"/>
              <a:ext cx="7172798" cy="350495"/>
            </a:xfrm>
            <a:prstGeom prst="rect">
              <a:avLst/>
            </a:prstGeom>
            <a:noFill/>
          </p:spPr>
          <p:txBody>
            <a:bodyPr wrap="square" rtlCol="0">
              <a:spAutoFit/>
            </a:bodyPr>
            <a:lstStyle/>
            <a:p>
              <a:pPr algn="ctr"/>
              <a:r>
                <a:rPr lang="el-GR" sz="2400" dirty="0" smtClean="0">
                  <a:solidFill>
                    <a:schemeClr val="accent4">
                      <a:lumMod val="75000"/>
                    </a:schemeClr>
                  </a:solidFill>
                  <a:latin typeface="Comic Sans MS" pitchFamily="66" charset="0"/>
                </a:rPr>
                <a:t>Οι γωνιές της τάξης μας….</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grpSp>
        <p:nvGrpSpPr>
          <p:cNvPr id="4" name="Ομάδα 3"/>
          <p:cNvGrpSpPr/>
          <p:nvPr/>
        </p:nvGrpSpPr>
        <p:grpSpPr>
          <a:xfrm>
            <a:off x="927868" y="1124744"/>
            <a:ext cx="7255309" cy="858269"/>
            <a:chOff x="1479739" y="3291132"/>
            <a:chExt cx="13038608" cy="1710324"/>
          </a:xfrm>
        </p:grpSpPr>
        <p:sp>
          <p:nvSpPr>
            <p:cNvPr id="5" name="Στρογγυλεμένο ορθογώνιο 4"/>
            <p:cNvSpPr/>
            <p:nvPr/>
          </p:nvSpPr>
          <p:spPr>
            <a:xfrm>
              <a:off x="1784722" y="3291132"/>
              <a:ext cx="12612311" cy="164982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6" name="TextBox 5"/>
            <p:cNvSpPr txBox="1"/>
            <p:nvPr/>
          </p:nvSpPr>
          <p:spPr>
            <a:xfrm>
              <a:off x="1479739" y="3345480"/>
              <a:ext cx="13038608" cy="1655976"/>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Παιδαγωγική Αξία Παιχνιδιού – </a:t>
              </a:r>
            </a:p>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συμβολή στην ανάπτυξη &amp; μάθηση του παιδιού</a:t>
              </a:r>
              <a:endParaRPr lang="el-GR" sz="2400" dirty="0">
                <a:solidFill>
                  <a:schemeClr val="bg1"/>
                </a:solidFill>
                <a:latin typeface="Comic Sans MS" pitchFamily="66" charset="0"/>
              </a:endParaRPr>
            </a:p>
          </p:txBody>
        </p:sp>
      </p:grpSp>
      <p:sp>
        <p:nvSpPr>
          <p:cNvPr id="22" name="Ορθογώνιο 21"/>
          <p:cNvSpPr/>
          <p:nvPr/>
        </p:nvSpPr>
        <p:spPr>
          <a:xfrm>
            <a:off x="179512" y="3284984"/>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Γλώσσας</a:t>
            </a:r>
          </a:p>
        </p:txBody>
      </p:sp>
      <p:sp>
        <p:nvSpPr>
          <p:cNvPr id="23" name="Ορθογώνιο 22"/>
          <p:cNvSpPr/>
          <p:nvPr/>
        </p:nvSpPr>
        <p:spPr>
          <a:xfrm>
            <a:off x="179512" y="401667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Μαθηματικών</a:t>
            </a:r>
          </a:p>
        </p:txBody>
      </p:sp>
      <p:sp>
        <p:nvSpPr>
          <p:cNvPr id="24" name="Ορθογώνιο 23"/>
          <p:cNvSpPr/>
          <p:nvPr/>
        </p:nvSpPr>
        <p:spPr>
          <a:xfrm>
            <a:off x="179512" y="473675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Εικαστικών</a:t>
            </a:r>
          </a:p>
        </p:txBody>
      </p:sp>
      <p:sp>
        <p:nvSpPr>
          <p:cNvPr id="25" name="Ορθογώνιο 24"/>
          <p:cNvSpPr/>
          <p:nvPr/>
        </p:nvSpPr>
        <p:spPr>
          <a:xfrm>
            <a:off x="179512" y="545683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Φυσικών Επιστημών</a:t>
            </a:r>
          </a:p>
        </p:txBody>
      </p:sp>
      <p:sp>
        <p:nvSpPr>
          <p:cNvPr id="27" name="Ορθογώνιο 26"/>
          <p:cNvSpPr/>
          <p:nvPr/>
        </p:nvSpPr>
        <p:spPr>
          <a:xfrm>
            <a:off x="179512" y="617691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Υπολογιστή</a:t>
            </a:r>
          </a:p>
        </p:txBody>
      </p:sp>
      <p:sp>
        <p:nvSpPr>
          <p:cNvPr id="28" name="Ορθογώνιο 27"/>
          <p:cNvSpPr/>
          <p:nvPr/>
        </p:nvSpPr>
        <p:spPr>
          <a:xfrm>
            <a:off x="3995936" y="4304709"/>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Μαγαζάκι</a:t>
            </a:r>
          </a:p>
        </p:txBody>
      </p:sp>
      <p:sp>
        <p:nvSpPr>
          <p:cNvPr id="29" name="Ορθογώνιο 28"/>
          <p:cNvSpPr/>
          <p:nvPr/>
        </p:nvSpPr>
        <p:spPr>
          <a:xfrm>
            <a:off x="4007828" y="4952781"/>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Κουκλόσπιτο</a:t>
            </a:r>
          </a:p>
        </p:txBody>
      </p:sp>
      <p:sp>
        <p:nvSpPr>
          <p:cNvPr id="30" name="Ορθογώνιο 29"/>
          <p:cNvSpPr/>
          <p:nvPr/>
        </p:nvSpPr>
        <p:spPr>
          <a:xfrm>
            <a:off x="4012413" y="5600853"/>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Οικοδομικό Υλικό</a:t>
            </a:r>
          </a:p>
        </p:txBody>
      </p:sp>
      <p:pic>
        <p:nvPicPr>
          <p:cNvPr id="9219" name="Picture 3"/>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t="4095"/>
          <a:stretch/>
        </p:blipFill>
        <p:spPr bwMode="auto">
          <a:xfrm>
            <a:off x="5023254" y="1983013"/>
            <a:ext cx="3941234" cy="2519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Ορθογώνιο 30"/>
          <p:cNvSpPr/>
          <p:nvPr/>
        </p:nvSpPr>
        <p:spPr>
          <a:xfrm>
            <a:off x="4012413" y="6248925"/>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Βιβλιοθήκη</a:t>
            </a:r>
          </a:p>
        </p:txBody>
      </p:sp>
    </p:spTree>
    <p:extLst>
      <p:ext uri="{BB962C8B-B14F-4D97-AF65-F5344CB8AC3E}">
        <p14:creationId xmlns:p14="http://schemas.microsoft.com/office/powerpoint/2010/main" xmlns="" val="400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7" grpId="0"/>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10" y="44624"/>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Τα παιδιά, παίζοντας στις γωνιές</a:t>
            </a:r>
            <a:r>
              <a:rPr lang="en-US" sz="2400" dirty="0" smtClean="0">
                <a:solidFill>
                  <a:schemeClr val="accent4">
                    <a:lumMod val="75000"/>
                  </a:schemeClr>
                </a:solidFill>
                <a:latin typeface="Comic Sans MS" pitchFamily="66" charset="0"/>
              </a:rPr>
              <a:t>,</a:t>
            </a:r>
            <a:r>
              <a:rPr lang="el-GR" sz="2400" dirty="0" smtClean="0">
                <a:solidFill>
                  <a:schemeClr val="accent4">
                    <a:lumMod val="75000"/>
                  </a:schemeClr>
                </a:solidFill>
                <a:latin typeface="Comic Sans MS" pitchFamily="66" charset="0"/>
              </a:rPr>
              <a:t> μαθαίνουν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3" name="Ορθογώνιο 2"/>
          <p:cNvSpPr/>
          <p:nvPr/>
        </p:nvSpPr>
        <p:spPr>
          <a:xfrm>
            <a:off x="85010" y="645599"/>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αναπτύσσουν διαπροσωπικές σχέσεις</a:t>
            </a:r>
          </a:p>
        </p:txBody>
      </p:sp>
      <p:sp>
        <p:nvSpPr>
          <p:cNvPr id="4" name="Ορθογώνιο 3"/>
          <p:cNvSpPr/>
          <p:nvPr/>
        </p:nvSpPr>
        <p:spPr>
          <a:xfrm>
            <a:off x="107504" y="1149655"/>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επιλύουν τις διαφορές τους</a:t>
            </a:r>
          </a:p>
        </p:txBody>
      </p:sp>
      <p:sp>
        <p:nvSpPr>
          <p:cNvPr id="5" name="Ορθογώνιο 4"/>
          <p:cNvSpPr/>
          <p:nvPr/>
        </p:nvSpPr>
        <p:spPr>
          <a:xfrm>
            <a:off x="107504" y="1653711"/>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υνεργάζονται και να μοιράζονται</a:t>
            </a:r>
          </a:p>
        </p:txBody>
      </p:sp>
      <p:sp>
        <p:nvSpPr>
          <p:cNvPr id="6" name="Ορθογώνιο 5"/>
          <p:cNvSpPr/>
          <p:nvPr/>
        </p:nvSpPr>
        <p:spPr>
          <a:xfrm>
            <a:off x="94946" y="2165955"/>
            <a:ext cx="692532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πικοινωνούν και να ανταλλάσσουν ιδέες, σκέψεις, συναισθήματα</a:t>
            </a:r>
          </a:p>
        </p:txBody>
      </p:sp>
      <p:sp>
        <p:nvSpPr>
          <p:cNvPr id="7" name="TextBox 6"/>
          <p:cNvSpPr txBox="1"/>
          <p:nvPr/>
        </p:nvSpPr>
        <p:spPr>
          <a:xfrm>
            <a:off x="85010" y="3030051"/>
            <a:ext cx="8941550" cy="830997"/>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ε</a:t>
            </a:r>
            <a:r>
              <a:rPr lang="el-GR" sz="2400" dirty="0" smtClean="0">
                <a:solidFill>
                  <a:schemeClr val="accent4">
                    <a:lumMod val="75000"/>
                  </a:schemeClr>
                </a:solidFill>
                <a:latin typeface="Comic Sans MS" pitchFamily="66" charset="0"/>
              </a:rPr>
              <a:t>νώ παράλληλα με την εξατομικευμένη ενασχόληση και καθοδήγηση της νηπιαγωγού…</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8" name="Ορθογώνιο 7"/>
          <p:cNvSpPr/>
          <p:nvPr/>
        </p:nvSpPr>
        <p:spPr>
          <a:xfrm>
            <a:off x="5088614" y="4423946"/>
            <a:ext cx="3937946" cy="1938992"/>
          </a:xfrm>
          <a:prstGeom prst="rect">
            <a:avLst/>
          </a:prstGeom>
          <a:noFill/>
          <a:ln>
            <a:solidFill>
              <a:schemeClr val="accent4">
                <a:lumMod val="60000"/>
                <a:lumOff val="40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Αναπτύσσουν δεξιότητες σε τομείς που δυσκολεύονται (λεπτή κινητικότητα, γλώσσα, μαθηματικά…</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10242" name="Picture 2" descr="C:\Users\user\Desktop\Σχολ. Έτος 2019-20\Γονείς\b40c37397046b6e351a03514942587d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33128" y="3573015"/>
            <a:ext cx="5385880" cy="364085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Λυγισμένο βέλος 9"/>
          <p:cNvSpPr/>
          <p:nvPr/>
        </p:nvSpPr>
        <p:spPr>
          <a:xfrm rot="5400000">
            <a:off x="6644991" y="3656912"/>
            <a:ext cx="891224" cy="723433"/>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xmlns="" val="291485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938" y="44624"/>
            <a:ext cx="9121062" cy="892552"/>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Οργανωμένες Δραστηριότητες και Διερευνήσεις </a:t>
            </a:r>
          </a:p>
          <a:p>
            <a:pPr algn="ct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με βάση το ΔΕΠΠΣ-ΑΠΣ</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4" name="Ομάδα 3"/>
          <p:cNvGrpSpPr/>
          <p:nvPr/>
        </p:nvGrpSpPr>
        <p:grpSpPr>
          <a:xfrm>
            <a:off x="251520" y="1152018"/>
            <a:ext cx="3788148" cy="576063"/>
            <a:chOff x="1479739" y="3291132"/>
            <a:chExt cx="13038608" cy="1147955"/>
          </a:xfrm>
        </p:grpSpPr>
        <p:sp>
          <p:nvSpPr>
            <p:cNvPr id="5" name="Στρογγυλεμένο ορθογώνιο 4"/>
            <p:cNvSpPr/>
            <p:nvPr/>
          </p:nvSpPr>
          <p:spPr>
            <a:xfrm>
              <a:off x="1479739" y="3291132"/>
              <a:ext cx="13038608"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6" name="TextBox 5"/>
            <p:cNvSpPr txBox="1"/>
            <p:nvPr/>
          </p:nvSpPr>
          <p:spPr>
            <a:xfrm>
              <a:off x="1479739" y="3345481"/>
              <a:ext cx="13038608" cy="919987"/>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Θεματικές Προσεγγίσεις</a:t>
              </a:r>
              <a:endParaRPr lang="el-GR" sz="2400" dirty="0">
                <a:solidFill>
                  <a:schemeClr val="bg1"/>
                </a:solidFill>
                <a:latin typeface="Comic Sans MS" pitchFamily="66" charset="0"/>
              </a:endParaRPr>
            </a:p>
          </p:txBody>
        </p:sp>
      </p:grpSp>
      <p:grpSp>
        <p:nvGrpSpPr>
          <p:cNvPr id="7" name="Ομάδα 6"/>
          <p:cNvGrpSpPr/>
          <p:nvPr/>
        </p:nvGrpSpPr>
        <p:grpSpPr>
          <a:xfrm>
            <a:off x="4932040" y="1131510"/>
            <a:ext cx="3788148" cy="576063"/>
            <a:chOff x="1479739" y="3291132"/>
            <a:chExt cx="13038608" cy="1147955"/>
          </a:xfrm>
        </p:grpSpPr>
        <p:sp>
          <p:nvSpPr>
            <p:cNvPr id="8" name="Στρογγυλεμένο ορθογώνιο 7"/>
            <p:cNvSpPr/>
            <p:nvPr/>
          </p:nvSpPr>
          <p:spPr>
            <a:xfrm>
              <a:off x="1479739" y="3291132"/>
              <a:ext cx="13038608"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9" name="TextBox 8"/>
            <p:cNvSpPr txBox="1"/>
            <p:nvPr/>
          </p:nvSpPr>
          <p:spPr>
            <a:xfrm>
              <a:off x="1479739" y="3400851"/>
              <a:ext cx="13038608" cy="919987"/>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Εργαστήρια Δεξιοτήτων</a:t>
              </a:r>
              <a:endParaRPr lang="el-GR" sz="2400" dirty="0">
                <a:solidFill>
                  <a:schemeClr val="bg1"/>
                </a:solidFill>
                <a:latin typeface="Comic Sans MS" pitchFamily="66" charset="0"/>
              </a:endParaRPr>
            </a:p>
          </p:txBody>
        </p:sp>
      </p:grpSp>
      <p:grpSp>
        <p:nvGrpSpPr>
          <p:cNvPr id="10" name="Ομάδα 9"/>
          <p:cNvGrpSpPr/>
          <p:nvPr/>
        </p:nvGrpSpPr>
        <p:grpSpPr>
          <a:xfrm>
            <a:off x="2145594" y="2204864"/>
            <a:ext cx="5362479" cy="957202"/>
            <a:chOff x="1784721" y="5409222"/>
            <a:chExt cx="7172798" cy="726705"/>
          </a:xfrm>
        </p:grpSpPr>
        <p:sp>
          <p:nvSpPr>
            <p:cNvPr id="11" name="Στρογγυλεμένο ορθογώνιο 10"/>
            <p:cNvSpPr/>
            <p:nvPr/>
          </p:nvSpPr>
          <p:spPr>
            <a:xfrm>
              <a:off x="1784721" y="5409222"/>
              <a:ext cx="7172798" cy="7267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dirty="0"/>
            </a:p>
          </p:txBody>
        </p:sp>
        <p:sp>
          <p:nvSpPr>
            <p:cNvPr id="12" name="TextBox 11"/>
            <p:cNvSpPr txBox="1"/>
            <p:nvPr/>
          </p:nvSpPr>
          <p:spPr>
            <a:xfrm>
              <a:off x="1784721" y="5451808"/>
              <a:ext cx="7172798" cy="630891"/>
            </a:xfrm>
            <a:prstGeom prst="rect">
              <a:avLst/>
            </a:prstGeom>
            <a:noFill/>
          </p:spPr>
          <p:txBody>
            <a:bodyPr wrap="square" rtlCol="0">
              <a:spAutoFit/>
            </a:bodyPr>
            <a:lstStyle/>
            <a:p>
              <a:pPr algn="ctr"/>
              <a:r>
                <a:rPr lang="el-GR" sz="2400" dirty="0" err="1" smtClean="0">
                  <a:solidFill>
                    <a:schemeClr val="accent4">
                      <a:lumMod val="75000"/>
                    </a:schemeClr>
                  </a:solidFill>
                  <a:latin typeface="Comic Sans MS" pitchFamily="66" charset="0"/>
                </a:rPr>
                <a:t>Διαθεματικότητα</a:t>
              </a:r>
              <a:r>
                <a:rPr lang="el-GR" sz="2400" dirty="0" smtClean="0">
                  <a:solidFill>
                    <a:schemeClr val="accent4">
                      <a:lumMod val="75000"/>
                    </a:schemeClr>
                  </a:solidFill>
                  <a:latin typeface="Comic Sans MS" pitchFamily="66" charset="0"/>
                </a:rPr>
                <a:t> &amp; Αξιοποίηση </a:t>
              </a:r>
            </a:p>
            <a:p>
              <a:pPr algn="ctr"/>
              <a:r>
                <a:rPr lang="el-GR" sz="2400" dirty="0" smtClean="0">
                  <a:solidFill>
                    <a:schemeClr val="accent4">
                      <a:lumMod val="75000"/>
                    </a:schemeClr>
                  </a:solidFill>
                  <a:latin typeface="Comic Sans MS" pitchFamily="66" charset="0"/>
                </a:rPr>
                <a:t>των ενδιαφερόντων των παιδιών</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14" name="Δεξιό άγκιστρο 13"/>
          <p:cNvSpPr/>
          <p:nvPr/>
        </p:nvSpPr>
        <p:spPr>
          <a:xfrm rot="5400000">
            <a:off x="4253224" y="1218618"/>
            <a:ext cx="547788" cy="1368152"/>
          </a:xfrm>
          <a:prstGeom prst="rightBrace">
            <a:avLst>
              <a:gd name="adj1" fmla="val 8333"/>
              <a:gd name="adj2" fmla="val 47655"/>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l-GR"/>
          </a:p>
        </p:txBody>
      </p:sp>
      <p:grpSp>
        <p:nvGrpSpPr>
          <p:cNvPr id="15" name="Ομάδα 14"/>
          <p:cNvGrpSpPr/>
          <p:nvPr/>
        </p:nvGrpSpPr>
        <p:grpSpPr>
          <a:xfrm>
            <a:off x="251520" y="3356992"/>
            <a:ext cx="8352928" cy="901078"/>
            <a:chOff x="-643946" y="3291134"/>
            <a:chExt cx="9134193" cy="1795631"/>
          </a:xfrm>
        </p:grpSpPr>
        <p:sp>
          <p:nvSpPr>
            <p:cNvPr id="16" name="Στρογγυλεμένο ορθογώνιο 15"/>
            <p:cNvSpPr/>
            <p:nvPr/>
          </p:nvSpPr>
          <p:spPr>
            <a:xfrm>
              <a:off x="-205393" y="3291134"/>
              <a:ext cx="8377793"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7" name="TextBox 16"/>
            <p:cNvSpPr txBox="1"/>
            <p:nvPr/>
          </p:nvSpPr>
          <p:spPr>
            <a:xfrm>
              <a:off x="-643946" y="3308124"/>
              <a:ext cx="9134193" cy="177864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Γνωστικά Αντικείμενα – Μαθησιακές Περιοχές</a:t>
              </a:r>
              <a:endParaRPr lang="el-GR" sz="2600" dirty="0">
                <a:solidFill>
                  <a:schemeClr val="bg1"/>
                </a:solidFill>
                <a:latin typeface="Comic Sans MS" pitchFamily="66" charset="0"/>
              </a:endParaRPr>
            </a:p>
          </p:txBody>
        </p:sp>
      </p:grpSp>
      <p:sp>
        <p:nvSpPr>
          <p:cNvPr id="19" name="Ορθογώνιο 18"/>
          <p:cNvSpPr/>
          <p:nvPr/>
        </p:nvSpPr>
        <p:spPr>
          <a:xfrm>
            <a:off x="395536" y="3981651"/>
            <a:ext cx="201622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Γλώσσα</a:t>
            </a:r>
          </a:p>
        </p:txBody>
      </p:sp>
      <p:sp>
        <p:nvSpPr>
          <p:cNvPr id="20" name="Ορθογώνιο 19"/>
          <p:cNvSpPr/>
          <p:nvPr/>
        </p:nvSpPr>
        <p:spPr>
          <a:xfrm>
            <a:off x="395536" y="4474094"/>
            <a:ext cx="266429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Μαθηματικά</a:t>
            </a:r>
          </a:p>
        </p:txBody>
      </p:sp>
      <p:sp>
        <p:nvSpPr>
          <p:cNvPr id="21" name="Ορθογώνιο 20"/>
          <p:cNvSpPr/>
          <p:nvPr/>
        </p:nvSpPr>
        <p:spPr>
          <a:xfrm>
            <a:off x="395536" y="4982978"/>
            <a:ext cx="4032448"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Τέχνες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(εικαστικά, θέατρο, μουσική, χορός)</a:t>
            </a:r>
          </a:p>
        </p:txBody>
      </p:sp>
      <p:sp>
        <p:nvSpPr>
          <p:cNvPr id="22" name="Ορθογώνιο 21"/>
          <p:cNvSpPr/>
          <p:nvPr/>
        </p:nvSpPr>
        <p:spPr>
          <a:xfrm>
            <a:off x="4826831" y="4011848"/>
            <a:ext cx="348695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Φυσικές Επιστήμες</a:t>
            </a:r>
          </a:p>
        </p:txBody>
      </p:sp>
      <p:sp>
        <p:nvSpPr>
          <p:cNvPr id="23" name="Ορθογώνιο 22"/>
          <p:cNvSpPr/>
          <p:nvPr/>
        </p:nvSpPr>
        <p:spPr>
          <a:xfrm>
            <a:off x="4826832" y="4614227"/>
            <a:ext cx="389335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ροσωπική &amp; Κοινωνική Ανάπτυξη</a:t>
            </a:r>
          </a:p>
        </p:txBody>
      </p:sp>
      <p:sp>
        <p:nvSpPr>
          <p:cNvPr id="24" name="Ορθογώνιο 23"/>
          <p:cNvSpPr/>
          <p:nvPr/>
        </p:nvSpPr>
        <p:spPr>
          <a:xfrm>
            <a:off x="4826831" y="5469031"/>
            <a:ext cx="389335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Περιβάλλον &amp; Εκπαίδευση για την Αειφόρο Ανάπτυξη</a:t>
            </a:r>
          </a:p>
        </p:txBody>
      </p:sp>
      <p:sp>
        <p:nvSpPr>
          <p:cNvPr id="25" name="Ορθογώνιο 24"/>
          <p:cNvSpPr/>
          <p:nvPr/>
        </p:nvSpPr>
        <p:spPr>
          <a:xfrm>
            <a:off x="374631" y="5805264"/>
            <a:ext cx="3893355"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Τεχνολογία</a:t>
            </a:r>
          </a:p>
        </p:txBody>
      </p:sp>
      <p:sp>
        <p:nvSpPr>
          <p:cNvPr id="26" name="Ορθογώνιο 25"/>
          <p:cNvSpPr/>
          <p:nvPr/>
        </p:nvSpPr>
        <p:spPr>
          <a:xfrm>
            <a:off x="395536" y="6309320"/>
            <a:ext cx="3893355"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Φυσική Αγωγή</a:t>
            </a:r>
          </a:p>
        </p:txBody>
      </p:sp>
    </p:spTree>
    <p:extLst>
      <p:ext uri="{BB962C8B-B14F-4D97-AF65-F5344CB8AC3E}">
        <p14:creationId xmlns:p14="http://schemas.microsoft.com/office/powerpoint/2010/main" xmlns="" val="12964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0" grpId="0"/>
      <p:bldP spid="21"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4410"/>
            <a:ext cx="623842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Θέματα για συζήτηση….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8" name="Ορθογώνιο 7"/>
          <p:cNvSpPr/>
          <p:nvPr/>
        </p:nvSpPr>
        <p:spPr>
          <a:xfrm>
            <a:off x="73994" y="937666"/>
            <a:ext cx="521808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 Πρακτικά Θέματα</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9" name="Ορθογώνιο 8"/>
          <p:cNvSpPr/>
          <p:nvPr/>
        </p:nvSpPr>
        <p:spPr>
          <a:xfrm>
            <a:off x="107504" y="2420888"/>
            <a:ext cx="9685826" cy="147732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Το Αναλυτικό Πρόγραμμα του Νηπιαγωγείου – Προτάσεις για Επέκταση του Προγράμματος στο σπίτι</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0" name="Ορθογώνιο 9"/>
          <p:cNvSpPr/>
          <p:nvPr/>
        </p:nvSpPr>
        <p:spPr>
          <a:xfrm>
            <a:off x="107504" y="1722874"/>
            <a:ext cx="6240162"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a:t>
            </a: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Ομαλή Προσαρμογή Παιδιών</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2" name="Ορθογώνιο 11"/>
          <p:cNvSpPr/>
          <p:nvPr/>
        </p:nvSpPr>
        <p:spPr>
          <a:xfrm>
            <a:off x="107504" y="3861048"/>
            <a:ext cx="9685826"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Ετήσιος Εκπαιδευτικός Προγραμματισμός – Καινοτόμα Προγράμματα και Επισκέψεις</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3" name="Ορθογώνιο 12"/>
          <p:cNvSpPr/>
          <p:nvPr/>
        </p:nvSpPr>
        <p:spPr>
          <a:xfrm>
            <a:off x="73994" y="4941168"/>
            <a:ext cx="968582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a:t>
            </a: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Επικοινωνία &amp; Συνεργασία με γονείς</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4" name="Ορθογώνιο 13"/>
          <p:cNvSpPr/>
          <p:nvPr/>
        </p:nvSpPr>
        <p:spPr>
          <a:xfrm>
            <a:off x="70750" y="5539298"/>
            <a:ext cx="968582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6. Δομές Υποστήριξης Εκπαιδευτικού Έργου</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Tree>
    <p:extLst>
      <p:ext uri="{BB962C8B-B14F-4D97-AF65-F5344CB8AC3E}">
        <p14:creationId xmlns:p14="http://schemas.microsoft.com/office/powerpoint/2010/main" xmlns="" val="261333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Γλώσσα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1266" name="Picture 2"/>
          <p:cNvPicPr>
            <a:picLocks noChangeAspect="1" noChangeArrowheads="1"/>
          </p:cNvPicPr>
          <p:nvPr/>
        </p:nvPicPr>
        <p:blipFill>
          <a:blip r:embed="rId3" cstate="print">
            <a:clrChange>
              <a:clrFrom>
                <a:srgbClr val="FAF9FF"/>
              </a:clrFrom>
              <a:clrTo>
                <a:srgbClr val="FAF9FF">
                  <a:alpha val="0"/>
                </a:srgbClr>
              </a:clrTo>
            </a:clrChange>
            <a:extLst>
              <a:ext uri="{28A0092B-C50C-407E-A947-70E740481C1C}">
                <a14:useLocalDpi xmlns:a14="http://schemas.microsoft.com/office/drawing/2010/main" xmlns="" val="0"/>
              </a:ext>
            </a:extLst>
          </a:blip>
          <a:srcRect/>
          <a:stretch>
            <a:fillRect/>
          </a:stretch>
        </p:blipFill>
        <p:spPr bwMode="auto">
          <a:xfrm>
            <a:off x="6084168" y="3653140"/>
            <a:ext cx="3059832" cy="3177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Ορθογώνιο 3"/>
          <p:cNvSpPr/>
          <p:nvPr/>
        </p:nvSpPr>
        <p:spPr>
          <a:xfrm>
            <a:off x="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Προφορικός Λόγος</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5" name="TextBox 4"/>
          <p:cNvSpPr txBox="1"/>
          <p:nvPr/>
        </p:nvSpPr>
        <p:spPr>
          <a:xfrm>
            <a:off x="94946" y="1484784"/>
            <a:ext cx="8941550" cy="830997"/>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Μέσα από ποικίλες επικοινωνιακές καταστάσεις τα παιδιά ενθαρρύνονται να παίρνουν το λόγο </a:t>
            </a:r>
            <a:r>
              <a:rPr lang="el-GR" sz="2400" dirty="0" smtClean="0">
                <a:solidFill>
                  <a:schemeClr val="accent4">
                    <a:lumMod val="75000"/>
                  </a:schemeClr>
                </a:solidFill>
                <a:latin typeface="Comic Sans MS" pitchFamily="66" charset="0"/>
              </a:rPr>
              <a:t>ώστε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6" name="Ορθογώνιο 5"/>
          <p:cNvSpPr/>
          <p:nvPr/>
        </p:nvSpPr>
        <p:spPr>
          <a:xfrm>
            <a:off x="107505" y="2391271"/>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μπλουτίσουν το λεξιλόγιό τους</a:t>
            </a:r>
          </a:p>
        </p:txBody>
      </p:sp>
      <p:sp>
        <p:nvSpPr>
          <p:cNvPr id="7" name="Ορθογώνιο 6"/>
          <p:cNvSpPr/>
          <p:nvPr/>
        </p:nvSpPr>
        <p:spPr>
          <a:xfrm>
            <a:off x="107505" y="2967335"/>
            <a:ext cx="849694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ιηγηθούν εμπειρίες τους και να αφηγηθούν ιστορίες</a:t>
            </a:r>
          </a:p>
        </p:txBody>
      </p:sp>
      <p:sp>
        <p:nvSpPr>
          <p:cNvPr id="8" name="Ορθογώνιο 7"/>
          <p:cNvSpPr/>
          <p:nvPr/>
        </p:nvSpPr>
        <p:spPr>
          <a:xfrm>
            <a:off x="107505" y="3615407"/>
            <a:ext cx="849694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εριγράφουν και να ερμηνεύουν γεγονότα</a:t>
            </a:r>
          </a:p>
        </p:txBody>
      </p:sp>
      <p:sp>
        <p:nvSpPr>
          <p:cNvPr id="9" name="Ορθογώνιο 8"/>
          <p:cNvSpPr/>
          <p:nvPr/>
        </p:nvSpPr>
        <p:spPr>
          <a:xfrm>
            <a:off x="94947" y="4182179"/>
            <a:ext cx="6421269"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επιχειρηματολογούν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να αιτιολογούν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τις απόψεις τους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Ορθογώνιο 9"/>
          <p:cNvSpPr/>
          <p:nvPr/>
        </p:nvSpPr>
        <p:spPr>
          <a:xfrm>
            <a:off x="94946" y="5171708"/>
            <a:ext cx="6421270"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μαθαίνουν να είναι καλοί ακροατές, παίρνοντας διαδοχικά τον λόγο και δείχνοντας σεβασμό στους συνομιλητές τους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p14="http://schemas.microsoft.com/office/powerpoint/2010/main" xmlns="" val="427469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44000"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Ενισχύοντας την προφορική ομιλία κι έκφραση στο σπίτι….</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94946" y="1484784"/>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Ενθαρρύνετε τα παιδιά σας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107505" y="2160438"/>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διηγηθούν πώς πέρασαν στο σχολείο</a:t>
            </a:r>
          </a:p>
        </p:txBody>
      </p:sp>
      <p:sp>
        <p:nvSpPr>
          <p:cNvPr id="5" name="Ορθογώνιο 4"/>
          <p:cNvSpPr/>
          <p:nvPr/>
        </p:nvSpPr>
        <p:spPr>
          <a:xfrm>
            <a:off x="94946" y="2751311"/>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φηγηθούν ένα παραμύθι</a:t>
            </a:r>
          </a:p>
        </p:txBody>
      </p:sp>
      <p:sp>
        <p:nvSpPr>
          <p:cNvPr id="6" name="Ορθογώνιο 5"/>
          <p:cNvSpPr/>
          <p:nvPr/>
        </p:nvSpPr>
        <p:spPr>
          <a:xfrm>
            <a:off x="107505" y="3314601"/>
            <a:ext cx="655272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περιγράψουν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κάτι που τους κάνει εντύπωση σε μια βόλτα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94945" y="4148790"/>
            <a:ext cx="655272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αιτιολογήσουν την άποψή τους για κάποιο θέμα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8" name="Ομάδα 7"/>
          <p:cNvGrpSpPr/>
          <p:nvPr/>
        </p:nvGrpSpPr>
        <p:grpSpPr>
          <a:xfrm>
            <a:off x="1560070" y="5373213"/>
            <a:ext cx="7260401" cy="1440164"/>
            <a:chOff x="880235" y="5401588"/>
            <a:chExt cx="9285151" cy="571365"/>
          </a:xfrm>
        </p:grpSpPr>
        <p:sp>
          <p:nvSpPr>
            <p:cNvPr id="9" name="Στρογγυλεμένο ορθογώνιο 8"/>
            <p:cNvSpPr/>
            <p:nvPr/>
          </p:nvSpPr>
          <p:spPr>
            <a:xfrm>
              <a:off x="880235" y="5401588"/>
              <a:ext cx="9285151" cy="4570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0" name="TextBox 9"/>
            <p:cNvSpPr txBox="1"/>
            <p:nvPr/>
          </p:nvSpPr>
          <p:spPr>
            <a:xfrm>
              <a:off x="880235" y="5460108"/>
              <a:ext cx="9285151" cy="512845"/>
            </a:xfrm>
            <a:prstGeom prst="rect">
              <a:avLst/>
            </a:prstGeom>
            <a:noFill/>
          </p:spPr>
          <p:txBody>
            <a:bodyPr wrap="square" rtlCol="0">
              <a:spAutoFit/>
            </a:bodyPr>
            <a:lstStyle/>
            <a:p>
              <a:pPr algn="ctr"/>
              <a:r>
                <a:rPr lang="el-GR" sz="2600" dirty="0">
                  <a:solidFill>
                    <a:schemeClr val="accent4">
                      <a:lumMod val="75000"/>
                    </a:schemeClr>
                  </a:solidFill>
                  <a:latin typeface="Comic Sans MS" pitchFamily="66" charset="0"/>
                </a:rPr>
                <a:t>αφιερώστε χρόνο για να ακούσετε τα παιδιά σας γιατί σίγουρα έχουν πολλά να σας πουν</a:t>
              </a:r>
            </a:p>
          </p:txBody>
        </p:sp>
      </p:grpSp>
      <p:sp>
        <p:nvSpPr>
          <p:cNvPr id="11" name="Δεξιό βέλος 10"/>
          <p:cNvSpPr/>
          <p:nvPr/>
        </p:nvSpPr>
        <p:spPr>
          <a:xfrm>
            <a:off x="432383" y="568782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1331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881688" y="1484785"/>
            <a:ext cx="2992629" cy="3253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1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6512" y="10792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a:t>
            </a:r>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Γραπτός Λόγος</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6" name="Ομάδα 5"/>
          <p:cNvGrpSpPr/>
          <p:nvPr/>
        </p:nvGrpSpPr>
        <p:grpSpPr>
          <a:xfrm>
            <a:off x="117316" y="938363"/>
            <a:ext cx="5174763" cy="2191767"/>
            <a:chOff x="567172" y="4523282"/>
            <a:chExt cx="9321947" cy="869553"/>
          </a:xfrm>
        </p:grpSpPr>
        <p:sp>
          <p:nvSpPr>
            <p:cNvPr id="7" name="Στρογγυλεμένο ορθογώνιο 6"/>
            <p:cNvSpPr/>
            <p:nvPr/>
          </p:nvSpPr>
          <p:spPr>
            <a:xfrm>
              <a:off x="567172" y="4523282"/>
              <a:ext cx="9321946" cy="86955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8" name="TextBox 7"/>
            <p:cNvSpPr txBox="1"/>
            <p:nvPr/>
          </p:nvSpPr>
          <p:spPr>
            <a:xfrm>
              <a:off x="629479" y="4550303"/>
              <a:ext cx="9259640" cy="842532"/>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Στόχος μας είναι να αποκτήσουν </a:t>
              </a:r>
              <a:r>
                <a:rPr lang="el-GR" sz="2200" b="1" u="sng" dirty="0">
                  <a:solidFill>
                    <a:schemeClr val="accent4">
                      <a:lumMod val="75000"/>
                    </a:schemeClr>
                  </a:solidFill>
                  <a:effectLst>
                    <a:outerShdw blurRad="38100" dist="38100" dir="2700000" algn="tl">
                      <a:srgbClr val="000000">
                        <a:alpha val="43137"/>
                      </a:srgbClr>
                    </a:outerShdw>
                  </a:effectLst>
                  <a:latin typeface="Comic Sans MS" pitchFamily="66" charset="0"/>
                </a:rPr>
                <a:t>κίνητρα</a:t>
              </a:r>
              <a:r>
                <a:rPr lang="el-GR" sz="2200" dirty="0">
                  <a:solidFill>
                    <a:schemeClr val="accent4">
                      <a:lumMod val="75000"/>
                    </a:schemeClr>
                  </a:solidFill>
                  <a:latin typeface="Comic Sans MS" pitchFamily="66" charset="0"/>
                </a:rPr>
                <a:t> για την κατάκτηση του γραπτού λόγου, να καταλάβουν δηλαδή </a:t>
              </a:r>
              <a:r>
                <a:rPr lang="el-GR" sz="2200" u="sng" dirty="0">
                  <a:solidFill>
                    <a:schemeClr val="accent4">
                      <a:lumMod val="75000"/>
                    </a:schemeClr>
                  </a:solidFill>
                  <a:latin typeface="Comic Sans MS" pitchFamily="66" charset="0"/>
                </a:rPr>
                <a:t>την κοινωνική του διάσταση</a:t>
              </a:r>
              <a:r>
                <a:rPr lang="el-GR" sz="2200" dirty="0">
                  <a:solidFill>
                    <a:schemeClr val="accent4">
                      <a:lumMod val="75000"/>
                    </a:schemeClr>
                  </a:solidFill>
                  <a:latin typeface="Comic Sans MS" pitchFamily="66" charset="0"/>
                </a:rPr>
                <a:t>, τη </a:t>
              </a:r>
              <a:r>
                <a:rPr lang="el-GR" sz="2200" u="sng" dirty="0">
                  <a:solidFill>
                    <a:schemeClr val="accent4">
                      <a:lumMod val="75000"/>
                    </a:schemeClr>
                  </a:solidFill>
                  <a:latin typeface="Comic Sans MS" pitchFamily="66" charset="0"/>
                </a:rPr>
                <a:t>χρησιμότητα</a:t>
              </a:r>
              <a:r>
                <a:rPr lang="el-GR" sz="2200" dirty="0">
                  <a:solidFill>
                    <a:schemeClr val="accent4">
                      <a:lumMod val="75000"/>
                    </a:schemeClr>
                  </a:solidFill>
                  <a:latin typeface="Comic Sans MS" pitchFamily="66" charset="0"/>
                </a:rPr>
                <a:t> και τις </a:t>
              </a:r>
              <a:r>
                <a:rPr lang="el-GR" sz="2200" u="sng" dirty="0">
                  <a:solidFill>
                    <a:schemeClr val="accent4">
                      <a:lumMod val="75000"/>
                    </a:schemeClr>
                  </a:solidFill>
                  <a:latin typeface="Comic Sans MS" pitchFamily="66" charset="0"/>
                </a:rPr>
                <a:t>επικοινωνιακές σκοπιμότητες </a:t>
              </a:r>
              <a:r>
                <a:rPr lang="el-GR" sz="2200" dirty="0">
                  <a:solidFill>
                    <a:schemeClr val="accent4">
                      <a:lumMod val="75000"/>
                    </a:schemeClr>
                  </a:solidFill>
                  <a:latin typeface="Comic Sans MS" pitchFamily="66" charset="0"/>
                </a:rPr>
                <a:t>που εξυπηρετεί</a:t>
              </a:r>
            </a:p>
          </p:txBody>
        </p:sp>
      </p:grpSp>
      <p:sp>
        <p:nvSpPr>
          <p:cNvPr id="9" name="Ορθογώνιο 8"/>
          <p:cNvSpPr/>
          <p:nvPr/>
        </p:nvSpPr>
        <p:spPr>
          <a:xfrm>
            <a:off x="591666" y="3284984"/>
            <a:ext cx="824542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ραστηριότητες γραφής που έχουν νόημα για τα παιδιά κι εξυπηρετούν επικοινωνιακό στόχο</a:t>
            </a:r>
          </a:p>
        </p:txBody>
      </p:sp>
      <p:pic>
        <p:nvPicPr>
          <p:cNvPr id="12290" name="Picture 2" descr="C:\Users\user\Desktop\Σχολ. Έτος 2019-20\Γονείς\kleinkinder-die-buchstaben-halten-44488447.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301078">
            <a:off x="5216290" y="928598"/>
            <a:ext cx="3933669" cy="18909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Καμπύλο δεξιό βέλος 2"/>
          <p:cNvSpPr/>
          <p:nvPr/>
        </p:nvSpPr>
        <p:spPr>
          <a:xfrm>
            <a:off x="151904" y="2987961"/>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grpSp>
        <p:nvGrpSpPr>
          <p:cNvPr id="13" name="Ομάδα 12"/>
          <p:cNvGrpSpPr/>
          <p:nvPr/>
        </p:nvGrpSpPr>
        <p:grpSpPr>
          <a:xfrm>
            <a:off x="1272327" y="4365104"/>
            <a:ext cx="7980193" cy="488938"/>
            <a:chOff x="1479739" y="3291132"/>
            <a:chExt cx="13038608" cy="974336"/>
          </a:xfrm>
        </p:grpSpPr>
        <p:sp>
          <p:nvSpPr>
            <p:cNvPr id="14" name="Στρογγυλεμένο ορθογώνιο 13"/>
            <p:cNvSpPr/>
            <p:nvPr/>
          </p:nvSpPr>
          <p:spPr>
            <a:xfrm>
              <a:off x="3240615" y="3291132"/>
              <a:ext cx="9834893" cy="9743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5" name="TextBox 14"/>
            <p:cNvSpPr txBox="1"/>
            <p:nvPr/>
          </p:nvSpPr>
          <p:spPr>
            <a:xfrm>
              <a:off x="1479739" y="3345481"/>
              <a:ext cx="13038608" cy="919987"/>
            </a:xfrm>
            <a:prstGeom prst="rect">
              <a:avLst/>
            </a:prstGeom>
            <a:noFill/>
          </p:spPr>
          <p:txBody>
            <a:bodyPr wrap="square" rtlCol="0">
              <a:spAutoFit/>
            </a:bodyPr>
            <a:lstStyle/>
            <a:p>
              <a:pPr marL="342900" indent="-342900" algn="ctr">
                <a:buFont typeface="Wingdings" pitchFamily="2" charset="2"/>
                <a:buChar char="Ø"/>
              </a:pPr>
              <a:r>
                <a:rPr lang="el-GR" sz="2400" b="1" dirty="0" smtClean="0">
                  <a:solidFill>
                    <a:schemeClr val="bg1"/>
                  </a:solidFill>
                  <a:effectLst>
                    <a:outerShdw blurRad="38100" dist="38100" dir="2700000" algn="tl">
                      <a:srgbClr val="000000">
                        <a:alpha val="43137"/>
                      </a:srgbClr>
                    </a:outerShdw>
                  </a:effectLst>
                  <a:latin typeface="Comic Sans MS" pitchFamily="66" charset="0"/>
                </a:rPr>
                <a:t> αποφυγή ασκήσεων προγραφής</a:t>
              </a:r>
              <a:endParaRPr lang="el-GR" sz="2400" dirty="0">
                <a:solidFill>
                  <a:schemeClr val="bg1"/>
                </a:solidFill>
                <a:latin typeface="Comic Sans MS" pitchFamily="66" charset="0"/>
              </a:endParaRPr>
            </a:p>
          </p:txBody>
        </p:sp>
      </p:grpSp>
      <p:grpSp>
        <p:nvGrpSpPr>
          <p:cNvPr id="16" name="Ομάδα 15"/>
          <p:cNvGrpSpPr/>
          <p:nvPr/>
        </p:nvGrpSpPr>
        <p:grpSpPr>
          <a:xfrm>
            <a:off x="1760528" y="5085184"/>
            <a:ext cx="7255309" cy="948844"/>
            <a:chOff x="1800971" y="5001457"/>
            <a:chExt cx="13038608" cy="1890819"/>
          </a:xfrm>
        </p:grpSpPr>
        <p:sp>
          <p:nvSpPr>
            <p:cNvPr id="17" name="Στρογγυλεμένο ορθογώνιο 16"/>
            <p:cNvSpPr/>
            <p:nvPr/>
          </p:nvSpPr>
          <p:spPr>
            <a:xfrm>
              <a:off x="2205366" y="5001457"/>
              <a:ext cx="12312982" cy="18908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8" name="TextBox 17"/>
            <p:cNvSpPr txBox="1"/>
            <p:nvPr/>
          </p:nvSpPr>
          <p:spPr>
            <a:xfrm>
              <a:off x="1800971" y="5170341"/>
              <a:ext cx="13038608" cy="1655976"/>
            </a:xfrm>
            <a:prstGeom prst="rect">
              <a:avLst/>
            </a:prstGeom>
            <a:noFill/>
          </p:spPr>
          <p:txBody>
            <a:bodyPr wrap="square" rtlCol="0">
              <a:spAutoFit/>
            </a:bodyPr>
            <a:lstStyle/>
            <a:p>
              <a:pPr marL="342900" indent="-342900" algn="ctr">
                <a:buFont typeface="Wingdings" pitchFamily="2" charset="2"/>
                <a:buChar char="Ø"/>
              </a:pPr>
              <a:r>
                <a:rPr lang="el-GR" sz="2400" b="1" dirty="0" smtClean="0">
                  <a:solidFill>
                    <a:schemeClr val="bg1"/>
                  </a:solidFill>
                  <a:effectLst>
                    <a:outerShdw blurRad="38100" dist="38100" dir="2700000" algn="tl">
                      <a:srgbClr val="000000">
                        <a:alpha val="43137"/>
                      </a:srgbClr>
                    </a:outerShdw>
                  </a:effectLst>
                  <a:latin typeface="Comic Sans MS" pitchFamily="66" charset="0"/>
                </a:rPr>
                <a:t> ενθάρρυνση </a:t>
              </a:r>
              <a:r>
                <a:rPr lang="el-GR" sz="2400" b="1" dirty="0">
                  <a:solidFill>
                    <a:schemeClr val="bg1"/>
                  </a:solidFill>
                  <a:effectLst>
                    <a:outerShdw blurRad="38100" dist="38100" dir="2700000" algn="tl">
                      <a:srgbClr val="000000">
                        <a:alpha val="43137"/>
                      </a:srgbClr>
                    </a:outerShdw>
                  </a:effectLst>
                  <a:latin typeface="Comic Sans MS" pitchFamily="66" charset="0"/>
                </a:rPr>
                <a:t>αλλά και επιβράβευση </a:t>
              </a:r>
              <a:endParaRPr lang="el-GR" sz="2400" b="1" dirty="0" smtClean="0">
                <a:solidFill>
                  <a:schemeClr val="bg1"/>
                </a:solidFill>
                <a:effectLst>
                  <a:outerShdw blurRad="38100" dist="38100" dir="2700000" algn="tl">
                    <a:srgbClr val="000000">
                      <a:alpha val="43137"/>
                    </a:srgbClr>
                  </a:outerShdw>
                </a:effectLst>
                <a:latin typeface="Comic Sans MS" pitchFamily="66" charset="0"/>
              </a:endParaRPr>
            </a:p>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των </a:t>
              </a:r>
              <a:r>
                <a:rPr lang="el-GR" sz="2400" b="1" dirty="0">
                  <a:solidFill>
                    <a:schemeClr val="bg1"/>
                  </a:solidFill>
                  <a:effectLst>
                    <a:outerShdw blurRad="38100" dist="38100" dir="2700000" algn="tl">
                      <a:srgbClr val="000000">
                        <a:alpha val="43137"/>
                      </a:srgbClr>
                    </a:outerShdw>
                  </a:effectLst>
                  <a:latin typeface="Comic Sans MS" pitchFamily="66" charset="0"/>
                </a:rPr>
                <a:t>μη συμβατικών γραφών </a:t>
              </a:r>
              <a:r>
                <a:rPr lang="el-GR" sz="2400" b="1" dirty="0" smtClean="0">
                  <a:solidFill>
                    <a:schemeClr val="bg1"/>
                  </a:solidFill>
                  <a:effectLst>
                    <a:outerShdw blurRad="38100" dist="38100" dir="2700000" algn="tl">
                      <a:srgbClr val="000000">
                        <a:alpha val="43137"/>
                      </a:srgbClr>
                    </a:outerShdw>
                  </a:effectLst>
                  <a:latin typeface="Comic Sans MS" pitchFamily="66" charset="0"/>
                </a:rPr>
                <a:t>των παιδιών</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9" name="Ομάδα 18"/>
          <p:cNvGrpSpPr/>
          <p:nvPr/>
        </p:nvGrpSpPr>
        <p:grpSpPr>
          <a:xfrm>
            <a:off x="1265472" y="6237312"/>
            <a:ext cx="7980193" cy="488938"/>
            <a:chOff x="1479739" y="3291132"/>
            <a:chExt cx="13038608" cy="974336"/>
          </a:xfrm>
        </p:grpSpPr>
        <p:sp>
          <p:nvSpPr>
            <p:cNvPr id="20" name="Στρογγυλεμένο ορθογώνιο 19"/>
            <p:cNvSpPr/>
            <p:nvPr/>
          </p:nvSpPr>
          <p:spPr>
            <a:xfrm>
              <a:off x="3240615" y="3291132"/>
              <a:ext cx="9834893" cy="9743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21" name="TextBox 20"/>
            <p:cNvSpPr txBox="1"/>
            <p:nvPr/>
          </p:nvSpPr>
          <p:spPr>
            <a:xfrm>
              <a:off x="1479739" y="3345481"/>
              <a:ext cx="13038608" cy="919987"/>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δ</a:t>
              </a:r>
              <a:r>
                <a:rPr lang="el-GR" sz="2400" b="1" dirty="0" smtClean="0">
                  <a:solidFill>
                    <a:schemeClr val="bg1"/>
                  </a:solidFill>
                  <a:effectLst>
                    <a:outerShdw blurRad="38100" dist="38100" dir="2700000" algn="tl">
                      <a:srgbClr val="000000">
                        <a:alpha val="43137"/>
                      </a:srgbClr>
                    </a:outerShdw>
                  </a:effectLst>
                  <a:latin typeface="Comic Sans MS" pitchFamily="66" charset="0"/>
                </a:rPr>
                <a:t>εν δίνουμε έμφαση στην ορθογραφία</a:t>
              </a:r>
              <a:endParaRPr lang="el-GR" sz="2400" dirty="0">
                <a:solidFill>
                  <a:schemeClr val="bg1"/>
                </a:solidFill>
                <a:latin typeface="Comic Sans MS" pitchFamily="66" charset="0"/>
              </a:endParaRPr>
            </a:p>
          </p:txBody>
        </p:sp>
      </p:grpSp>
      <p:pic>
        <p:nvPicPr>
          <p:cNvPr id="12293"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5496" y="4437950"/>
            <a:ext cx="1871675" cy="2231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741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29" y="77723"/>
            <a:ext cx="8941550" cy="830997"/>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Στον </a:t>
            </a:r>
            <a:r>
              <a:rPr lang="el-GR" sz="2400" b="1" u="sng" dirty="0">
                <a:solidFill>
                  <a:schemeClr val="accent4">
                    <a:lumMod val="75000"/>
                  </a:schemeClr>
                </a:solidFill>
                <a:effectLst>
                  <a:outerShdw blurRad="38100" dist="38100" dir="2700000" algn="tl">
                    <a:srgbClr val="000000">
                      <a:alpha val="43137"/>
                    </a:srgbClr>
                  </a:outerShdw>
                </a:effectLst>
                <a:latin typeface="Comic Sans MS" pitchFamily="66" charset="0"/>
              </a:rPr>
              <a:t>τομέα της ανάγνωσης </a:t>
            </a:r>
            <a:r>
              <a:rPr lang="el-GR" sz="2400" dirty="0">
                <a:solidFill>
                  <a:schemeClr val="accent4">
                    <a:lumMod val="75000"/>
                  </a:schemeClr>
                </a:solidFill>
                <a:latin typeface="Comic Sans MS" pitchFamily="66" charset="0"/>
              </a:rPr>
              <a:t>εξασφαλίζονται οι προϋποθέσεις ώστε τα παιδιά να </a:t>
            </a:r>
            <a:r>
              <a:rPr lang="en-US" sz="2400" dirty="0" smtClean="0">
                <a:solidFill>
                  <a:schemeClr val="accent4">
                    <a:lumMod val="75000"/>
                  </a:schemeClr>
                </a:solidFill>
                <a:latin typeface="Comic Sans MS" pitchFamily="66" charset="0"/>
              </a:rPr>
              <a:t>…</a:t>
            </a:r>
            <a:endParaRPr lang="el-GR" sz="2400" dirty="0">
              <a:solidFill>
                <a:schemeClr val="accent4">
                  <a:lumMod val="75000"/>
                </a:schemeClr>
              </a:solidFill>
              <a:latin typeface="Comic Sans MS" pitchFamily="66" charset="0"/>
            </a:endParaRPr>
          </a:p>
        </p:txBody>
      </p:sp>
      <p:sp>
        <p:nvSpPr>
          <p:cNvPr id="3" name="Ορθογώνιο 2"/>
          <p:cNvSpPr/>
          <p:nvPr/>
        </p:nvSpPr>
        <p:spPr>
          <a:xfrm>
            <a:off x="107506" y="2084655"/>
            <a:ext cx="894757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υιοθετούν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βασικές συμβάσεις ανάγνωσης,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(διαβάζουμε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από αριστερά προς τα δεξιά και από πάνω προς τα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κάτω) </a:t>
            </a:r>
          </a:p>
        </p:txBody>
      </p:sp>
      <p:sp>
        <p:nvSpPr>
          <p:cNvPr id="4" name="Ορθογώνιο 3"/>
          <p:cNvSpPr/>
          <p:nvPr/>
        </p:nvSpPr>
        <p:spPr>
          <a:xfrm>
            <a:off x="107504" y="836712"/>
            <a:ext cx="878497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έρχονται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 επαφή με διαφορετικές εκδοχές του γραπτού λόγου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(αφίσες, αλληλογραφία,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παραμύθια, εγκυκλοπαίδειες κ.α.)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5" name="Ορθογώνιο 4"/>
          <p:cNvSpPr/>
          <p:nvPr/>
        </p:nvSpPr>
        <p:spPr>
          <a:xfrm>
            <a:off x="92553" y="3020759"/>
            <a:ext cx="879992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αντιστοιχούν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τα φωνήματα του προφορικού λόγου με τα γράμματα του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γραπτού </a:t>
            </a:r>
          </a:p>
        </p:txBody>
      </p:sp>
      <p:sp>
        <p:nvSpPr>
          <p:cNvPr id="6" name="Ορθογώνιο 5"/>
          <p:cNvSpPr/>
          <p:nvPr/>
        </p:nvSpPr>
        <p:spPr>
          <a:xfrm>
            <a:off x="926236" y="4172506"/>
            <a:ext cx="3981921" cy="1292662"/>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Λέμε τα γράμματα στα παιδιά ως </a:t>
            </a:r>
            <a:r>
              <a:rPr lang="el-GR" sz="2600" b="1" u="sng"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φωνούλες</a:t>
            </a: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 </a:t>
            </a:r>
            <a:endParaRPr lang="en-US"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endParaRPr>
          </a:p>
          <a:p>
            <a:pPr algn="ct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(«α» και όχι άλφα)</a:t>
            </a:r>
          </a:p>
        </p:txBody>
      </p:sp>
      <p:cxnSp>
        <p:nvCxnSpPr>
          <p:cNvPr id="7" name="Γωνιακή σύνδεση 6"/>
          <p:cNvCxnSpPr/>
          <p:nvPr/>
        </p:nvCxnSpPr>
        <p:spPr>
          <a:xfrm>
            <a:off x="213281" y="4005064"/>
            <a:ext cx="731394" cy="71215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9" name="Ορθογώνιο 8"/>
          <p:cNvSpPr/>
          <p:nvPr/>
        </p:nvSpPr>
        <p:spPr>
          <a:xfrm>
            <a:off x="35496" y="5910371"/>
            <a:ext cx="91085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αναγνωρίζουν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οικείες λέξεις (π.χ. το όνομά τους, το όνομα των συμμαθητών τους, τις ημέρες της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εβδομάδας</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p>
        </p:txBody>
      </p:sp>
      <p:pic>
        <p:nvPicPr>
          <p:cNvPr id="15363" name="Picture 3" descr="C:\Users\user\Desktop\Σχολ. Έτος 2019-20\Γονείς\πολοί-διάβασμα-αγία-γραφή-παιδιά-διανυσματικό-αρχείο-clipart_csp41567815.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6618"/>
          <a:stretch/>
        </p:blipFill>
        <p:spPr bwMode="auto">
          <a:xfrm>
            <a:off x="5292080" y="3501008"/>
            <a:ext cx="3096344" cy="25609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14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55931"/>
            <a:ext cx="9144000"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Ενισχύοντας την κατάκτηση του γραπτού λόγου στο σπίτι….</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17411" name="Picture 3" descr="C:\Users\user\Desktop\Σχολ. Έτος 2019-20\Γονείς\1c07ffc4a41569adf5ec10a17623ae2f.jpg"/>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7193091" y="1325213"/>
            <a:ext cx="1915413" cy="20162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23528" y="1253951"/>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Ενθαρρύνετε τα παιδιά σας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6" name="Ορθογώνιο 5"/>
          <p:cNvSpPr/>
          <p:nvPr/>
        </p:nvSpPr>
        <p:spPr>
          <a:xfrm>
            <a:off x="94584" y="1771777"/>
            <a:ext cx="7109291"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εντοπίζουν τον γραπτό λόγο στο ευρύτερο περιβάλλον τους και να κάνουν υποθέσεις για το περιεχόμενό του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(ετικέτες τροφίμων, συνταγή, πινακίδα…)</a:t>
            </a:r>
          </a:p>
        </p:txBody>
      </p:sp>
      <p:pic>
        <p:nvPicPr>
          <p:cNvPr id="7" name="Picture 2" descr="C:\Users\user\Desktop\Σχολ. Έτος 2019-20\Γονείς\μητέρα-και-παι-ιά-που-ιαβάζουν-από-κοινού-4475973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9016"/>
          <a:stretch/>
        </p:blipFill>
        <p:spPr bwMode="auto">
          <a:xfrm>
            <a:off x="175346" y="4102787"/>
            <a:ext cx="3477875" cy="273116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Ορθογώνιο 7"/>
          <p:cNvSpPr/>
          <p:nvPr/>
        </p:nvSpPr>
        <p:spPr>
          <a:xfrm>
            <a:off x="107504" y="3544864"/>
            <a:ext cx="729466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γράφουν όπως μπορούν, χωρίς να διορθώνετε</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Ορθογώνιο 8"/>
          <p:cNvSpPr/>
          <p:nvPr/>
        </p:nvSpPr>
        <p:spPr>
          <a:xfrm>
            <a:off x="3491880" y="4437112"/>
            <a:ext cx="5544616" cy="193899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υμμετέχουν σε δραστηριότητες γραφής που έχουν νόημα και συγκεκριμένο στόχο </a:t>
            </a:r>
          </a:p>
          <a:p>
            <a:pPr algn="ct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(λίστα για ψώνια, πρόσκληση σε πάρτι, κάρτα με ευχές…)</a:t>
            </a:r>
          </a:p>
        </p:txBody>
      </p:sp>
    </p:spTree>
    <p:extLst>
      <p:ext uri="{BB962C8B-B14F-4D97-AF65-F5344CB8AC3E}">
        <p14:creationId xmlns:p14="http://schemas.microsoft.com/office/powerpoint/2010/main" xmlns="" val="7584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Μαθηματικά</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345433" y="1796375"/>
            <a:ext cx="6240928" cy="964670"/>
            <a:chOff x="1526198" y="3291132"/>
            <a:chExt cx="13077548" cy="1922353"/>
          </a:xfrm>
        </p:grpSpPr>
        <p:sp>
          <p:nvSpPr>
            <p:cNvPr id="4" name="Στρογγυλεμένο ορθογώνιο 3"/>
            <p:cNvSpPr/>
            <p:nvPr/>
          </p:nvSpPr>
          <p:spPr>
            <a:xfrm>
              <a:off x="1526198" y="3291132"/>
              <a:ext cx="13038606" cy="192235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1565138" y="3373513"/>
              <a:ext cx="13038608" cy="919986"/>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αποκτήσουν σταδιακά μαθηματικό τρόπο σκέψης </a:t>
              </a:r>
              <a:endParaRPr lang="el-GR" sz="2400" dirty="0">
                <a:solidFill>
                  <a:schemeClr val="bg1"/>
                </a:solidFill>
                <a:latin typeface="Comic Sans MS" pitchFamily="66" charset="0"/>
              </a:endParaRPr>
            </a:p>
          </p:txBody>
        </p:sp>
      </p:grpSp>
      <p:grpSp>
        <p:nvGrpSpPr>
          <p:cNvPr id="6" name="Ομάδα 5"/>
          <p:cNvGrpSpPr/>
          <p:nvPr/>
        </p:nvGrpSpPr>
        <p:grpSpPr>
          <a:xfrm>
            <a:off x="107504" y="3212976"/>
            <a:ext cx="5747051" cy="1356185"/>
            <a:chOff x="1606773" y="5089036"/>
            <a:chExt cx="13038608" cy="1890818"/>
          </a:xfrm>
        </p:grpSpPr>
        <p:sp>
          <p:nvSpPr>
            <p:cNvPr id="7" name="Στρογγυλεμένο ορθογώνιο 6"/>
            <p:cNvSpPr/>
            <p:nvPr/>
          </p:nvSpPr>
          <p:spPr>
            <a:xfrm>
              <a:off x="2205366" y="5089036"/>
              <a:ext cx="12312983" cy="1890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8" name="TextBox 7"/>
            <p:cNvSpPr txBox="1"/>
            <p:nvPr/>
          </p:nvSpPr>
          <p:spPr>
            <a:xfrm>
              <a:off x="1606773" y="5223486"/>
              <a:ext cx="13038608" cy="1655975"/>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 να κατανοήσουν τον ρόλο των μαθηματικών στην καθημερινή μας ζωή</a:t>
              </a:r>
            </a:p>
          </p:txBody>
        </p:sp>
      </p:grpSp>
      <p:pic>
        <p:nvPicPr>
          <p:cNvPr id="1026" name="Picture 2" descr="C:\Users\user\Desktop\Σχολ. Έτος 2019-20\Γονείς\b74613f0dcc83a84b74285960ab3d358.jpg"/>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5076056" y="2362338"/>
            <a:ext cx="4477583" cy="448447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Ορθογώνιο 11"/>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3" name="Ορθογώνιο 12"/>
          <p:cNvSpPr/>
          <p:nvPr/>
        </p:nvSpPr>
        <p:spPr>
          <a:xfrm>
            <a:off x="990068" y="5085184"/>
            <a:ext cx="4374020" cy="1292662"/>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π</a:t>
            </a: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αιχνίδια &amp; δραστηριότητες </a:t>
            </a: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που έχουν ενδιαφέρον και νόημα για τα παιδιά</a:t>
            </a:r>
            <a:endPar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endParaRPr>
          </a:p>
        </p:txBody>
      </p:sp>
      <p:cxnSp>
        <p:nvCxnSpPr>
          <p:cNvPr id="14" name="Γωνιακή σύνδεση 13"/>
          <p:cNvCxnSpPr/>
          <p:nvPr/>
        </p:nvCxnSpPr>
        <p:spPr>
          <a:xfrm>
            <a:off x="277113" y="4917742"/>
            <a:ext cx="731394" cy="71215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xmlns="" val="3608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48" y="159023"/>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Τα παιδιά έχουν ευκαιρίες να</a:t>
            </a:r>
            <a:r>
              <a:rPr lang="en-US" sz="2400" dirty="0" smtClean="0">
                <a:solidFill>
                  <a:schemeClr val="accent4">
                    <a:lumMod val="75000"/>
                  </a:schemeClr>
                </a:solidFill>
                <a:latin typeface="Comic Sans MS" pitchFamily="66" charset="0"/>
              </a:rPr>
              <a:t>…</a:t>
            </a:r>
            <a:endParaRPr lang="el-GR" sz="2400" dirty="0">
              <a:solidFill>
                <a:schemeClr val="accent4">
                  <a:lumMod val="75000"/>
                </a:schemeClr>
              </a:solidFill>
              <a:latin typeface="Comic Sans MS" pitchFamily="66" charset="0"/>
            </a:endParaRPr>
          </a:p>
        </p:txBody>
      </p:sp>
      <p:sp>
        <p:nvSpPr>
          <p:cNvPr id="3" name="Ορθογώνιο 2"/>
          <p:cNvSpPr/>
          <p:nvPr/>
        </p:nvSpPr>
        <p:spPr>
          <a:xfrm>
            <a:off x="179513" y="797803"/>
            <a:ext cx="878497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εμπλέκονται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καταστάσεις προβληματισμού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δίνουν λύσεις σε προβλήματα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4" name="Ορθογώνιο 3"/>
          <p:cNvSpPr/>
          <p:nvPr/>
        </p:nvSpPr>
        <p:spPr>
          <a:xfrm>
            <a:off x="132947" y="1889034"/>
            <a:ext cx="878497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ομαδοποιούν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a:t>
            </a:r>
            <a:r>
              <a:rPr lang="el-GR" sz="2400" b="1" u="sng"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σειροθετούν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ταξινομούν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 διάφορα κριτήρια (χρώμα, σχήμα, μέγεθος κτλ</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p>
        </p:txBody>
      </p:sp>
      <p:pic>
        <p:nvPicPr>
          <p:cNvPr id="2050" name="Picture 2" descr="C:\Users\user\Desktop\Σχολ. Έτος 2019-20\Γονείς\Screenshot_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903850" y="4336624"/>
            <a:ext cx="4106031" cy="239601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Ορθογώνιο 10"/>
          <p:cNvSpPr/>
          <p:nvPr/>
        </p:nvSpPr>
        <p:spPr>
          <a:xfrm>
            <a:off x="188442" y="2977231"/>
            <a:ext cx="848801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εξοικειώνονται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 τα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γεωμετρικά σχήματα και στερεά</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2" name="Ορθογώνιο 11"/>
          <p:cNvSpPr/>
          <p:nvPr/>
        </p:nvSpPr>
        <p:spPr>
          <a:xfrm>
            <a:off x="188442" y="3773938"/>
            <a:ext cx="848801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αντιλαμβάνονται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χωρικές σχέσεις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(πάνω, κάτω..)</a:t>
            </a:r>
          </a:p>
        </p:txBody>
      </p:sp>
      <p:sp>
        <p:nvSpPr>
          <p:cNvPr id="10" name="Ορθογώνιο 9"/>
          <p:cNvSpPr/>
          <p:nvPr/>
        </p:nvSpPr>
        <p:spPr>
          <a:xfrm>
            <a:off x="188442" y="4604935"/>
            <a:ext cx="4599582"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ναγνωρίζουν τους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αριθμούς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απαριθμούν και να καταμετρούν</a:t>
            </a:r>
            <a:endPar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p14="http://schemas.microsoft.com/office/powerpoint/2010/main" xmlns="" val="24700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2"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80457" y="404664"/>
            <a:ext cx="6047728" cy="116955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συγκεντρώνουν,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επεξεργάζονται και αναπαριστούν δεδομένα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(πίνακες διπλής εισόδου, γραφικές παραστάσεις…)</a:t>
            </a:r>
          </a:p>
        </p:txBody>
      </p:sp>
      <p:pic>
        <p:nvPicPr>
          <p:cNvPr id="3079" name="Picture 7" descr="https://media.istockphoto.com/vectors/children-and-big-bar-chart-vector-id823700600?k=6&amp;m=823700600&amp;s=612x612&amp;w=0&amp;h=KYbZP1eKu4Dm0pXCFLVgKqQtyHtMNfB6Dyap6t_ESr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228184" y="10331"/>
            <a:ext cx="2720261" cy="1800173"/>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C:\Users\user\Desktop\Σχολ. Έτος 2019-20\Γονείς\93127833-stock-vector-two-girls-reading-math-book-illustratio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81434" y="4531001"/>
            <a:ext cx="2761866" cy="22823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2843300" y="4797152"/>
            <a:ext cx="6481228"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μετράνε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συγκρίνουν</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μεγέθη (μήκος, βάρος…) με συμβατικά (μέτρο, ζυγαριά..) και μη συμβατικά εργαλεία (παλάμη…)</a:t>
            </a:r>
          </a:p>
        </p:txBody>
      </p:sp>
      <p:sp>
        <p:nvSpPr>
          <p:cNvPr id="7" name="Ορθογώνιο 6"/>
          <p:cNvSpPr/>
          <p:nvPr/>
        </p:nvSpPr>
        <p:spPr>
          <a:xfrm>
            <a:off x="163471" y="3092767"/>
            <a:ext cx="878497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κάνουν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αντιστοιχίσεις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να εισάγονται σταδιακά στην έννοια της πρόσθεσης, της αφαίρεσης, του πολλαπλασιασμού και της διαίρεσης</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8" name="Ομάδα 7"/>
          <p:cNvGrpSpPr/>
          <p:nvPr/>
        </p:nvGrpSpPr>
        <p:grpSpPr>
          <a:xfrm>
            <a:off x="600116" y="1969642"/>
            <a:ext cx="8192868" cy="883294"/>
            <a:chOff x="3835987" y="5409223"/>
            <a:chExt cx="3259430" cy="670593"/>
          </a:xfrm>
        </p:grpSpPr>
        <p:sp>
          <p:nvSpPr>
            <p:cNvPr id="9" name="Στρογγυλεμένο ορθογώνιο 8"/>
            <p:cNvSpPr/>
            <p:nvPr/>
          </p:nvSpPr>
          <p:spPr>
            <a:xfrm>
              <a:off x="3858251" y="5409223"/>
              <a:ext cx="3202134" cy="67059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1" name="TextBox 10"/>
            <p:cNvSpPr txBox="1"/>
            <p:nvPr/>
          </p:nvSpPr>
          <p:spPr>
            <a:xfrm>
              <a:off x="3835987" y="5442723"/>
              <a:ext cx="3259430" cy="584156"/>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π</a:t>
              </a:r>
              <a:r>
                <a:rPr lang="el-GR" sz="2200" dirty="0" smtClean="0">
                  <a:solidFill>
                    <a:schemeClr val="accent4">
                      <a:lumMod val="75000"/>
                    </a:schemeClr>
                  </a:solidFill>
                  <a:latin typeface="Comic Sans MS" pitchFamily="66" charset="0"/>
                </a:rPr>
                <a:t>.χ. ψηφίζουν το αγαπημένο τους φρούτο, παρατηρούν και καταγράφουν τις μεταβολές του καιρού στη διάρκεια ενός μήνα)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12" name="Καμπύλο δεξιό βέλος 11"/>
          <p:cNvSpPr/>
          <p:nvPr/>
        </p:nvSpPr>
        <p:spPr>
          <a:xfrm>
            <a:off x="245001" y="1246172"/>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xmlns="" val="191059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Σχολ. Έτος 2019-20\Γονείς\ninos-dibujos-animados-123-numeros_97632-579.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07942" y="4411096"/>
            <a:ext cx="3036058" cy="235484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Καλλιεργώντας την μαθηματική σκέψη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4" name="TextBox 3"/>
          <p:cNvSpPr txBox="1"/>
          <p:nvPr/>
        </p:nvSpPr>
        <p:spPr>
          <a:xfrm>
            <a:off x="245241" y="692696"/>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5" name="Ορθογώνιο 4"/>
          <p:cNvSpPr/>
          <p:nvPr/>
        </p:nvSpPr>
        <p:spPr>
          <a:xfrm>
            <a:off x="-36512" y="1052736"/>
            <a:ext cx="9308232"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μπλακούν σε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ταξινομήσεις</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τακτοποιώντας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τα παιχνίδια ή τα ρούχα τους,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ομαδοποιώντας τα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ψώνια από το σούπερ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μάρκετ κ.ά. </a:t>
            </a:r>
            <a:endPar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6" name="Ορθογώνιο 5"/>
          <p:cNvSpPr/>
          <p:nvPr/>
        </p:nvSpPr>
        <p:spPr>
          <a:xfrm>
            <a:off x="-48707" y="1960964"/>
            <a:ext cx="8913420"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ροβούν σε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αντιστοιχίσεις</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π.χ. στρώνοντας το τραπέζι και υπολογίζοντας τα πιάτα που θα χρειαστούν και τα αντίστοιχα ποτήρια,</a:t>
            </a:r>
            <a:r>
              <a:rPr lang="en-US"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μοιράζοντας μπισκότα στους φίλους τους κ.ά. </a:t>
            </a:r>
            <a:endPar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0" y="3140968"/>
            <a:ext cx="9144000" cy="141577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παριθμούν</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καταμετρούν</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κάνουν απλές αριθμητικές πράξεις παίζοντας μαζί τους παιχνίδια με ζάρι και καλώντας τα να επιλύσουν καθημερινά προβλήματα </a:t>
            </a: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r>
              <a:rPr lang="el-GR"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έχουμε 2 αυγά, χρειαζόμαστε 5 για την συνταγή, πόσα πρέπει να αγοράσουμε; Πόσα μήλα αγοράσαμε;</a:t>
            </a: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endParaRPr lang="el-GR" sz="2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8" name="Ορθογώνιο 7"/>
          <p:cNvSpPr/>
          <p:nvPr/>
        </p:nvSpPr>
        <p:spPr>
          <a:xfrm>
            <a:off x="-51611" y="4758824"/>
            <a:ext cx="6423811" cy="104644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εριγράφουν το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σχήμα</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αντικειμένων και να εκτελούν οδηγίες με χωρικές έννοιες </a:t>
            </a:r>
            <a:r>
              <a:rPr lang="el-GR"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δώσε μου το ποτήρι που είναι πάνω… δίπλα… ανάμεσα… ) </a:t>
            </a:r>
          </a:p>
        </p:txBody>
      </p:sp>
      <p:sp>
        <p:nvSpPr>
          <p:cNvPr id="9" name="Ορθογώνιο 8"/>
          <p:cNvSpPr/>
          <p:nvPr/>
        </p:nvSpPr>
        <p:spPr>
          <a:xfrm>
            <a:off x="-51611" y="5971927"/>
            <a:ext cx="6423811"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άνουν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μετρήσεις</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όταν φτιάχνετε ένα γλυκό ή μετράτε το βάρος και το ύψος τους</a:t>
            </a:r>
            <a:endParaRPr lang="el-GR"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p14="http://schemas.microsoft.com/office/powerpoint/2010/main" xmlns="" val="26575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6300192"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Εικαστικά</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36512" y="4994556"/>
            <a:ext cx="7855143" cy="509211"/>
            <a:chOff x="1065318" y="3291132"/>
            <a:chExt cx="12122036" cy="1014734"/>
          </a:xfrm>
        </p:grpSpPr>
        <p:sp>
          <p:nvSpPr>
            <p:cNvPr id="4" name="Στρογγυλεμένο ορθογώνιο 3"/>
            <p:cNvSpPr/>
            <p:nvPr/>
          </p:nvSpPr>
          <p:spPr>
            <a:xfrm>
              <a:off x="1526198" y="3291132"/>
              <a:ext cx="11318109" cy="101473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1065318" y="3301403"/>
              <a:ext cx="12122036" cy="919986"/>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a:t>
              </a:r>
              <a:r>
                <a:rPr lang="el-GR" sz="2400" b="1" dirty="0" smtClean="0">
                  <a:solidFill>
                    <a:schemeClr val="bg1"/>
                  </a:solidFill>
                  <a:effectLst>
                    <a:outerShdw blurRad="38100" dist="38100" dir="2700000" algn="tl">
                      <a:srgbClr val="000000">
                        <a:alpha val="43137"/>
                      </a:srgbClr>
                    </a:outerShdw>
                  </a:effectLst>
                  <a:latin typeface="Comic Sans MS" pitchFamily="66" charset="0"/>
                </a:rPr>
                <a:t>πειραματιστούν με διάφορα υλικά &amp; τεχνικές</a:t>
              </a:r>
              <a:endParaRPr lang="el-GR" sz="2400" dirty="0">
                <a:solidFill>
                  <a:schemeClr val="bg1"/>
                </a:solidFill>
                <a:latin typeface="Comic Sans MS" pitchFamily="66" charset="0"/>
              </a:endParaRPr>
            </a:p>
          </p:txBody>
        </p:sp>
      </p:grpSp>
      <p:sp>
        <p:nvSpPr>
          <p:cNvPr id="6" name="Ορθογώνιο 5"/>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7" name="Ομάδα 6"/>
          <p:cNvGrpSpPr/>
          <p:nvPr/>
        </p:nvGrpSpPr>
        <p:grpSpPr>
          <a:xfrm>
            <a:off x="227370" y="1628800"/>
            <a:ext cx="4848686" cy="542965"/>
            <a:chOff x="128863" y="3403792"/>
            <a:chExt cx="14184012" cy="1081999"/>
          </a:xfrm>
        </p:grpSpPr>
        <p:sp>
          <p:nvSpPr>
            <p:cNvPr id="8" name="Στρογγυλεμένο ορθογώνιο 7"/>
            <p:cNvSpPr/>
            <p:nvPr/>
          </p:nvSpPr>
          <p:spPr>
            <a:xfrm>
              <a:off x="128863" y="3403792"/>
              <a:ext cx="13934911"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9" name="TextBox 8"/>
            <p:cNvSpPr txBox="1"/>
            <p:nvPr/>
          </p:nvSpPr>
          <p:spPr>
            <a:xfrm>
              <a:off x="205807" y="3452977"/>
              <a:ext cx="14107068" cy="889321"/>
            </a:xfrm>
            <a:prstGeom prst="rect">
              <a:avLst/>
            </a:prstGeom>
            <a:noFill/>
          </p:spPr>
          <p:txBody>
            <a:bodyPr wrap="square" rtlCol="0">
              <a:spAutoFit/>
            </a:bodyPr>
            <a:lstStyle/>
            <a:p>
              <a:pPr marL="342900" indent="-342900">
                <a:buFont typeface="Wingdings" pitchFamily="2" charset="2"/>
                <a:buChar char="Ø"/>
              </a:pPr>
              <a:r>
                <a:rPr lang="el-GR" sz="2300" b="1" dirty="0">
                  <a:solidFill>
                    <a:schemeClr val="bg1"/>
                  </a:solidFill>
                  <a:effectLst>
                    <a:outerShdw blurRad="38100" dist="38100" dir="2700000" algn="tl">
                      <a:srgbClr val="000000">
                        <a:alpha val="43137"/>
                      </a:srgbClr>
                    </a:outerShdw>
                  </a:effectLst>
                  <a:latin typeface="Comic Sans MS" pitchFamily="66" charset="0"/>
                </a:rPr>
                <a:t>να </a:t>
              </a:r>
              <a:r>
                <a:rPr lang="el-GR" sz="2300" b="1" dirty="0" smtClean="0">
                  <a:solidFill>
                    <a:schemeClr val="bg1"/>
                  </a:solidFill>
                  <a:effectLst>
                    <a:outerShdw blurRad="38100" dist="38100" dir="2700000" algn="tl">
                      <a:srgbClr val="000000">
                        <a:alpha val="43137"/>
                      </a:srgbClr>
                    </a:outerShdw>
                  </a:effectLst>
                  <a:latin typeface="Comic Sans MS" pitchFamily="66" charset="0"/>
                </a:rPr>
                <a:t>εκφραστούν ελεύθερα</a:t>
              </a:r>
              <a:endParaRPr lang="el-GR" sz="2300" dirty="0">
                <a:solidFill>
                  <a:schemeClr val="bg1"/>
                </a:solidFill>
                <a:latin typeface="Comic Sans MS" pitchFamily="66" charset="0"/>
              </a:endParaRPr>
            </a:p>
          </p:txBody>
        </p:sp>
      </p:grpSp>
      <p:grpSp>
        <p:nvGrpSpPr>
          <p:cNvPr id="10" name="Ομάδα 9"/>
          <p:cNvGrpSpPr/>
          <p:nvPr/>
        </p:nvGrpSpPr>
        <p:grpSpPr>
          <a:xfrm>
            <a:off x="252544" y="5733256"/>
            <a:ext cx="8727273" cy="1008112"/>
            <a:chOff x="534560" y="3525096"/>
            <a:chExt cx="13569506" cy="1698244"/>
          </a:xfrm>
        </p:grpSpPr>
        <p:sp>
          <p:nvSpPr>
            <p:cNvPr id="11" name="Στρογγυλεμένο ορθογώνιο 10"/>
            <p:cNvSpPr/>
            <p:nvPr/>
          </p:nvSpPr>
          <p:spPr>
            <a:xfrm>
              <a:off x="534560" y="3525096"/>
              <a:ext cx="13529214" cy="160063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2" name="TextBox 11"/>
            <p:cNvSpPr txBox="1"/>
            <p:nvPr/>
          </p:nvSpPr>
          <p:spPr>
            <a:xfrm>
              <a:off x="578346" y="3567362"/>
              <a:ext cx="13525720" cy="1655978"/>
            </a:xfrm>
            <a:prstGeom prst="rect">
              <a:avLst/>
            </a:prstGeom>
            <a:noFill/>
          </p:spPr>
          <p:txBody>
            <a:bodyPr wrap="square" rtlCol="0">
              <a:spAutoFit/>
            </a:bodyPr>
            <a:lstStyle/>
            <a:p>
              <a:pPr marL="342900" indent="-342900">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a:t>
              </a:r>
              <a:r>
                <a:rPr lang="el-GR" sz="2400" b="1" dirty="0" smtClean="0">
                  <a:solidFill>
                    <a:schemeClr val="bg1"/>
                  </a:solidFill>
                  <a:effectLst>
                    <a:outerShdw blurRad="38100" dist="38100" dir="2700000" algn="tl">
                      <a:srgbClr val="000000">
                        <a:alpha val="43137"/>
                      </a:srgbClr>
                    </a:outerShdw>
                  </a:effectLst>
                  <a:latin typeface="Comic Sans MS" pitchFamily="66" charset="0"/>
                </a:rPr>
                <a:t>έρθουν σε επαφή με Έργα Τέχνης</a:t>
              </a:r>
              <a:r>
                <a:rPr lang="en-US" sz="2400" b="1" dirty="0" smtClean="0">
                  <a:solidFill>
                    <a:schemeClr val="bg1"/>
                  </a:solidFill>
                  <a:effectLst>
                    <a:outerShdw blurRad="38100" dist="38100" dir="2700000" algn="tl">
                      <a:srgbClr val="000000">
                        <a:alpha val="43137"/>
                      </a:srgbClr>
                    </a:outerShdw>
                  </a:effectLst>
                  <a:latin typeface="Comic Sans MS" pitchFamily="66" charset="0"/>
                </a:rPr>
                <a:t>, </a:t>
              </a:r>
              <a:r>
                <a:rPr lang="el-GR" sz="2400" b="1" dirty="0" smtClean="0">
                  <a:solidFill>
                    <a:schemeClr val="bg1"/>
                  </a:solidFill>
                  <a:effectLst>
                    <a:outerShdw blurRad="38100" dist="38100" dir="2700000" algn="tl">
                      <a:srgbClr val="000000">
                        <a:alpha val="43137"/>
                      </a:srgbClr>
                    </a:outerShdw>
                  </a:effectLst>
                  <a:latin typeface="Comic Sans MS" pitchFamily="66" charset="0"/>
                </a:rPr>
                <a:t>να τα </a:t>
              </a:r>
            </a:p>
            <a:p>
              <a:r>
                <a:rPr lang="el-GR" sz="2400" b="1" dirty="0" smtClean="0">
                  <a:solidFill>
                    <a:schemeClr val="bg1"/>
                  </a:solidFill>
                  <a:effectLst>
                    <a:outerShdw blurRad="38100" dist="38100" dir="2700000" algn="tl">
                      <a:srgbClr val="000000">
                        <a:alpha val="43137"/>
                      </a:srgbClr>
                    </a:outerShdw>
                  </a:effectLst>
                  <a:latin typeface="Comic Sans MS" pitchFamily="66" charset="0"/>
                </a:rPr>
                <a:t>επεξεργαστούν και να εκφράσουν σκέψεις και συναισθήματα</a:t>
              </a:r>
              <a:endParaRPr lang="el-GR" sz="2400" dirty="0">
                <a:solidFill>
                  <a:schemeClr val="bg1"/>
                </a:solidFill>
                <a:latin typeface="Comic Sans MS" pitchFamily="66" charset="0"/>
              </a:endParaRPr>
            </a:p>
          </p:txBody>
        </p:sp>
      </p:grpSp>
      <p:grpSp>
        <p:nvGrpSpPr>
          <p:cNvPr id="17" name="Ομάδα 16"/>
          <p:cNvGrpSpPr/>
          <p:nvPr/>
        </p:nvGrpSpPr>
        <p:grpSpPr>
          <a:xfrm>
            <a:off x="280705" y="4149081"/>
            <a:ext cx="7171615" cy="576063"/>
            <a:chOff x="534560" y="3403794"/>
            <a:chExt cx="14304441" cy="1147955"/>
          </a:xfrm>
        </p:grpSpPr>
        <p:sp>
          <p:nvSpPr>
            <p:cNvPr id="18" name="Στρογγυλεμένο ορθογώνιο 17"/>
            <p:cNvSpPr/>
            <p:nvPr/>
          </p:nvSpPr>
          <p:spPr>
            <a:xfrm>
              <a:off x="534560" y="3403794"/>
              <a:ext cx="13529214"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9" name="TextBox 18"/>
            <p:cNvSpPr txBox="1"/>
            <p:nvPr/>
          </p:nvSpPr>
          <p:spPr>
            <a:xfrm>
              <a:off x="619972" y="3488267"/>
              <a:ext cx="14219029" cy="919987"/>
            </a:xfrm>
            <a:prstGeom prst="rect">
              <a:avLst/>
            </a:prstGeom>
            <a:noFill/>
          </p:spPr>
          <p:txBody>
            <a:bodyPr wrap="square" rtlCol="0">
              <a:spAutoFit/>
            </a:bodyPr>
            <a:lstStyle/>
            <a:p>
              <a:pPr marL="342900" indent="-342900">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a:t>
              </a:r>
              <a:r>
                <a:rPr lang="el-GR" sz="2400" b="1" dirty="0" smtClean="0">
                  <a:solidFill>
                    <a:schemeClr val="bg1"/>
                  </a:solidFill>
                  <a:effectLst>
                    <a:outerShdw blurRad="38100" dist="38100" dir="2700000" algn="tl">
                      <a:srgbClr val="000000">
                        <a:alpha val="43137"/>
                      </a:srgbClr>
                    </a:outerShdw>
                  </a:effectLst>
                  <a:latin typeface="Comic Sans MS" pitchFamily="66" charset="0"/>
                </a:rPr>
                <a:t>καλλιεργήσουν την καλαισθησία τους</a:t>
              </a:r>
              <a:endParaRPr lang="el-GR" sz="2400" dirty="0">
                <a:solidFill>
                  <a:schemeClr val="bg1"/>
                </a:solidFill>
                <a:latin typeface="Comic Sans MS" pitchFamily="66" charset="0"/>
              </a:endParaRPr>
            </a:p>
          </p:txBody>
        </p:sp>
      </p:grpSp>
      <p:grpSp>
        <p:nvGrpSpPr>
          <p:cNvPr id="20" name="Ομάδα 19"/>
          <p:cNvGrpSpPr/>
          <p:nvPr/>
        </p:nvGrpSpPr>
        <p:grpSpPr>
          <a:xfrm>
            <a:off x="323137" y="2525995"/>
            <a:ext cx="6841151" cy="542965"/>
            <a:chOff x="128863" y="3403792"/>
            <a:chExt cx="10852830" cy="1081999"/>
          </a:xfrm>
        </p:grpSpPr>
        <p:sp>
          <p:nvSpPr>
            <p:cNvPr id="21" name="Στρογγυλεμένο ορθογώνιο 20"/>
            <p:cNvSpPr/>
            <p:nvPr/>
          </p:nvSpPr>
          <p:spPr>
            <a:xfrm>
              <a:off x="128863" y="3403792"/>
              <a:ext cx="10548775"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22" name="TextBox 21"/>
            <p:cNvSpPr txBox="1"/>
            <p:nvPr/>
          </p:nvSpPr>
          <p:spPr>
            <a:xfrm>
              <a:off x="260763" y="3481328"/>
              <a:ext cx="10720930" cy="889321"/>
            </a:xfrm>
            <a:prstGeom prst="rect">
              <a:avLst/>
            </a:prstGeom>
            <a:noFill/>
          </p:spPr>
          <p:txBody>
            <a:bodyPr wrap="square" rtlCol="0">
              <a:spAutoFit/>
            </a:bodyPr>
            <a:lstStyle/>
            <a:p>
              <a:pPr marL="342900" indent="-342900">
                <a:buFont typeface="Wingdings" pitchFamily="2" charset="2"/>
                <a:buChar char="Ø"/>
              </a:pPr>
              <a:r>
                <a:rPr lang="el-GR" sz="2300" b="1" dirty="0" smtClean="0">
                  <a:solidFill>
                    <a:schemeClr val="bg1"/>
                  </a:solidFill>
                  <a:effectLst>
                    <a:outerShdw blurRad="38100" dist="38100" dir="2700000" algn="tl">
                      <a:srgbClr val="000000">
                        <a:alpha val="43137"/>
                      </a:srgbClr>
                    </a:outerShdw>
                  </a:effectLst>
                  <a:latin typeface="Comic Sans MS" pitchFamily="66" charset="0"/>
                </a:rPr>
                <a:t>να αναπτύξουν την δημιουργικότητά τους</a:t>
              </a:r>
              <a:endParaRPr lang="el-GR" sz="2300" dirty="0">
                <a:solidFill>
                  <a:schemeClr val="bg1"/>
                </a:solidFill>
                <a:latin typeface="Comic Sans MS" pitchFamily="66" charset="0"/>
              </a:endParaRPr>
            </a:p>
          </p:txBody>
        </p:sp>
      </p:grpSp>
      <p:grpSp>
        <p:nvGrpSpPr>
          <p:cNvPr id="29" name="Ομάδα 28"/>
          <p:cNvGrpSpPr/>
          <p:nvPr/>
        </p:nvGrpSpPr>
        <p:grpSpPr>
          <a:xfrm>
            <a:off x="323137" y="3318083"/>
            <a:ext cx="6841151" cy="542965"/>
            <a:chOff x="128863" y="3403792"/>
            <a:chExt cx="10852830" cy="1081999"/>
          </a:xfrm>
        </p:grpSpPr>
        <p:sp>
          <p:nvSpPr>
            <p:cNvPr id="30" name="Στρογγυλεμένο ορθογώνιο 29"/>
            <p:cNvSpPr/>
            <p:nvPr/>
          </p:nvSpPr>
          <p:spPr>
            <a:xfrm>
              <a:off x="128863" y="3403792"/>
              <a:ext cx="10548775"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31" name="TextBox 30"/>
            <p:cNvSpPr txBox="1"/>
            <p:nvPr/>
          </p:nvSpPr>
          <p:spPr>
            <a:xfrm>
              <a:off x="260763" y="3481328"/>
              <a:ext cx="10720930" cy="889321"/>
            </a:xfrm>
            <a:prstGeom prst="rect">
              <a:avLst/>
            </a:prstGeom>
            <a:noFill/>
          </p:spPr>
          <p:txBody>
            <a:bodyPr wrap="square" rtlCol="0">
              <a:spAutoFit/>
            </a:bodyPr>
            <a:lstStyle/>
            <a:p>
              <a:pPr marL="342900" indent="-342900">
                <a:buFont typeface="Wingdings" pitchFamily="2" charset="2"/>
                <a:buChar char="Ø"/>
              </a:pPr>
              <a:r>
                <a:rPr lang="el-GR" sz="2300" b="1" dirty="0" smtClean="0">
                  <a:solidFill>
                    <a:schemeClr val="bg1"/>
                  </a:solidFill>
                  <a:effectLst>
                    <a:outerShdw blurRad="38100" dist="38100" dir="2700000" algn="tl">
                      <a:srgbClr val="000000">
                        <a:alpha val="43137"/>
                      </a:srgbClr>
                    </a:outerShdw>
                  </a:effectLst>
                  <a:latin typeface="Comic Sans MS" pitchFamily="66" charset="0"/>
                </a:rPr>
                <a:t>να απολαύσουν τη χαρά της δημιουργίας</a:t>
              </a:r>
              <a:endParaRPr lang="el-GR" sz="2300" dirty="0">
                <a:solidFill>
                  <a:schemeClr val="bg1"/>
                </a:solidFill>
                <a:latin typeface="Comic Sans MS" pitchFamily="66" charset="0"/>
              </a:endParaRPr>
            </a:p>
          </p:txBody>
        </p:sp>
      </p:grpSp>
      <p:pic>
        <p:nvPicPr>
          <p:cNvPr id="32" name="Picture 3" descr="C:\Users\user\Desktop\Σχολ. Έτος 2019-20\Γονείς\il_794xN.1909194492_lu5u.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130308" y="121761"/>
            <a:ext cx="4323677" cy="28751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03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Σχολ. Έτος 2019-20\Γονείς\il_570xN.1608084330_n68t.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28377" y="2015504"/>
            <a:ext cx="6987904" cy="484249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Ορθογώνιο 4"/>
          <p:cNvSpPr/>
          <p:nvPr/>
        </p:nvSpPr>
        <p:spPr>
          <a:xfrm>
            <a:off x="1503115" y="695510"/>
            <a:ext cx="623842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ΠΡΑΚΤΙΚΑ ΘΕΜΑΤΑ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Tree>
    <p:extLst>
      <p:ext uri="{BB962C8B-B14F-4D97-AF65-F5344CB8AC3E}">
        <p14:creationId xmlns:p14="http://schemas.microsoft.com/office/powerpoint/2010/main" xmlns="" val="1252645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Προωθώντας την εικαστική δημιουργία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2050" name="Picture 2" descr="C:\Users\user\Desktop\Σχολ. Έτος 2019-20\Γονείς\91777308-cute-kids-paint-drawings-on-the-wall-.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80028" y="4150462"/>
            <a:ext cx="9028476" cy="280693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45241" y="692696"/>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36512" y="1123583"/>
            <a:ext cx="9308232"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κφραστούν ελεύθερα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χρησιμοποιώντας διάφορα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υλικά</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(μαρκαδόρους, νερομπογιές, πλαστελίνη…)</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8" name="Ορθογώνιο 7"/>
          <p:cNvSpPr/>
          <p:nvPr/>
        </p:nvSpPr>
        <p:spPr>
          <a:xfrm>
            <a:off x="14627" y="2852994"/>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παρατηρούν</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 περιβάλλον γύρω τους (χρώματα, τοπία, καιρικά φαινόμενα…) ως ερέθισμα για δημιουργία</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Ορθογώνιο 8"/>
          <p:cNvSpPr/>
          <p:nvPr/>
        </p:nvSpPr>
        <p:spPr>
          <a:xfrm>
            <a:off x="-25442" y="1977100"/>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ξασκήσουν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τη λεπτή κινητικότητά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τους χρησιμοποιώντας ψαλίδι, πινέλα,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ξυλομπογιές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Ορθογώνιο 9"/>
          <p:cNvSpPr/>
          <p:nvPr/>
        </p:nvSpPr>
        <p:spPr>
          <a:xfrm>
            <a:off x="-25442" y="3774363"/>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έ</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ρθουν σε επαφή με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Έργα Τέχνης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(πίνακες ζωγραφικής, εκθέματα σε μουσεία…)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p14="http://schemas.microsoft.com/office/powerpoint/2010/main" xmlns="" val="32862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4919"/>
          <a:stretch/>
        </p:blipFill>
        <p:spPr bwMode="auto">
          <a:xfrm>
            <a:off x="63212" y="2718218"/>
            <a:ext cx="3788708" cy="25433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79294" y="34970"/>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 και κυρίως μην ξεχνάτε ότι</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nvGrpSpPr>
          <p:cNvPr id="4" name="Ομάδα 3"/>
          <p:cNvGrpSpPr/>
          <p:nvPr/>
        </p:nvGrpSpPr>
        <p:grpSpPr>
          <a:xfrm>
            <a:off x="683568" y="586634"/>
            <a:ext cx="7258261" cy="837549"/>
            <a:chOff x="567172" y="4523282"/>
            <a:chExt cx="7651864" cy="332286"/>
          </a:xfrm>
        </p:grpSpPr>
        <p:sp>
          <p:nvSpPr>
            <p:cNvPr id="5" name="Στρογγυλεμένο ορθογώνιο 4"/>
            <p:cNvSpPr/>
            <p:nvPr/>
          </p:nvSpPr>
          <p:spPr>
            <a:xfrm>
              <a:off x="567172" y="4523282"/>
              <a:ext cx="7651864" cy="3322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6" name="TextBox 5"/>
            <p:cNvSpPr txBox="1"/>
            <p:nvPr/>
          </p:nvSpPr>
          <p:spPr>
            <a:xfrm>
              <a:off x="629480" y="4532795"/>
              <a:ext cx="7589556"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Το μηχανικό και συχνά βαρετό </a:t>
              </a:r>
              <a:r>
                <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rPr>
                <a:t>γέμισμα περιγραμμάτων </a:t>
              </a:r>
              <a:r>
                <a:rPr lang="el-GR" sz="2200" dirty="0">
                  <a:solidFill>
                    <a:schemeClr val="accent4">
                      <a:lumMod val="75000"/>
                    </a:schemeClr>
                  </a:solidFill>
                  <a:latin typeface="Comic Sans MS" pitchFamily="66" charset="0"/>
                </a:rPr>
                <a:t>περιορίζει τη φαντασία και την δημιουργικότητα </a:t>
              </a:r>
            </a:p>
          </p:txBody>
        </p:sp>
      </p:grpSp>
      <p:grpSp>
        <p:nvGrpSpPr>
          <p:cNvPr id="7" name="Ομάδα 6"/>
          <p:cNvGrpSpPr/>
          <p:nvPr/>
        </p:nvGrpSpPr>
        <p:grpSpPr>
          <a:xfrm>
            <a:off x="683567" y="1690731"/>
            <a:ext cx="7258261" cy="837549"/>
            <a:chOff x="567172" y="4523282"/>
            <a:chExt cx="7651864" cy="332286"/>
          </a:xfrm>
        </p:grpSpPr>
        <p:sp>
          <p:nvSpPr>
            <p:cNvPr id="8" name="Στρογγυλεμένο ορθογώνιο 7"/>
            <p:cNvSpPr/>
            <p:nvPr/>
          </p:nvSpPr>
          <p:spPr>
            <a:xfrm>
              <a:off x="567172" y="4523282"/>
              <a:ext cx="7651864" cy="3322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9" name="TextBox 8"/>
            <p:cNvSpPr txBox="1"/>
            <p:nvPr/>
          </p:nvSpPr>
          <p:spPr>
            <a:xfrm>
              <a:off x="629480" y="4532795"/>
              <a:ext cx="7589556" cy="305265"/>
            </a:xfrm>
            <a:prstGeom prst="rect">
              <a:avLst/>
            </a:prstGeom>
            <a:noFill/>
          </p:spPr>
          <p:txBody>
            <a:bodyPr wrap="square" rtlCol="0">
              <a:spAutoFit/>
            </a:bodyPr>
            <a:lstStyle/>
            <a:p>
              <a:pPr algn="ctr"/>
              <a:r>
                <a:rPr lang="el-GR" sz="2200" dirty="0" smtClean="0">
                  <a:solidFill>
                    <a:schemeClr val="accent4">
                      <a:lumMod val="75000"/>
                    </a:schemeClr>
                  </a:solidFill>
                  <a:latin typeface="Comic Sans MS" pitchFamily="66" charset="0"/>
                </a:rPr>
                <a:t>Η </a:t>
              </a:r>
              <a:r>
                <a:rPr lang="el-GR" sz="2200" dirty="0">
                  <a:solidFill>
                    <a:schemeClr val="accent4">
                      <a:lumMod val="75000"/>
                    </a:schemeClr>
                  </a:solidFill>
                  <a:latin typeface="Comic Sans MS" pitchFamily="66" charset="0"/>
                </a:rPr>
                <a:t>Τέχνη δεν είναι η ρεαλιστική απεικόνιση της πραγματικότητας αλλά ένα μέσο έκφρασης</a:t>
              </a:r>
            </a:p>
          </p:txBody>
        </p:sp>
      </p:grpSp>
      <p:sp>
        <p:nvSpPr>
          <p:cNvPr id="10" name="Ορθογώνιο 9"/>
          <p:cNvSpPr/>
          <p:nvPr/>
        </p:nvSpPr>
        <p:spPr>
          <a:xfrm>
            <a:off x="4505740" y="2881917"/>
            <a:ext cx="4374020" cy="769441"/>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Επιβραβεύστε κάθε προσπάθεια του παιδιού και…</a:t>
            </a:r>
          </a:p>
        </p:txBody>
      </p:sp>
      <p:cxnSp>
        <p:nvCxnSpPr>
          <p:cNvPr id="11" name="Γωνιακή σύνδεση 10"/>
          <p:cNvCxnSpPr/>
          <p:nvPr/>
        </p:nvCxnSpPr>
        <p:spPr>
          <a:xfrm>
            <a:off x="2849869" y="2586786"/>
            <a:ext cx="1655871" cy="1180617"/>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Ορθογώνιο 11"/>
          <p:cNvSpPr/>
          <p:nvPr/>
        </p:nvSpPr>
        <p:spPr>
          <a:xfrm>
            <a:off x="4505740" y="3861048"/>
            <a:ext cx="4374020" cy="1107996"/>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δεχτείτε τα έργα </a:t>
            </a:r>
            <a:r>
              <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του </a:t>
            </a: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με ενθουσιασμό, σαν να είναι τα πιο σπουδαία έργα Τέχνης</a:t>
            </a:r>
            <a:endPar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6" name="TextBox 15"/>
          <p:cNvSpPr txBox="1"/>
          <p:nvPr/>
        </p:nvSpPr>
        <p:spPr>
          <a:xfrm>
            <a:off x="63212" y="5107831"/>
            <a:ext cx="9057632" cy="769441"/>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Ακόμη κι αν δεν καταλαβαίνετε τί ακριβώς είναι αυτό που κρατάτε στα χέρια σας (!!)</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cxnSp>
        <p:nvCxnSpPr>
          <p:cNvPr id="17" name="Γωνιακή σύνδεση 16"/>
          <p:cNvCxnSpPr/>
          <p:nvPr/>
        </p:nvCxnSpPr>
        <p:spPr>
          <a:xfrm>
            <a:off x="467544" y="5664353"/>
            <a:ext cx="1181576" cy="669647"/>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9" name="Ορθογώνιο 18"/>
          <p:cNvSpPr/>
          <p:nvPr/>
        </p:nvSpPr>
        <p:spPr>
          <a:xfrm>
            <a:off x="1896590" y="5949280"/>
            <a:ext cx="6851874" cy="769441"/>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το παιδί σίγουρα δούλεψε σκληρά και νιώθει υπερήφανο για το δημιούργημά </a:t>
            </a:r>
            <a:r>
              <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του !!!</a:t>
            </a:r>
          </a:p>
        </p:txBody>
      </p:sp>
    </p:spTree>
    <p:extLst>
      <p:ext uri="{BB962C8B-B14F-4D97-AF65-F5344CB8AC3E}">
        <p14:creationId xmlns:p14="http://schemas.microsoft.com/office/powerpoint/2010/main" xmlns="" val="30126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80">
                                          <p:stCondLst>
                                            <p:cond delay="0"/>
                                          </p:stCondLst>
                                        </p:cTn>
                                        <p:tgtEl>
                                          <p:spTgt spid="16"/>
                                        </p:tgtEl>
                                      </p:cBhvr>
                                    </p:animEffect>
                                    <p:anim calcmode="lin" valueType="num">
                                      <p:cBhvr>
                                        <p:cTn id="5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2" dur="26">
                                          <p:stCondLst>
                                            <p:cond delay="650"/>
                                          </p:stCondLst>
                                        </p:cTn>
                                        <p:tgtEl>
                                          <p:spTgt spid="16"/>
                                        </p:tgtEl>
                                      </p:cBhvr>
                                      <p:to x="100000" y="60000"/>
                                    </p:animScale>
                                    <p:animScale>
                                      <p:cBhvr>
                                        <p:cTn id="63" dur="166" decel="50000">
                                          <p:stCondLst>
                                            <p:cond delay="676"/>
                                          </p:stCondLst>
                                        </p:cTn>
                                        <p:tgtEl>
                                          <p:spTgt spid="16"/>
                                        </p:tgtEl>
                                      </p:cBhvr>
                                      <p:to x="100000" y="100000"/>
                                    </p:animScale>
                                    <p:animScale>
                                      <p:cBhvr>
                                        <p:cTn id="64" dur="26">
                                          <p:stCondLst>
                                            <p:cond delay="1312"/>
                                          </p:stCondLst>
                                        </p:cTn>
                                        <p:tgtEl>
                                          <p:spTgt spid="16"/>
                                        </p:tgtEl>
                                      </p:cBhvr>
                                      <p:to x="100000" y="80000"/>
                                    </p:animScale>
                                    <p:animScale>
                                      <p:cBhvr>
                                        <p:cTn id="65" dur="166" decel="50000">
                                          <p:stCondLst>
                                            <p:cond delay="1338"/>
                                          </p:stCondLst>
                                        </p:cTn>
                                        <p:tgtEl>
                                          <p:spTgt spid="16"/>
                                        </p:tgtEl>
                                      </p:cBhvr>
                                      <p:to x="100000" y="100000"/>
                                    </p:animScale>
                                    <p:animScale>
                                      <p:cBhvr>
                                        <p:cTn id="66" dur="26">
                                          <p:stCondLst>
                                            <p:cond delay="1642"/>
                                          </p:stCondLst>
                                        </p:cTn>
                                        <p:tgtEl>
                                          <p:spTgt spid="16"/>
                                        </p:tgtEl>
                                      </p:cBhvr>
                                      <p:to x="100000" y="90000"/>
                                    </p:animScale>
                                    <p:animScale>
                                      <p:cBhvr>
                                        <p:cTn id="67" dur="166" decel="50000">
                                          <p:stCondLst>
                                            <p:cond delay="1668"/>
                                          </p:stCondLst>
                                        </p:cTn>
                                        <p:tgtEl>
                                          <p:spTgt spid="16"/>
                                        </p:tgtEl>
                                      </p:cBhvr>
                                      <p:to x="100000" y="100000"/>
                                    </p:animScale>
                                    <p:animScale>
                                      <p:cBhvr>
                                        <p:cTn id="68" dur="26">
                                          <p:stCondLst>
                                            <p:cond delay="1808"/>
                                          </p:stCondLst>
                                        </p:cTn>
                                        <p:tgtEl>
                                          <p:spTgt spid="16"/>
                                        </p:tgtEl>
                                      </p:cBhvr>
                                      <p:to x="100000" y="95000"/>
                                    </p:animScale>
                                    <p:animScale>
                                      <p:cBhvr>
                                        <p:cTn id="69" dur="166" decel="50000">
                                          <p:stCondLst>
                                            <p:cond delay="1834"/>
                                          </p:stCondLst>
                                        </p:cTn>
                                        <p:tgtEl>
                                          <p:spTgt spid="16"/>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circle(in)">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style.rotation</p:attrName>
                                        </p:attrNameLst>
                                      </p:cBhvr>
                                      <p:tavLst>
                                        <p:tav tm="0">
                                          <p:val>
                                            <p:fltVal val="90"/>
                                          </p:val>
                                        </p:tav>
                                        <p:tav tm="100000">
                                          <p:val>
                                            <p:fltVal val="0"/>
                                          </p:val>
                                        </p:tav>
                                      </p:tavLst>
                                    </p:anim>
                                    <p:animEffect transition="in" filter="fade">
                                      <p:cBhvr>
                                        <p:cTn id="8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2" grpId="0" animBg="1"/>
      <p:bldP spid="16" grpId="0"/>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Φυσικές Επιστήμες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TextBox 2"/>
          <p:cNvSpPr txBox="1"/>
          <p:nvPr/>
        </p:nvSpPr>
        <p:spPr>
          <a:xfrm>
            <a:off x="0" y="696160"/>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Τα παιδιά μέσα </a:t>
            </a:r>
            <a:r>
              <a:rPr lang="el-GR" sz="2200" dirty="0">
                <a:solidFill>
                  <a:schemeClr val="accent4">
                    <a:lumMod val="75000"/>
                  </a:schemeClr>
                </a:solidFill>
                <a:latin typeface="Comic Sans MS" pitchFamily="66" charset="0"/>
              </a:rPr>
              <a:t>από βιωματικές </a:t>
            </a:r>
            <a:r>
              <a:rPr lang="el-GR" sz="2200" dirty="0" smtClean="0">
                <a:solidFill>
                  <a:schemeClr val="accent4">
                    <a:lumMod val="75000"/>
                  </a:schemeClr>
                </a:solidFill>
                <a:latin typeface="Comic Sans MS" pitchFamily="66" charset="0"/>
              </a:rPr>
              <a:t>δραστηριότητες…</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6388" y="2670011"/>
            <a:ext cx="905899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επεκτείνουν τις γνώσεις τους για τους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ζωντανούς οργανισμούς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(άνθρωπος, ζώα, φυτά)</a:t>
            </a:r>
          </a:p>
        </p:txBody>
      </p:sp>
      <p:sp>
        <p:nvSpPr>
          <p:cNvPr id="5" name="Ορθογώνιο 4"/>
          <p:cNvSpPr/>
          <p:nvPr/>
        </p:nvSpPr>
        <p:spPr>
          <a:xfrm>
            <a:off x="9800" y="4149080"/>
            <a:ext cx="69993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ελετούν κι ερμηνεύουν </a:t>
            </a:r>
          </a:p>
          <a:p>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φυσικά φαινόμενα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ιδιότητες της ύλης</a:t>
            </a:r>
          </a:p>
        </p:txBody>
      </p:sp>
      <p:sp>
        <p:nvSpPr>
          <p:cNvPr id="6" name="Ορθογώνιο 5"/>
          <p:cNvSpPr/>
          <p:nvPr/>
        </p:nvSpPr>
        <p:spPr>
          <a:xfrm>
            <a:off x="-6388" y="1067252"/>
            <a:ext cx="9058990"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εισάγονται στον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επιστημονικό τρόπο εργασίας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θέτοντας ερωτήματα, κάνοντας προβλέψεις και καταλήγοντας σε συμπεράσματα, μετά από διεξαγωγή πειραμάτων και ανάλυση δεδομένων.</a:t>
            </a:r>
          </a:p>
        </p:txBody>
      </p:sp>
      <p:sp>
        <p:nvSpPr>
          <p:cNvPr id="7" name="Ορθογώνιο 6"/>
          <p:cNvSpPr/>
          <p:nvPr/>
        </p:nvSpPr>
        <p:spPr>
          <a:xfrm>
            <a:off x="-6388" y="3573016"/>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Εξερευνούν τον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κόσμο</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(πλανήτες, γη…) </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nvGrpSpPr>
          <p:cNvPr id="8" name="Ομάδα 7"/>
          <p:cNvGrpSpPr/>
          <p:nvPr/>
        </p:nvGrpSpPr>
        <p:grpSpPr>
          <a:xfrm>
            <a:off x="1117815" y="5262299"/>
            <a:ext cx="4848686" cy="542965"/>
            <a:chOff x="128863" y="3403792"/>
            <a:chExt cx="14184012" cy="1081999"/>
          </a:xfrm>
        </p:grpSpPr>
        <p:sp>
          <p:nvSpPr>
            <p:cNvPr id="9" name="Στρογγυλεμένο ορθογώνιο 8"/>
            <p:cNvSpPr/>
            <p:nvPr/>
          </p:nvSpPr>
          <p:spPr>
            <a:xfrm>
              <a:off x="128863" y="3403792"/>
              <a:ext cx="13934911"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0" name="TextBox 9"/>
            <p:cNvSpPr txBox="1"/>
            <p:nvPr/>
          </p:nvSpPr>
          <p:spPr>
            <a:xfrm>
              <a:off x="205808" y="3452977"/>
              <a:ext cx="14107067" cy="919988"/>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Επιστημονικός </a:t>
              </a:r>
              <a:r>
                <a:rPr lang="el-GR" sz="2400" b="1" dirty="0" err="1" smtClean="0">
                  <a:solidFill>
                    <a:schemeClr val="bg1"/>
                  </a:solidFill>
                  <a:effectLst>
                    <a:outerShdw blurRad="38100" dist="38100" dir="2700000" algn="tl">
                      <a:srgbClr val="000000">
                        <a:alpha val="43137"/>
                      </a:srgbClr>
                    </a:outerShdw>
                  </a:effectLst>
                  <a:latin typeface="Comic Sans MS" pitchFamily="66" charset="0"/>
                </a:rPr>
                <a:t>γραμματισμός</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1" name="Ομάδα 10"/>
          <p:cNvGrpSpPr/>
          <p:nvPr/>
        </p:nvGrpSpPr>
        <p:grpSpPr>
          <a:xfrm>
            <a:off x="1117073" y="6126395"/>
            <a:ext cx="4823079" cy="542965"/>
            <a:chOff x="104313" y="2943797"/>
            <a:chExt cx="14109104" cy="1081999"/>
          </a:xfrm>
        </p:grpSpPr>
        <p:sp>
          <p:nvSpPr>
            <p:cNvPr id="12" name="Στρογγυλεμένο ορθογώνιο 11"/>
            <p:cNvSpPr/>
            <p:nvPr/>
          </p:nvSpPr>
          <p:spPr>
            <a:xfrm>
              <a:off x="104313" y="2943797"/>
              <a:ext cx="13934912"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3" name="TextBox 12"/>
            <p:cNvSpPr txBox="1"/>
            <p:nvPr/>
          </p:nvSpPr>
          <p:spPr>
            <a:xfrm>
              <a:off x="106350" y="2943797"/>
              <a:ext cx="14107067" cy="919988"/>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Επιστημονικός τρόπος σκέψης</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pic>
        <p:nvPicPr>
          <p:cNvPr id="3074" name="Picture 2" descr="C:\Users\user\Desktop\Σχολ. Έτος 2019-20\Γονείς\istockphoto-957049598-612x61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77075" y="3587369"/>
            <a:ext cx="2950411" cy="28248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71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Καλλιεργώντας την επιστημονική σκέψη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245241" y="692696"/>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36512" y="1124744"/>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αρατηρούν</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τον κόσμο γύρω τους</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5" name="Ομάδα 4"/>
          <p:cNvGrpSpPr/>
          <p:nvPr/>
        </p:nvGrpSpPr>
        <p:grpSpPr>
          <a:xfrm>
            <a:off x="1206787" y="5262300"/>
            <a:ext cx="7656766" cy="830996"/>
            <a:chOff x="2291752" y="5458725"/>
            <a:chExt cx="7136922" cy="329686"/>
          </a:xfrm>
        </p:grpSpPr>
        <p:sp>
          <p:nvSpPr>
            <p:cNvPr id="6" name="Στρογγυλεμένο ορθογώνιο 5"/>
            <p:cNvSpPr/>
            <p:nvPr/>
          </p:nvSpPr>
          <p:spPr>
            <a:xfrm>
              <a:off x="2291752" y="5458725"/>
              <a:ext cx="7035921" cy="3296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200" dirty="0"/>
            </a:p>
          </p:txBody>
        </p:sp>
        <p:sp>
          <p:nvSpPr>
            <p:cNvPr id="7" name="TextBox 6"/>
            <p:cNvSpPr txBox="1"/>
            <p:nvPr/>
          </p:nvSpPr>
          <p:spPr>
            <a:xfrm>
              <a:off x="2291752" y="5458725"/>
              <a:ext cx="7136922"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Πριν </a:t>
              </a:r>
              <a:r>
                <a:rPr lang="el-GR" sz="2200" dirty="0" smtClean="0">
                  <a:solidFill>
                    <a:schemeClr val="accent4">
                      <a:lumMod val="75000"/>
                    </a:schemeClr>
                  </a:solidFill>
                  <a:latin typeface="Comic Sans MS" pitchFamily="66" charset="0"/>
                </a:rPr>
                <a:t>εξηγήσετε </a:t>
              </a:r>
              <a:r>
                <a:rPr lang="el-GR" sz="2200" dirty="0">
                  <a:solidFill>
                    <a:schemeClr val="accent4">
                      <a:lumMod val="75000"/>
                    </a:schemeClr>
                  </a:solidFill>
                  <a:latin typeface="Comic Sans MS" pitchFamily="66" charset="0"/>
                </a:rPr>
                <a:t>κάτι στα παιδιά, </a:t>
              </a:r>
              <a:r>
                <a:rPr lang="el-GR" sz="2200" dirty="0" smtClean="0">
                  <a:solidFill>
                    <a:schemeClr val="accent4">
                      <a:lumMod val="75000"/>
                    </a:schemeClr>
                  </a:solidFill>
                  <a:latin typeface="Comic Sans MS" pitchFamily="66" charset="0"/>
                </a:rPr>
                <a:t>φροντίστε </a:t>
              </a:r>
              <a:r>
                <a:rPr lang="el-GR" sz="2200" dirty="0">
                  <a:solidFill>
                    <a:schemeClr val="accent4">
                      <a:lumMod val="75000"/>
                    </a:schemeClr>
                  </a:solidFill>
                  <a:latin typeface="Comic Sans MS" pitchFamily="66" charset="0"/>
                </a:rPr>
                <a:t>να το έχετε μελετήσει</a:t>
              </a:r>
            </a:p>
          </p:txBody>
        </p:sp>
      </p:grpSp>
      <p:sp>
        <p:nvSpPr>
          <p:cNvPr id="9" name="Ορθογώνιο 8"/>
          <p:cNvSpPr/>
          <p:nvPr/>
        </p:nvSpPr>
        <p:spPr>
          <a:xfrm>
            <a:off x="-36512" y="1628800"/>
            <a:ext cx="6660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θ</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έτουν</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ερωτήσεις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γιατί βρέχει;)</a:t>
            </a:r>
          </a:p>
        </p:txBody>
      </p:sp>
      <p:sp>
        <p:nvSpPr>
          <p:cNvPr id="10" name="Ορθογώνιο 9"/>
          <p:cNvSpPr/>
          <p:nvPr/>
        </p:nvSpPr>
        <p:spPr>
          <a:xfrm>
            <a:off x="-36512" y="2132856"/>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ιατυπώνουν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προβλέψεις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1" name="Ορθογώνιο 10"/>
          <p:cNvSpPr/>
          <p:nvPr/>
        </p:nvSpPr>
        <p:spPr>
          <a:xfrm>
            <a:off x="-36512" y="3092767"/>
            <a:ext cx="5492860"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αταλήγουν σε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συμπεράσματα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μετά από συλλογή κι ερμηνεία δεδομένων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4098" name="Picture 2" descr="C:\Users\user\Desktop\Σχολ. Έτος 2019-20\Γονείς\twee-studenten-doen-wetenschappelijk-experiment_1308-3278.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456348" y="929485"/>
            <a:ext cx="3547343" cy="275400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Ομάδα 13"/>
          <p:cNvGrpSpPr/>
          <p:nvPr/>
        </p:nvGrpSpPr>
        <p:grpSpPr>
          <a:xfrm>
            <a:off x="1115616" y="4386953"/>
            <a:ext cx="7731893" cy="770243"/>
            <a:chOff x="793761" y="5467389"/>
            <a:chExt cx="9285150" cy="305583"/>
          </a:xfrm>
        </p:grpSpPr>
        <p:sp>
          <p:nvSpPr>
            <p:cNvPr id="15" name="Στρογγυλεμένο ορθογώνιο 14"/>
            <p:cNvSpPr/>
            <p:nvPr/>
          </p:nvSpPr>
          <p:spPr>
            <a:xfrm>
              <a:off x="906736" y="5467389"/>
              <a:ext cx="9061316" cy="3052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6" name="TextBox 15"/>
            <p:cNvSpPr txBox="1"/>
            <p:nvPr/>
          </p:nvSpPr>
          <p:spPr>
            <a:xfrm>
              <a:off x="793761" y="5467707"/>
              <a:ext cx="9285150" cy="305265"/>
            </a:xfrm>
            <a:prstGeom prst="rect">
              <a:avLst/>
            </a:prstGeom>
            <a:noFill/>
          </p:spPr>
          <p:txBody>
            <a:bodyPr wrap="square" rtlCol="0">
              <a:spAutoFit/>
            </a:bodyPr>
            <a:lstStyle/>
            <a:p>
              <a:pPr algn="ctr"/>
              <a:r>
                <a:rPr lang="el-GR" sz="2200" dirty="0" smtClean="0">
                  <a:solidFill>
                    <a:schemeClr val="accent4">
                      <a:lumMod val="75000"/>
                    </a:schemeClr>
                  </a:solidFill>
                  <a:latin typeface="Comic Sans MS" pitchFamily="66" charset="0"/>
                </a:rPr>
                <a:t>Μην ερμηνεύετε φυσικά φαινόμενα με μη επιστημονικό τρόπο γιατί δημιουργούνται </a:t>
              </a:r>
              <a:r>
                <a:rPr lang="el-GR" sz="2200" u="sng" dirty="0" smtClean="0">
                  <a:solidFill>
                    <a:schemeClr val="accent4">
                      <a:lumMod val="75000"/>
                    </a:schemeClr>
                  </a:solidFill>
                  <a:effectLst>
                    <a:outerShdw blurRad="38100" dist="38100" dir="2700000" algn="tl">
                      <a:srgbClr val="000000">
                        <a:alpha val="43137"/>
                      </a:srgbClr>
                    </a:outerShdw>
                  </a:effectLst>
                  <a:latin typeface="Comic Sans MS" pitchFamily="66" charset="0"/>
                </a:rPr>
                <a:t>παρανοήσεις</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17" name="Δεξιό βέλος 16"/>
          <p:cNvSpPr/>
          <p:nvPr/>
        </p:nvSpPr>
        <p:spPr>
          <a:xfrm>
            <a:off x="245241" y="4632018"/>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18" name="Ομάδα 17"/>
          <p:cNvGrpSpPr/>
          <p:nvPr/>
        </p:nvGrpSpPr>
        <p:grpSpPr>
          <a:xfrm>
            <a:off x="1256641" y="6247112"/>
            <a:ext cx="7656766" cy="556471"/>
            <a:chOff x="2291752" y="5458725"/>
            <a:chExt cx="7136922" cy="220772"/>
          </a:xfrm>
        </p:grpSpPr>
        <p:sp>
          <p:nvSpPr>
            <p:cNvPr id="19" name="Στρογγυλεμένο ορθογώνιο 18"/>
            <p:cNvSpPr/>
            <p:nvPr/>
          </p:nvSpPr>
          <p:spPr>
            <a:xfrm>
              <a:off x="2291752" y="5458725"/>
              <a:ext cx="7035921" cy="2207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20" name="TextBox 19"/>
            <p:cNvSpPr txBox="1"/>
            <p:nvPr/>
          </p:nvSpPr>
          <p:spPr>
            <a:xfrm>
              <a:off x="2291752" y="5458725"/>
              <a:ext cx="7136922" cy="170948"/>
            </a:xfrm>
            <a:prstGeom prst="rect">
              <a:avLst/>
            </a:prstGeom>
            <a:noFill/>
          </p:spPr>
          <p:txBody>
            <a:bodyPr wrap="square" rtlCol="0">
              <a:spAutoFit/>
            </a:bodyPr>
            <a:lstStyle/>
            <a:p>
              <a:pPr algn="ctr"/>
              <a:r>
                <a:rPr lang="el-GR" sz="2200" dirty="0" smtClean="0">
                  <a:solidFill>
                    <a:schemeClr val="accent4">
                      <a:lumMod val="75000"/>
                    </a:schemeClr>
                  </a:solidFill>
                  <a:latin typeface="Comic Sans MS" pitchFamily="66" charset="0"/>
                </a:rPr>
                <a:t>Προτιμήστε την χρήση </a:t>
              </a:r>
              <a:r>
                <a:rPr lang="el-GR" sz="2200" u="sng" dirty="0" smtClean="0">
                  <a:solidFill>
                    <a:schemeClr val="accent4">
                      <a:lumMod val="75000"/>
                    </a:schemeClr>
                  </a:solidFill>
                  <a:effectLst>
                    <a:outerShdw blurRad="38100" dist="38100" dir="2700000" algn="tl">
                      <a:srgbClr val="000000">
                        <a:alpha val="43137"/>
                      </a:srgbClr>
                    </a:outerShdw>
                  </a:effectLst>
                  <a:latin typeface="Comic Sans MS" pitchFamily="66" charset="0"/>
                </a:rPr>
                <a:t>επιστημονικής ορολογίας</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21" name="Ορθογώνιο 20"/>
          <p:cNvSpPr/>
          <p:nvPr/>
        </p:nvSpPr>
        <p:spPr>
          <a:xfrm>
            <a:off x="-1669" y="2636912"/>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άνουν απλά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πειράματα</a:t>
            </a:r>
            <a:endParaRPr lang="el-GR" sz="2400"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22" name="Δεξιό βέλος 21"/>
          <p:cNvSpPr/>
          <p:nvPr/>
        </p:nvSpPr>
        <p:spPr>
          <a:xfrm>
            <a:off x="245241" y="546359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3" name="Δεξιό βέλος 22"/>
          <p:cNvSpPr/>
          <p:nvPr/>
        </p:nvSpPr>
        <p:spPr>
          <a:xfrm>
            <a:off x="245241" y="6341923"/>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6307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1000" fill="hold"/>
                                        <p:tgtEl>
                                          <p:spTgt spid="17"/>
                                        </p:tgtEl>
                                        <p:attrNameLst>
                                          <p:attrName>ppt_w</p:attrName>
                                        </p:attrNameLst>
                                      </p:cBhvr>
                                      <p:tavLst>
                                        <p:tav tm="0">
                                          <p:val>
                                            <p:fltVal val="0"/>
                                          </p:val>
                                        </p:tav>
                                        <p:tav tm="100000">
                                          <p:val>
                                            <p:strVal val="#ppt_w"/>
                                          </p:val>
                                        </p:tav>
                                      </p:tavLst>
                                    </p:anim>
                                    <p:anim calcmode="lin" valueType="num">
                                      <p:cBhvr>
                                        <p:cTn id="51" dur="1000" fill="hold"/>
                                        <p:tgtEl>
                                          <p:spTgt spid="17"/>
                                        </p:tgtEl>
                                        <p:attrNameLst>
                                          <p:attrName>ppt_h</p:attrName>
                                        </p:attrNameLst>
                                      </p:cBhvr>
                                      <p:tavLst>
                                        <p:tav tm="0">
                                          <p:val>
                                            <p:fltVal val="0"/>
                                          </p:val>
                                        </p:tav>
                                        <p:tav tm="100000">
                                          <p:val>
                                            <p:strVal val="#ppt_h"/>
                                          </p:val>
                                        </p:tav>
                                      </p:tavLst>
                                    </p:anim>
                                    <p:anim calcmode="lin" valueType="num">
                                      <p:cBhvr>
                                        <p:cTn id="52" dur="1000" fill="hold"/>
                                        <p:tgtEl>
                                          <p:spTgt spid="17"/>
                                        </p:tgtEl>
                                        <p:attrNameLst>
                                          <p:attrName>style.rotation</p:attrName>
                                        </p:attrNameLst>
                                      </p:cBhvr>
                                      <p:tavLst>
                                        <p:tav tm="0">
                                          <p:val>
                                            <p:fltVal val="90"/>
                                          </p:val>
                                        </p:tav>
                                        <p:tav tm="100000">
                                          <p:val>
                                            <p:fltVal val="0"/>
                                          </p:val>
                                        </p:tav>
                                      </p:tavLst>
                                    </p:anim>
                                    <p:animEffect transition="in" filter="fade">
                                      <p:cBhvr>
                                        <p:cTn id="53" dur="1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fltVal val="0"/>
                                          </p:val>
                                        </p:tav>
                                        <p:tav tm="100000">
                                          <p:val>
                                            <p:strVal val="#ppt_w"/>
                                          </p:val>
                                        </p:tav>
                                      </p:tavLst>
                                    </p:anim>
                                    <p:anim calcmode="lin" valueType="num">
                                      <p:cBhvr>
                                        <p:cTn id="66" dur="1000" fill="hold"/>
                                        <p:tgtEl>
                                          <p:spTgt spid="22"/>
                                        </p:tgtEl>
                                        <p:attrNameLst>
                                          <p:attrName>ppt_h</p:attrName>
                                        </p:attrNameLst>
                                      </p:cBhvr>
                                      <p:tavLst>
                                        <p:tav tm="0">
                                          <p:val>
                                            <p:fltVal val="0"/>
                                          </p:val>
                                        </p:tav>
                                        <p:tav tm="100000">
                                          <p:val>
                                            <p:strVal val="#ppt_h"/>
                                          </p:val>
                                        </p:tav>
                                      </p:tavLst>
                                    </p:anim>
                                    <p:anim calcmode="lin" valueType="num">
                                      <p:cBhvr>
                                        <p:cTn id="67" dur="1000" fill="hold"/>
                                        <p:tgtEl>
                                          <p:spTgt spid="22"/>
                                        </p:tgtEl>
                                        <p:attrNameLst>
                                          <p:attrName>style.rotation</p:attrName>
                                        </p:attrNameLst>
                                      </p:cBhvr>
                                      <p:tavLst>
                                        <p:tav tm="0">
                                          <p:val>
                                            <p:fltVal val="90"/>
                                          </p:val>
                                        </p:tav>
                                        <p:tav tm="100000">
                                          <p:val>
                                            <p:fltVal val="0"/>
                                          </p:val>
                                        </p:tav>
                                      </p:tavLst>
                                    </p:anim>
                                    <p:animEffect transition="in" filter="fade">
                                      <p:cBhvr>
                                        <p:cTn id="68" dur="10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ppt_w</p:attrName>
                                        </p:attrNameLst>
                                      </p:cBhvr>
                                      <p:tavLst>
                                        <p:tav tm="0">
                                          <p:val>
                                            <p:fltVal val="0"/>
                                          </p:val>
                                        </p:tav>
                                        <p:tav tm="100000">
                                          <p:val>
                                            <p:strVal val="#ppt_w"/>
                                          </p:val>
                                        </p:tav>
                                      </p:tavLst>
                                    </p:anim>
                                    <p:anim calcmode="lin" valueType="num">
                                      <p:cBhvr>
                                        <p:cTn id="74" dur="500" fill="hold"/>
                                        <p:tgtEl>
                                          <p:spTgt spid="5"/>
                                        </p:tgtEl>
                                        <p:attrNameLst>
                                          <p:attrName>ppt_h</p:attrName>
                                        </p:attrNameLst>
                                      </p:cBhvr>
                                      <p:tavLst>
                                        <p:tav tm="0">
                                          <p:val>
                                            <p:fltVal val="0"/>
                                          </p:val>
                                        </p:tav>
                                        <p:tav tm="100000">
                                          <p:val>
                                            <p:strVal val="#ppt_h"/>
                                          </p:val>
                                        </p:tav>
                                      </p:tavLst>
                                    </p:anim>
                                    <p:animEffect transition="in" filter="fad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p:bldP spid="17" grpId="0" animBg="1"/>
      <p:bldP spid="21" grpId="0"/>
      <p:bldP spid="2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Προσωπική &amp; Κοινωνική Ανάπτυξη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8327" y="1556792"/>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θετική αυτοεκτίμηση</a:t>
            </a:r>
          </a:p>
        </p:txBody>
      </p:sp>
      <p:sp>
        <p:nvSpPr>
          <p:cNvPr id="4" name="Ορθογώνιο 3"/>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5" name="Ορθογώνιο 4"/>
          <p:cNvSpPr/>
          <p:nvPr/>
        </p:nvSpPr>
        <p:spPr>
          <a:xfrm>
            <a:off x="5807" y="2204864"/>
            <a:ext cx="636639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αναγνωρίζουν, να εκφράζουν και να διαχειρίζονται τα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συναισθήματά</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τους</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6" name="Ορθογώνιο 5"/>
          <p:cNvSpPr/>
          <p:nvPr/>
        </p:nvSpPr>
        <p:spPr>
          <a:xfrm>
            <a:off x="-6605" y="3183359"/>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οριοθετούν τη συμπεριφορά τους</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0" y="3759423"/>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ηθικές αξίες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(σεβασμός, αλληλεγγύη..)</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8" name="Ορθογώνιο 7"/>
          <p:cNvSpPr/>
          <p:nvPr/>
        </p:nvSpPr>
        <p:spPr>
          <a:xfrm>
            <a:off x="-7694" y="4359128"/>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προσωπική ενδυνάμωση</a:t>
            </a:r>
          </a:p>
        </p:txBody>
      </p:sp>
      <p:sp>
        <p:nvSpPr>
          <p:cNvPr id="9" name="Ορθογώνιο 8"/>
          <p:cNvSpPr/>
          <p:nvPr/>
        </p:nvSpPr>
        <p:spPr>
          <a:xfrm>
            <a:off x="3491880" y="5092360"/>
            <a:ext cx="4946495" cy="430887"/>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ποδοχή αποστέρησης &amp; αποτυχίας</a:t>
            </a:r>
          </a:p>
        </p:txBody>
      </p:sp>
      <p:cxnSp>
        <p:nvCxnSpPr>
          <p:cNvPr id="10" name="Γωνιακή σύνδεση 9"/>
          <p:cNvCxnSpPr/>
          <p:nvPr/>
        </p:nvCxnSpPr>
        <p:spPr>
          <a:xfrm>
            <a:off x="2653537" y="4970022"/>
            <a:ext cx="1070932" cy="702423"/>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Ορθογώνιο 13"/>
          <p:cNvSpPr/>
          <p:nvPr/>
        </p:nvSpPr>
        <p:spPr>
          <a:xfrm>
            <a:off x="3491880" y="5807259"/>
            <a:ext cx="4946495" cy="769441"/>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ξοικείωση με γεγονότα της ζωής όπως η απώλεια, το διαζύγιο…</a:t>
            </a:r>
          </a:p>
        </p:txBody>
      </p:sp>
      <p:pic>
        <p:nvPicPr>
          <p:cNvPr id="5122" name="Picture 2" descr="C:\Users\user\Desktop\Σχολ. Έτος 2019-20\Γονείς\15659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6516216" y="791471"/>
            <a:ext cx="1782633" cy="2879204"/>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user\Desktop\Σχολ. Έτος 2019-20\Γονείς\il_794xN.1651631855_d7q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80528" y="4716244"/>
            <a:ext cx="3189003" cy="21206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416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9899" y="2920064"/>
            <a:ext cx="3349171"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κοινωνικές δεξιότητες</a:t>
            </a:r>
          </a:p>
        </p:txBody>
      </p:sp>
      <p:sp>
        <p:nvSpPr>
          <p:cNvPr id="3" name="Ορθογώνιο 2"/>
          <p:cNvSpPr/>
          <p:nvPr/>
        </p:nvSpPr>
        <p:spPr>
          <a:xfrm>
            <a:off x="4855859" y="183169"/>
            <a:ext cx="2808311"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αυτονομία</a:t>
            </a:r>
          </a:p>
        </p:txBody>
      </p:sp>
      <p:pic>
        <p:nvPicPr>
          <p:cNvPr id="6146" name="Picture 2" descr="C:\Users\user\Desktop\Σχολ. Έτος 2019-20\Γονείς\500_F_109339809_mV6pH1h2efqaN8n1D8yk9NUXYr8TRVJ3.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769" t="4741" r="3527" b="4174"/>
          <a:stretch/>
        </p:blipFill>
        <p:spPr bwMode="auto">
          <a:xfrm>
            <a:off x="467544" y="218581"/>
            <a:ext cx="2880320" cy="26491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Δεξιό άγκιστρο 3"/>
          <p:cNvSpPr/>
          <p:nvPr/>
        </p:nvSpPr>
        <p:spPr>
          <a:xfrm flipH="1">
            <a:off x="3609546" y="279346"/>
            <a:ext cx="432048" cy="6173990"/>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l-GR"/>
          </a:p>
        </p:txBody>
      </p:sp>
      <p:sp>
        <p:nvSpPr>
          <p:cNvPr id="6" name="Ορθογώνιο 5"/>
          <p:cNvSpPr/>
          <p:nvPr/>
        </p:nvSpPr>
        <p:spPr>
          <a:xfrm>
            <a:off x="4855858" y="1141045"/>
            <a:ext cx="2808311"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ενσυναίσθηση</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4366212" y="2132856"/>
            <a:ext cx="378760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πίλυση συγκρούσεων</a:t>
            </a:r>
          </a:p>
        </p:txBody>
      </p:sp>
      <p:sp>
        <p:nvSpPr>
          <p:cNvPr id="8" name="Ορθογώνιο 7"/>
          <p:cNvSpPr/>
          <p:nvPr/>
        </p:nvSpPr>
        <p:spPr>
          <a:xfrm>
            <a:off x="5148064" y="3135508"/>
            <a:ext cx="2108267"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κανόνες</a:t>
            </a:r>
          </a:p>
        </p:txBody>
      </p:sp>
      <p:sp>
        <p:nvSpPr>
          <p:cNvPr id="9" name="Ορθογώνιο 8"/>
          <p:cNvSpPr/>
          <p:nvPr/>
        </p:nvSpPr>
        <p:spPr>
          <a:xfrm>
            <a:off x="4312786" y="4149080"/>
            <a:ext cx="414764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ποδοχή διαφορετικότητας</a:t>
            </a:r>
          </a:p>
        </p:txBody>
      </p:sp>
      <p:sp>
        <p:nvSpPr>
          <p:cNvPr id="10" name="Ορθογώνιο 9"/>
          <p:cNvSpPr/>
          <p:nvPr/>
        </p:nvSpPr>
        <p:spPr>
          <a:xfrm>
            <a:off x="4695256" y="5157192"/>
            <a:ext cx="2757063"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συνεργασία</a:t>
            </a:r>
          </a:p>
        </p:txBody>
      </p:sp>
      <p:sp>
        <p:nvSpPr>
          <p:cNvPr id="11" name="Ορθογώνιο 10"/>
          <p:cNvSpPr/>
          <p:nvPr/>
        </p:nvSpPr>
        <p:spPr>
          <a:xfrm>
            <a:off x="4041594" y="6196354"/>
            <a:ext cx="510240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ημιουργία προσωπικών σχέσεων</a:t>
            </a:r>
          </a:p>
        </p:txBody>
      </p:sp>
      <p:pic>
        <p:nvPicPr>
          <p:cNvPr id="6147" name="Picture 3" descr="C:\Users\user\Desktop\Σχολ. Έτος 2019-20\Γονείς\69649615-stock-vector-disabled-child-in-a-wheelchair-with-his-friends-pupils-girls-and-boys-international-kids-with-backpa.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8520" y="3752530"/>
            <a:ext cx="3982788" cy="30608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771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86791"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Προωθώντας την Προσωπική &amp; Κοινωνική Ανάπτυξη των παιδιών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4" name="Ορθογώνιο 3"/>
          <p:cNvSpPr/>
          <p:nvPr/>
        </p:nvSpPr>
        <p:spPr>
          <a:xfrm>
            <a:off x="-108520" y="1069286"/>
            <a:ext cx="9450116" cy="4154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1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Ενισχύστε την </a:t>
            </a:r>
            <a:r>
              <a:rPr lang="el-GR" sz="21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αυτοεκτίμησή</a:t>
            </a:r>
            <a:r>
              <a:rPr lang="el-GR" sz="21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εστιάζοντας στα θετικά τους στοιχεία </a:t>
            </a:r>
          </a:p>
        </p:txBody>
      </p:sp>
      <p:sp>
        <p:nvSpPr>
          <p:cNvPr id="5" name="Ορθογώνιο 4"/>
          <p:cNvSpPr/>
          <p:nvPr/>
        </p:nvSpPr>
        <p:spPr>
          <a:xfrm>
            <a:off x="-68270" y="1892150"/>
            <a:ext cx="6715944"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Επιβραβεύστε</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κάθε προσπάθειά τους, ακόμη κι αν αυτή δεν έχει τα αναμενόμενα αποτελέσματα</a:t>
            </a:r>
          </a:p>
        </p:txBody>
      </p:sp>
      <p:sp>
        <p:nvSpPr>
          <p:cNvPr id="6" name="Ορθογώνιο 5"/>
          <p:cNvSpPr/>
          <p:nvPr/>
        </p:nvSpPr>
        <p:spPr>
          <a:xfrm>
            <a:off x="16296" y="2844713"/>
            <a:ext cx="6643936"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Ενθαρρύνετέ τα να εκφράζουν τα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συναισθήματά</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να αποδέχονται τα αρνητικά και να προσπαθούν να τα διαχειρίζονται.</a:t>
            </a:r>
          </a:p>
        </p:txBody>
      </p:sp>
      <p:pic>
        <p:nvPicPr>
          <p:cNvPr id="7170" name="Picture 2" descr="C:\Users\user\Desktop\Σχολ. Έτος 2019-20\Γονείς\istockphoto-473313088-612x6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005064"/>
            <a:ext cx="2212698"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user\Desktop\Σχολ. Έτος 2019-20\Γονείς\f507715091731080efa1b9965e504fcf_resiz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84168" y="1563596"/>
            <a:ext cx="3127535" cy="208142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Ορθογώνιο 8"/>
          <p:cNvSpPr/>
          <p:nvPr/>
        </p:nvSpPr>
        <p:spPr>
          <a:xfrm>
            <a:off x="2542855" y="4099719"/>
            <a:ext cx="6643936"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Προτρέψτε τα να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επιλύουν</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μόνα τις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διαφορές</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με συζήτηση και χωρίς άσκηση βίας</a:t>
            </a:r>
          </a:p>
        </p:txBody>
      </p:sp>
      <p:sp>
        <p:nvSpPr>
          <p:cNvPr id="10" name="Ορθογώνιο 9"/>
          <p:cNvSpPr/>
          <p:nvPr/>
        </p:nvSpPr>
        <p:spPr>
          <a:xfrm>
            <a:off x="2536576" y="5013176"/>
            <a:ext cx="6643936"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Μην τα συγκρίνετε </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 άλλα παιδιά </a:t>
            </a:r>
          </a:p>
        </p:txBody>
      </p:sp>
      <p:grpSp>
        <p:nvGrpSpPr>
          <p:cNvPr id="8" name="Ομάδα 7"/>
          <p:cNvGrpSpPr/>
          <p:nvPr/>
        </p:nvGrpSpPr>
        <p:grpSpPr>
          <a:xfrm>
            <a:off x="1547664" y="5530646"/>
            <a:ext cx="7272808" cy="1139094"/>
            <a:chOff x="2141548" y="4069204"/>
            <a:chExt cx="6643936" cy="1304455"/>
          </a:xfrm>
        </p:grpSpPr>
        <p:sp>
          <p:nvSpPr>
            <p:cNvPr id="7" name="Στρογγυλεμένο ορθογώνιο 6"/>
            <p:cNvSpPr/>
            <p:nvPr/>
          </p:nvSpPr>
          <p:spPr>
            <a:xfrm>
              <a:off x="2141548" y="4221089"/>
              <a:ext cx="6643936" cy="11521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11" name="Ορθογώνιο 10"/>
            <p:cNvSpPr/>
            <p:nvPr/>
          </p:nvSpPr>
          <p:spPr>
            <a:xfrm>
              <a:off x="2141548" y="4069204"/>
              <a:ext cx="6643936" cy="130445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50000"/>
                </a:lnSpc>
              </a:pPr>
              <a:r>
                <a:rPr lang="el-GR" sz="2400" b="1"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Αποτελέστε </a:t>
              </a:r>
              <a:r>
                <a:rPr lang="el-GR" sz="2400" b="1" u="sng"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πρότυπο</a:t>
              </a:r>
              <a:r>
                <a:rPr lang="el-GR" sz="2400" b="1"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 σε θέματα ηθικών αξιών </a:t>
              </a:r>
            </a:p>
            <a:p>
              <a:pPr algn="ctr">
                <a:lnSpc>
                  <a:spcPct val="150000"/>
                </a:lnSpc>
              </a:pPr>
              <a:r>
                <a:rPr lang="el-GR" sz="2400" b="1"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και αποδοχής τη διαφορετικότητας</a:t>
              </a:r>
              <a:endParaRPr lang="el-GR" sz="2400"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endParaRPr>
            </a:p>
          </p:txBody>
        </p:sp>
      </p:grpSp>
      <p:sp>
        <p:nvSpPr>
          <p:cNvPr id="14" name="Δεξιό βέλος 13"/>
          <p:cNvSpPr/>
          <p:nvPr/>
        </p:nvSpPr>
        <p:spPr>
          <a:xfrm>
            <a:off x="467544" y="5939201"/>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10563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7384"/>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6</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Τεχνολογία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2512269" y="6126395"/>
            <a:ext cx="4219971" cy="542965"/>
            <a:chOff x="205811" y="3403792"/>
            <a:chExt cx="12344812" cy="1081999"/>
          </a:xfrm>
        </p:grpSpPr>
        <p:sp>
          <p:nvSpPr>
            <p:cNvPr id="4" name="Στρογγυλεμένο ορθογώνιο 3"/>
            <p:cNvSpPr/>
            <p:nvPr/>
          </p:nvSpPr>
          <p:spPr>
            <a:xfrm>
              <a:off x="205814" y="3403792"/>
              <a:ext cx="12344809"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205811" y="3452977"/>
              <a:ext cx="12344810" cy="919988"/>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Ψηφιακός </a:t>
              </a:r>
              <a:r>
                <a:rPr lang="el-GR" sz="2400" b="1" dirty="0" err="1" smtClean="0">
                  <a:solidFill>
                    <a:schemeClr val="bg1"/>
                  </a:solidFill>
                  <a:effectLst>
                    <a:outerShdw blurRad="38100" dist="38100" dir="2700000" algn="tl">
                      <a:srgbClr val="000000">
                        <a:alpha val="43137"/>
                      </a:srgbClr>
                    </a:outerShdw>
                  </a:effectLst>
                  <a:latin typeface="Comic Sans MS" pitchFamily="66" charset="0"/>
                </a:rPr>
                <a:t>γραμματισμός</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6" name="Ορθογώνιο 5"/>
          <p:cNvSpPr/>
          <p:nvPr/>
        </p:nvSpPr>
        <p:spPr>
          <a:xfrm>
            <a:off x="6533" y="1196752"/>
            <a:ext cx="9058990" cy="150810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εξοικειωθούν με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βασικές λειτουργίες του ηλεκτρονικού υπολογιστή</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προγράμματα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p>
          <a:p>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(επεξεργασίας κειμένου, ζωγραφικής, </a:t>
            </a:r>
          </a:p>
          <a:p>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παρουσίασης, παραγωγής βίντεο..)</a:t>
            </a:r>
            <a:endPar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35496" y="620688"/>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8" name="Ορθογώνιο 7"/>
          <p:cNvSpPr/>
          <p:nvPr/>
        </p:nvSpPr>
        <p:spPr>
          <a:xfrm>
            <a:off x="-16259" y="3284984"/>
            <a:ext cx="6844607"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αξιοποιήσουν το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Διαδίκτυο</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ως μέσο αναζήτησης πληροφοριών αλλά κι επικοινωνίας (</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mail,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βιντεοκλήση</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9" name="Ορθογώνιο 8"/>
          <p:cNvSpPr/>
          <p:nvPr/>
        </p:nvSpPr>
        <p:spPr>
          <a:xfrm>
            <a:off x="6533" y="2725307"/>
            <a:ext cx="605048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γνωρίσουν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εκπαιδευτικά λογισμικά</a:t>
            </a:r>
          </a:p>
        </p:txBody>
      </p:sp>
      <p:sp>
        <p:nvSpPr>
          <p:cNvPr id="10" name="Ορθογώνιο 9"/>
          <p:cNvSpPr/>
          <p:nvPr/>
        </p:nvSpPr>
        <p:spPr>
          <a:xfrm>
            <a:off x="-2395" y="4623519"/>
            <a:ext cx="906791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μάθουν να χρησιμοποιούν το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Διαδίκτυο με ασφάλεια</a:t>
            </a:r>
          </a:p>
        </p:txBody>
      </p:sp>
      <p:sp>
        <p:nvSpPr>
          <p:cNvPr id="11" name="Ορθογώνιο 10"/>
          <p:cNvSpPr/>
          <p:nvPr/>
        </p:nvSpPr>
        <p:spPr>
          <a:xfrm>
            <a:off x="-2395" y="5157192"/>
            <a:ext cx="905899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αξιοποιήσουν ψηφιακά μέσα για να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εκφράσουν ιδέες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δημιουργία ψηφιακής κάρτας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ή παραμυθιού)</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2" name="Δεξιό βέλος 11"/>
          <p:cNvSpPr/>
          <p:nvPr/>
        </p:nvSpPr>
        <p:spPr>
          <a:xfrm>
            <a:off x="1360141" y="6214453"/>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8195" name="Picture 3" descr="C:\Users\user\Desktop\Σχολ. Έτος 2019-20\Γονείς\happy-kids-playing-computer-vector-illustration-sitting-desk-enjoying-doing-various-activities-device-internet-social-11949182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76071" y="1700808"/>
            <a:ext cx="2500385" cy="2996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267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290">
                                          <p:stCondLst>
                                            <p:cond delay="0"/>
                                          </p:stCondLst>
                                        </p:cTn>
                                        <p:tgtEl>
                                          <p:spTgt spid="12"/>
                                        </p:tgtEl>
                                      </p:cBhvr>
                                    </p:animEffect>
                                    <p:anim calcmode="lin" valueType="num">
                                      <p:cBhvr>
                                        <p:cTn id="33"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38" dur="13">
                                          <p:stCondLst>
                                            <p:cond delay="325"/>
                                          </p:stCondLst>
                                        </p:cTn>
                                        <p:tgtEl>
                                          <p:spTgt spid="12"/>
                                        </p:tgtEl>
                                      </p:cBhvr>
                                      <p:to x="100000" y="60000"/>
                                    </p:animScale>
                                    <p:animScale>
                                      <p:cBhvr>
                                        <p:cTn id="39" dur="83" decel="50000">
                                          <p:stCondLst>
                                            <p:cond delay="338"/>
                                          </p:stCondLst>
                                        </p:cTn>
                                        <p:tgtEl>
                                          <p:spTgt spid="12"/>
                                        </p:tgtEl>
                                      </p:cBhvr>
                                      <p:to x="100000" y="100000"/>
                                    </p:animScale>
                                    <p:animScale>
                                      <p:cBhvr>
                                        <p:cTn id="40" dur="13">
                                          <p:stCondLst>
                                            <p:cond delay="656"/>
                                          </p:stCondLst>
                                        </p:cTn>
                                        <p:tgtEl>
                                          <p:spTgt spid="12"/>
                                        </p:tgtEl>
                                      </p:cBhvr>
                                      <p:to x="100000" y="80000"/>
                                    </p:animScale>
                                    <p:animScale>
                                      <p:cBhvr>
                                        <p:cTn id="41" dur="83" decel="50000">
                                          <p:stCondLst>
                                            <p:cond delay="669"/>
                                          </p:stCondLst>
                                        </p:cTn>
                                        <p:tgtEl>
                                          <p:spTgt spid="12"/>
                                        </p:tgtEl>
                                      </p:cBhvr>
                                      <p:to x="100000" y="100000"/>
                                    </p:animScale>
                                    <p:animScale>
                                      <p:cBhvr>
                                        <p:cTn id="42" dur="13">
                                          <p:stCondLst>
                                            <p:cond delay="821"/>
                                          </p:stCondLst>
                                        </p:cTn>
                                        <p:tgtEl>
                                          <p:spTgt spid="12"/>
                                        </p:tgtEl>
                                      </p:cBhvr>
                                      <p:to x="100000" y="90000"/>
                                    </p:animScale>
                                    <p:animScale>
                                      <p:cBhvr>
                                        <p:cTn id="43" dur="83" decel="50000">
                                          <p:stCondLst>
                                            <p:cond delay="834"/>
                                          </p:stCondLst>
                                        </p:cTn>
                                        <p:tgtEl>
                                          <p:spTgt spid="12"/>
                                        </p:tgtEl>
                                      </p:cBhvr>
                                      <p:to x="100000" y="100000"/>
                                    </p:animScale>
                                    <p:animScale>
                                      <p:cBhvr>
                                        <p:cTn id="44" dur="13">
                                          <p:stCondLst>
                                            <p:cond delay="904"/>
                                          </p:stCondLst>
                                        </p:cTn>
                                        <p:tgtEl>
                                          <p:spTgt spid="12"/>
                                        </p:tgtEl>
                                      </p:cBhvr>
                                      <p:to x="100000" y="95000"/>
                                    </p:animScale>
                                    <p:animScale>
                                      <p:cBhvr>
                                        <p:cTn id="45" dur="83" decel="50000">
                                          <p:stCondLst>
                                            <p:cond delay="917"/>
                                          </p:stCondLst>
                                        </p:cTn>
                                        <p:tgtEl>
                                          <p:spTgt spid="12"/>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86791"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Αξιοποιώντας την Τεχνολογία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467544" y="1268760"/>
            <a:ext cx="1800200" cy="492443"/>
          </a:xfrm>
          <a:prstGeom prst="rect">
            <a:avLst/>
          </a:prstGeom>
          <a:noFill/>
        </p:spPr>
        <p:txBody>
          <a:bodyPr wrap="square" rtlCol="0">
            <a:spAutoFit/>
          </a:bodyPr>
          <a:lstStyle/>
          <a:p>
            <a:pPr algn="ctr"/>
            <a:r>
              <a:rPr lang="el-GR" sz="26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Κίνδυνοι</a:t>
            </a:r>
            <a:endParaRPr lang="el-GR" sz="2600" b="1"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cxnSp>
        <p:nvCxnSpPr>
          <p:cNvPr id="6" name="Γωνιακή σύνδεση 5"/>
          <p:cNvCxnSpPr/>
          <p:nvPr/>
        </p:nvCxnSpPr>
        <p:spPr>
          <a:xfrm flipV="1">
            <a:off x="2267744" y="980728"/>
            <a:ext cx="1872208" cy="534253"/>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266837" y="786189"/>
            <a:ext cx="180020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ε</a:t>
            </a:r>
            <a:r>
              <a:rPr lang="el-GR" sz="24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θισμός</a:t>
            </a:r>
            <a:endPar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9" name="TextBox 8"/>
          <p:cNvSpPr txBox="1"/>
          <p:nvPr/>
        </p:nvSpPr>
        <p:spPr>
          <a:xfrm>
            <a:off x="4283968" y="1589891"/>
            <a:ext cx="4320843"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π</a:t>
            </a:r>
            <a:r>
              <a:rPr lang="el-GR" sz="24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αρακολούθηση ακατάλληλου περιεχομένου</a:t>
            </a:r>
            <a:endPar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cxnSp>
        <p:nvCxnSpPr>
          <p:cNvPr id="7" name="Γωνιακή σύνδεση 6"/>
          <p:cNvCxnSpPr/>
          <p:nvPr/>
        </p:nvCxnSpPr>
        <p:spPr>
          <a:xfrm>
            <a:off x="2267744" y="1628800"/>
            <a:ext cx="1853335" cy="363816"/>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Ορθογώνιο 9"/>
          <p:cNvSpPr/>
          <p:nvPr/>
        </p:nvSpPr>
        <p:spPr>
          <a:xfrm>
            <a:off x="3347865" y="2853385"/>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Μέτρα πρόληψης…</a:t>
            </a:r>
          </a:p>
        </p:txBody>
      </p:sp>
      <p:sp>
        <p:nvSpPr>
          <p:cNvPr id="11" name="Καμπύλο δεξιό βέλος 10"/>
          <p:cNvSpPr/>
          <p:nvPr/>
        </p:nvSpPr>
        <p:spPr>
          <a:xfrm>
            <a:off x="2888209" y="2338286"/>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pic>
        <p:nvPicPr>
          <p:cNvPr id="1026" name="Picture 2" descr="C:\Users\user\Desktop\Σχολ. Έτος 2019-20\Γονείς\100408188-kids-playing-tablet-and-computer-game-illustratio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01657" y="1978066"/>
            <a:ext cx="2371764" cy="255499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Ορθογώνιο 12"/>
          <p:cNvSpPr/>
          <p:nvPr/>
        </p:nvSpPr>
        <p:spPr>
          <a:xfrm>
            <a:off x="16672" y="4902259"/>
            <a:ext cx="944217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προγράμματα ελέγχου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της πρόσβασης σε συγκεκριμένες ιστοσελίδες αλλά και του χρόνου παραμονής στο ιστό</a:t>
            </a:r>
          </a:p>
        </p:txBody>
      </p:sp>
      <p:sp>
        <p:nvSpPr>
          <p:cNvPr id="14" name="Ορθογώνιο 13"/>
          <p:cNvSpPr/>
          <p:nvPr/>
        </p:nvSpPr>
        <p:spPr>
          <a:xfrm>
            <a:off x="3347865" y="3615407"/>
            <a:ext cx="2942891"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ό</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ρια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στο χρόνο </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5" name="Ορθογώνιο 14"/>
          <p:cNvSpPr/>
          <p:nvPr/>
        </p:nvSpPr>
        <p:spPr>
          <a:xfrm>
            <a:off x="3371529" y="4293096"/>
            <a:ext cx="53049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αράδειγμα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γονιών</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6" name="Ορθογώνιο 15"/>
          <p:cNvSpPr/>
          <p:nvPr/>
        </p:nvSpPr>
        <p:spPr>
          <a:xfrm>
            <a:off x="16673" y="5838363"/>
            <a:ext cx="829974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Απαγόρευση χρήσης των ηλεκτρονικών συσκευών την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ώρα του φαγητού</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πριν τον ύπνο</a:t>
            </a:r>
          </a:p>
        </p:txBody>
      </p:sp>
    </p:spTree>
    <p:extLst>
      <p:ext uri="{BB962C8B-B14F-4D97-AF65-F5344CB8AC3E}">
        <p14:creationId xmlns:p14="http://schemas.microsoft.com/office/powerpoint/2010/main" xmlns="" val="38600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p:bldP spid="11" grpId="0" animBg="1"/>
      <p:bldP spid="13" grpId="0"/>
      <p:bldP spid="14"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5673" y="476672"/>
            <a:ext cx="684076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Ο πλήρης αποκλεισμός μπορεί να οδηγήσει σε αντίθετα αποτελέσματα</a:t>
            </a:r>
            <a:endPar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nvGrpSpPr>
          <p:cNvPr id="3" name="Ομάδα 2"/>
          <p:cNvGrpSpPr/>
          <p:nvPr/>
        </p:nvGrpSpPr>
        <p:grpSpPr>
          <a:xfrm>
            <a:off x="1817497" y="1946276"/>
            <a:ext cx="5855385" cy="605430"/>
            <a:chOff x="205814" y="3403792"/>
            <a:chExt cx="12426029" cy="1206477"/>
          </a:xfrm>
        </p:grpSpPr>
        <p:sp>
          <p:nvSpPr>
            <p:cNvPr id="4" name="Στρογγυλεμένο ορθογώνιο 3"/>
            <p:cNvSpPr/>
            <p:nvPr/>
          </p:nvSpPr>
          <p:spPr>
            <a:xfrm>
              <a:off x="205814" y="3403792"/>
              <a:ext cx="12344810"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287035" y="3448747"/>
              <a:ext cx="12344808"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ε</a:t>
              </a:r>
              <a:r>
                <a:rPr lang="el-GR" sz="2600" b="1" dirty="0" smtClean="0">
                  <a:solidFill>
                    <a:schemeClr val="bg1"/>
                  </a:solidFill>
                  <a:effectLst>
                    <a:outerShdw blurRad="38100" dist="38100" dir="2700000" algn="tl">
                      <a:srgbClr val="000000">
                        <a:alpha val="43137"/>
                      </a:srgbClr>
                    </a:outerShdw>
                  </a:effectLst>
                  <a:latin typeface="Comic Sans MS" pitchFamily="66" charset="0"/>
                </a:rPr>
                <a:t>λεγχόμενη κι επιλεκτική χρήση</a:t>
              </a:r>
              <a:endParaRPr lang="el-GR" sz="26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6" name="Δεξιό βέλος 5"/>
          <p:cNvSpPr/>
          <p:nvPr/>
        </p:nvSpPr>
        <p:spPr>
          <a:xfrm>
            <a:off x="643484" y="2031632"/>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2050" name="Picture 2" descr="C:\Users\user\Desktop\Σχολ. Έτος 2019-20\Γονείς\14841222-ilustración-de-los-cabritos-con-la-computadora-portátil-sobre-un-fondo-blanc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15816" y="4235803"/>
            <a:ext cx="3999547" cy="26366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Ομάδα 7"/>
          <p:cNvGrpSpPr/>
          <p:nvPr/>
        </p:nvGrpSpPr>
        <p:grpSpPr>
          <a:xfrm>
            <a:off x="1869055" y="3183610"/>
            <a:ext cx="3999091" cy="605430"/>
            <a:chOff x="205816" y="3403792"/>
            <a:chExt cx="8486687" cy="1206477"/>
          </a:xfrm>
        </p:grpSpPr>
        <p:sp>
          <p:nvSpPr>
            <p:cNvPr id="9" name="Στρογγυλεμένο ορθογώνιο 8"/>
            <p:cNvSpPr/>
            <p:nvPr/>
          </p:nvSpPr>
          <p:spPr>
            <a:xfrm>
              <a:off x="205816" y="3403792"/>
              <a:ext cx="8486685"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0" name="TextBox 9"/>
            <p:cNvSpPr txBox="1"/>
            <p:nvPr/>
          </p:nvSpPr>
          <p:spPr>
            <a:xfrm>
              <a:off x="287037" y="3448747"/>
              <a:ext cx="8405466"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π</a:t>
              </a:r>
              <a:r>
                <a:rPr lang="el-GR" sz="2600" b="1" dirty="0" smtClean="0">
                  <a:solidFill>
                    <a:schemeClr val="bg1"/>
                  </a:solidFill>
                  <a:effectLst>
                    <a:outerShdw blurRad="38100" dist="38100" dir="2700000" algn="tl">
                      <a:srgbClr val="000000">
                        <a:alpha val="43137"/>
                      </a:srgbClr>
                    </a:outerShdw>
                  </a:effectLst>
                  <a:latin typeface="Comic Sans MS" pitchFamily="66" charset="0"/>
                </a:rPr>
                <a:t>οιοτικός χρόνος</a:t>
              </a:r>
              <a:endParaRPr lang="el-GR" sz="26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11" name="Δεξιό βέλος 10"/>
          <p:cNvSpPr/>
          <p:nvPr/>
        </p:nvSpPr>
        <p:spPr>
          <a:xfrm>
            <a:off x="707652" y="326896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2741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290">
                                          <p:stCondLst>
                                            <p:cond delay="0"/>
                                          </p:stCondLst>
                                        </p:cTn>
                                        <p:tgtEl>
                                          <p:spTgt spid="6"/>
                                        </p:tgtEl>
                                      </p:cBhvr>
                                    </p:animEffect>
                                    <p:anim calcmode="lin" valueType="num">
                                      <p:cBhvr>
                                        <p:cTn id="16"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1" dur="13">
                                          <p:stCondLst>
                                            <p:cond delay="325"/>
                                          </p:stCondLst>
                                        </p:cTn>
                                        <p:tgtEl>
                                          <p:spTgt spid="6"/>
                                        </p:tgtEl>
                                      </p:cBhvr>
                                      <p:to x="100000" y="60000"/>
                                    </p:animScale>
                                    <p:animScale>
                                      <p:cBhvr>
                                        <p:cTn id="22" dur="83" decel="50000">
                                          <p:stCondLst>
                                            <p:cond delay="338"/>
                                          </p:stCondLst>
                                        </p:cTn>
                                        <p:tgtEl>
                                          <p:spTgt spid="6"/>
                                        </p:tgtEl>
                                      </p:cBhvr>
                                      <p:to x="100000" y="100000"/>
                                    </p:animScale>
                                    <p:animScale>
                                      <p:cBhvr>
                                        <p:cTn id="23" dur="13">
                                          <p:stCondLst>
                                            <p:cond delay="656"/>
                                          </p:stCondLst>
                                        </p:cTn>
                                        <p:tgtEl>
                                          <p:spTgt spid="6"/>
                                        </p:tgtEl>
                                      </p:cBhvr>
                                      <p:to x="100000" y="80000"/>
                                    </p:animScale>
                                    <p:animScale>
                                      <p:cBhvr>
                                        <p:cTn id="24" dur="83" decel="50000">
                                          <p:stCondLst>
                                            <p:cond delay="669"/>
                                          </p:stCondLst>
                                        </p:cTn>
                                        <p:tgtEl>
                                          <p:spTgt spid="6"/>
                                        </p:tgtEl>
                                      </p:cBhvr>
                                      <p:to x="100000" y="100000"/>
                                    </p:animScale>
                                    <p:animScale>
                                      <p:cBhvr>
                                        <p:cTn id="25" dur="13">
                                          <p:stCondLst>
                                            <p:cond delay="821"/>
                                          </p:stCondLst>
                                        </p:cTn>
                                        <p:tgtEl>
                                          <p:spTgt spid="6"/>
                                        </p:tgtEl>
                                      </p:cBhvr>
                                      <p:to x="100000" y="90000"/>
                                    </p:animScale>
                                    <p:animScale>
                                      <p:cBhvr>
                                        <p:cTn id="26" dur="83" decel="50000">
                                          <p:stCondLst>
                                            <p:cond delay="834"/>
                                          </p:stCondLst>
                                        </p:cTn>
                                        <p:tgtEl>
                                          <p:spTgt spid="6"/>
                                        </p:tgtEl>
                                      </p:cBhvr>
                                      <p:to x="100000" y="100000"/>
                                    </p:animScale>
                                    <p:animScale>
                                      <p:cBhvr>
                                        <p:cTn id="27" dur="13">
                                          <p:stCondLst>
                                            <p:cond delay="904"/>
                                          </p:stCondLst>
                                        </p:cTn>
                                        <p:tgtEl>
                                          <p:spTgt spid="6"/>
                                        </p:tgtEl>
                                      </p:cBhvr>
                                      <p:to x="100000" y="95000"/>
                                    </p:animScale>
                                    <p:animScale>
                                      <p:cBhvr>
                                        <p:cTn id="28" dur="83" decel="50000">
                                          <p:stCondLst>
                                            <p:cond delay="917"/>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290">
                                          <p:stCondLst>
                                            <p:cond delay="0"/>
                                          </p:stCondLst>
                                        </p:cTn>
                                        <p:tgtEl>
                                          <p:spTgt spid="11"/>
                                        </p:tgtEl>
                                      </p:cBhvr>
                                    </p:animEffect>
                                    <p:anim calcmode="lin" valueType="num">
                                      <p:cBhvr>
                                        <p:cTn id="41"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46" dur="13">
                                          <p:stCondLst>
                                            <p:cond delay="325"/>
                                          </p:stCondLst>
                                        </p:cTn>
                                        <p:tgtEl>
                                          <p:spTgt spid="11"/>
                                        </p:tgtEl>
                                      </p:cBhvr>
                                      <p:to x="100000" y="60000"/>
                                    </p:animScale>
                                    <p:animScale>
                                      <p:cBhvr>
                                        <p:cTn id="47" dur="83" decel="50000">
                                          <p:stCondLst>
                                            <p:cond delay="338"/>
                                          </p:stCondLst>
                                        </p:cTn>
                                        <p:tgtEl>
                                          <p:spTgt spid="11"/>
                                        </p:tgtEl>
                                      </p:cBhvr>
                                      <p:to x="100000" y="100000"/>
                                    </p:animScale>
                                    <p:animScale>
                                      <p:cBhvr>
                                        <p:cTn id="48" dur="13">
                                          <p:stCondLst>
                                            <p:cond delay="656"/>
                                          </p:stCondLst>
                                        </p:cTn>
                                        <p:tgtEl>
                                          <p:spTgt spid="11"/>
                                        </p:tgtEl>
                                      </p:cBhvr>
                                      <p:to x="100000" y="80000"/>
                                    </p:animScale>
                                    <p:animScale>
                                      <p:cBhvr>
                                        <p:cTn id="49" dur="83" decel="50000">
                                          <p:stCondLst>
                                            <p:cond delay="669"/>
                                          </p:stCondLst>
                                        </p:cTn>
                                        <p:tgtEl>
                                          <p:spTgt spid="11"/>
                                        </p:tgtEl>
                                      </p:cBhvr>
                                      <p:to x="100000" y="100000"/>
                                    </p:animScale>
                                    <p:animScale>
                                      <p:cBhvr>
                                        <p:cTn id="50" dur="13">
                                          <p:stCondLst>
                                            <p:cond delay="821"/>
                                          </p:stCondLst>
                                        </p:cTn>
                                        <p:tgtEl>
                                          <p:spTgt spid="11"/>
                                        </p:tgtEl>
                                      </p:cBhvr>
                                      <p:to x="100000" y="90000"/>
                                    </p:animScale>
                                    <p:animScale>
                                      <p:cBhvr>
                                        <p:cTn id="51" dur="83" decel="50000">
                                          <p:stCondLst>
                                            <p:cond delay="834"/>
                                          </p:stCondLst>
                                        </p:cTn>
                                        <p:tgtEl>
                                          <p:spTgt spid="11"/>
                                        </p:tgtEl>
                                      </p:cBhvr>
                                      <p:to x="100000" y="100000"/>
                                    </p:animScale>
                                    <p:animScale>
                                      <p:cBhvr>
                                        <p:cTn id="52" dur="13">
                                          <p:stCondLst>
                                            <p:cond delay="904"/>
                                          </p:stCondLst>
                                        </p:cTn>
                                        <p:tgtEl>
                                          <p:spTgt spid="11"/>
                                        </p:tgtEl>
                                      </p:cBhvr>
                                      <p:to x="100000" y="95000"/>
                                    </p:animScale>
                                    <p:animScale>
                                      <p:cBhvr>
                                        <p:cTn id="53" dur="83" decel="50000">
                                          <p:stCondLst>
                                            <p:cond delay="917"/>
                                          </p:stCondLst>
                                        </p:cTn>
                                        <p:tgtEl>
                                          <p:spTgt spid="11"/>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52536" y="-27384"/>
            <a:ext cx="765952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Ωράριο Νηπιαγωγείου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8" name="Ομάδα 7"/>
          <p:cNvGrpSpPr/>
          <p:nvPr/>
        </p:nvGrpSpPr>
        <p:grpSpPr>
          <a:xfrm>
            <a:off x="454043" y="929275"/>
            <a:ext cx="6062173" cy="987557"/>
            <a:chOff x="298701" y="1249980"/>
            <a:chExt cx="5742728" cy="987557"/>
          </a:xfrm>
        </p:grpSpPr>
        <p:sp>
          <p:nvSpPr>
            <p:cNvPr id="6" name="Ψαλίδισμα διαγώνιας γωνίας του ορθογωνίου 5"/>
            <p:cNvSpPr/>
            <p:nvPr/>
          </p:nvSpPr>
          <p:spPr>
            <a:xfrm>
              <a:off x="298701" y="1249980"/>
              <a:ext cx="5742728" cy="98755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9" name="Ορθογώνιο 8"/>
            <p:cNvSpPr/>
            <p:nvPr/>
          </p:nvSpPr>
          <p:spPr>
            <a:xfrm>
              <a:off x="323056" y="1250757"/>
              <a:ext cx="5718373"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Βασικό υποχρεωτικό πρόγραμμα</a:t>
              </a:r>
            </a:p>
            <a:p>
              <a:pPr algn="ctr"/>
              <a:r>
                <a:rPr lang="el-GR" sz="2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08:30 έως 13:00</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grpSp>
        <p:nvGrpSpPr>
          <p:cNvPr id="11" name="Ομάδα 10"/>
          <p:cNvGrpSpPr/>
          <p:nvPr/>
        </p:nvGrpSpPr>
        <p:grpSpPr>
          <a:xfrm>
            <a:off x="512996" y="2009395"/>
            <a:ext cx="6003220" cy="987557"/>
            <a:chOff x="298701" y="1249980"/>
            <a:chExt cx="5939728" cy="987557"/>
          </a:xfrm>
        </p:grpSpPr>
        <p:sp>
          <p:nvSpPr>
            <p:cNvPr id="13" name="Ψαλίδισμα διαγώνιας γωνίας του ορθογωνίου 12"/>
            <p:cNvSpPr/>
            <p:nvPr/>
          </p:nvSpPr>
          <p:spPr>
            <a:xfrm>
              <a:off x="298701" y="1249980"/>
              <a:ext cx="5939727" cy="98755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4" name="Ορθογώνιο 13"/>
            <p:cNvSpPr/>
            <p:nvPr/>
          </p:nvSpPr>
          <p:spPr>
            <a:xfrm>
              <a:off x="298701" y="1250757"/>
              <a:ext cx="5939728"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Προαιρετικό ολοήμερο πρόγραμμα</a:t>
              </a:r>
            </a:p>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13</a:t>
              </a:r>
              <a:r>
                <a:rPr lang="el-GR" sz="2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:00 έως 16:00</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pic>
        <p:nvPicPr>
          <p:cNvPr id="4100" name="Picture 4" descr="https://www.greatschools.org/gk/wp-content/uploads/2016/02/Telling-time.jpg"/>
          <p:cNvPicPr>
            <a:picLocks noChangeAspect="1" noChangeArrowheads="1"/>
          </p:cNvPicPr>
          <p:nvPr/>
        </p:nvPicPr>
        <p:blipFill rotWithShape="1">
          <a:blip r:embed="rId3" cstate="print">
            <a:clrChange>
              <a:clrFrom>
                <a:srgbClr val="E8E5D4"/>
              </a:clrFrom>
              <a:clrTo>
                <a:srgbClr val="E8E5D4">
                  <a:alpha val="0"/>
                </a:srgbClr>
              </a:clrTo>
            </a:clrChange>
            <a:extLst>
              <a:ext uri="{28A0092B-C50C-407E-A947-70E740481C1C}">
                <a14:useLocalDpi xmlns:a14="http://schemas.microsoft.com/office/drawing/2010/main" xmlns="" val="0"/>
              </a:ext>
            </a:extLst>
          </a:blip>
          <a:srcRect r="50000"/>
          <a:stretch/>
        </p:blipFill>
        <p:spPr bwMode="auto">
          <a:xfrm>
            <a:off x="97245" y="4308208"/>
            <a:ext cx="1810459" cy="156906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https://www.greatschools.org/gk/wp-content/uploads/2016/02/Telling-time.jpg"/>
          <p:cNvPicPr>
            <a:picLocks noChangeAspect="1" noChangeArrowheads="1"/>
          </p:cNvPicPr>
          <p:nvPr/>
        </p:nvPicPr>
        <p:blipFill rotWithShape="1">
          <a:blip r:embed="rId3" cstate="print">
            <a:clrChange>
              <a:clrFrom>
                <a:srgbClr val="E8E5D4"/>
              </a:clrFrom>
              <a:clrTo>
                <a:srgbClr val="E8E5D4">
                  <a:alpha val="0"/>
                </a:srgbClr>
              </a:clrTo>
            </a:clrChange>
            <a:extLst>
              <a:ext uri="{28A0092B-C50C-407E-A947-70E740481C1C}">
                <a14:useLocalDpi xmlns:a14="http://schemas.microsoft.com/office/drawing/2010/main" xmlns="" val="0"/>
              </a:ext>
            </a:extLst>
          </a:blip>
          <a:srcRect l="50000"/>
          <a:stretch/>
        </p:blipFill>
        <p:spPr bwMode="auto">
          <a:xfrm>
            <a:off x="6948264" y="680502"/>
            <a:ext cx="1872208" cy="162258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6" name="Ομάδα 25"/>
          <p:cNvGrpSpPr/>
          <p:nvPr/>
        </p:nvGrpSpPr>
        <p:grpSpPr>
          <a:xfrm>
            <a:off x="538767" y="3140968"/>
            <a:ext cx="7831218" cy="1692771"/>
            <a:chOff x="538767" y="3140968"/>
            <a:chExt cx="7831218" cy="1692771"/>
          </a:xfrm>
        </p:grpSpPr>
        <p:sp>
          <p:nvSpPr>
            <p:cNvPr id="19" name="Δεξιό βέλος 18"/>
            <p:cNvSpPr/>
            <p:nvPr/>
          </p:nvSpPr>
          <p:spPr>
            <a:xfrm>
              <a:off x="538767" y="3774404"/>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25" name="Ομάδα 24"/>
            <p:cNvGrpSpPr/>
            <p:nvPr/>
          </p:nvGrpSpPr>
          <p:grpSpPr>
            <a:xfrm>
              <a:off x="1358425" y="3140968"/>
              <a:ext cx="7011560" cy="1692771"/>
              <a:chOff x="1358425" y="3284984"/>
              <a:chExt cx="7011560" cy="1692771"/>
            </a:xfrm>
          </p:grpSpPr>
          <p:sp>
            <p:nvSpPr>
              <p:cNvPr id="20" name="Στρογγυλεμένο ορθογώνιο 19"/>
              <p:cNvSpPr/>
              <p:nvPr/>
            </p:nvSpPr>
            <p:spPr>
              <a:xfrm>
                <a:off x="1784721" y="3291134"/>
                <a:ext cx="6387679" cy="168662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1" name="TextBox 20"/>
              <p:cNvSpPr txBox="1"/>
              <p:nvPr/>
            </p:nvSpPr>
            <p:spPr>
              <a:xfrm>
                <a:off x="1358425" y="3284984"/>
                <a:ext cx="7011560" cy="169277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Αυστηρή τήρηση ωραρίου</a:t>
                </a:r>
              </a:p>
              <a:p>
                <a:pPr algn="ctr"/>
                <a:r>
                  <a:rPr lang="el-GR" sz="2600" dirty="0" smtClean="0">
                    <a:solidFill>
                      <a:schemeClr val="bg1"/>
                    </a:solidFill>
                    <a:latin typeface="Comic Sans MS" pitchFamily="66" charset="0"/>
                  </a:rPr>
                  <a:t>ώρες προσέλευσης: </a:t>
                </a:r>
                <a:r>
                  <a:rPr lang="el-GR" sz="2600" b="1" dirty="0" smtClean="0">
                    <a:solidFill>
                      <a:schemeClr val="bg1"/>
                    </a:solidFill>
                    <a:effectLst>
                      <a:outerShdw blurRad="38100" dist="38100" dir="2700000" algn="tl">
                        <a:srgbClr val="000000">
                          <a:alpha val="43137"/>
                        </a:srgbClr>
                      </a:outerShdw>
                    </a:effectLst>
                    <a:latin typeface="Comic Sans MS" pitchFamily="66" charset="0"/>
                  </a:rPr>
                  <a:t>08:15 – 08:30</a:t>
                </a:r>
              </a:p>
              <a:p>
                <a:pPr algn="ctr"/>
                <a:r>
                  <a:rPr lang="el-GR" sz="2600" dirty="0" smtClean="0">
                    <a:solidFill>
                      <a:schemeClr val="bg1"/>
                    </a:solidFill>
                    <a:latin typeface="Comic Sans MS" pitchFamily="66" charset="0"/>
                  </a:rPr>
                  <a:t>ώρες αποχώρησης: 12:45-13:00(πρωινό)</a:t>
                </a:r>
              </a:p>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                   15:45-16:00</a:t>
                </a:r>
                <a:r>
                  <a:rPr lang="el-GR" sz="2600" dirty="0" smtClean="0">
                    <a:solidFill>
                      <a:schemeClr val="bg1"/>
                    </a:solidFill>
                    <a:latin typeface="Comic Sans MS" pitchFamily="66" charset="0"/>
                  </a:rPr>
                  <a:t> (ολοήμερο)</a:t>
                </a:r>
                <a:endParaRPr lang="el-GR" sz="2600" dirty="0">
                  <a:solidFill>
                    <a:schemeClr val="bg1"/>
                  </a:solidFill>
                  <a:latin typeface="Comic Sans MS" pitchFamily="66" charset="0"/>
                </a:endParaRPr>
              </a:p>
            </p:txBody>
          </p:sp>
        </p:grpSp>
      </p:grpSp>
      <p:grpSp>
        <p:nvGrpSpPr>
          <p:cNvPr id="29" name="Ομάδα 28"/>
          <p:cNvGrpSpPr/>
          <p:nvPr/>
        </p:nvGrpSpPr>
        <p:grpSpPr>
          <a:xfrm>
            <a:off x="1784721" y="4905164"/>
            <a:ext cx="7172798" cy="1863499"/>
            <a:chOff x="1784721" y="4905164"/>
            <a:chExt cx="7172798" cy="1863499"/>
          </a:xfrm>
        </p:grpSpPr>
        <p:sp>
          <p:nvSpPr>
            <p:cNvPr id="24" name="Στρογγυλεμένο ορθογώνιο 23"/>
            <p:cNvSpPr/>
            <p:nvPr/>
          </p:nvSpPr>
          <p:spPr>
            <a:xfrm>
              <a:off x="1784721" y="5409220"/>
              <a:ext cx="7172798" cy="13594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grpSp>
          <p:nvGrpSpPr>
            <p:cNvPr id="28" name="Ομάδα 27"/>
            <p:cNvGrpSpPr/>
            <p:nvPr/>
          </p:nvGrpSpPr>
          <p:grpSpPr>
            <a:xfrm>
              <a:off x="1784721" y="4905164"/>
              <a:ext cx="7172798" cy="1836204"/>
              <a:chOff x="1784721" y="4905164"/>
              <a:chExt cx="7172798" cy="1836204"/>
            </a:xfrm>
          </p:grpSpPr>
          <p:sp>
            <p:nvSpPr>
              <p:cNvPr id="22" name="Βέλος προς τα κάτω 21"/>
              <p:cNvSpPr/>
              <p:nvPr/>
            </p:nvSpPr>
            <p:spPr>
              <a:xfrm>
                <a:off x="4978560" y="4905164"/>
                <a:ext cx="292205" cy="50405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7" name="TextBox 26"/>
              <p:cNvSpPr txBox="1"/>
              <p:nvPr/>
            </p:nvSpPr>
            <p:spPr>
              <a:xfrm>
                <a:off x="1784721" y="5417929"/>
                <a:ext cx="7172798" cy="1323439"/>
              </a:xfrm>
              <a:prstGeom prst="rect">
                <a:avLst/>
              </a:prstGeom>
              <a:noFill/>
            </p:spPr>
            <p:txBody>
              <a:bodyPr wrap="square" rtlCol="0">
                <a:spAutoFit/>
              </a:bodyPr>
              <a:lstStyle/>
              <a:p>
                <a:pPr algn="ctr"/>
                <a:r>
                  <a:rPr lang="el-GR" sz="2000" dirty="0" smtClean="0">
                    <a:solidFill>
                      <a:schemeClr val="accent4">
                        <a:lumMod val="75000"/>
                      </a:schemeClr>
                    </a:solidFill>
                    <a:latin typeface="Comic Sans MS" pitchFamily="66" charset="0"/>
                  </a:rPr>
                  <a:t>δυνατότητα πρόωρης αποχώρησης ή καθυστερημένης προσέλευσης υπάρχει </a:t>
                </a:r>
                <a:r>
                  <a:rPr lang="el-GR" sz="2000" u="sng" dirty="0" smtClean="0">
                    <a:solidFill>
                      <a:schemeClr val="accent4">
                        <a:lumMod val="75000"/>
                      </a:schemeClr>
                    </a:solidFill>
                    <a:latin typeface="Comic Sans MS" pitchFamily="66" charset="0"/>
                  </a:rPr>
                  <a:t>μόνο για λόγους ιατρικής υποστήριξης ή θεραπευτικής παρέμβασης</a:t>
                </a:r>
                <a:r>
                  <a:rPr lang="el-GR" sz="2000" dirty="0" smtClean="0">
                    <a:solidFill>
                      <a:schemeClr val="accent4">
                        <a:lumMod val="75000"/>
                      </a:schemeClr>
                    </a:solidFill>
                    <a:latin typeface="Comic Sans MS" pitchFamily="66" charset="0"/>
                  </a:rPr>
                  <a:t> των μαθητών  κατόπιν βεβαίωσης από </a:t>
                </a:r>
                <a:r>
                  <a:rPr lang="el-GR" sz="2000" u="sng" dirty="0" smtClean="0">
                    <a:solidFill>
                      <a:schemeClr val="accent4">
                        <a:lumMod val="75000"/>
                      </a:schemeClr>
                    </a:solidFill>
                    <a:latin typeface="Comic Sans MS" pitchFamily="66" charset="0"/>
                  </a:rPr>
                  <a:t>δημόσιο φορέα</a:t>
                </a:r>
                <a:r>
                  <a:rPr lang="el-GR" sz="2000" dirty="0" smtClean="0">
                    <a:solidFill>
                      <a:schemeClr val="accent4">
                        <a:lumMod val="75000"/>
                      </a:schemeClr>
                    </a:solidFill>
                    <a:latin typeface="Comic Sans MS" pitchFamily="66" charset="0"/>
                  </a:rPr>
                  <a:t>. </a:t>
                </a:r>
                <a:endParaRPr lang="el-GR" sz="2000" dirty="0">
                  <a:solidFill>
                    <a:schemeClr val="accent4">
                      <a:lumMod val="75000"/>
                    </a:schemeClr>
                  </a:solidFill>
                  <a:latin typeface="Comic Sans MS" pitchFamily="66" charset="0"/>
                </a:endParaRPr>
              </a:p>
            </p:txBody>
          </p:sp>
        </p:grpSp>
      </p:grpSp>
    </p:spTree>
    <p:extLst>
      <p:ext uri="{BB962C8B-B14F-4D97-AF65-F5344CB8AC3E}">
        <p14:creationId xmlns:p14="http://schemas.microsoft.com/office/powerpoint/2010/main" xmlns="" val="30019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1000" fill="hold"/>
                                        <p:tgtEl>
                                          <p:spTgt spid="29"/>
                                        </p:tgtEl>
                                        <p:attrNameLst>
                                          <p:attrName>ppt_w</p:attrName>
                                        </p:attrNameLst>
                                      </p:cBhvr>
                                      <p:tavLst>
                                        <p:tav tm="0">
                                          <p:val>
                                            <p:fltVal val="0"/>
                                          </p:val>
                                        </p:tav>
                                        <p:tav tm="100000">
                                          <p:val>
                                            <p:strVal val="#ppt_w"/>
                                          </p:val>
                                        </p:tav>
                                      </p:tavLst>
                                    </p:anim>
                                    <p:anim calcmode="lin" valueType="num">
                                      <p:cBhvr>
                                        <p:cTn id="25" dur="1000" fill="hold"/>
                                        <p:tgtEl>
                                          <p:spTgt spid="29"/>
                                        </p:tgtEl>
                                        <p:attrNameLst>
                                          <p:attrName>ppt_h</p:attrName>
                                        </p:attrNameLst>
                                      </p:cBhvr>
                                      <p:tavLst>
                                        <p:tav tm="0">
                                          <p:val>
                                            <p:fltVal val="0"/>
                                          </p:val>
                                        </p:tav>
                                        <p:tav tm="100000">
                                          <p:val>
                                            <p:strVal val="#ppt_h"/>
                                          </p:val>
                                        </p:tav>
                                      </p:tavLst>
                                    </p:anim>
                                    <p:anim calcmode="lin" valueType="num">
                                      <p:cBhvr>
                                        <p:cTn id="26" dur="1000" fill="hold"/>
                                        <p:tgtEl>
                                          <p:spTgt spid="29"/>
                                        </p:tgtEl>
                                        <p:attrNameLst>
                                          <p:attrName>style.rotation</p:attrName>
                                        </p:attrNameLst>
                                      </p:cBhvr>
                                      <p:tavLst>
                                        <p:tav tm="0">
                                          <p:val>
                                            <p:fltVal val="90"/>
                                          </p:val>
                                        </p:tav>
                                        <p:tav tm="100000">
                                          <p:val>
                                            <p:fltVal val="0"/>
                                          </p:val>
                                        </p:tav>
                                      </p:tavLst>
                                    </p:anim>
                                    <p:animEffect transition="in" filter="fade">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ΑΞΙΟΛΟΓΗΣΗ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TextBox 2"/>
          <p:cNvSpPr txBox="1"/>
          <p:nvPr/>
        </p:nvSpPr>
        <p:spPr>
          <a:xfrm>
            <a:off x="245241" y="784722"/>
            <a:ext cx="8719247" cy="1107996"/>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Μέσα από </a:t>
            </a:r>
            <a:r>
              <a:rPr lang="el-GR" sz="2200" b="1" dirty="0" smtClean="0">
                <a:solidFill>
                  <a:schemeClr val="accent4">
                    <a:lumMod val="75000"/>
                  </a:schemeClr>
                </a:solidFill>
                <a:latin typeface="Comic Sans MS" pitchFamily="66" charset="0"/>
              </a:rPr>
              <a:t>παρατηρήσεις</a:t>
            </a:r>
            <a:r>
              <a:rPr lang="el-GR" sz="2200" dirty="0" smtClean="0">
                <a:solidFill>
                  <a:schemeClr val="accent4">
                    <a:lumMod val="75000"/>
                  </a:schemeClr>
                </a:solidFill>
                <a:latin typeface="Comic Sans MS" pitchFamily="66" charset="0"/>
              </a:rPr>
              <a:t>, </a:t>
            </a:r>
            <a:r>
              <a:rPr lang="el-GR" sz="2200" b="1" dirty="0">
                <a:solidFill>
                  <a:schemeClr val="accent4">
                    <a:lumMod val="75000"/>
                  </a:schemeClr>
                </a:solidFill>
                <a:latin typeface="Comic Sans MS" pitchFamily="66" charset="0"/>
              </a:rPr>
              <a:t>συζητήσεις-ατομικές συνεντεύξεις</a:t>
            </a:r>
            <a:r>
              <a:rPr lang="el-GR" sz="2200" dirty="0" smtClean="0">
                <a:solidFill>
                  <a:schemeClr val="accent4">
                    <a:lumMod val="75000"/>
                  </a:schemeClr>
                </a:solidFill>
                <a:latin typeface="Comic Sans MS" pitchFamily="66" charset="0"/>
              </a:rPr>
              <a:t>, </a:t>
            </a:r>
            <a:r>
              <a:rPr lang="el-GR" sz="2200" b="1" dirty="0">
                <a:solidFill>
                  <a:schemeClr val="accent4">
                    <a:lumMod val="75000"/>
                  </a:schemeClr>
                </a:solidFill>
                <a:latin typeface="Comic Sans MS" pitchFamily="66" charset="0"/>
              </a:rPr>
              <a:t>φύλλα εργασίας</a:t>
            </a:r>
            <a:r>
              <a:rPr lang="el-GR" sz="2200" dirty="0" smtClean="0">
                <a:solidFill>
                  <a:schemeClr val="accent4">
                    <a:lumMod val="75000"/>
                  </a:schemeClr>
                </a:solidFill>
                <a:latin typeface="Comic Sans MS" pitchFamily="66" charset="0"/>
              </a:rPr>
              <a:t> αλλά και μέσα από τα ίδια τα </a:t>
            </a:r>
            <a:r>
              <a:rPr lang="el-GR" sz="2200" b="1" dirty="0">
                <a:solidFill>
                  <a:schemeClr val="accent4">
                    <a:lumMod val="75000"/>
                  </a:schemeClr>
                </a:solidFill>
                <a:latin typeface="Comic Sans MS" pitchFamily="66" charset="0"/>
              </a:rPr>
              <a:t>έργα</a:t>
            </a:r>
            <a:r>
              <a:rPr lang="el-GR" sz="2200" dirty="0" smtClean="0">
                <a:solidFill>
                  <a:schemeClr val="accent4">
                    <a:lumMod val="75000"/>
                  </a:schemeClr>
                </a:solidFill>
                <a:latin typeface="Comic Sans MS" pitchFamily="66" charset="0"/>
              </a:rPr>
              <a:t> των παιδιών (ζωγραφιές, κατασκευές, δείγματα γραφής… )….</a:t>
            </a:r>
            <a:endParaRPr lang="el-GR" sz="2200" u="sng" dirty="0">
              <a:solidFill>
                <a:schemeClr val="accent4">
                  <a:lumMod val="75000"/>
                </a:schemeClr>
              </a:solidFill>
              <a:latin typeface="Comic Sans MS" pitchFamily="66" charset="0"/>
            </a:endParaRPr>
          </a:p>
        </p:txBody>
      </p:sp>
      <p:sp>
        <p:nvSpPr>
          <p:cNvPr id="4" name="Ορθογώνιο 3"/>
          <p:cNvSpPr/>
          <p:nvPr/>
        </p:nvSpPr>
        <p:spPr>
          <a:xfrm>
            <a:off x="61900" y="1951117"/>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παρακολουθούμε την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πρόοδο</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των παιδιών</a:t>
            </a:r>
          </a:p>
        </p:txBody>
      </p:sp>
      <p:sp>
        <p:nvSpPr>
          <p:cNvPr id="5" name="Ορθογώνιο 4"/>
          <p:cNvSpPr/>
          <p:nvPr/>
        </p:nvSpPr>
        <p:spPr>
          <a:xfrm>
            <a:off x="61900" y="2412782"/>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επισημαίνουμε τα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επιτεύγματά</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τους</a:t>
            </a:r>
          </a:p>
        </p:txBody>
      </p:sp>
      <p:sp>
        <p:nvSpPr>
          <p:cNvPr id="6" name="Ορθογώνιο 5"/>
          <p:cNvSpPr/>
          <p:nvPr/>
        </p:nvSpPr>
        <p:spPr>
          <a:xfrm>
            <a:off x="61900" y="2909441"/>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εντοπίζουμε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δυσκολίες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τους</a:t>
            </a:r>
          </a:p>
        </p:txBody>
      </p:sp>
      <p:sp>
        <p:nvSpPr>
          <p:cNvPr id="7" name="Ορθογώνιο 6"/>
          <p:cNvSpPr/>
          <p:nvPr/>
        </p:nvSpPr>
        <p:spPr>
          <a:xfrm>
            <a:off x="354306" y="3435006"/>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Ατομικός Φάκελος</a:t>
            </a:r>
          </a:p>
        </p:txBody>
      </p:sp>
      <p:cxnSp>
        <p:nvCxnSpPr>
          <p:cNvPr id="8" name="Γωνιακή σύνδεση 7"/>
          <p:cNvCxnSpPr/>
          <p:nvPr/>
        </p:nvCxnSpPr>
        <p:spPr>
          <a:xfrm flipV="1">
            <a:off x="395536" y="4365104"/>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9" name="Ορθογώνιο 8"/>
          <p:cNvSpPr/>
          <p:nvPr/>
        </p:nvSpPr>
        <p:spPr>
          <a:xfrm>
            <a:off x="1522843" y="4105255"/>
            <a:ext cx="6007976" cy="769441"/>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itchFamily="66" charset="0"/>
                <a:ea typeface="Aka-AcidGR-DiaryGirl" pitchFamily="50" charset="-95"/>
              </a:rPr>
              <a:t>ε</a:t>
            </a:r>
            <a:r>
              <a:rPr lang="el-GR" sz="2200" b="1" dirty="0" smtClean="0">
                <a:ln>
                  <a:prstDash val="solid"/>
                </a:ln>
                <a:solidFill>
                  <a:schemeClr val="accent4">
                    <a:lumMod val="75000"/>
                  </a:schemeClr>
                </a:solidFill>
                <a:latin typeface="Comic Sans MS" pitchFamily="66" charset="0"/>
                <a:ea typeface="Aka-AcidGR-DiaryGirl" pitchFamily="50" charset="-95"/>
              </a:rPr>
              <a:t>πεξεργαστείτε τον μαζί με το παιδί, επιβραβεύοντας κάθε του προσπάθεια</a:t>
            </a:r>
          </a:p>
        </p:txBody>
      </p:sp>
      <p:sp>
        <p:nvSpPr>
          <p:cNvPr id="11" name="Ορθογώνιο 10"/>
          <p:cNvSpPr/>
          <p:nvPr/>
        </p:nvSpPr>
        <p:spPr>
          <a:xfrm>
            <a:off x="1531126" y="5085184"/>
            <a:ext cx="6715540" cy="430887"/>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smtClean="0">
                <a:ln>
                  <a:prstDash val="solid"/>
                </a:ln>
                <a:solidFill>
                  <a:schemeClr val="accent4">
                    <a:lumMod val="75000"/>
                  </a:schemeClr>
                </a:solidFill>
                <a:latin typeface="Comic Sans MS" pitchFamily="66" charset="0"/>
                <a:ea typeface="Aka-AcidGR-DiaryGirl" pitchFamily="50" charset="-95"/>
              </a:rPr>
              <a:t>ενθαρρύνετε το παιδί να μιλήσει για τα έργα του</a:t>
            </a:r>
          </a:p>
        </p:txBody>
      </p:sp>
      <p:grpSp>
        <p:nvGrpSpPr>
          <p:cNvPr id="12" name="Ομάδα 11"/>
          <p:cNvGrpSpPr/>
          <p:nvPr/>
        </p:nvGrpSpPr>
        <p:grpSpPr>
          <a:xfrm>
            <a:off x="1939553" y="6122505"/>
            <a:ext cx="5614482" cy="605430"/>
            <a:chOff x="205816" y="3403792"/>
            <a:chExt cx="8486687" cy="1206477"/>
          </a:xfrm>
        </p:grpSpPr>
        <p:sp>
          <p:nvSpPr>
            <p:cNvPr id="13" name="Στρογγυλεμένο ορθογώνιο 12"/>
            <p:cNvSpPr/>
            <p:nvPr/>
          </p:nvSpPr>
          <p:spPr>
            <a:xfrm>
              <a:off x="205816" y="3403792"/>
              <a:ext cx="8486685"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4" name="TextBox 13"/>
            <p:cNvSpPr txBox="1"/>
            <p:nvPr/>
          </p:nvSpPr>
          <p:spPr>
            <a:xfrm>
              <a:off x="287037" y="3448747"/>
              <a:ext cx="8405466" cy="981321"/>
            </a:xfrm>
            <a:prstGeom prst="rect">
              <a:avLst/>
            </a:prstGeom>
            <a:noFill/>
          </p:spPr>
          <p:txBody>
            <a:bodyPr wrap="square" rtlCol="0">
              <a:spAutoFit/>
            </a:bodyPr>
            <a:lstStyle/>
            <a:p>
              <a:pPr algn="ctr"/>
              <a:r>
                <a:rPr lang="el-GR" sz="2600" b="1" dirty="0" err="1">
                  <a:solidFill>
                    <a:schemeClr val="bg1"/>
                  </a:solidFill>
                  <a:effectLst>
                    <a:outerShdw blurRad="38100" dist="38100" dir="2700000" algn="tl">
                      <a:srgbClr val="000000">
                        <a:alpha val="43137"/>
                      </a:srgbClr>
                    </a:outerShdw>
                  </a:effectLst>
                  <a:latin typeface="Comic Sans MS" pitchFamily="66" charset="0"/>
                </a:rPr>
                <a:t>α</a:t>
              </a:r>
              <a:r>
                <a:rPr lang="el-GR" sz="2600" b="1" dirty="0" err="1" smtClean="0">
                  <a:solidFill>
                    <a:schemeClr val="bg1"/>
                  </a:solidFill>
                  <a:effectLst>
                    <a:outerShdw blurRad="38100" dist="38100" dir="2700000" algn="tl">
                      <a:srgbClr val="000000">
                        <a:alpha val="43137"/>
                      </a:srgbClr>
                    </a:outerShdw>
                  </a:effectLst>
                  <a:latin typeface="Comic Sans MS" pitchFamily="66" charset="0"/>
                </a:rPr>
                <a:t>υτοξιολόγηση</a:t>
              </a:r>
              <a:r>
                <a:rPr lang="el-GR" sz="2600" b="1" dirty="0" smtClean="0">
                  <a:solidFill>
                    <a:schemeClr val="bg1"/>
                  </a:solidFill>
                  <a:effectLst>
                    <a:outerShdw blurRad="38100" dist="38100" dir="2700000" algn="tl">
                      <a:srgbClr val="000000">
                        <a:alpha val="43137"/>
                      </a:srgbClr>
                    </a:outerShdw>
                  </a:effectLst>
                  <a:latin typeface="Comic Sans MS" pitchFamily="66" charset="0"/>
                </a:rPr>
                <a:t> &amp; </a:t>
              </a:r>
              <a:r>
                <a:rPr lang="el-GR" sz="2600" b="1" dirty="0" err="1" smtClean="0">
                  <a:solidFill>
                    <a:schemeClr val="bg1"/>
                  </a:solidFill>
                  <a:effectLst>
                    <a:outerShdw blurRad="38100" dist="38100" dir="2700000" algn="tl">
                      <a:srgbClr val="000000">
                        <a:alpha val="43137"/>
                      </a:srgbClr>
                    </a:outerShdw>
                  </a:effectLst>
                  <a:latin typeface="Comic Sans MS" pitchFamily="66" charset="0"/>
                </a:rPr>
                <a:t>αναστοχασμός</a:t>
              </a:r>
              <a:endParaRPr lang="el-GR" sz="2600" b="1" dirty="0">
                <a:solidFill>
                  <a:schemeClr val="bg1"/>
                </a:solidFill>
                <a:effectLst>
                  <a:outerShdw blurRad="38100" dist="38100" dir="2700000" algn="tl">
                    <a:srgbClr val="000000">
                      <a:alpha val="43137"/>
                    </a:srgbClr>
                  </a:outerShdw>
                </a:effectLst>
                <a:latin typeface="Comic Sans MS" pitchFamily="66" charset="0"/>
              </a:endParaRPr>
            </a:p>
          </p:txBody>
        </p:sp>
      </p:grpSp>
      <p:cxnSp>
        <p:nvCxnSpPr>
          <p:cNvPr id="19" name="Γωνιακή σύνδεση 18"/>
          <p:cNvCxnSpPr/>
          <p:nvPr/>
        </p:nvCxnSpPr>
        <p:spPr>
          <a:xfrm>
            <a:off x="395536" y="4919668"/>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Βέλος προς τα κάτω 19"/>
          <p:cNvSpPr/>
          <p:nvPr/>
        </p:nvSpPr>
        <p:spPr>
          <a:xfrm>
            <a:off x="4526831" y="5589240"/>
            <a:ext cx="362065" cy="461257"/>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3076" name="Picture 4" descr="C:\Users\user\Desktop\Σχολ. Έτος 2019-20\Γονείς\il_794xN.1655504383_6iyx.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50000" t="4531" r="10951" b="47130"/>
          <a:stretch/>
        </p:blipFill>
        <p:spPr bwMode="auto">
          <a:xfrm>
            <a:off x="6228184" y="1590755"/>
            <a:ext cx="2953245" cy="24863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189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animBg="1"/>
      <p:bldP spid="11"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20688"/>
            <a:ext cx="9143999"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Δ</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ΕΠΙΚΟΙΝΩΝΙΑ &amp; ΣΥΝΕΡΓΑΣΙΑ ΜΕ ΤΟ ΣΠΙΤΙ</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6146" name="Picture 2" descr="C:\Users\user\Desktop\Σχολ. Έτος 2019-20\Γονείς\il_794xN.1633591624_4qzk.jpg"/>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1330634" y="1938110"/>
            <a:ext cx="6829358" cy="49198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9763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Τρόποι Επικοινωνίας &amp; Ενημέρωσης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4" name="Ορθογώνιο 3"/>
          <p:cNvSpPr/>
          <p:nvPr/>
        </p:nvSpPr>
        <p:spPr>
          <a:xfrm>
            <a:off x="1403648" y="1124744"/>
            <a:ext cx="6228184" cy="892552"/>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Ατομικά ραντεβού κατόπιν συνεννόησης (λόγω </a:t>
            </a:r>
            <a:r>
              <a:rPr lang="en-US"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covid-19</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6" name="Ορθογώνιο 5"/>
          <p:cNvSpPr/>
          <p:nvPr/>
        </p:nvSpPr>
        <p:spPr>
          <a:xfrm>
            <a:off x="611560" y="2636912"/>
            <a:ext cx="5130316"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Γραπτά Σημειώματα</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899592" y="3861048"/>
            <a:ext cx="4838971" cy="2492990"/>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Τηλεφωνικές Επικοινωνίες</a:t>
            </a:r>
            <a:r>
              <a:rPr lang="en-US"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Όταν προκύψει κάτι έκτακτο η ενημέρωση πραγματοποιείται ατομικά τις ώρες προσέλευσης ή αποχώρησης των νηπίων</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7170" name="Picture 2" descr="https://img.freepik.com/vector-gratis/grupo-ninos-hablando_59690-128.jpg?size=338&amp;ex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832662" y="2929590"/>
            <a:ext cx="3219450" cy="3219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87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Συμμετοχή στο Πρόγραμμα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5496" y="1283568"/>
            <a:ext cx="2942891"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Παροχή</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υλικού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cxnSp>
        <p:nvCxnSpPr>
          <p:cNvPr id="6" name="Γωνιακή σύνδεση 5"/>
          <p:cNvCxnSpPr/>
          <p:nvPr/>
        </p:nvCxnSpPr>
        <p:spPr>
          <a:xfrm flipV="1">
            <a:off x="2724613" y="1158696"/>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7" name="Ορθογώνιο 6"/>
          <p:cNvSpPr/>
          <p:nvPr/>
        </p:nvSpPr>
        <p:spPr>
          <a:xfrm>
            <a:off x="3851920" y="981889"/>
            <a:ext cx="5161280" cy="769441"/>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smtClean="0">
                <a:ln>
                  <a:prstDash val="solid"/>
                </a:ln>
                <a:solidFill>
                  <a:schemeClr val="accent4">
                    <a:lumMod val="75000"/>
                  </a:schemeClr>
                </a:solidFill>
                <a:latin typeface="Comic Sans MS" pitchFamily="66" charset="0"/>
                <a:ea typeface="Aka-AcidGR-DiaryGirl" pitchFamily="50" charset="-95"/>
              </a:rPr>
              <a:t>Σε καλή κατάσταση υλικό</a:t>
            </a:r>
            <a:r>
              <a:rPr lang="en-US" sz="2200" b="1" dirty="0" smtClean="0">
                <a:ln>
                  <a:prstDash val="solid"/>
                </a:ln>
                <a:solidFill>
                  <a:schemeClr val="accent4">
                    <a:lumMod val="75000"/>
                  </a:schemeClr>
                </a:solidFill>
                <a:latin typeface="Comic Sans MS" pitchFamily="66" charset="0"/>
                <a:ea typeface="Aka-AcidGR-DiaryGirl" pitchFamily="50" charset="-95"/>
              </a:rPr>
              <a:t> / </a:t>
            </a:r>
            <a:r>
              <a:rPr lang="el-GR" sz="2200" b="1" dirty="0" smtClean="0">
                <a:ln>
                  <a:prstDash val="solid"/>
                </a:ln>
                <a:solidFill>
                  <a:schemeClr val="accent4">
                    <a:lumMod val="75000"/>
                  </a:schemeClr>
                </a:solidFill>
                <a:latin typeface="Comic Sans MS" pitchFamily="66" charset="0"/>
                <a:ea typeface="Aka-AcidGR-DiaryGirl" pitchFamily="50" charset="-95"/>
              </a:rPr>
              <a:t>βιβλία / παιχνίδια</a:t>
            </a:r>
          </a:p>
        </p:txBody>
      </p:sp>
      <p:sp>
        <p:nvSpPr>
          <p:cNvPr id="8" name="Ορθογώνιο 7"/>
          <p:cNvSpPr/>
          <p:nvPr/>
        </p:nvSpPr>
        <p:spPr>
          <a:xfrm>
            <a:off x="3851920" y="1917993"/>
            <a:ext cx="5187889" cy="430887"/>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itchFamily="66" charset="0"/>
                <a:ea typeface="Aka-AcidGR-DiaryGirl" pitchFamily="50" charset="-95"/>
              </a:rPr>
              <a:t>υ</a:t>
            </a:r>
            <a:r>
              <a:rPr lang="el-GR" sz="2200" b="1" dirty="0" smtClean="0">
                <a:ln>
                  <a:prstDash val="solid"/>
                </a:ln>
                <a:solidFill>
                  <a:schemeClr val="accent4">
                    <a:lumMod val="75000"/>
                  </a:schemeClr>
                </a:solidFill>
                <a:latin typeface="Comic Sans MS" pitchFamily="66" charset="0"/>
                <a:ea typeface="Aka-AcidGR-DiaryGirl" pitchFamily="50" charset="-95"/>
              </a:rPr>
              <a:t>λικό σχετικό με μια θεματική ενότητα </a:t>
            </a:r>
          </a:p>
        </p:txBody>
      </p:sp>
      <p:cxnSp>
        <p:nvCxnSpPr>
          <p:cNvPr id="9" name="Γωνιακή σύνδεση 8"/>
          <p:cNvCxnSpPr/>
          <p:nvPr/>
        </p:nvCxnSpPr>
        <p:spPr>
          <a:xfrm>
            <a:off x="2724613" y="1713260"/>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Ορθογώνιο 9"/>
          <p:cNvSpPr/>
          <p:nvPr/>
        </p:nvSpPr>
        <p:spPr>
          <a:xfrm>
            <a:off x="35496" y="2924944"/>
            <a:ext cx="7481566"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συμμετοχή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δραστηριότητες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στην τάξη (μαγειρική,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κατασκευές…) αν το επιτρέπουν οι συνθήκες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1" name="Ορθογώνιο 10"/>
          <p:cNvSpPr/>
          <p:nvPr/>
        </p:nvSpPr>
        <p:spPr>
          <a:xfrm>
            <a:off x="0" y="4293096"/>
            <a:ext cx="748156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θελοντική βοήθεια αν χρειαστεί </a:t>
            </a:r>
          </a:p>
          <a:p>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2" name="Ορθογώνιο 11"/>
          <p:cNvSpPr/>
          <p:nvPr/>
        </p:nvSpPr>
        <p:spPr>
          <a:xfrm>
            <a:off x="35496" y="5877272"/>
            <a:ext cx="89777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αξιοποίηση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επαγγελματικής ή ερασιτεχνικές ενασχόλησης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ως πυροσβέστης, μελισσοκόμος, μάγειρας…)</a:t>
            </a:r>
          </a:p>
        </p:txBody>
      </p:sp>
      <p:sp>
        <p:nvSpPr>
          <p:cNvPr id="13" name="Ορθογώνιο 12"/>
          <p:cNvSpPr/>
          <p:nvPr/>
        </p:nvSpPr>
        <p:spPr>
          <a:xfrm>
            <a:off x="58792" y="5157192"/>
            <a:ext cx="897770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συμμετοχή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επισκέψεις</a:t>
            </a:r>
          </a:p>
        </p:txBody>
      </p:sp>
      <p:pic>
        <p:nvPicPr>
          <p:cNvPr id="8194" name="Picture 2" descr="Σχετική εικόνα"/>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88024" y="2812936"/>
            <a:ext cx="4225176" cy="3042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09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0" grpId="0"/>
      <p:bldP spid="11"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20688"/>
            <a:ext cx="9143999"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ΔΟΜΕΣ ΥΠΟΣΤΗΡΙΞΗΣ ΕΚΠΑΙΔΕΥΤΙΚΟΥ ΕΡΓΟΥ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9220" name="Picture 4" descr="C:\Users\user\Desktop\Σχολ. Έτος 2019-20\Γονείς\frases-dia-del-nino-2018.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47664" y="1962972"/>
            <a:ext cx="6323682" cy="46232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9913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ΚΕΣΥ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635708" y="1024495"/>
            <a:ext cx="7824724" cy="1692771"/>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Οι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ειδικές εκπαιδευτικές ανάγκες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των μαθητών διερευνώνται και διαπιστώνονται από τα Κέντρα Εκπαιδευτικής και Συμβουλευτική Υποστήριξης (ΚΕΣΥ)</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4" name="Ορθογώνιο 3"/>
          <p:cNvSpPr/>
          <p:nvPr/>
        </p:nvSpPr>
        <p:spPr>
          <a:xfrm>
            <a:off x="933282" y="3106958"/>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έκδοση γνωματεύσεων :</a:t>
            </a:r>
          </a:p>
        </p:txBody>
      </p:sp>
      <p:sp>
        <p:nvSpPr>
          <p:cNvPr id="5" name="Καμπύλο δεξιό βέλος 4"/>
          <p:cNvSpPr/>
          <p:nvPr/>
        </p:nvSpPr>
        <p:spPr>
          <a:xfrm>
            <a:off x="405880" y="2676684"/>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
        <p:nvSpPr>
          <p:cNvPr id="6" name="Ορθογώνιο 5"/>
          <p:cNvSpPr/>
          <p:nvPr/>
        </p:nvSpPr>
        <p:spPr>
          <a:xfrm>
            <a:off x="810154" y="3706246"/>
            <a:ext cx="688888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ποβολή αιτήματος γονέων στο ΚΕΣΥ</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779460" y="4206927"/>
            <a:ext cx="782498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ιτιολογημένη εισήγηση του Συλλόγου Διδασκόντων</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10242" name="Picture 2" descr="https://image.shutterstock.com/image-illustration/integration-happy-children-disability-nature-260nw-341502716.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7587"/>
          <a:stretch/>
        </p:blipFill>
        <p:spPr bwMode="auto">
          <a:xfrm>
            <a:off x="962522" y="4668592"/>
            <a:ext cx="6878997" cy="2189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922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9592" y="692696"/>
            <a:ext cx="7188261" cy="35394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Τα δύο χρόνια της πανδημίας αποτέλεσαν τροχοπέδη στην κοινωνική και μαθησιακή εξέλιξη των παιδιών και για το λόγο αυτό θα σας παρακαλέσουμε να έχετε υπομονή με τα παιδιά σας και να τους δώσετε το χρόνο να χαρούν το σχολείο και να εξελιχθούν</a:t>
            </a:r>
          </a:p>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Ευχαριστούμε για την προσοχή σας</a:t>
            </a:r>
          </a:p>
        </p:txBody>
      </p:sp>
      <p:pic>
        <p:nvPicPr>
          <p:cNvPr id="12290" name="Picture 2" descr="C:\Users\user\Desktop\Σχολ. Έτος 2019-20\Γονείς\kisspng-drawing-child-happiness-illustration-61-hand-drawn-cartoon-dancing-children-5aa54b406ced26.2504127315207821444462.jpg"/>
          <p:cNvPicPr>
            <a:picLocks noChangeAspect="1" noChangeArrowheads="1"/>
          </p:cNvPicPr>
          <p:nvPr/>
        </p:nvPicPr>
        <p:blipFill>
          <a:blip r:embed="rId3" cstate="print">
            <a:clrChange>
              <a:clrFrom>
                <a:srgbClr val="EEEEEE"/>
              </a:clrFrom>
              <a:clrTo>
                <a:srgbClr val="EEEEEE">
                  <a:alpha val="0"/>
                </a:srgbClr>
              </a:clrTo>
            </a:clrChange>
            <a:extLst>
              <a:ext uri="{28A0092B-C50C-407E-A947-70E740481C1C}">
                <a14:useLocalDpi xmlns:a14="http://schemas.microsoft.com/office/drawing/2010/main" xmlns="" val="0"/>
              </a:ext>
            </a:extLst>
          </a:blip>
          <a:srcRect/>
          <a:stretch>
            <a:fillRect/>
          </a:stretch>
        </p:blipFill>
        <p:spPr bwMode="auto">
          <a:xfrm>
            <a:off x="107504" y="4581128"/>
            <a:ext cx="8936529" cy="13363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1386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52536" y="-27384"/>
            <a:ext cx="765952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Απουσίες μαθητών</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28" y="4825644"/>
            <a:ext cx="2353979" cy="1922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68344" y="116632"/>
            <a:ext cx="1296144" cy="2065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1" name="Ομάδα 10"/>
          <p:cNvGrpSpPr/>
          <p:nvPr/>
        </p:nvGrpSpPr>
        <p:grpSpPr>
          <a:xfrm>
            <a:off x="467544" y="819818"/>
            <a:ext cx="6758208" cy="1790632"/>
            <a:chOff x="1784721" y="5409220"/>
            <a:chExt cx="7172798" cy="1359443"/>
          </a:xfrm>
        </p:grpSpPr>
        <p:sp>
          <p:nvSpPr>
            <p:cNvPr id="12" name="Στρογγυλεμένο ορθογώνιο 11"/>
            <p:cNvSpPr/>
            <p:nvPr/>
          </p:nvSpPr>
          <p:spPr>
            <a:xfrm>
              <a:off x="1784721" y="5409220"/>
              <a:ext cx="7172798" cy="13594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5" name="TextBox 14"/>
            <p:cNvSpPr txBox="1"/>
            <p:nvPr/>
          </p:nvSpPr>
          <p:spPr>
            <a:xfrm>
              <a:off x="1784721" y="5505035"/>
              <a:ext cx="7172798" cy="1200329"/>
            </a:xfrm>
            <a:prstGeom prst="rect">
              <a:avLst/>
            </a:prstGeom>
            <a:noFill/>
          </p:spPr>
          <p:txBody>
            <a:bodyPr wrap="square" rtlCol="0">
              <a:spAutoFit/>
            </a:bodyPr>
            <a:lstStyle/>
            <a:p>
              <a:pPr algn="ctr"/>
              <a:r>
                <a:rPr lang="el-GR" sz="2400" dirty="0" smtClean="0">
                  <a:solidFill>
                    <a:schemeClr val="accent4">
                      <a:lumMod val="75000"/>
                    </a:schemeClr>
                  </a:solidFill>
                  <a:latin typeface="Comic Sans MS" pitchFamily="66" charset="0"/>
                </a:rPr>
                <a:t>Η φοίτηση δεν είναι επαρκής σε περίπτωση αδικαιολόγητης απουσίας για διάστημα μεγαλύτερο από το μισό του διδακτικού έτους (</a:t>
              </a:r>
              <a:r>
                <a:rPr lang="el-GR" sz="2400" b="1" u="sng" dirty="0" smtClean="0">
                  <a:solidFill>
                    <a:schemeClr val="accent4">
                      <a:lumMod val="75000"/>
                    </a:schemeClr>
                  </a:solidFill>
                  <a:effectLst>
                    <a:outerShdw blurRad="38100" dist="38100" dir="2700000" algn="tl">
                      <a:srgbClr val="000000">
                        <a:alpha val="43137"/>
                      </a:srgbClr>
                    </a:outerShdw>
                  </a:effectLst>
                  <a:latin typeface="Comic Sans MS" pitchFamily="66" charset="0"/>
                </a:rPr>
                <a:t>100 ημέρες</a:t>
              </a:r>
              <a:r>
                <a:rPr lang="el-GR" sz="2400" dirty="0" smtClean="0">
                  <a:solidFill>
                    <a:schemeClr val="accent4">
                      <a:lumMod val="75000"/>
                    </a:schemeClr>
                  </a:solidFill>
                  <a:latin typeface="Comic Sans MS" pitchFamily="66" charset="0"/>
                </a:rPr>
                <a:t>)</a:t>
              </a:r>
              <a:endParaRPr lang="el-GR" sz="2400" dirty="0">
                <a:solidFill>
                  <a:schemeClr val="accent4">
                    <a:lumMod val="75000"/>
                  </a:schemeClr>
                </a:solidFill>
                <a:latin typeface="Comic Sans MS" pitchFamily="66" charset="0"/>
              </a:endParaRPr>
            </a:p>
          </p:txBody>
        </p:sp>
      </p:grpSp>
      <p:grpSp>
        <p:nvGrpSpPr>
          <p:cNvPr id="16" name="Ομάδα 15"/>
          <p:cNvGrpSpPr/>
          <p:nvPr/>
        </p:nvGrpSpPr>
        <p:grpSpPr>
          <a:xfrm>
            <a:off x="3203848" y="2819091"/>
            <a:ext cx="5377345" cy="4038909"/>
            <a:chOff x="1127701" y="2986186"/>
            <a:chExt cx="7897001" cy="3894892"/>
          </a:xfrm>
        </p:grpSpPr>
        <p:sp>
          <p:nvSpPr>
            <p:cNvPr id="17" name="Δεξιό βέλος 16"/>
            <p:cNvSpPr/>
            <p:nvPr/>
          </p:nvSpPr>
          <p:spPr>
            <a:xfrm>
              <a:off x="1127701" y="3949375"/>
              <a:ext cx="1489315" cy="62098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18" name="Ομάδα 17"/>
            <p:cNvGrpSpPr/>
            <p:nvPr/>
          </p:nvGrpSpPr>
          <p:grpSpPr>
            <a:xfrm>
              <a:off x="2977153" y="2986186"/>
              <a:ext cx="6047549" cy="3894892"/>
              <a:chOff x="2977153" y="3130202"/>
              <a:chExt cx="6047549" cy="3894892"/>
            </a:xfrm>
          </p:grpSpPr>
          <p:sp>
            <p:nvSpPr>
              <p:cNvPr id="19" name="Στρογγυλεμένο ορθογώνιο 18"/>
              <p:cNvSpPr/>
              <p:nvPr/>
            </p:nvSpPr>
            <p:spPr>
              <a:xfrm>
                <a:off x="2977154" y="3130202"/>
                <a:ext cx="6047548" cy="38948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0" name="TextBox 19"/>
              <p:cNvSpPr txBox="1"/>
              <p:nvPr/>
            </p:nvSpPr>
            <p:spPr>
              <a:xfrm>
                <a:off x="2977153" y="3202209"/>
                <a:ext cx="6047548" cy="461665"/>
              </a:xfrm>
              <a:prstGeom prst="rect">
                <a:avLst/>
              </a:prstGeom>
              <a:noFill/>
            </p:spPr>
            <p:txBody>
              <a:bodyPr wrap="square" rtlCol="0">
                <a:spAutoFit/>
              </a:bodyPr>
              <a:lstStyle/>
              <a:p>
                <a:pPr algn="ctr"/>
                <a:endParaRPr lang="el-GR" sz="2400" b="1" dirty="0" smtClean="0">
                  <a:solidFill>
                    <a:schemeClr val="bg1"/>
                  </a:solidFill>
                  <a:effectLst>
                    <a:outerShdw blurRad="38100" dist="38100" dir="2700000" algn="tl">
                      <a:srgbClr val="000000">
                        <a:alpha val="43137"/>
                      </a:srgbClr>
                    </a:outerShdw>
                  </a:effectLst>
                  <a:latin typeface="Comic Sans MS" pitchFamily="66" charset="0"/>
                </a:endParaRPr>
              </a:p>
            </p:txBody>
          </p:sp>
        </p:grpSp>
      </p:grpSp>
    </p:spTree>
    <p:extLst>
      <p:ext uri="{BB962C8B-B14F-4D97-AF65-F5344CB8AC3E}">
        <p14:creationId xmlns:p14="http://schemas.microsoft.com/office/powerpoint/2010/main" xmlns="" val="10385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52536" y="-27384"/>
            <a:ext cx="957706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Προσωπικά Αντικείμενα Παιδιού</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026" name="Picture 2" descr="https://images.all-free-download.com/images/graphicthumb/colored_school_bag_vector_53556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923847" y="4337569"/>
            <a:ext cx="2220153" cy="247580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Ορθογώνιο 6"/>
          <p:cNvSpPr/>
          <p:nvPr/>
        </p:nvSpPr>
        <p:spPr>
          <a:xfrm>
            <a:off x="107505" y="1233058"/>
            <a:ext cx="2940119"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Νερό</a:t>
            </a:r>
          </a:p>
        </p:txBody>
      </p:sp>
      <p:sp>
        <p:nvSpPr>
          <p:cNvPr id="8" name="Ορθογώνιο 7"/>
          <p:cNvSpPr/>
          <p:nvPr/>
        </p:nvSpPr>
        <p:spPr>
          <a:xfrm>
            <a:off x="4283968" y="692696"/>
            <a:ext cx="453650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Κι επιπλέον για το ολοήμερο….</a:t>
            </a:r>
          </a:p>
        </p:txBody>
      </p:sp>
      <p:sp>
        <p:nvSpPr>
          <p:cNvPr id="9" name="Ορθογώνιο 8"/>
          <p:cNvSpPr/>
          <p:nvPr/>
        </p:nvSpPr>
        <p:spPr>
          <a:xfrm>
            <a:off x="107504" y="1697019"/>
            <a:ext cx="2940119"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Τάπερ</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δεκατιανό</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Ορθογώνιο 9"/>
          <p:cNvSpPr/>
          <p:nvPr/>
        </p:nvSpPr>
        <p:spPr>
          <a:xfrm>
            <a:off x="107506" y="2598003"/>
            <a:ext cx="339800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Πετσετούλα για το φαγητό</a:t>
            </a:r>
          </a:p>
        </p:txBody>
      </p:sp>
      <p:sp>
        <p:nvSpPr>
          <p:cNvPr id="12" name="Ορθογώνιο 11"/>
          <p:cNvSpPr/>
          <p:nvPr/>
        </p:nvSpPr>
        <p:spPr>
          <a:xfrm>
            <a:off x="-136612" y="692696"/>
            <a:ext cx="39885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Καθημερινά στην τσάντα:</a:t>
            </a:r>
          </a:p>
        </p:txBody>
      </p:sp>
      <p:sp>
        <p:nvSpPr>
          <p:cNvPr id="14" name="Ορθογώνιο 13"/>
          <p:cNvSpPr/>
          <p:nvPr/>
        </p:nvSpPr>
        <p:spPr>
          <a:xfrm>
            <a:off x="4283968" y="1203521"/>
            <a:ext cx="439248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Μπολ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 καπάκι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 μεσημεριανό φαγητό</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8" name="Ορθογώνιο 17"/>
          <p:cNvSpPr/>
          <p:nvPr/>
        </p:nvSpPr>
        <p:spPr>
          <a:xfrm>
            <a:off x="4275040" y="2080377"/>
            <a:ext cx="439248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Σεντονάκια</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μαξιλαράκι, κουβερτούλα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παντοφλάκια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9" name="Ορθογώνιο 18"/>
          <p:cNvSpPr/>
          <p:nvPr/>
        </p:nvSpPr>
        <p:spPr>
          <a:xfrm>
            <a:off x="143510" y="3471391"/>
            <a:ext cx="507656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Μωρομάντηκα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-Μάσκα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20" name="Ομάδα 19"/>
          <p:cNvGrpSpPr/>
          <p:nvPr/>
        </p:nvGrpSpPr>
        <p:grpSpPr>
          <a:xfrm>
            <a:off x="107504" y="4334482"/>
            <a:ext cx="4648360" cy="534678"/>
            <a:chOff x="538767" y="3140968"/>
            <a:chExt cx="7831218" cy="1065485"/>
          </a:xfrm>
        </p:grpSpPr>
        <p:sp>
          <p:nvSpPr>
            <p:cNvPr id="21" name="Δεξιό βέλος 20"/>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22" name="Ομάδα 21"/>
            <p:cNvGrpSpPr/>
            <p:nvPr/>
          </p:nvGrpSpPr>
          <p:grpSpPr>
            <a:xfrm>
              <a:off x="1358425" y="3140968"/>
              <a:ext cx="7011560" cy="1065485"/>
              <a:chOff x="1358425" y="3284984"/>
              <a:chExt cx="7011560" cy="1065485"/>
            </a:xfrm>
          </p:grpSpPr>
          <p:sp>
            <p:nvSpPr>
              <p:cNvPr id="23" name="Στρογγυλεμένο ορθογώνιο 22"/>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4" name="TextBox 23"/>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Υγιεινά Γεύματα</a:t>
                </a:r>
                <a:endParaRPr lang="el-GR" sz="2600" dirty="0">
                  <a:solidFill>
                    <a:schemeClr val="bg1"/>
                  </a:solidFill>
                  <a:latin typeface="Comic Sans MS" pitchFamily="66" charset="0"/>
                </a:endParaRPr>
              </a:p>
            </p:txBody>
          </p:sp>
        </p:grpSp>
      </p:grpSp>
      <p:grpSp>
        <p:nvGrpSpPr>
          <p:cNvPr id="27" name="Ομάδα 26"/>
          <p:cNvGrpSpPr/>
          <p:nvPr/>
        </p:nvGrpSpPr>
        <p:grpSpPr>
          <a:xfrm>
            <a:off x="5148064" y="3717032"/>
            <a:ext cx="2980933" cy="790697"/>
            <a:chOff x="2703196" y="1245370"/>
            <a:chExt cx="3001456" cy="1294753"/>
          </a:xfrm>
        </p:grpSpPr>
        <p:sp>
          <p:nvSpPr>
            <p:cNvPr id="28" name="Ψαλίδισμα διαγώνιας γωνίας του ορθογωνίου 27"/>
            <p:cNvSpPr/>
            <p:nvPr/>
          </p:nvSpPr>
          <p:spPr>
            <a:xfrm>
              <a:off x="2775700" y="1965450"/>
              <a:ext cx="2928952" cy="574673"/>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29" name="Ορθογώνιο 28"/>
            <p:cNvSpPr/>
            <p:nvPr/>
          </p:nvSpPr>
          <p:spPr>
            <a:xfrm>
              <a:off x="2703196" y="1245370"/>
              <a:ext cx="2698382"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Μία αλλαξιά ρούχα</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grpSp>
        <p:nvGrpSpPr>
          <p:cNvPr id="31" name="Ομάδα 30"/>
          <p:cNvGrpSpPr/>
          <p:nvPr/>
        </p:nvGrpSpPr>
        <p:grpSpPr>
          <a:xfrm>
            <a:off x="858742" y="5118996"/>
            <a:ext cx="4648360" cy="534678"/>
            <a:chOff x="538767" y="3140968"/>
            <a:chExt cx="7831218" cy="1065485"/>
          </a:xfrm>
        </p:grpSpPr>
        <p:sp>
          <p:nvSpPr>
            <p:cNvPr id="32" name="Δεξιό βέλος 31"/>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33" name="Ομάδα 32"/>
            <p:cNvGrpSpPr/>
            <p:nvPr/>
          </p:nvGrpSpPr>
          <p:grpSpPr>
            <a:xfrm>
              <a:off x="1358425" y="3140968"/>
              <a:ext cx="7011560" cy="1065485"/>
              <a:chOff x="1358425" y="3284984"/>
              <a:chExt cx="7011560" cy="1065485"/>
            </a:xfrm>
          </p:grpSpPr>
          <p:sp>
            <p:nvSpPr>
              <p:cNvPr id="34" name="Στρογγυλεμένο ορθογώνιο 33"/>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35" name="TextBox 34"/>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Αναγραφή Ονόματος</a:t>
                </a:r>
                <a:endParaRPr lang="el-GR" sz="2600" dirty="0">
                  <a:solidFill>
                    <a:schemeClr val="bg1"/>
                  </a:solidFill>
                  <a:latin typeface="Comic Sans MS" pitchFamily="66" charset="0"/>
                </a:endParaRPr>
              </a:p>
            </p:txBody>
          </p:sp>
        </p:grpSp>
      </p:grpSp>
      <p:grpSp>
        <p:nvGrpSpPr>
          <p:cNvPr id="36" name="Ομάδα 35"/>
          <p:cNvGrpSpPr/>
          <p:nvPr/>
        </p:nvGrpSpPr>
        <p:grpSpPr>
          <a:xfrm>
            <a:off x="2155888" y="5946372"/>
            <a:ext cx="4648360" cy="534678"/>
            <a:chOff x="538767" y="3140968"/>
            <a:chExt cx="7831218" cy="1065485"/>
          </a:xfrm>
        </p:grpSpPr>
        <p:sp>
          <p:nvSpPr>
            <p:cNvPr id="37" name="Δεξιό βέλος 36"/>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38" name="Ομάδα 37"/>
            <p:cNvGrpSpPr/>
            <p:nvPr/>
          </p:nvGrpSpPr>
          <p:grpSpPr>
            <a:xfrm>
              <a:off x="1358425" y="3140968"/>
              <a:ext cx="7011560" cy="1065485"/>
              <a:chOff x="1358425" y="3284984"/>
              <a:chExt cx="7011560" cy="1065485"/>
            </a:xfrm>
          </p:grpSpPr>
          <p:sp>
            <p:nvSpPr>
              <p:cNvPr id="39" name="Στρογγυλεμένο ορθογώνιο 38"/>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40" name="TextBox 39"/>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Όχι Παιχνίδια</a:t>
                </a:r>
                <a:endParaRPr lang="el-GR" sz="2600" dirty="0">
                  <a:solidFill>
                    <a:schemeClr val="bg1"/>
                  </a:solidFill>
                  <a:latin typeface="Comic Sans MS" pitchFamily="66" charset="0"/>
                </a:endParaRPr>
              </a:p>
            </p:txBody>
          </p:sp>
        </p:grpSp>
      </p:grpSp>
      <p:grpSp>
        <p:nvGrpSpPr>
          <p:cNvPr id="43" name="Ομάδα 42"/>
          <p:cNvGrpSpPr/>
          <p:nvPr/>
        </p:nvGrpSpPr>
        <p:grpSpPr>
          <a:xfrm>
            <a:off x="4211960" y="2924944"/>
            <a:ext cx="4320480" cy="1244744"/>
            <a:chOff x="1948616" y="523846"/>
            <a:chExt cx="4092813" cy="1244744"/>
          </a:xfrm>
        </p:grpSpPr>
        <p:sp>
          <p:nvSpPr>
            <p:cNvPr id="44" name="Ψαλίδισμα διαγώνιας γωνίας του ορθογωνίου 43"/>
            <p:cNvSpPr/>
            <p:nvPr/>
          </p:nvSpPr>
          <p:spPr>
            <a:xfrm>
              <a:off x="2494324" y="523846"/>
              <a:ext cx="3274250" cy="864096"/>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dirty="0"/>
            </a:p>
          </p:txBody>
        </p:sp>
        <p:sp>
          <p:nvSpPr>
            <p:cNvPr id="45" name="Ορθογώνιο 44"/>
            <p:cNvSpPr/>
            <p:nvPr/>
          </p:nvSpPr>
          <p:spPr>
            <a:xfrm>
              <a:off x="1948616" y="1245370"/>
              <a:ext cx="4092813"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spTree>
    <p:extLst>
      <p:ext uri="{BB962C8B-B14F-4D97-AF65-F5344CB8AC3E}">
        <p14:creationId xmlns:p14="http://schemas.microsoft.com/office/powerpoint/2010/main" xmlns="" val="131841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3536" y="0"/>
            <a:ext cx="720276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Θέματα Υγείας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2052" name="Picture 4" descr="C:\Users\user\Desktop\Σχολ. Έτος 2019-20\Γονείς\sneezing-and-coughing-clipart-4.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534472" y="-171400"/>
            <a:ext cx="2572898" cy="25272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432048" y="1028001"/>
            <a:ext cx="529208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Ενημέρωση για ιατρικά θέματα </a:t>
            </a:r>
          </a:p>
        </p:txBody>
      </p:sp>
      <p:sp>
        <p:nvSpPr>
          <p:cNvPr id="7" name="Ορθογώνιο 6"/>
          <p:cNvSpPr/>
          <p:nvPr/>
        </p:nvSpPr>
        <p:spPr>
          <a:xfrm>
            <a:off x="430088" y="1597385"/>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Ιώσεις-</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Covid-19</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p>
        </p:txBody>
      </p:sp>
      <p:sp>
        <p:nvSpPr>
          <p:cNvPr id="8" name="Ορθογώνιο 7"/>
          <p:cNvSpPr/>
          <p:nvPr/>
        </p:nvSpPr>
        <p:spPr>
          <a:xfrm>
            <a:off x="432048" y="2173449"/>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Χορήγηση Φαρμάκων</a:t>
            </a:r>
          </a:p>
        </p:txBody>
      </p:sp>
      <p:sp>
        <p:nvSpPr>
          <p:cNvPr id="9" name="Ορθογώνιο 8"/>
          <p:cNvSpPr/>
          <p:nvPr/>
        </p:nvSpPr>
        <p:spPr>
          <a:xfrm>
            <a:off x="432048" y="2751311"/>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Ψείρες</a:t>
            </a:r>
          </a:p>
        </p:txBody>
      </p:sp>
      <p:sp>
        <p:nvSpPr>
          <p:cNvPr id="10" name="Ορθογώνιο 9"/>
          <p:cNvSpPr/>
          <p:nvPr/>
        </p:nvSpPr>
        <p:spPr>
          <a:xfrm>
            <a:off x="-28092" y="3501008"/>
            <a:ext cx="9172092"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Ενδυμασία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343526" y="4487450"/>
            <a:ext cx="3231940" cy="2325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Ορθογώνιο 11"/>
          <p:cNvSpPr/>
          <p:nvPr/>
        </p:nvSpPr>
        <p:spPr>
          <a:xfrm>
            <a:off x="4307124" y="4636204"/>
            <a:ext cx="529208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ΝΑΙ  απλά και άνετα ρούχα</a:t>
            </a:r>
          </a:p>
        </p:txBody>
      </p:sp>
      <p:sp>
        <p:nvSpPr>
          <p:cNvPr id="13" name="Ορθογώνιο 12"/>
          <p:cNvSpPr/>
          <p:nvPr/>
        </p:nvSpPr>
        <p:spPr>
          <a:xfrm>
            <a:off x="4320480" y="5406315"/>
            <a:ext cx="529208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 ΌΧΙ κουμπιά, ζώνες, </a:t>
            </a:r>
          </a:p>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παπούτσια με κορδόνια</a:t>
            </a:r>
          </a:p>
        </p:txBody>
      </p:sp>
    </p:spTree>
    <p:extLst>
      <p:ext uri="{BB962C8B-B14F-4D97-AF65-F5344CB8AC3E}">
        <p14:creationId xmlns:p14="http://schemas.microsoft.com/office/powerpoint/2010/main" xmlns="" val="396473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920914"/>
            <a:ext cx="9143999"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ΟΜΑΛΗ ΠΡΟΣΑΡΜΟΓΗ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47664" y="1844824"/>
            <a:ext cx="5832648" cy="4277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4279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Διαμόρφωση Ρουτίνας στο Σπίτι</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5" name="Ομάδα 4"/>
          <p:cNvGrpSpPr/>
          <p:nvPr/>
        </p:nvGrpSpPr>
        <p:grpSpPr>
          <a:xfrm>
            <a:off x="450341" y="1075520"/>
            <a:ext cx="4161837" cy="534678"/>
            <a:chOff x="1358425" y="3284984"/>
            <a:chExt cx="7011560" cy="1065485"/>
          </a:xfrm>
        </p:grpSpPr>
        <p:sp>
          <p:nvSpPr>
            <p:cNvPr id="6" name="Στρογγυλεμένο ορθογώνιο 5"/>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7" name="TextBox 6"/>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Επαρκής Ύπνος</a:t>
              </a:r>
              <a:endParaRPr lang="el-GR" sz="2600" dirty="0">
                <a:solidFill>
                  <a:schemeClr val="bg1"/>
                </a:solidFill>
                <a:latin typeface="Comic Sans MS" pitchFamily="66" charset="0"/>
              </a:endParaRPr>
            </a:p>
          </p:txBody>
        </p:sp>
      </p:grpSp>
      <p:grpSp>
        <p:nvGrpSpPr>
          <p:cNvPr id="10" name="Ομάδα 9"/>
          <p:cNvGrpSpPr/>
          <p:nvPr/>
        </p:nvGrpSpPr>
        <p:grpSpPr>
          <a:xfrm>
            <a:off x="443771" y="2030226"/>
            <a:ext cx="4416261" cy="534678"/>
            <a:chOff x="1358425" y="3284984"/>
            <a:chExt cx="7440195" cy="1065485"/>
          </a:xfrm>
        </p:grpSpPr>
        <p:sp>
          <p:nvSpPr>
            <p:cNvPr id="11" name="Στρογγυλεμένο ορθογώνιο 10"/>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2" name="TextBox 11"/>
            <p:cNvSpPr txBox="1"/>
            <p:nvPr/>
          </p:nvSpPr>
          <p:spPr>
            <a:xfrm>
              <a:off x="1358425" y="3284984"/>
              <a:ext cx="7440195"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Πρωινό Ξύπνημα</a:t>
              </a:r>
              <a:endParaRPr lang="el-GR" sz="2600" dirty="0">
                <a:solidFill>
                  <a:schemeClr val="bg1"/>
                </a:solidFill>
                <a:latin typeface="Comic Sans MS" pitchFamily="66" charset="0"/>
              </a:endParaRPr>
            </a:p>
          </p:txBody>
        </p:sp>
      </p:grpSp>
      <p:grpSp>
        <p:nvGrpSpPr>
          <p:cNvPr id="15" name="Ομάδα 14"/>
          <p:cNvGrpSpPr/>
          <p:nvPr/>
        </p:nvGrpSpPr>
        <p:grpSpPr>
          <a:xfrm>
            <a:off x="758040" y="2968496"/>
            <a:ext cx="3525928" cy="892552"/>
            <a:chOff x="1600945" y="3284984"/>
            <a:chExt cx="6040977" cy="1778642"/>
          </a:xfrm>
        </p:grpSpPr>
        <p:sp>
          <p:nvSpPr>
            <p:cNvPr id="16" name="Στρογγυλεμένο ορθογώνιο 15"/>
            <p:cNvSpPr/>
            <p:nvPr/>
          </p:nvSpPr>
          <p:spPr>
            <a:xfrm>
              <a:off x="1784722" y="3291134"/>
              <a:ext cx="5614679" cy="17724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7" name="TextBox 16"/>
            <p:cNvSpPr txBox="1"/>
            <p:nvPr/>
          </p:nvSpPr>
          <p:spPr>
            <a:xfrm>
              <a:off x="1600945" y="3284984"/>
              <a:ext cx="6040977" cy="1778642"/>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Συζήτηση για το σχολείο</a:t>
              </a:r>
              <a:endParaRPr lang="el-GR" sz="2600" dirty="0">
                <a:solidFill>
                  <a:schemeClr val="bg1"/>
                </a:solidFill>
                <a:latin typeface="Comic Sans MS" pitchFamily="66" charset="0"/>
              </a:endParaRPr>
            </a:p>
          </p:txBody>
        </p:sp>
      </p:grpSp>
      <p:sp>
        <p:nvSpPr>
          <p:cNvPr id="23" name="Ορθογώνιο 22"/>
          <p:cNvSpPr/>
          <p:nvPr/>
        </p:nvSpPr>
        <p:spPr>
          <a:xfrm>
            <a:off x="443771" y="4758243"/>
            <a:ext cx="3794918" cy="830997"/>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Σκέψεις, συναισθήματα, ενδιαφέροντα, δεξιότητες</a:t>
            </a:r>
          </a:p>
        </p:txBody>
      </p:sp>
      <p:grpSp>
        <p:nvGrpSpPr>
          <p:cNvPr id="25" name="Ομάδα 24"/>
          <p:cNvGrpSpPr/>
          <p:nvPr/>
        </p:nvGrpSpPr>
        <p:grpSpPr>
          <a:xfrm>
            <a:off x="14332" y="5949280"/>
            <a:ext cx="5421764" cy="531592"/>
            <a:chOff x="-643946" y="3291134"/>
            <a:chExt cx="9134193" cy="1059335"/>
          </a:xfrm>
        </p:grpSpPr>
        <p:sp>
          <p:nvSpPr>
            <p:cNvPr id="26" name="Στρογγυλεμένο ορθογώνιο 25"/>
            <p:cNvSpPr/>
            <p:nvPr/>
          </p:nvSpPr>
          <p:spPr>
            <a:xfrm>
              <a:off x="-205393" y="3291134"/>
              <a:ext cx="8377793"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7" name="TextBox 26"/>
            <p:cNvSpPr txBox="1"/>
            <p:nvPr/>
          </p:nvSpPr>
          <p:spPr>
            <a:xfrm>
              <a:off x="-643946" y="3308125"/>
              <a:ext cx="9134193" cy="981320"/>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Χρόνος για ελεύθερο παιχνίδι</a:t>
              </a:r>
              <a:endParaRPr lang="el-GR" sz="2600" dirty="0">
                <a:solidFill>
                  <a:schemeClr val="bg1"/>
                </a:solidFill>
                <a:latin typeface="Comic Sans MS" pitchFamily="66" charset="0"/>
              </a:endParaRPr>
            </a:p>
          </p:txBody>
        </p:sp>
      </p:grpSp>
      <p:sp>
        <p:nvSpPr>
          <p:cNvPr id="14" name="Δεξιό βέλος 13"/>
          <p:cNvSpPr/>
          <p:nvPr/>
        </p:nvSpPr>
        <p:spPr>
          <a:xfrm rot="5400000">
            <a:off x="2176500" y="4107159"/>
            <a:ext cx="709229" cy="38272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7170"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4314"/>
          <a:stretch/>
        </p:blipFill>
        <p:spPr bwMode="auto">
          <a:xfrm>
            <a:off x="4283968" y="1215825"/>
            <a:ext cx="4842025" cy="4949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20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3835</TotalTime>
  <Words>4206</Words>
  <Application>Microsoft Office PowerPoint</Application>
  <PresentationFormat>Προβολή στην οθόνη (4:3)</PresentationFormat>
  <Paragraphs>399</Paragraphs>
  <Slides>46</Slides>
  <Notes>29</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dell</cp:lastModifiedBy>
  <cp:revision>228</cp:revision>
  <dcterms:created xsi:type="dcterms:W3CDTF">2019-09-28T03:51:23Z</dcterms:created>
  <dcterms:modified xsi:type="dcterms:W3CDTF">2021-10-06T09:19:34Z</dcterms:modified>
</cp:coreProperties>
</file>