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2"/>
  </p:notesMasterIdLst>
  <p:sldIdLst>
    <p:sldId id="256" r:id="rId2"/>
    <p:sldId id="292" r:id="rId3"/>
    <p:sldId id="273" r:id="rId4"/>
    <p:sldId id="257" r:id="rId5"/>
    <p:sldId id="263" r:id="rId6"/>
    <p:sldId id="264" r:id="rId7"/>
    <p:sldId id="265" r:id="rId8"/>
    <p:sldId id="266"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4" r:id="rId23"/>
    <p:sldId id="287" r:id="rId24"/>
    <p:sldId id="288" r:id="rId25"/>
    <p:sldId id="285" r:id="rId26"/>
    <p:sldId id="282" r:id="rId27"/>
    <p:sldId id="283" r:id="rId28"/>
    <p:sldId id="293" r:id="rId29"/>
    <p:sldId id="294" r:id="rId30"/>
    <p:sldId id="29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2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14" autoAdjust="0"/>
    <p:restoredTop sz="94624" autoAdjust="0"/>
  </p:normalViewPr>
  <p:slideViewPr>
    <p:cSldViewPr snapToGrid="0">
      <p:cViewPr varScale="1">
        <p:scale>
          <a:sx n="65" d="100"/>
          <a:sy n="65" d="100"/>
        </p:scale>
        <p:origin x="-85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D829C-1A2F-4E15-8BC5-536DA10495A0}" type="datetimeFigureOut">
              <a:rPr lang="el-GR" smtClean="0"/>
              <a:pPr/>
              <a:t>14/6/2021</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7D37A-F1E2-4AFD-A244-285B8A422F0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747D37A-F1E2-4AFD-A244-285B8A422F04}"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5D3C606-DA91-4B21-87B1-9A973680ED5C}"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27222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D3C606-DA91-4B21-87B1-9A973680ED5C}"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31421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D3C606-DA91-4B21-87B1-9A973680ED5C}"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211454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D3C606-DA91-4B21-87B1-9A973680ED5C}"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285363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5D3C606-DA91-4B21-87B1-9A973680ED5C}"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62992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5D3C606-DA91-4B21-87B1-9A973680ED5C}" type="datetimeFigureOut">
              <a:rPr lang="el-GR" smtClean="0"/>
              <a:pPr/>
              <a:t>14/6/2021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26204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9"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1"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5D3C606-DA91-4B21-87B1-9A973680ED5C}" type="datetimeFigureOut">
              <a:rPr lang="el-GR" smtClean="0"/>
              <a:pPr/>
              <a:t>14/6/2021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208996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5D3C606-DA91-4B21-87B1-9A973680ED5C}" type="datetimeFigureOut">
              <a:rPr lang="el-GR" smtClean="0"/>
              <a:pPr/>
              <a:t>14/6/2021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324543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3C606-DA91-4B21-87B1-9A973680ED5C}" type="datetimeFigureOut">
              <a:rPr lang="el-GR" smtClean="0"/>
              <a:pPr/>
              <a:t>14/6/2021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298538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5D3C606-DA91-4B21-87B1-9A973680ED5C}" type="datetimeFigureOut">
              <a:rPr lang="el-GR" smtClean="0"/>
              <a:pPr/>
              <a:t>14/6/2021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189925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5D3C606-DA91-4B21-87B1-9A973680ED5C}" type="datetimeFigureOut">
              <a:rPr lang="el-GR" smtClean="0"/>
              <a:pPr/>
              <a:t>14/6/2021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116953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F2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3C606-DA91-4B21-87B1-9A973680ED5C}" type="datetimeFigureOut">
              <a:rPr lang="el-GR" smtClean="0"/>
              <a:pPr/>
              <a:t>14/6/2021</a:t>
            </a:fld>
            <a:endParaRPr lang="el-G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D502C-1B2F-4D35-8752-B0F0B93F27A8}" type="slidenum">
              <a:rPr lang="el-GR" smtClean="0"/>
              <a:pPr/>
              <a:t>‹#›</a:t>
            </a:fld>
            <a:endParaRPr lang="el-GR"/>
          </a:p>
        </p:txBody>
      </p:sp>
    </p:spTree>
    <p:extLst>
      <p:ext uri="{BB962C8B-B14F-4D97-AF65-F5344CB8AC3E}">
        <p14:creationId xmlns="" xmlns:p14="http://schemas.microsoft.com/office/powerpoint/2010/main" val="254006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2.bp.blogspot.com/-8K9VtsSKGcA/VVDDIhkiWFI/AAAAAAAAFlM/IH_B9GvcU78/s1600/%CE%9F%CE%A1%CE%95%CE%99%CE%9D%CE%9F%CE%A3+%CE%91%CE%9E%CE%A9%CE%A4%CE%97%CE%A3+(1).pn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image.slidesharecdn.com/random-170318145124/95/-4-638.jpg?cb=1489848702" TargetMode="External"/><Relationship Id="rId2" Type="http://schemas.openxmlformats.org/officeDocument/2006/relationships/hyperlink" Target="https://image.slidesharecdn.com/random-170318145124/95/-3-638.jpg?cb=1489848702" TargetMode="Externa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l.wikipedia.org/wiki/%CE%A8%CF%85%CE%B3%CE%B5%CE%AF%CE%B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A4%CE%B5%CF%87%CE%BD%CE%BF%CE%BB%CE%BF%CE%B3%CE%AF%CE%B1" TargetMode="External"/><Relationship Id="rId2" Type="http://schemas.openxmlformats.org/officeDocument/2006/relationships/hyperlink" Target="https://el.wikipedia.org/wiki/%CE%9A%CE%B1%CE%BB%CE%BF%CE%BA%CE%B1%CE%AF%CF%81%CE%B9"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98AF920-7246-42C0-A4D8-03E8B7404774}"/>
              </a:ext>
            </a:extLst>
          </p:cNvPr>
          <p:cNvSpPr>
            <a:spLocks noGrp="1"/>
          </p:cNvSpPr>
          <p:nvPr>
            <p:ph type="ctrTitle"/>
          </p:nvPr>
        </p:nvSpPr>
        <p:spPr>
          <a:xfrm>
            <a:off x="622300" y="292100"/>
            <a:ext cx="10883900" cy="5956299"/>
          </a:xfrm>
          <a:ln>
            <a:solidFill>
              <a:srgbClr val="002060"/>
            </a:solidFill>
          </a:ln>
        </p:spPr>
        <p:txBody>
          <a:bodyPr anchor="ctr"/>
          <a:lstStyle/>
          <a:p>
            <a:endParaRPr lang="el-GR" dirty="0">
              <a:solidFill>
                <a:srgbClr val="FFFF00"/>
              </a:solidFill>
            </a:endParaRPr>
          </a:p>
        </p:txBody>
      </p:sp>
      <p:sp>
        <p:nvSpPr>
          <p:cNvPr id="4" name="Rectangle 2">
            <a:extLst>
              <a:ext uri="{FF2B5EF4-FFF2-40B4-BE49-F238E27FC236}">
                <a16:creationId xmlns="" xmlns:a16="http://schemas.microsoft.com/office/drawing/2014/main" id="{6FCED19C-30E6-4D2F-8B23-3295B97BB272}"/>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
        <p:nvSpPr>
          <p:cNvPr id="6" name="Rectangle 3">
            <a:extLst>
              <a:ext uri="{FF2B5EF4-FFF2-40B4-BE49-F238E27FC236}">
                <a16:creationId xmlns="" xmlns:a16="http://schemas.microsoft.com/office/drawing/2014/main" id="{9F6A1746-5D16-4B17-BD1E-7DD061EA8E6E}"/>
              </a:ext>
            </a:extLst>
          </p:cNvPr>
          <p:cNvSpPr>
            <a:spLocks noChangeArrowheads="1"/>
          </p:cNvSpPr>
          <p:nvPr/>
        </p:nvSpPr>
        <p:spPr bwMode="auto">
          <a:xfrm>
            <a:off x="1403351" y="1513286"/>
            <a:ext cx="9321798" cy="2585323"/>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l-GR" sz="6600" b="1" dirty="0" smtClean="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Επαγγέλματα που χάθηκαν στον χρόνο</a:t>
            </a:r>
            <a:r>
              <a:rPr lang="el-GR" altLang="el-GR" sz="9600" b="1" dirty="0">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 </a:t>
            </a:r>
            <a:endParaRPr lang="el-GR" altLang="el-GR" sz="9600" dirty="0">
              <a:solidFill>
                <a:srgbClr val="000000"/>
              </a:solidFill>
              <a:latin typeface="Times New Roman" panose="02020603050405020304" pitchFamily="18" charset="0"/>
              <a:ea typeface="Times New Roman" panose="02020603050405020304" pitchFamily="18" charset="0"/>
              <a:sym typeface="Wingdings 2" panose="05020102010507070707" pitchFamily="18" charset="2"/>
            </a:endParaRPr>
          </a:p>
        </p:txBody>
      </p:sp>
      <p:pic>
        <p:nvPicPr>
          <p:cNvPr id="5" name="Picture 7" descr="ΠΑΡΑΔΟΣΙΑΚΑ ΕΠΑΓΓΕΛΜΑΤΑ – Ο ΝΕΡΟΥΛΑΣ | ΔΗΜΟΤΙΚΟ ΣΧΟΛΕΙΟ ΑΓΙΟΥ ΝΙΚΟΛΑΟΥ  ΑΚΤΙΟΥ-ΒΟΝΙΤΣΑΣ"/>
          <p:cNvPicPr>
            <a:picLocks noChangeAspect="1" noChangeArrowheads="1"/>
          </p:cNvPicPr>
          <p:nvPr/>
        </p:nvPicPr>
        <p:blipFill>
          <a:blip r:embed="rId2"/>
          <a:srcRect/>
          <a:stretch>
            <a:fillRect/>
          </a:stretch>
        </p:blipFill>
        <p:spPr bwMode="auto">
          <a:xfrm rot="746188">
            <a:off x="10083766" y="452007"/>
            <a:ext cx="1193104" cy="1680427"/>
          </a:xfrm>
          <a:prstGeom prst="rect">
            <a:avLst/>
          </a:prstGeom>
          <a:noFill/>
        </p:spPr>
      </p:pic>
      <p:pic>
        <p:nvPicPr>
          <p:cNvPr id="7" name="6 - Εικόνα" descr="Παγοπώλης"/>
          <p:cNvPicPr/>
          <p:nvPr/>
        </p:nvPicPr>
        <p:blipFill>
          <a:blip r:embed="rId3" cstate="print">
            <a:grayscl/>
          </a:blip>
          <a:srcRect/>
          <a:stretch>
            <a:fillRect/>
          </a:stretch>
        </p:blipFill>
        <p:spPr bwMode="auto">
          <a:xfrm rot="21014192">
            <a:off x="953729" y="450361"/>
            <a:ext cx="1239488" cy="1871347"/>
          </a:xfrm>
          <a:prstGeom prst="rect">
            <a:avLst/>
          </a:prstGeom>
          <a:noFill/>
          <a:ln w="9525">
            <a:noFill/>
            <a:miter lim="800000"/>
            <a:headEnd/>
            <a:tailEnd/>
          </a:ln>
        </p:spPr>
      </p:pic>
      <p:pic>
        <p:nvPicPr>
          <p:cNvPr id="8" name="Picture 2" descr="http://eleftherostypos.gr/wp-content/uploads/2017/02/ntelalis.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rot="1049440">
            <a:off x="9737501" y="4209786"/>
            <a:ext cx="1412111" cy="1768580"/>
          </a:xfrm>
          <a:prstGeom prst="rect">
            <a:avLst/>
          </a:prstGeom>
          <a:noFill/>
          <a:ln>
            <a:noFill/>
          </a:ln>
        </p:spPr>
      </p:pic>
      <p:pic>
        <p:nvPicPr>
          <p:cNvPr id="9" name="Picture 9" descr="Παλιά Επαγγέλματα"/>
          <p:cNvPicPr>
            <a:picLocks noChangeAspect="1" noChangeArrowheads="1"/>
          </p:cNvPicPr>
          <p:nvPr/>
        </p:nvPicPr>
        <p:blipFill>
          <a:blip r:embed="rId5"/>
          <a:srcRect/>
          <a:stretch>
            <a:fillRect/>
          </a:stretch>
        </p:blipFill>
        <p:spPr bwMode="auto">
          <a:xfrm rot="21112953">
            <a:off x="2825721" y="4534125"/>
            <a:ext cx="1967402" cy="1177982"/>
          </a:xfrm>
          <a:prstGeom prst="rect">
            <a:avLst/>
          </a:prstGeom>
          <a:noFill/>
        </p:spPr>
      </p:pic>
      <p:pic>
        <p:nvPicPr>
          <p:cNvPr id="10" name="Picture 3" descr="Βοϊράνη - Οι καροποιοί του χωριού"/>
          <p:cNvPicPr>
            <a:picLocks noChangeAspect="1" noChangeArrowheads="1"/>
          </p:cNvPicPr>
          <p:nvPr/>
        </p:nvPicPr>
        <p:blipFill>
          <a:blip r:embed="rId6" cstate="print"/>
          <a:srcRect/>
          <a:stretch>
            <a:fillRect/>
          </a:stretch>
        </p:blipFill>
        <p:spPr bwMode="auto">
          <a:xfrm>
            <a:off x="5255064" y="4653023"/>
            <a:ext cx="1651445" cy="1209554"/>
          </a:xfrm>
          <a:prstGeom prst="rect">
            <a:avLst/>
          </a:prstGeom>
          <a:noFill/>
        </p:spPr>
      </p:pic>
      <p:pic>
        <p:nvPicPr>
          <p:cNvPr id="11" name="Picture 4" descr="Krasoblog: Παραδοσιακά επαγγέλματα ~ Ακονιστής"/>
          <p:cNvPicPr>
            <a:picLocks noChangeAspect="1" noChangeArrowheads="1"/>
          </p:cNvPicPr>
          <p:nvPr/>
        </p:nvPicPr>
        <p:blipFill>
          <a:blip r:embed="rId7" cstate="print"/>
          <a:srcRect/>
          <a:stretch>
            <a:fillRect/>
          </a:stretch>
        </p:blipFill>
        <p:spPr bwMode="auto">
          <a:xfrm rot="601054">
            <a:off x="7782392" y="4327955"/>
            <a:ext cx="1071617" cy="1592496"/>
          </a:xfrm>
          <a:prstGeom prst="rect">
            <a:avLst/>
          </a:prstGeom>
          <a:noFill/>
        </p:spPr>
      </p:pic>
      <p:pic>
        <p:nvPicPr>
          <p:cNvPr id="12" name="Picture 4" descr="Ο γαλατάς της γειτονιάς :: I-arma"/>
          <p:cNvPicPr>
            <a:picLocks noChangeAspect="1" noChangeArrowheads="1"/>
          </p:cNvPicPr>
          <p:nvPr/>
        </p:nvPicPr>
        <p:blipFill>
          <a:blip r:embed="rId8"/>
          <a:srcRect/>
          <a:stretch>
            <a:fillRect/>
          </a:stretch>
        </p:blipFill>
        <p:spPr bwMode="auto">
          <a:xfrm rot="21089045">
            <a:off x="2733668" y="660760"/>
            <a:ext cx="1372942" cy="1000722"/>
          </a:xfrm>
          <a:prstGeom prst="rect">
            <a:avLst/>
          </a:prstGeom>
          <a:noFill/>
        </p:spPr>
      </p:pic>
      <p:pic>
        <p:nvPicPr>
          <p:cNvPr id="13" name="Picture 2" descr="Μάντης"/>
          <p:cNvPicPr>
            <a:picLocks noChangeAspect="1" noChangeArrowheads="1"/>
          </p:cNvPicPr>
          <p:nvPr/>
        </p:nvPicPr>
        <p:blipFill>
          <a:blip r:embed="rId9">
            <a:grayscl/>
          </a:blip>
          <a:srcRect/>
          <a:stretch>
            <a:fillRect/>
          </a:stretch>
        </p:blipFill>
        <p:spPr bwMode="auto">
          <a:xfrm>
            <a:off x="4912770" y="633648"/>
            <a:ext cx="1430157" cy="927808"/>
          </a:xfrm>
          <a:prstGeom prst="rect">
            <a:avLst/>
          </a:prstGeom>
          <a:noFill/>
        </p:spPr>
      </p:pic>
      <p:pic>
        <p:nvPicPr>
          <p:cNvPr id="14" name="13 - Εικόνα" descr="Retro Αθήνα...Πώς έφτιαχναν παλιά τα παγωτά οι παγωτατζήδες;Η ομορφιά της  νοσταλγίας μιας άλλης εποχής...(photos)"/>
          <p:cNvPicPr/>
          <p:nvPr/>
        </p:nvPicPr>
        <p:blipFill>
          <a:blip r:embed="rId10"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7013">
            <a:off x="7004112" y="555585"/>
            <a:ext cx="982420" cy="1041721"/>
          </a:xfrm>
          <a:prstGeom prst="rect">
            <a:avLst/>
          </a:prstGeom>
          <a:noFill/>
          <a:ln>
            <a:noFill/>
          </a:ln>
        </p:spPr>
      </p:pic>
      <p:pic>
        <p:nvPicPr>
          <p:cNvPr id="15" name="Picture 9" descr="http://4.bp.blogspot.com/-p3GsrOPyfAU/VL1eA7VAGEI/AAAAAAAB_NA/arRE9p2hWCo/s1600/%CE%A3%CE%B1%CE%BB%CE%B5%CF%80%CE%B9%CF%84%CE%B6%CE%AE%CF%82%2B2.jpg"/>
          <p:cNvPicPr>
            <a:picLocks noChangeAspect="1" noChangeArrowheads="1"/>
          </p:cNvPicPr>
          <p:nvPr/>
        </p:nvPicPr>
        <p:blipFill>
          <a:blip r:embed="rId11" cstate="print"/>
          <a:srcRect/>
          <a:stretch>
            <a:fillRect/>
          </a:stretch>
        </p:blipFill>
        <p:spPr bwMode="auto">
          <a:xfrm>
            <a:off x="919504" y="2939970"/>
            <a:ext cx="991178" cy="1483096"/>
          </a:xfrm>
          <a:prstGeom prst="rect">
            <a:avLst/>
          </a:prstGeom>
          <a:noFill/>
        </p:spPr>
      </p:pic>
      <p:pic>
        <p:nvPicPr>
          <p:cNvPr id="16" name="Picture 2" descr="γνώση | Arolithos blog"/>
          <p:cNvPicPr>
            <a:picLocks noChangeAspect="1" noChangeArrowheads="1"/>
          </p:cNvPicPr>
          <p:nvPr/>
        </p:nvPicPr>
        <p:blipFill>
          <a:blip r:embed="rId12"/>
          <a:srcRect/>
          <a:stretch>
            <a:fillRect/>
          </a:stretch>
        </p:blipFill>
        <p:spPr bwMode="auto">
          <a:xfrm>
            <a:off x="9886272" y="2657346"/>
            <a:ext cx="1537942" cy="1147542"/>
          </a:xfrm>
          <a:prstGeom prst="rect">
            <a:avLst/>
          </a:prstGeom>
          <a:noFill/>
        </p:spPr>
      </p:pic>
      <p:pic>
        <p:nvPicPr>
          <p:cNvPr id="17" name="Picture 2" descr="Μαθητές εν δράσει: Επαγγέλματα που χάνονται - Ο τσαγκάρης"/>
          <p:cNvPicPr>
            <a:picLocks noChangeAspect="1" noChangeArrowheads="1"/>
          </p:cNvPicPr>
          <p:nvPr/>
        </p:nvPicPr>
        <p:blipFill>
          <a:blip r:embed="rId13" cstate="print"/>
          <a:srcRect/>
          <a:stretch>
            <a:fillRect/>
          </a:stretch>
        </p:blipFill>
        <p:spPr bwMode="auto">
          <a:xfrm rot="20540847">
            <a:off x="975467" y="4707990"/>
            <a:ext cx="981954" cy="1434126"/>
          </a:xfrm>
          <a:prstGeom prst="rect">
            <a:avLst/>
          </a:prstGeom>
          <a:noFill/>
        </p:spPr>
      </p:pic>
      <p:pic>
        <p:nvPicPr>
          <p:cNvPr id="18" name="Picture 4" descr="Krasoblog: Παραδοσιακά επαγγέλματα ~ Ακονιστής"/>
          <p:cNvPicPr>
            <a:picLocks noChangeAspect="1" noChangeArrowheads="1"/>
          </p:cNvPicPr>
          <p:nvPr/>
        </p:nvPicPr>
        <p:blipFill>
          <a:blip r:embed="rId14" cstate="print"/>
          <a:srcRect/>
          <a:stretch>
            <a:fillRect/>
          </a:stretch>
        </p:blipFill>
        <p:spPr bwMode="auto">
          <a:xfrm rot="411705">
            <a:off x="8808334" y="520860"/>
            <a:ext cx="855343" cy="1271098"/>
          </a:xfrm>
          <a:prstGeom prst="rect">
            <a:avLst/>
          </a:prstGeom>
          <a:noFill/>
        </p:spPr>
      </p:pic>
    </p:spTree>
    <p:extLst>
      <p:ext uri="{BB962C8B-B14F-4D97-AF65-F5344CB8AC3E}">
        <p14:creationId xmlns="" xmlns:p14="http://schemas.microsoft.com/office/powerpoint/2010/main" val="441846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689119" y="0"/>
            <a:ext cx="2690160" cy="646331"/>
          </a:xfrm>
          <a:prstGeom prst="rect">
            <a:avLst/>
          </a:prstGeom>
        </p:spPr>
        <p:txBody>
          <a:bodyPr wrap="none">
            <a:spAutoFit/>
          </a:bodyPr>
          <a:lstStyle/>
          <a:p>
            <a:r>
              <a:rPr lang="el-GR" sz="3600" b="1" dirty="0" smtClean="0">
                <a:solidFill>
                  <a:srgbClr val="002060"/>
                </a:solidFill>
                <a:latin typeface="Times New Roman" pitchFamily="18" charset="0"/>
                <a:cs typeface="Times New Roman" pitchFamily="18" charset="0"/>
              </a:rPr>
              <a:t>Ο   νερουλάς</a:t>
            </a:r>
            <a:endParaRPr lang="el-GR" sz="3600" b="1" dirty="0">
              <a:solidFill>
                <a:srgbClr val="002060"/>
              </a:solidFill>
              <a:latin typeface="Times New Roman" pitchFamily="18" charset="0"/>
              <a:cs typeface="Times New Roman" pitchFamily="18" charset="0"/>
            </a:endParaRPr>
          </a:p>
        </p:txBody>
      </p:sp>
      <p:sp>
        <p:nvSpPr>
          <p:cNvPr id="29697" name="Rectangle 1"/>
          <p:cNvSpPr>
            <a:spLocks noChangeArrowheads="1"/>
          </p:cNvSpPr>
          <p:nvPr/>
        </p:nvSpPr>
        <p:spPr bwMode="auto">
          <a:xfrm>
            <a:off x="226759" y="497719"/>
            <a:ext cx="847266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Πριν μερικές δεκαετίες, τότε που δεν υπήρχε στις πόλεις δίκτυο ύδρευσης, αλλά ούτε και πολλές βρύσες, οι άνθρωποι αγόραζαν το νερό που, φυσικά, δεν ήταν εμφιαλωμένο όπως σήμερα. Η αναγκαιότητα του νερού δημιούργησε και το επάγγελμα του νερουλά. Κάθε γειτονιά τότε είχε και το νερουλά της.</a:t>
            </a:r>
            <a:endParaRPr kumimoji="0" lang="el-GR" sz="28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Τον πρώτο καρό η μεταφορά του νερού γινόταν με τενεκέδες. Γέμιζε ο νερουλάς από μία κεντρική βρύση τους τενεκέδες, τους έδενε έπειτα σ’ ένα γυρτό ξύλο και τους κουβαλούσε στον ώμο.</a:t>
            </a:r>
            <a:endParaRPr kumimoji="0" lang="el-GR" sz="28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Για να εξυπηρετήσει όλη του την πελατεία, έκανε πολλά δρομολόγια. Στους δρόμους απ’ το πρωί μέχρι το βράδυ. Άλλες φορές, αντί για τενεκέδες, κουβαλούσε μεγάλα μπακιρένια </a:t>
            </a:r>
            <a:r>
              <a:rPr kumimoji="0" lang="el-GR" sz="2800" i="0" u="none" strike="noStrike" cap="none" normalizeH="0" baseline="0" dirty="0" err="1" smtClean="0">
                <a:ln>
                  <a:noFill/>
                </a:ln>
                <a:effectLst/>
                <a:latin typeface="Times New Roman" pitchFamily="18" charset="0"/>
                <a:ea typeface="Calibri" pitchFamily="34" charset="0"/>
                <a:cs typeface="Times New Roman" pitchFamily="18" charset="0"/>
              </a:rPr>
              <a:t>γκιούμια</a:t>
            </a: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l-GR" sz="2800" i="0" u="none" strike="noStrike" cap="none" normalizeH="0" baseline="0" dirty="0" smtClean="0">
              <a:ln>
                <a:noFill/>
              </a:ln>
              <a:effectLst/>
              <a:latin typeface="Times New Roman" pitchFamily="18" charset="0"/>
              <a:cs typeface="Times New Roman" pitchFamily="18" charset="0"/>
            </a:endParaRPr>
          </a:p>
        </p:txBody>
      </p:sp>
      <p:pic>
        <p:nvPicPr>
          <p:cNvPr id="29703" name="Picture 7" descr="ΠΑΡΑΔΟΣΙΑΚΑ ΕΠΑΓΓΕΛΜΑΤΑ – Ο ΝΕΡΟΥΛΑΣ | ΔΗΜΟΤΙΚΟ ΣΧΟΛΕΙΟ ΑΓΙΟΥ ΝΙΚΟΛΑΟΥ  ΑΚΤΙΟΥ-ΒΟΝΙΤΣΑΣ"/>
          <p:cNvPicPr>
            <a:picLocks noChangeAspect="1" noChangeArrowheads="1"/>
          </p:cNvPicPr>
          <p:nvPr/>
        </p:nvPicPr>
        <p:blipFill>
          <a:blip r:embed="rId2"/>
          <a:srcRect/>
          <a:stretch>
            <a:fillRect/>
          </a:stretch>
        </p:blipFill>
        <p:spPr bwMode="auto">
          <a:xfrm>
            <a:off x="9016678" y="319528"/>
            <a:ext cx="2457250" cy="3460915"/>
          </a:xfrm>
          <a:prstGeom prst="rect">
            <a:avLst/>
          </a:prstGeom>
          <a:noFill/>
        </p:spPr>
      </p:pic>
      <p:pic>
        <p:nvPicPr>
          <p:cNvPr id="7" name="6 - Εικόνα"/>
          <p:cNvPicPr/>
          <p:nvPr/>
        </p:nvPicPr>
        <p:blipFill>
          <a:blip r:embed="rId3">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503920" y="3914775"/>
            <a:ext cx="3688080" cy="29432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9919" y="330554"/>
            <a:ext cx="8518967"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Με τον καιρό όμως, κι επειδή οι ανάγκες των ανθρώπων πολλαπλασιάστηκαν, κουβαλούσε μαζί του κάποιο ζώο (γαϊδούρι ή μουλάρι), το οποίο φόρτωνε με μεγάλα ξύλινα βαρέλια των 30 </a:t>
            </a:r>
            <a:r>
              <a:rPr kumimoji="0" lang="el-GR" sz="280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οκάδων</a:t>
            </a: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 περίπου το καθένα. Έτσι, κουραζόταν λιγότερο. Αυτά τα βαρέλια είχαν μια κάνουλα και από κει γέμιζε ο νερουλάς τις κανάτες της νοικοκυράς. Άλλοι νερουλάδες πάλι χρησιμοποιούσαν βοϊδάμαξες, με τις οποίες μετέφεραν βαρέλια των 100 οκάδων. Αυτοί πωλούσαν το νερό με τον κουβά για οικιακή χρήση (πλύσιμο καθαριότητα).</a:t>
            </a:r>
            <a:endParaRPr kumimoji="0" lang="el-GR" sz="28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Αυτή η δουλειά γινόταν από την άνοιξη και μέχρι το φθινόπωρο. Το χειμώνα ο κόσμος έπαιρνε νερό από τα ρυάκια που σχηματίζονταν από τις βροχές και τα χιόνια.</a:t>
            </a:r>
            <a:endParaRPr kumimoji="0" lang="el-GR" sz="2800" i="0" u="none" strike="noStrike" cap="none" normalizeH="0" baseline="0" dirty="0" smtClean="0">
              <a:ln>
                <a:noFill/>
              </a:ln>
              <a:effectLst/>
              <a:latin typeface="Times New Roman" pitchFamily="18" charset="0"/>
              <a:cs typeface="Times New Roman" pitchFamily="18" charset="0"/>
            </a:endParaRPr>
          </a:p>
        </p:txBody>
      </p:sp>
      <p:pic>
        <p:nvPicPr>
          <p:cNvPr id="4" name="Picture 3" descr="O νερουλάς : επαγγέλματα που χάθηκαν | greek culture/ελληνικός πολιτισμός"/>
          <p:cNvPicPr>
            <a:picLocks noChangeAspect="1" noChangeArrowheads="1"/>
          </p:cNvPicPr>
          <p:nvPr/>
        </p:nvPicPr>
        <p:blipFill>
          <a:blip r:embed="rId2"/>
          <a:srcRect/>
          <a:stretch>
            <a:fillRect/>
          </a:stretch>
        </p:blipFill>
        <p:spPr bwMode="auto">
          <a:xfrm>
            <a:off x="8587002" y="3576609"/>
            <a:ext cx="3361930" cy="2928363"/>
          </a:xfrm>
          <a:prstGeom prst="rect">
            <a:avLst/>
          </a:prstGeom>
          <a:noFill/>
        </p:spPr>
      </p:pic>
      <p:pic>
        <p:nvPicPr>
          <p:cNvPr id="5" name="4 - Εικόνα"/>
          <p:cNvPicPr/>
          <p:nvPr/>
        </p:nvPicPr>
        <p:blipFill>
          <a:blip r:embed="rId3">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885555" y="0"/>
            <a:ext cx="3306445" cy="33813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60732" y="218717"/>
            <a:ext cx="1124127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Όλα αυτά γίνονταν στις πόλεις, γιατί στην ύπαιθρο δεν υπήρχε πρόβλημα. Σε κάθε χωριό υπήρχαν 2-3 βρύσες και από εκεί εξυπηρετούνταν οι άνθρωποι.</a:t>
            </a:r>
            <a:endParaRPr kumimoji="0" lang="el-GR" sz="28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Νερουλάδες στη Θεσσαλονίκη υπήρχαν μέχρι τις αρχές της δεκαετίας του ’30. Τότε αντικαταστάθηκαν από υδροφόρες του Δήμου,</a:t>
            </a:r>
            <a:r>
              <a:rPr kumimoji="0" lang="el-GR" sz="2800" i="0" u="none" strike="noStrike" cap="none" normalizeH="0" dirty="0" smtClean="0">
                <a:ln>
                  <a:noFill/>
                </a:ln>
                <a:effectLst/>
                <a:latin typeface="Times New Roman" pitchFamily="18" charset="0"/>
                <a:ea typeface="Calibri" pitchFamily="34" charset="0"/>
                <a:cs typeface="Times New Roman" pitchFamily="18" charset="0"/>
              </a:rPr>
              <a:t> μ</a:t>
            </a: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εγάλα βυτία, δηλαδή, που μετέφεραν το νερό στις συνοικίες του υδραγωγείου. Σταδιακά, βέβαια, ο Οργανισμός Ύδρευσης άρχισε να εφοδιάζει όλα τα σπίτια με νερό.</a:t>
            </a:r>
            <a:endParaRPr kumimoji="0" lang="el-GR" sz="2800" i="0" u="none" strike="noStrike" cap="none" normalizeH="0" baseline="0" dirty="0" smtClean="0">
              <a:ln>
                <a:noFill/>
              </a:ln>
              <a:effectLst/>
              <a:latin typeface="Times New Roman" pitchFamily="18" charset="0"/>
              <a:cs typeface="Times New Roman" pitchFamily="18" charset="0"/>
            </a:endParaRPr>
          </a:p>
        </p:txBody>
      </p:sp>
      <p:sp>
        <p:nvSpPr>
          <p:cNvPr id="31747"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 name="Picture 5" descr="Στην εποχή του… νερουλά γυρίζει η ΔΕΥΑΧ - Αστραπάρης - Χίος"/>
          <p:cNvPicPr>
            <a:picLocks noChangeAspect="1" noChangeArrowheads="1"/>
          </p:cNvPicPr>
          <p:nvPr/>
        </p:nvPicPr>
        <p:blipFill>
          <a:blip r:embed="rId2"/>
          <a:srcRect/>
          <a:stretch>
            <a:fillRect/>
          </a:stretch>
        </p:blipFill>
        <p:spPr bwMode="auto">
          <a:xfrm>
            <a:off x="4145786" y="3379808"/>
            <a:ext cx="2997266" cy="2275828"/>
          </a:xfrm>
          <a:prstGeom prst="rect">
            <a:avLst/>
          </a:prstGeom>
          <a:noFill/>
        </p:spPr>
      </p:pic>
      <p:sp>
        <p:nvSpPr>
          <p:cNvPr id="8" name="7 - Ορθογώνιο"/>
          <p:cNvSpPr/>
          <p:nvPr/>
        </p:nvSpPr>
        <p:spPr>
          <a:xfrm>
            <a:off x="594165" y="5668716"/>
            <a:ext cx="11385631" cy="1477328"/>
          </a:xfrm>
          <a:prstGeom prst="rect">
            <a:avLst/>
          </a:prstGeom>
        </p:spPr>
        <p:txBody>
          <a:bodyPr wrap="square">
            <a:spAutoFit/>
          </a:bodyPr>
          <a:lstStyle/>
          <a:p>
            <a:r>
              <a:rPr lang="el-GR" dirty="0" smtClean="0">
                <a:solidFill>
                  <a:srgbClr val="C00000"/>
                </a:solidFill>
              </a:rPr>
              <a:t>Η</a:t>
            </a:r>
            <a:r>
              <a:rPr lang="el-GR" u="sng" dirty="0" smtClean="0">
                <a:solidFill>
                  <a:srgbClr val="C00000"/>
                </a:solidFill>
              </a:rPr>
              <a:t> οκά </a:t>
            </a:r>
            <a:r>
              <a:rPr lang="el-GR" dirty="0" smtClean="0">
                <a:solidFill>
                  <a:srgbClr val="C00000"/>
                </a:solidFill>
              </a:rPr>
              <a:t>είχε καθιερωθεί στην Ελλάδα από το 1876,. Ήταν μονάδα μέτρησης βάρους τουρκικής προέλευσης και αντιστοιχούσε σε 1.280 γραμμάρια. Επίσης, υποδιαιρούνταν σε 400 δράμια που αντιστοιχούσε σε 3,2 γραμμάρια το καθένα, ενώ πολλαπλάσιό της ήταν το καντάρι, ίσο με 44 οκάδες. Το 1959, με ειδικό νόμο και μακρά προετοιμασία, καταργήθηκε διά παντός η οκά. </a:t>
            </a:r>
          </a:p>
          <a:p>
            <a:endParaRPr lang="el-GR"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50471" y="2677510"/>
            <a:ext cx="9606987"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Το αποτέλεσμα ήταν να βγει πρώτος, προσπερνώντας μεγάλα αθλητικά ονόματα της εποχής, και να κερδίσει τον τίτλο του πρώτου Έλληνα ολυμπιονίκη της σύγχρονης εποχής.</a:t>
            </a:r>
            <a:endParaRPr kumimoji="0" lang="el-GR" sz="28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Μια ιστορία λέει πως όταν κέρδισε την πρώτη θέση στον μαραθώνιο, ο τότε βασιλιάς Γεώργιος προσφέρθηκε να του χαρίσει </a:t>
            </a:r>
            <a:r>
              <a:rPr kumimoji="0" lang="el-GR" sz="2800" i="0" u="none" strike="noStrike" cap="none" normalizeH="0" baseline="0" dirty="0" err="1" smtClean="0">
                <a:ln>
                  <a:noFill/>
                </a:ln>
                <a:effectLst/>
                <a:latin typeface="Times New Roman" pitchFamily="18" charset="0"/>
                <a:ea typeface="Calibri" pitchFamily="34" charset="0"/>
                <a:cs typeface="Times New Roman" pitchFamily="18" charset="0"/>
              </a:rPr>
              <a:t>ό,τι</a:t>
            </a: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 δώρο ήθελε. Ο Λούης, σεμνός και προσγειωμένος, του απάντησε: «Ένα γαϊδουράκι θέλω μόνο, για να με βοηθάει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να κουβαλάω το νερό»!</a:t>
            </a:r>
            <a:endParaRPr kumimoji="0" lang="el-GR" sz="28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i="0" u="none" strike="noStrike" cap="none" normalizeH="0" baseline="0" dirty="0" smtClean="0">
              <a:ln>
                <a:noFill/>
              </a:ln>
              <a:effectLst/>
              <a:latin typeface="Times New Roman" pitchFamily="18" charset="0"/>
              <a:cs typeface="Times New Roman" pitchFamily="18" charset="0"/>
            </a:endParaRPr>
          </a:p>
        </p:txBody>
      </p:sp>
      <p:sp>
        <p:nvSpPr>
          <p:cNvPr id="3" name="2 - Ορθογώνιο"/>
          <p:cNvSpPr/>
          <p:nvPr/>
        </p:nvSpPr>
        <p:spPr>
          <a:xfrm>
            <a:off x="0" y="329498"/>
            <a:ext cx="12049246" cy="2246769"/>
          </a:xfrm>
          <a:prstGeom prst="rect">
            <a:avLst/>
          </a:prstGeom>
        </p:spPr>
        <p:txBody>
          <a:bodyPr wrap="square">
            <a:spAutoFit/>
          </a:bodyPr>
          <a:lstStyle/>
          <a:p>
            <a:pPr lvl="0" defTabSz="914400" fontAlgn="base">
              <a:spcBef>
                <a:spcPct val="0"/>
              </a:spcBef>
              <a:spcAft>
                <a:spcPct val="0"/>
              </a:spcAft>
            </a:pPr>
            <a:r>
              <a:rPr lang="el-GR" sz="2800" dirty="0" smtClean="0">
                <a:latin typeface="Times New Roman" pitchFamily="18" charset="0"/>
                <a:ea typeface="Calibri" pitchFamily="34" charset="0"/>
                <a:cs typeface="Times New Roman" pitchFamily="18" charset="0"/>
              </a:rPr>
              <a:t>Ο πιο διάσημος νερουλάς της χώρας μας ήταν ο Σπύρος Λούης, από το Μαρούσι. Αυτός ήταν συνηθισμένος να κάνει πολλά χιλιόμετρα καθημερινά, προκειμένου να μοιράζει το νερό, είχε και μεγάλη αντοχή στο τρέξιμο, έτσι όταν του πρότειναν να λάβει μέρος στον μαραθώνιο δρόμο (στους πρώτους Ολυμπιακούς αγώνες – 1896) δέχτηκε αμέσως.</a:t>
            </a:r>
            <a:endParaRPr lang="el-GR" sz="2800" dirty="0" smtClean="0">
              <a:latin typeface="Times New Roman" pitchFamily="18" charset="0"/>
              <a:cs typeface="Times New Roman" pitchFamily="18" charset="0"/>
            </a:endParaRPr>
          </a:p>
        </p:txBody>
      </p:sp>
      <p:pic>
        <p:nvPicPr>
          <p:cNvPr id="4" name="Εικόνα 1"/>
          <p:cNvPicPr>
            <a:picLocks noChangeAspect="1" noChangeArrowheads="1"/>
          </p:cNvPicPr>
          <p:nvPr/>
        </p:nvPicPr>
        <p:blipFill>
          <a:blip r:embed="rId2"/>
          <a:srcRect/>
          <a:stretch>
            <a:fillRect/>
          </a:stretch>
        </p:blipFill>
        <p:spPr bwMode="auto">
          <a:xfrm>
            <a:off x="9327524" y="2443011"/>
            <a:ext cx="2671438" cy="408841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70391" y="266218"/>
            <a:ext cx="9097701"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Ο</a:t>
            </a:r>
            <a:r>
              <a:rPr kumimoji="0" lang="el-GR" sz="3600" b="1" i="0" u="none" strike="noStrike" cap="none" normalizeH="0" dirty="0" smtClean="0">
                <a:ln>
                  <a:noFill/>
                </a:ln>
                <a:solidFill>
                  <a:srgbClr val="002060"/>
                </a:solidFill>
                <a:effectLst/>
                <a:latin typeface="Times New Roman" pitchFamily="18" charset="0"/>
                <a:ea typeface="Calibri" pitchFamily="34" charset="0"/>
                <a:cs typeface="Times New Roman" pitchFamily="18" charset="0"/>
              </a:rPr>
              <a:t> α</a:t>
            </a:r>
            <a:r>
              <a:rPr kumimoji="0" lang="el-GR"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γωγιάτης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Το επάγγελμα του αγωγιάτη άρχισε στο παρελθόν μέχρι και τον 19ο αιώνα. Μετέφεραν τα πάντα με άμαξες. Πελάτες,</a:t>
            </a:r>
            <a:r>
              <a:rPr kumimoji="0" lang="el-GR" sz="2800" b="0" i="0" u="none" strike="noStrike" cap="none" normalizeH="0" dirty="0" smtClean="0">
                <a:ln>
                  <a:noFill/>
                </a:ln>
                <a:solidFill>
                  <a:srgbClr val="202122"/>
                </a:solidFill>
                <a:effectLst/>
                <a:latin typeface="Times New Roman" pitchFamily="18" charset="0"/>
                <a:ea typeface="Calibri" pitchFamily="34" charset="0"/>
                <a:cs typeface="Times New Roman" pitchFamily="18" charset="0"/>
              </a:rPr>
              <a:t> </a:t>
            </a:r>
            <a:r>
              <a:rPr kumimoji="0" lang="el-GR" sz="2800" b="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υλικά και τρόφιμα, συχνά, ωστόσο, αναλάμβαναν και την μεταφορά ασθενών, πτωμάτων κλπ.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Από τη δεκαετία του 1920 και μετά, με την χρήση μηχανοκίνητων οχημάτων, οι αγωγιάτες βρέθηκαν σε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δεύτερη μοίρα και χάθηκαν σταδιακά.</a:t>
            </a: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 Σήμερα δεν υπάρχουν πια αγωγιάτες . Μόνο σε μικρά νησιά , όπως στη Σύμη , υπάρχουν ακόμα κάποιοι τελευταίοι οι οποίοι μεταφέρουν διάφορα πράγματα , στα στενά σοκάκια του χωριού , απ’ όπου δεν μπορούν να περάσουν τροχοφόρα . </a:t>
            </a: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819" name="AutoShape 3" descr="Νοσταλγώντας το χθες:Ποιός ήταν ο Αγωγιάτης,τι δουλειά έκανε! - XIROMERO  PRESS - XIROMEROPRESS.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4821" name="Picture 5" descr="Νοσταλγώντας το χθες:Ποιός ήταν ο Αγωγιάτης,τι δουλειά έκανε! - XIROMERO  PRESS - XIROMEROPRESS.GR"/>
          <p:cNvPicPr>
            <a:picLocks noChangeAspect="1" noChangeArrowheads="1"/>
          </p:cNvPicPr>
          <p:nvPr/>
        </p:nvPicPr>
        <p:blipFill>
          <a:blip r:embed="rId2"/>
          <a:srcRect/>
          <a:stretch>
            <a:fillRect/>
          </a:stretch>
        </p:blipFill>
        <p:spPr bwMode="auto">
          <a:xfrm>
            <a:off x="9039828" y="393538"/>
            <a:ext cx="2972772" cy="3183039"/>
          </a:xfrm>
          <a:prstGeom prst="rect">
            <a:avLst/>
          </a:prstGeom>
          <a:noFill/>
        </p:spPr>
      </p:pic>
      <p:pic>
        <p:nvPicPr>
          <p:cNvPr id="34823" name="Picture 7" descr="ΑΓΩΓΙΑΤΗΣ ΒΑΡΕΛΑΣ"/>
          <p:cNvPicPr>
            <a:picLocks noChangeAspect="1" noChangeArrowheads="1"/>
          </p:cNvPicPr>
          <p:nvPr/>
        </p:nvPicPr>
        <p:blipFill>
          <a:blip r:embed="rId3"/>
          <a:srcRect/>
          <a:stretch>
            <a:fillRect/>
          </a:stretch>
        </p:blipFill>
        <p:spPr bwMode="auto">
          <a:xfrm>
            <a:off x="9315450" y="5047406"/>
            <a:ext cx="2876550" cy="1590675"/>
          </a:xfrm>
          <a:prstGeom prst="rect">
            <a:avLst/>
          </a:prstGeom>
          <a:noFill/>
        </p:spPr>
      </p:pic>
      <p:pic>
        <p:nvPicPr>
          <p:cNvPr id="34825" name="Picture 9" descr="Παλιά Επαγγέλματα"/>
          <p:cNvPicPr>
            <a:picLocks noChangeAspect="1" noChangeArrowheads="1"/>
          </p:cNvPicPr>
          <p:nvPr/>
        </p:nvPicPr>
        <p:blipFill>
          <a:blip r:embed="rId4"/>
          <a:srcRect/>
          <a:stretch>
            <a:fillRect/>
          </a:stretch>
        </p:blipFill>
        <p:spPr bwMode="auto">
          <a:xfrm>
            <a:off x="9932577" y="3712322"/>
            <a:ext cx="1967402" cy="117798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35666" y="0"/>
            <a:ext cx="8075221" cy="6309323"/>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Ο  καροποιός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Ένα από τα παλιά επαγγέλματα είναι ο καροποιός. Το κάρο ήταν τότε ένα από τα πιο χρήσιμα μέσα μεταφοράς. Με αυτό όλοι οι γεωργοί έκαναν όλες τις γεωργικές τους εργασίες και τις μεταφορές των προϊόντων τους. Επίσης, με το κάρο πήγαιναν στους αρραβώνες και στους γάμους καθώς και με αυτό κουβαλούσαν τις προίκες των κοριτσιών.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Η κατασκευή του κάρου γινόταν από αυτοδίδακτους τεχνίτες, τους καροποιούς, που απαιτούσε πολύ χρόνο και μεγάλη προσοχή. Τα εργαλεία που χρησιμοποιούσαν ήταν το σκεπάρνι, το </a:t>
            </a:r>
            <a:r>
              <a:rPr kumimoji="0" lang="el-GR" sz="280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ξυλοφάι</a:t>
            </a:r>
            <a:r>
              <a:rPr kumimoji="0" lang="el-GR" sz="28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η βαριά, το πριόνι, το </a:t>
            </a:r>
            <a:r>
              <a:rPr kumimoji="0" lang="el-GR" sz="280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σφυχτήρι</a:t>
            </a:r>
            <a:r>
              <a:rPr kumimoji="0" lang="el-GR" sz="28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η αρίδα, κ.ά.</a:t>
            </a:r>
            <a:endParaRPr kumimoji="0" lang="en-US" sz="2800" i="0" u="none" strike="noStrike" cap="none" normalizeH="0" baseline="0" dirty="0" smtClean="0">
              <a:ln>
                <a:noFill/>
              </a:ln>
              <a:solidFill>
                <a:srgbClr val="365F9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3" name="Picture 3" descr="Βοϊράνη - Οι καροποιοί του χωριού"/>
          <p:cNvPicPr>
            <a:picLocks noChangeAspect="1" noChangeArrowheads="1"/>
          </p:cNvPicPr>
          <p:nvPr/>
        </p:nvPicPr>
        <p:blipFill>
          <a:blip r:embed="rId2"/>
          <a:srcRect/>
          <a:stretch>
            <a:fillRect/>
          </a:stretch>
        </p:blipFill>
        <p:spPr bwMode="auto">
          <a:xfrm>
            <a:off x="8264481" y="4083130"/>
            <a:ext cx="3788623" cy="2774870"/>
          </a:xfrm>
          <a:prstGeom prst="rect">
            <a:avLst/>
          </a:prstGeom>
          <a:noFill/>
        </p:spPr>
      </p:pic>
      <p:pic>
        <p:nvPicPr>
          <p:cNvPr id="35845" name="Picture 5" descr="Μια βόλτα με την άμαξα στα σοκάκια του Τυρνάβου ⋆ Τύρναβος ο τόπος μας"/>
          <p:cNvPicPr>
            <a:picLocks noChangeAspect="1" noChangeArrowheads="1"/>
          </p:cNvPicPr>
          <p:nvPr/>
        </p:nvPicPr>
        <p:blipFill>
          <a:blip r:embed="rId3"/>
          <a:srcRect/>
          <a:stretch>
            <a:fillRect/>
          </a:stretch>
        </p:blipFill>
        <p:spPr bwMode="auto">
          <a:xfrm>
            <a:off x="9079656" y="188309"/>
            <a:ext cx="2571750" cy="1743076"/>
          </a:xfrm>
          <a:prstGeom prst="rect">
            <a:avLst/>
          </a:prstGeom>
          <a:noFill/>
        </p:spPr>
      </p:pic>
      <p:pic>
        <p:nvPicPr>
          <p:cNvPr id="35847" name="Picture 7" descr="Βοϊράνη - Οι καροποιοί του χωριού"/>
          <p:cNvPicPr>
            <a:picLocks noChangeAspect="1" noChangeArrowheads="1"/>
          </p:cNvPicPr>
          <p:nvPr/>
        </p:nvPicPr>
        <p:blipFill>
          <a:blip r:embed="rId4"/>
          <a:srcRect/>
          <a:stretch>
            <a:fillRect/>
          </a:stretch>
        </p:blipFill>
        <p:spPr bwMode="auto">
          <a:xfrm>
            <a:off x="8904388" y="2095766"/>
            <a:ext cx="3091737" cy="205914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etro Αθήνα...Πώς έφτιαχναν παλιά τα παγωτά οι παγωτατζήδες;Η ομορφιά της  νοσταλγίας μιας άλλης εποχής...(photos)"/>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064405" y="1074818"/>
            <a:ext cx="2741771" cy="3244819"/>
          </a:xfrm>
          <a:prstGeom prst="rect">
            <a:avLst/>
          </a:prstGeom>
          <a:noFill/>
          <a:ln>
            <a:noFill/>
          </a:ln>
        </p:spPr>
      </p:pic>
      <p:sp>
        <p:nvSpPr>
          <p:cNvPr id="36867" name="Rectangle 3"/>
          <p:cNvSpPr>
            <a:spLocks noChangeArrowheads="1"/>
          </p:cNvSpPr>
          <p:nvPr/>
        </p:nvSpPr>
        <p:spPr bwMode="auto">
          <a:xfrm>
            <a:off x="291471" y="199400"/>
            <a:ext cx="851460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2800" dirty="0" smtClean="0">
              <a:latin typeface="Times New Roman" pitchFamily="18" charset="0"/>
              <a:ea typeface="Calibri" pitchFamily="34" charset="0"/>
              <a:cs typeface="Times New Roman" pitchFamily="18" charset="0"/>
            </a:endParaRPr>
          </a:p>
          <a:p>
            <a:pPr lvl="0" defTabSz="914400" fontAlgn="base">
              <a:spcBef>
                <a:spcPct val="0"/>
              </a:spcBef>
              <a:spcAft>
                <a:spcPct val="0"/>
              </a:spcAf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 παγωτατζής ή αλλιώς </a:t>
            </a:r>
            <a:r>
              <a:rPr kumimoji="0" lang="el-GR"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παγωτάς</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πουλούσε παγωτό </a:t>
            </a:r>
            <a:r>
              <a:rPr kumimoji="0" lang="el-GR"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στεκόμενος</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σε πολυσύχναστα σημεία ή περιφερόμενος στις γειτονιές, καθώς εκείνη την εποχή δεν υπήρχαν καταψύκτες στα περίπτερα, όπως σήμερα. </a:t>
            </a:r>
          </a:p>
          <a:p>
            <a:pPr lvl="0" defTabSz="914400" fontAlgn="base">
              <a:spcBef>
                <a:spcPct val="0"/>
              </a:spcBef>
              <a:spcAft>
                <a:spcPct val="0"/>
              </a:spcAf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Ήταν από τους </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γραφικούς</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πλανόδιους πωλητές. Για να ξεχωρίζει και να διακρίνεται από το πλήθος προκειμένου να έλκει πελατεία φορούσε χαρακτηριστική άσπρη μπλούζα και καπέλο πολλές φορές ίδιου με του μάγειρα, {για τον ίδιο λόγο να μην πέφτουν τρίχες μέσα στο παγωτό}. Το παγωτό που πουλούσε ήταν το πλέον γνωστό παγωτό-χωνί ή αλλιώς χωνάκι. </a:t>
            </a:r>
            <a:r>
              <a:rPr lang="el-GR" sz="2800" dirty="0" smtClean="0">
                <a:latin typeface="Times New Roman" pitchFamily="18" charset="0"/>
                <a:ea typeface="Calibri" pitchFamily="34" charset="0"/>
                <a:cs typeface="Times New Roman" pitchFamily="18" charset="0"/>
              </a:rPr>
              <a:t>Σαν γεύση επικρατούσε πρώτα το καϊμάκι.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 Ορθογώνιο"/>
          <p:cNvSpPr/>
          <p:nvPr/>
        </p:nvSpPr>
        <p:spPr>
          <a:xfrm>
            <a:off x="3093401" y="287379"/>
            <a:ext cx="3391826" cy="646331"/>
          </a:xfrm>
          <a:prstGeom prst="rect">
            <a:avLst/>
          </a:prstGeom>
        </p:spPr>
        <p:txBody>
          <a:bodyPr wrap="none">
            <a:spAutoFit/>
          </a:bodyPr>
          <a:lstStyle/>
          <a:p>
            <a:r>
              <a:rPr lang="el-GR" sz="3600" b="1" dirty="0" smtClean="0">
                <a:solidFill>
                  <a:srgbClr val="002060"/>
                </a:solidFill>
                <a:latin typeface="Times New Roman" pitchFamily="18" charset="0"/>
                <a:ea typeface="Calibri" pitchFamily="34" charset="0"/>
                <a:cs typeface="Times New Roman" pitchFamily="18" charset="0"/>
              </a:rPr>
              <a:t>Ο   παγωτατζής </a:t>
            </a:r>
            <a:endParaRPr lang="el-GR" sz="3600" b="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6292" y="503382"/>
            <a:ext cx="11223585" cy="2000548"/>
          </a:xfrm>
          <a:prstGeom prst="rect">
            <a:avLst/>
          </a:prstGeom>
        </p:spPr>
        <p:txBody>
          <a:bodyPr wrap="square">
            <a:spAutoFit/>
          </a:bodyPr>
          <a:lstStyle/>
          <a:p>
            <a:pPr lvl="0" defTabSz="914400" fontAlgn="base">
              <a:spcBef>
                <a:spcPct val="0"/>
              </a:spcBef>
              <a:spcAft>
                <a:spcPct val="0"/>
              </a:spcAft>
            </a:pPr>
            <a:r>
              <a:rPr lang="el-GR" sz="2800" dirty="0" smtClean="0">
                <a:latin typeface="Times New Roman" pitchFamily="18" charset="0"/>
                <a:ea typeface="Calibri" pitchFamily="34" charset="0"/>
                <a:cs typeface="Times New Roman" pitchFamily="18" charset="0"/>
              </a:rPr>
              <a:t>Χρησιμοποιούσε για την δημιουργία, την διατήρηση και την μεταφορά του παγωτού τροχήλατη προθήκη με ψύξη, χειροκίνητη ή συνδυασμένη με τρίκυκλο  ποδήλατο. Εμφανιζόταν προς το τέλος της άνοιξης, κατά το καλοκαίρι, ενώ από το φθινόπωρο και μετά ασκούσε άλλο επάγγελμα.</a:t>
            </a:r>
            <a:endParaRPr lang="el-GR" sz="2800" dirty="0" smtClean="0">
              <a:latin typeface="Times New Roman" pitchFamily="18" charset="0"/>
              <a:cs typeface="Times New Roman" pitchFamily="18" charset="0"/>
            </a:endParaRPr>
          </a:p>
          <a:p>
            <a:pPr lvl="0" defTabSz="914400" eaLnBrk="0" fontAlgn="base" hangingPunct="0">
              <a:spcBef>
                <a:spcPct val="0"/>
              </a:spcBef>
              <a:spcAft>
                <a:spcPct val="0"/>
              </a:spcAft>
            </a:pPr>
            <a:endParaRPr lang="el-GR" sz="1200" dirty="0" smtClean="0">
              <a:latin typeface="Arial" pitchFamily="34" charset="0"/>
              <a:cs typeface="Arial" pitchFamily="34" charset="0"/>
            </a:endParaRPr>
          </a:p>
        </p:txBody>
      </p:sp>
      <p:pic>
        <p:nvPicPr>
          <p:cNvPr id="3" name="Picture 2" descr="ΛΑΪΚΗ ΠΑΡΑΔΟΣΗ: Ο Παγωτατζής (Παγωτά)"/>
          <p:cNvPicPr>
            <a:picLocks noChangeAspect="1" noChangeArrowheads="1"/>
          </p:cNvPicPr>
          <p:nvPr/>
        </p:nvPicPr>
        <p:blipFill>
          <a:blip r:embed="rId2"/>
          <a:srcRect/>
          <a:stretch>
            <a:fillRect/>
          </a:stretch>
        </p:blipFill>
        <p:spPr bwMode="auto">
          <a:xfrm>
            <a:off x="4260083" y="3151360"/>
            <a:ext cx="3673033" cy="2538486"/>
          </a:xfrm>
          <a:prstGeom prst="rect">
            <a:avLst/>
          </a:prstGeom>
          <a:noFill/>
        </p:spPr>
      </p:pic>
      <p:pic>
        <p:nvPicPr>
          <p:cNvPr id="5" name="4 - Εικόνα" descr="M o m e n t s b o o k . c o m: Ο παγωτατζής ήταν, τις δεκαετίες του '50 και  του '60, η πιο προσφιλής συνάντηση για . . ."/>
          <p:cNvPicPr/>
          <p:nvPr/>
        </p:nvPicPr>
        <p:blipFill>
          <a:blip r:embed="rId3" cstate="print"/>
          <a:srcRect/>
          <a:stretch>
            <a:fillRect/>
          </a:stretch>
        </p:blipFill>
        <p:spPr bwMode="auto">
          <a:xfrm>
            <a:off x="8273268" y="2424544"/>
            <a:ext cx="3516949" cy="3995195"/>
          </a:xfrm>
          <a:prstGeom prst="rect">
            <a:avLst/>
          </a:prstGeom>
          <a:noFill/>
          <a:ln w="9525">
            <a:noFill/>
            <a:miter lim="800000"/>
            <a:headEnd/>
            <a:tailEnd/>
          </a:ln>
        </p:spPr>
      </p:pic>
      <p:pic>
        <p:nvPicPr>
          <p:cNvPr id="7" name="6 - Εικόνα" descr="Παγωτατζής '70s | Vintage life, Athens, Old pictures"/>
          <p:cNvPicPr/>
          <p:nvPr/>
        </p:nvPicPr>
        <p:blipFill>
          <a:blip r:embed="rId4"/>
          <a:srcRect/>
          <a:stretch>
            <a:fillRect/>
          </a:stretch>
        </p:blipFill>
        <p:spPr bwMode="auto">
          <a:xfrm>
            <a:off x="405114" y="2540643"/>
            <a:ext cx="3310359" cy="39990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3621" y="182188"/>
            <a:ext cx="8360229"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3600" b="1" dirty="0" smtClean="0">
                <a:solidFill>
                  <a:srgbClr val="002060"/>
                </a:solidFill>
                <a:latin typeface="Times New Roman" pitchFamily="18" charset="0"/>
                <a:ea typeface="Times New Roman" pitchFamily="18" charset="0"/>
                <a:cs typeface="Times New Roman" pitchFamily="18" charset="0"/>
              </a:rPr>
              <a:t>Ο  σ</a:t>
            </a:r>
            <a:r>
              <a:rPr kumimoji="0" lang="el-GR"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αλεπιτζής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3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Ο </a:t>
            </a:r>
            <a:r>
              <a:rPr kumimoji="0" lang="el-GR" sz="28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σαλεπιτζης</a:t>
            </a:r>
            <a:r>
              <a:rPr kumimoji="0" lang="el-GR"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ονομάζεται ο παρασκευαστής και πωλητής ενός ζεστού ροφήματος.</a:t>
            </a:r>
            <a:endParaRPr kumimoji="0" lang="el-GR" sz="28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2800" dirty="0" smtClean="0">
                <a:latin typeface="Times New Roman" pitchFamily="18" charset="0"/>
                <a:ea typeface="Times New Roman" pitchFamily="18" charset="0"/>
                <a:cs typeface="Times New Roman" pitchFamily="18" charset="0"/>
              </a:rPr>
              <a:t>Ή</a:t>
            </a:r>
            <a:r>
              <a:rPr kumimoji="0" lang="el-GR"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ταν από τους «γραφικούς» τύπους των πλανόδιων πωλητών, παρόμοιος με τα παγωτά, δεδομένου ότι περιφερόταν και αυτός ντυμένος πάντα στα άσπρα (φορούσε άσπρη μπλούζα και καπέλο, συνήθως όπως αυτό του μάγειρα) και με τροχήλατη προθήκη.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Τα σκεύη που χρησιμοποιούσε ήταν μπρούτζινα, πολύπλοκα, αλλά πάντοτε καλογυαλισμένα και πεντακάθαρα.</a:t>
            </a:r>
            <a:endParaRPr kumimoji="0" lang="el-GR" sz="28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8917" name="Picture 5" descr="ΤΑ ΜΑΘΑΤΕ ΤΑ ΝΕΑ; : Ο σαλεπιτζής"/>
          <p:cNvPicPr>
            <a:picLocks noChangeAspect="1" noChangeArrowheads="1"/>
          </p:cNvPicPr>
          <p:nvPr/>
        </p:nvPicPr>
        <p:blipFill>
          <a:blip r:embed="rId2"/>
          <a:srcRect/>
          <a:stretch>
            <a:fillRect/>
          </a:stretch>
        </p:blipFill>
        <p:spPr bwMode="auto">
          <a:xfrm>
            <a:off x="8324285" y="3722483"/>
            <a:ext cx="3632363" cy="2985046"/>
          </a:xfrm>
          <a:prstGeom prst="rect">
            <a:avLst/>
          </a:prstGeom>
          <a:noFill/>
        </p:spPr>
      </p:pic>
      <p:pic>
        <p:nvPicPr>
          <p:cNvPr id="38921" name="Picture 9" descr="http://4.bp.blogspot.com/-p3GsrOPyfAU/VL1eA7VAGEI/AAAAAAAB_NA/arRE9p2hWCo/s1600/%CE%A3%CE%B1%CE%BB%CE%B5%CF%80%CE%B9%CF%84%CE%B6%CE%AE%CF%82%2B2.jpg"/>
          <p:cNvPicPr>
            <a:picLocks noChangeAspect="1" noChangeArrowheads="1"/>
          </p:cNvPicPr>
          <p:nvPr/>
        </p:nvPicPr>
        <p:blipFill>
          <a:blip r:embed="rId3"/>
          <a:srcRect/>
          <a:stretch>
            <a:fillRect/>
          </a:stretch>
        </p:blipFill>
        <p:spPr bwMode="auto">
          <a:xfrm>
            <a:off x="9276425" y="0"/>
            <a:ext cx="2205660" cy="3300321"/>
          </a:xfrm>
          <a:prstGeom prst="rect">
            <a:avLst/>
          </a:prstGeom>
          <a:noFill/>
        </p:spPr>
      </p:pic>
      <p:sp>
        <p:nvSpPr>
          <p:cNvPr id="7" name="6 - Ορθογώνιο"/>
          <p:cNvSpPr/>
          <p:nvPr/>
        </p:nvSpPr>
        <p:spPr>
          <a:xfrm>
            <a:off x="8739352" y="3360081"/>
            <a:ext cx="2861874" cy="369332"/>
          </a:xfrm>
          <a:prstGeom prst="rect">
            <a:avLst/>
          </a:prstGeom>
        </p:spPr>
        <p:txBody>
          <a:bodyPr wrap="none">
            <a:spAutoFit/>
          </a:bodyPr>
          <a:lstStyle/>
          <a:p>
            <a:r>
              <a:rPr lang="el-GR" b="1" i="1" dirty="0" smtClean="0"/>
              <a:t>«</a:t>
            </a:r>
            <a:r>
              <a:rPr lang="el-GR" b="1" i="1" dirty="0" err="1" smtClean="0"/>
              <a:t>Σαλέεεπ</a:t>
            </a:r>
            <a:r>
              <a:rPr lang="el-GR" b="1" i="1" dirty="0" smtClean="0"/>
              <a:t>, ζεστό </a:t>
            </a:r>
            <a:r>
              <a:rPr lang="el-GR" b="1" i="1" dirty="0" err="1" smtClean="0"/>
              <a:t>σαλέεεεπ</a:t>
            </a:r>
            <a:r>
              <a:rPr lang="el-GR" b="1" i="1" dirty="0" smtClean="0"/>
              <a:t>»</a:t>
            </a:r>
            <a:endParaRPr lang="el-GR"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1098" y="308729"/>
            <a:ext cx="8538259" cy="6124754"/>
          </a:xfrm>
          <a:prstGeom prst="rect">
            <a:avLst/>
          </a:prstGeom>
        </p:spPr>
        <p:txBody>
          <a:bodyPr wrap="square">
            <a:spAutoFit/>
          </a:bodyPr>
          <a:lstStyle/>
          <a:p>
            <a:pPr lvl="0" defTabSz="914400" eaLnBrk="0" fontAlgn="base" hangingPunct="0">
              <a:spcBef>
                <a:spcPct val="0"/>
              </a:spcBef>
              <a:spcAft>
                <a:spcPct val="0"/>
              </a:spcAft>
            </a:pPr>
            <a:r>
              <a:rPr lang="el-GR" dirty="0" smtClean="0">
                <a:latin typeface="Times New Roman" pitchFamily="18" charset="0"/>
                <a:ea typeface="Times New Roman" pitchFamily="18" charset="0"/>
                <a:cs typeface="Times New Roman" pitchFamily="18" charset="0"/>
              </a:rPr>
              <a:t> </a:t>
            </a:r>
            <a:r>
              <a:rPr lang="el-GR" sz="2800" dirty="0" smtClean="0">
                <a:latin typeface="Times New Roman" pitchFamily="18" charset="0"/>
                <a:ea typeface="Times New Roman" pitchFamily="18" charset="0"/>
                <a:cs typeface="Times New Roman" pitchFamily="18" charset="0"/>
              </a:rPr>
              <a:t>Η δουλειά του ξεκινούσε τις πρωινές και βραδινές ώρες, δηλαδή το ακριβώς αντίθετο με τη δουλειά του στραγαλατζή και για αυτό το λόγο, πολλοί σαλεπιτζήδες και </a:t>
            </a:r>
            <a:r>
              <a:rPr lang="el-GR" sz="2800" dirty="0" err="1" smtClean="0">
                <a:latin typeface="Times New Roman" pitchFamily="18" charset="0"/>
                <a:ea typeface="Times New Roman" pitchFamily="18" charset="0"/>
                <a:cs typeface="Times New Roman" pitchFamily="18" charset="0"/>
              </a:rPr>
              <a:t>στραγαλάδες</a:t>
            </a:r>
            <a:r>
              <a:rPr lang="el-GR" sz="2800" dirty="0" smtClean="0">
                <a:latin typeface="Times New Roman" pitchFamily="18" charset="0"/>
                <a:ea typeface="Times New Roman" pitchFamily="18" charset="0"/>
                <a:cs typeface="Times New Roman" pitchFamily="18" charset="0"/>
              </a:rPr>
              <a:t> ασκούσαν διπλό επάγγελμα, του στραγαλατζή τις πρωινές ώρες και του σαλεπιτζή τις άλλες.</a:t>
            </a:r>
            <a:endParaRPr lang="el-GR" sz="2800" dirty="0" smtClean="0">
              <a:latin typeface="Times New Roman" pitchFamily="18" charset="0"/>
              <a:cs typeface="Times New Roman" pitchFamily="18" charset="0"/>
            </a:endParaRPr>
          </a:p>
          <a:p>
            <a:pPr lvl="0" defTabSz="914400" eaLnBrk="0" fontAlgn="base" hangingPunct="0">
              <a:spcBef>
                <a:spcPct val="0"/>
              </a:spcBef>
              <a:spcAft>
                <a:spcPct val="0"/>
              </a:spcAft>
            </a:pPr>
            <a:r>
              <a:rPr lang="el-GR" sz="2800" dirty="0" smtClean="0">
                <a:latin typeface="Times New Roman" pitchFamily="18" charset="0"/>
                <a:ea typeface="Times New Roman" pitchFamily="18" charset="0"/>
                <a:cs typeface="Times New Roman" pitchFamily="18" charset="0"/>
              </a:rPr>
              <a:t>Το στέκι του σαλεπιτζή το διάλεγε με βάση που </a:t>
            </a:r>
          </a:p>
          <a:p>
            <a:pPr lvl="0" defTabSz="914400" eaLnBrk="0" fontAlgn="base" hangingPunct="0">
              <a:spcBef>
                <a:spcPct val="0"/>
              </a:spcBef>
              <a:spcAft>
                <a:spcPct val="0"/>
              </a:spcAft>
            </a:pPr>
            <a:r>
              <a:rPr lang="el-GR" sz="2800" dirty="0" smtClean="0">
                <a:latin typeface="Times New Roman" pitchFamily="18" charset="0"/>
                <a:ea typeface="Times New Roman" pitchFamily="18" charset="0"/>
                <a:cs typeface="Times New Roman" pitchFamily="18" charset="0"/>
              </a:rPr>
              <a:t>σύχναζαν ξενύχτηδες και εκείνοι που άρχιζαν τη</a:t>
            </a:r>
          </a:p>
          <a:p>
            <a:pPr lvl="0" defTabSz="914400" eaLnBrk="0" fontAlgn="base" hangingPunct="0">
              <a:spcBef>
                <a:spcPct val="0"/>
              </a:spcBef>
              <a:spcAft>
                <a:spcPct val="0"/>
              </a:spcAft>
            </a:pPr>
            <a:r>
              <a:rPr lang="el-GR" sz="2800" dirty="0" smtClean="0">
                <a:latin typeface="Times New Roman" pitchFamily="18" charset="0"/>
                <a:ea typeface="Times New Roman" pitchFamily="18" charset="0"/>
                <a:cs typeface="Times New Roman" pitchFamily="18" charset="0"/>
              </a:rPr>
              <a:t> δουλειά τους ξημερώματα (οικοδόμοι, εργάτες κλπ) ή επέστρεφαν αργά και αναζητούσαν το σαλεπιτζή για </a:t>
            </a:r>
          </a:p>
          <a:p>
            <a:pPr lvl="0" defTabSz="914400" eaLnBrk="0" fontAlgn="base" hangingPunct="0">
              <a:spcBef>
                <a:spcPct val="0"/>
              </a:spcBef>
              <a:spcAft>
                <a:spcPct val="0"/>
              </a:spcAft>
            </a:pPr>
            <a:r>
              <a:rPr lang="el-GR" sz="2800" dirty="0" smtClean="0">
                <a:latin typeface="Times New Roman" pitchFamily="18" charset="0"/>
                <a:ea typeface="Times New Roman" pitchFamily="18" charset="0"/>
                <a:cs typeface="Times New Roman" pitchFamily="18" charset="0"/>
              </a:rPr>
              <a:t>ένα ρόφημα που θα τους βοηθούσε να ξεχάσουνε τη νυχτερινή ψύχρα. Συνήθως κουβέντιαζε με τους πελάτες του και με λίγα λόγια, τα στέκια του σαλεπιτζή ήταν σαν ένα πρόχειρο καφενείο.</a:t>
            </a:r>
            <a:endParaRPr lang="el-GR" sz="2800" dirty="0" smtClean="0">
              <a:latin typeface="Times New Roman" pitchFamily="18" charset="0"/>
              <a:cs typeface="Times New Roman" pitchFamily="18" charset="0"/>
            </a:endParaRPr>
          </a:p>
        </p:txBody>
      </p:sp>
      <p:pic>
        <p:nvPicPr>
          <p:cNvPr id="39938" name="Picture 2" descr="Θα τα κάνω όλα σαλεπιτζίδικο! – HELLAS SPECIAL"/>
          <p:cNvPicPr>
            <a:picLocks noChangeAspect="1" noChangeArrowheads="1"/>
          </p:cNvPicPr>
          <p:nvPr/>
        </p:nvPicPr>
        <p:blipFill>
          <a:blip r:embed="rId2"/>
          <a:srcRect/>
          <a:stretch>
            <a:fillRect/>
          </a:stretch>
        </p:blipFill>
        <p:spPr bwMode="auto">
          <a:xfrm>
            <a:off x="8615715" y="359533"/>
            <a:ext cx="3386279" cy="55662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68582" y="679017"/>
            <a:ext cx="9144000" cy="2387600"/>
          </a:xfrm>
        </p:spPr>
        <p:txBody>
          <a:bodyPr>
            <a:normAutofit/>
          </a:bodyPr>
          <a:lstStyle/>
          <a:p>
            <a:pPr algn="l"/>
            <a:r>
              <a:rPr lang="el-GR" sz="2800" dirty="0" smtClean="0">
                <a:latin typeface="Times New Roman" pitchFamily="18" charset="0"/>
                <a:cs typeface="Times New Roman" pitchFamily="18" charset="0"/>
              </a:rPr>
              <a:t>Η εργασία αυτή εκπονήθηκε από τους μαθητές και τις μαθήτριες του ΣΤ΄1 στο πλαίσιο του μαθήματος της Γλώσσας και συγκεκριμένα στο μάθημα «Επαγγέλματα».</a:t>
            </a:r>
            <a:endParaRPr lang="el-GR" sz="2800" dirty="0">
              <a:latin typeface="Times New Roman" pitchFamily="18" charset="0"/>
              <a:cs typeface="Times New Roman" pitchFamily="18" charset="0"/>
            </a:endParaRPr>
          </a:p>
        </p:txBody>
      </p:sp>
      <p:sp>
        <p:nvSpPr>
          <p:cNvPr id="3" name="2 - Υπότιτλος"/>
          <p:cNvSpPr>
            <a:spLocks noGrp="1"/>
          </p:cNvSpPr>
          <p:nvPr>
            <p:ph type="subTitle" idx="1"/>
          </p:nvPr>
        </p:nvSpPr>
        <p:spPr>
          <a:xfrm>
            <a:off x="3048000" y="5202238"/>
            <a:ext cx="9144000" cy="1655762"/>
          </a:xfrm>
        </p:spPr>
        <p:txBody>
          <a:bodyPr>
            <a:normAutofit/>
          </a:bodyPr>
          <a:lstStyle/>
          <a:p>
            <a:pPr algn="r"/>
            <a:endParaRPr lang="el-GR" sz="1800" dirty="0" smtClean="0">
              <a:latin typeface="Times New Roman" pitchFamily="18" charset="0"/>
              <a:cs typeface="Times New Roman" pitchFamily="18" charset="0"/>
            </a:endParaRPr>
          </a:p>
          <a:p>
            <a:pPr algn="r"/>
            <a:r>
              <a:rPr lang="el-GR" sz="2000" dirty="0" smtClean="0">
                <a:latin typeface="Times New Roman" pitchFamily="18" charset="0"/>
                <a:cs typeface="Times New Roman" pitchFamily="18" charset="0"/>
              </a:rPr>
              <a:t>23</a:t>
            </a:r>
            <a:r>
              <a:rPr lang="el-GR" sz="2000" baseline="30000" dirty="0" smtClean="0">
                <a:latin typeface="Times New Roman" pitchFamily="18" charset="0"/>
                <a:cs typeface="Times New Roman" pitchFamily="18" charset="0"/>
              </a:rPr>
              <a:t>ο</a:t>
            </a:r>
            <a:r>
              <a:rPr lang="el-GR" sz="2000" dirty="0" smtClean="0">
                <a:latin typeface="Times New Roman" pitchFamily="18" charset="0"/>
                <a:cs typeface="Times New Roman" pitchFamily="18" charset="0"/>
              </a:rPr>
              <a:t> Δημοτικό Σχολείο </a:t>
            </a:r>
            <a:r>
              <a:rPr lang="el-GR" sz="2000" dirty="0" err="1" smtClean="0">
                <a:latin typeface="Times New Roman" pitchFamily="18" charset="0"/>
                <a:cs typeface="Times New Roman" pitchFamily="18" charset="0"/>
              </a:rPr>
              <a:t>Θεσ</a:t>
            </a:r>
            <a:r>
              <a:rPr lang="el-GR" sz="2000" dirty="0" smtClean="0">
                <a:latin typeface="Times New Roman" pitchFamily="18" charset="0"/>
                <a:cs typeface="Times New Roman" pitchFamily="18" charset="0"/>
              </a:rPr>
              <a:t>/νίκης</a:t>
            </a:r>
          </a:p>
          <a:p>
            <a:pPr algn="r"/>
            <a:r>
              <a:rPr lang="el-GR" sz="2000" dirty="0" smtClean="0">
                <a:latin typeface="Times New Roman" pitchFamily="18" charset="0"/>
                <a:cs typeface="Times New Roman" pitchFamily="18" charset="0"/>
              </a:rPr>
              <a:t>Μάιος 2021</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62045" y="196769"/>
            <a:ext cx="805598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Ο σαμαρτζής</a:t>
            </a:r>
            <a:endParaRPr kumimoji="0" lang="el-GR" sz="3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Παλιότερα η μεταφορά ανθρώπων και προϊόντων γίνονταν σχεδόν αποκλειστικά με τα ζώα, εφόσον το οδικό δίκτυο ήταν υποτυπώδες και η ορεινή μορφολογία του εδάφους καθιστούν δύσκολες τις μετακινήσεις. Το γαϊδούρι και το μουλάρι ήταν τα πιο διαδεδομένα μέσα μεταφοράς.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effectLst/>
                <a:latin typeface="Times New Roman" pitchFamily="18" charset="0"/>
                <a:ea typeface="Calibri" pitchFamily="34" charset="0"/>
                <a:cs typeface="Times New Roman" pitchFamily="18" charset="0"/>
              </a:rPr>
              <a:t>Ο σαμαράς, ή αλλιώς σαμαρτζής, κατασκεύαζε τον απαραίτητο εξοπλισμό που απαιτούνταν για να προσφέρει το ζώο τις υπηρεσίες του στο αφεντικό του. Αυτό ήταν το σαμάρι, που κατασκεύαζε με επεξεργασμένα σανίδια πλάτανου, που σκάλιζε και έδινε σχήμα ανάλογο με το σώμα του ζώου. </a:t>
            </a:r>
            <a:endParaRPr kumimoji="0" lang="el-GR" sz="180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p:cNvPicPr/>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604873" y="421868"/>
            <a:ext cx="3362325" cy="2240915"/>
          </a:xfrm>
          <a:prstGeom prst="rect">
            <a:avLst/>
          </a:prstGeom>
        </p:spPr>
      </p:pic>
      <p:pic>
        <p:nvPicPr>
          <p:cNvPr id="40963" name="Picture 3" descr="ΕΞΗΝΤΑ ΧΡΟΝΙΑ ΣΑΜΑΡΤΖΗΣ - epimenoume.gr"/>
          <p:cNvPicPr>
            <a:picLocks noChangeAspect="1" noChangeArrowheads="1"/>
          </p:cNvPicPr>
          <p:nvPr/>
        </p:nvPicPr>
        <p:blipFill>
          <a:blip r:embed="rId3"/>
          <a:srcRect/>
          <a:stretch>
            <a:fillRect/>
          </a:stretch>
        </p:blipFill>
        <p:spPr bwMode="auto">
          <a:xfrm>
            <a:off x="8524071" y="3008895"/>
            <a:ext cx="3333750" cy="3619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60447"/>
            <a:ext cx="9815332" cy="3108543"/>
          </a:xfrm>
          <a:prstGeom prst="rect">
            <a:avLst/>
          </a:prstGeom>
        </p:spPr>
        <p:txBody>
          <a:bodyPr wrap="square">
            <a:spAutoFit/>
          </a:bodyPr>
          <a:lstStyle/>
          <a:p>
            <a:pPr lvl="0" defTabSz="914400" eaLnBrk="0" fontAlgn="base" hangingPunct="0">
              <a:spcBef>
                <a:spcPct val="0"/>
              </a:spcBef>
              <a:spcAft>
                <a:spcPct val="0"/>
              </a:spcAft>
            </a:pPr>
            <a:r>
              <a:rPr lang="el-GR" sz="2800" dirty="0" smtClean="0">
                <a:latin typeface="Times New Roman" pitchFamily="18" charset="0"/>
                <a:ea typeface="Calibri" pitchFamily="34" charset="0"/>
                <a:cs typeface="Times New Roman" pitchFamily="18" charset="0"/>
              </a:rPr>
              <a:t>Χρειαζόταν μεγάλη προετοιμασία για την κατασκευή ενός σαμαριού. Τα υλικά που θα χρησιμοποιούσε ο σαμαρτζής, έπρεπε να τα ετοιμάσει ο ίδιος, γιατί από το εμπόριο δεν μπορούσε να τα προμηθευτεί όλα.</a:t>
            </a:r>
            <a:endParaRPr lang="el-GR" sz="2800" dirty="0" smtClean="0">
              <a:latin typeface="Times New Roman" pitchFamily="18" charset="0"/>
              <a:cs typeface="Times New Roman" pitchFamily="18" charset="0"/>
            </a:endParaRPr>
          </a:p>
          <a:p>
            <a:pPr lvl="0" defTabSz="914400" eaLnBrk="0" fontAlgn="base" hangingPunct="0">
              <a:spcBef>
                <a:spcPct val="0"/>
              </a:spcBef>
              <a:spcAft>
                <a:spcPct val="0"/>
              </a:spcAft>
            </a:pPr>
            <a:r>
              <a:rPr lang="el-GR" sz="2800" dirty="0" smtClean="0">
                <a:latin typeface="Times New Roman" pitchFamily="18" charset="0"/>
                <a:ea typeface="Calibri" pitchFamily="34" charset="0"/>
                <a:cs typeface="Times New Roman" pitchFamily="18" charset="0"/>
              </a:rPr>
              <a:t>Με την επικράτηση των τρακτέρ και των αυτοκινήτων η εργασία των γεωργών έγινε πιο εύκολη, αλλά το επάγγελμα του σαγματοποιού εξαφανίστηκε</a:t>
            </a:r>
            <a:r>
              <a:rPr lang="el-GR" sz="2800" dirty="0" smtClean="0">
                <a:solidFill>
                  <a:srgbClr val="538135"/>
                </a:solidFill>
                <a:latin typeface="Times New Roman" pitchFamily="18" charset="0"/>
                <a:ea typeface="Calibri" pitchFamily="34" charset="0"/>
                <a:cs typeface="Times New Roman" pitchFamily="18" charset="0"/>
              </a:rPr>
              <a:t>.</a:t>
            </a:r>
            <a:endParaRPr lang="el-GR" sz="2800" dirty="0" smtClean="0">
              <a:latin typeface="Times New Roman" pitchFamily="18" charset="0"/>
              <a:cs typeface="Times New Roman" pitchFamily="18" charset="0"/>
            </a:endParaRPr>
          </a:p>
        </p:txBody>
      </p:sp>
      <p:pic>
        <p:nvPicPr>
          <p:cNvPr id="3" name="2 - Εικόνα"/>
          <p:cNvPicPr/>
          <p:nvPr/>
        </p:nvPicPr>
        <p:blipFill>
          <a:blip r:embed="rId2"/>
          <a:stretch>
            <a:fillRect/>
          </a:stretch>
        </p:blipFill>
        <p:spPr>
          <a:xfrm>
            <a:off x="9930596" y="422597"/>
            <a:ext cx="1752600" cy="2609850"/>
          </a:xfrm>
          <a:prstGeom prst="rect">
            <a:avLst/>
          </a:prstGeom>
        </p:spPr>
      </p:pic>
      <p:pic>
        <p:nvPicPr>
          <p:cNvPr id="41986" name="Picture 2" descr="γνώση | Arolithos blog"/>
          <p:cNvPicPr>
            <a:picLocks noChangeAspect="1" noChangeArrowheads="1"/>
          </p:cNvPicPr>
          <p:nvPr/>
        </p:nvPicPr>
        <p:blipFill>
          <a:blip r:embed="rId3"/>
          <a:srcRect/>
          <a:stretch>
            <a:fillRect/>
          </a:stretch>
        </p:blipFill>
        <p:spPr bwMode="auto">
          <a:xfrm>
            <a:off x="6599061" y="3409967"/>
            <a:ext cx="3864453" cy="2883478"/>
          </a:xfrm>
          <a:prstGeom prst="rect">
            <a:avLst/>
          </a:prstGeom>
          <a:noFill/>
        </p:spPr>
      </p:pic>
      <p:pic>
        <p:nvPicPr>
          <p:cNvPr id="41992" name="Picture 8" descr="Κύπρος: 6+1 επαγγέλματα που θεωρούνται πλέον παρελθόν - City Of Larnaka"/>
          <p:cNvPicPr>
            <a:picLocks noChangeAspect="1" noChangeArrowheads="1"/>
          </p:cNvPicPr>
          <p:nvPr/>
        </p:nvPicPr>
        <p:blipFill>
          <a:blip r:embed="rId4"/>
          <a:srcRect/>
          <a:stretch>
            <a:fillRect/>
          </a:stretch>
        </p:blipFill>
        <p:spPr bwMode="auto">
          <a:xfrm>
            <a:off x="1018570" y="3493295"/>
            <a:ext cx="4548853" cy="279754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7479" y="649950"/>
            <a:ext cx="12195858" cy="6124754"/>
          </a:xfrm>
          <a:prstGeom prst="rect">
            <a:avLst/>
          </a:prstGeom>
        </p:spPr>
        <p:txBody>
          <a:bodyPr wrap="square">
            <a:spAutoFit/>
          </a:bodyPr>
          <a:lstStyle/>
          <a:p>
            <a:r>
              <a:rPr lang="el-GR" sz="2800" dirty="0" smtClean="0">
                <a:latin typeface="Times New Roman" pitchFamily="18" charset="0"/>
                <a:cs typeface="Times New Roman" pitchFamily="18" charset="0"/>
              </a:rPr>
              <a:t>Σήμερα όταν λέμε τσαγκάρης εννοούμε τον τεχνίτη που</a:t>
            </a:r>
          </a:p>
          <a:p>
            <a:r>
              <a:rPr lang="el-GR" sz="2800" dirty="0" smtClean="0">
                <a:latin typeface="Times New Roman" pitchFamily="18" charset="0"/>
                <a:cs typeface="Times New Roman" pitchFamily="18" charset="0"/>
              </a:rPr>
              <a:t> επιδιορθώνει παπούτσια. Παλιότερα όμως οι τσαγκάρηδες </a:t>
            </a:r>
          </a:p>
          <a:p>
            <a:r>
              <a:rPr lang="el-GR" sz="2800" dirty="0" smtClean="0">
                <a:latin typeface="Times New Roman" pitchFamily="18" charset="0"/>
                <a:cs typeface="Times New Roman" pitchFamily="18" charset="0"/>
              </a:rPr>
              <a:t>έφτιαχνα παπούτσια από την αρχή.</a:t>
            </a:r>
          </a:p>
          <a:p>
            <a:r>
              <a:rPr lang="el-GR" sz="2800" dirty="0" smtClean="0">
                <a:latin typeface="Times New Roman" pitchFamily="18" charset="0"/>
                <a:cs typeface="Times New Roman" pitchFamily="18" charset="0"/>
              </a:rPr>
              <a:t>Χρησιμοποιούσαν το καλαπόδι, δηλαδή το ξύλινο καλούπι, </a:t>
            </a:r>
          </a:p>
          <a:p>
            <a:r>
              <a:rPr lang="el-GR" sz="2800" dirty="0" smtClean="0">
                <a:latin typeface="Times New Roman" pitchFamily="18" charset="0"/>
                <a:cs typeface="Times New Roman" pitchFamily="18" charset="0"/>
              </a:rPr>
              <a:t>για να κατασκευάσουν «πάνω» του το παπούτσι. Υπήρχαν</a:t>
            </a:r>
          </a:p>
          <a:p>
            <a:r>
              <a:rPr lang="el-GR" sz="2800" dirty="0" smtClean="0">
                <a:latin typeface="Times New Roman" pitchFamily="18" charset="0"/>
                <a:cs typeface="Times New Roman" pitchFamily="18" charset="0"/>
              </a:rPr>
              <a:t> πολλά διαφορετικά σχήματα, όπως, μυτερά, γυναικεία, αντρικά κ.ά. </a:t>
            </a:r>
          </a:p>
          <a:p>
            <a:r>
              <a:rPr lang="el-GR" sz="2800" dirty="0" smtClean="0">
                <a:latin typeface="Times New Roman" pitchFamily="18" charset="0"/>
                <a:cs typeface="Times New Roman" pitchFamily="18" charset="0"/>
              </a:rPr>
              <a:t>Η σειρά με τα νούμερα ονομαζόταν «μάνα». </a:t>
            </a:r>
          </a:p>
          <a:p>
            <a:r>
              <a:rPr lang="el-GR" sz="2800" dirty="0" smtClean="0">
                <a:latin typeface="Times New Roman" pitchFamily="18" charset="0"/>
                <a:cs typeface="Times New Roman" pitchFamily="18" charset="0"/>
              </a:rPr>
              <a:t>Τα εργαλεία τους ήταν οι ξύλινες πρόκες, το </a:t>
            </a:r>
            <a:r>
              <a:rPr lang="el-GR" sz="2800" dirty="0" err="1" smtClean="0">
                <a:latin typeface="Times New Roman" pitchFamily="18" charset="0"/>
                <a:cs typeface="Times New Roman" pitchFamily="18" charset="0"/>
              </a:rPr>
              <a:t>κατσαμπρόκι</a:t>
            </a:r>
            <a:r>
              <a:rPr lang="el-GR" sz="2800" dirty="0" smtClean="0">
                <a:latin typeface="Times New Roman" pitchFamily="18" charset="0"/>
                <a:cs typeface="Times New Roman" pitchFamily="18" charset="0"/>
              </a:rPr>
              <a:t>, το σουβλί, το μικρό </a:t>
            </a:r>
            <a:r>
              <a:rPr lang="el-GR" sz="2800" dirty="0" err="1" smtClean="0">
                <a:latin typeface="Times New Roman" pitchFamily="18" charset="0"/>
                <a:cs typeface="Times New Roman" pitchFamily="18" charset="0"/>
              </a:rPr>
              <a:t>ταναλάκι</a:t>
            </a:r>
            <a:r>
              <a:rPr lang="el-GR" sz="2800" dirty="0" smtClean="0">
                <a:latin typeface="Times New Roman" pitchFamily="18" charset="0"/>
                <a:cs typeface="Times New Roman" pitchFamily="18" charset="0"/>
              </a:rPr>
              <a:t>, η «γάτα» ή μεγάλη τανάλια, η λίμα, η φαλτσέτα με την οποία έκοβαν τα περισσεύματα του δέρματος, ο γάντζος. </a:t>
            </a:r>
          </a:p>
          <a:p>
            <a:r>
              <a:rPr lang="el-GR" sz="2800" dirty="0" smtClean="0">
                <a:latin typeface="Times New Roman" pitchFamily="18" charset="0"/>
                <a:cs typeface="Times New Roman" pitchFamily="18" charset="0"/>
              </a:rPr>
              <a:t>Ως υλικά χρησιμοποιούσαν, εκτός φυσικά από το δέρμα, κερί και κόλλα. </a:t>
            </a:r>
          </a:p>
          <a:p>
            <a:r>
              <a:rPr lang="el-GR" sz="2800" dirty="0" smtClean="0">
                <a:latin typeface="Times New Roman" pitchFamily="18" charset="0"/>
                <a:cs typeface="Times New Roman" pitchFamily="18" charset="0"/>
              </a:rPr>
              <a:t>Ο χρόνος που χρειαζόταν για να φτιαχτεί ένα ζευγάρι παπούτσια ήταν περίπου δύο ημέρες.</a:t>
            </a:r>
          </a:p>
          <a:p>
            <a:r>
              <a:rPr lang="el-GR" sz="2800" dirty="0" smtClean="0">
                <a:latin typeface="Times New Roman" pitchFamily="18" charset="0"/>
                <a:cs typeface="Times New Roman" pitchFamily="18" charset="0"/>
              </a:rPr>
              <a:t> Το δέρμα το επέλεγε ο πελάτης ανάλογα με την οικονομική του δυνατότητα,.</a:t>
            </a:r>
          </a:p>
        </p:txBody>
      </p:sp>
      <p:sp>
        <p:nvSpPr>
          <p:cNvPr id="3" name="2 - Ορθογώνιο"/>
          <p:cNvSpPr/>
          <p:nvPr/>
        </p:nvSpPr>
        <p:spPr>
          <a:xfrm>
            <a:off x="4322580" y="0"/>
            <a:ext cx="2920543" cy="646331"/>
          </a:xfrm>
          <a:prstGeom prst="rect">
            <a:avLst/>
          </a:prstGeom>
        </p:spPr>
        <p:txBody>
          <a:bodyPr wrap="none">
            <a:spAutoFit/>
          </a:bodyPr>
          <a:lstStyle/>
          <a:p>
            <a:pPr lvl="0" algn="ctr" defTabSz="914400" fontAlgn="base">
              <a:spcBef>
                <a:spcPct val="0"/>
              </a:spcBef>
              <a:spcAft>
                <a:spcPct val="0"/>
              </a:spcAft>
            </a:pPr>
            <a:r>
              <a:rPr lang="el-GR" sz="3600" b="1" dirty="0" smtClean="0">
                <a:solidFill>
                  <a:srgbClr val="002060"/>
                </a:solidFill>
                <a:latin typeface="Times New Roman" pitchFamily="18" charset="0"/>
                <a:ea typeface="Times New Roman" pitchFamily="18" charset="0"/>
                <a:cs typeface="Times New Roman" pitchFamily="18" charset="0"/>
              </a:rPr>
              <a:t>Ο  τσαγκάρης</a:t>
            </a:r>
          </a:p>
        </p:txBody>
      </p:sp>
      <p:pic>
        <p:nvPicPr>
          <p:cNvPr id="4" name="Θέση περιεχομένου 6">
            <a:extLst>
              <a:ext uri="{FF2B5EF4-FFF2-40B4-BE49-F238E27FC236}">
                <a16:creationId xmlns="" xmlns:a16="http://schemas.microsoft.com/office/drawing/2014/main" id="{079B3789-5556-40BA-ACEE-BE6F8B6CEA60}"/>
              </a:ext>
            </a:extLst>
          </p:cNvPr>
          <p:cNvPicPr>
            <a:picLocks noChangeAspect="1"/>
          </p:cNvPicPr>
          <p:nvPr/>
        </p:nvPicPr>
        <p:blipFill rotWithShape="1">
          <a:blip r:embed="rId2" cstate="print"/>
          <a:srcRect r="11133"/>
          <a:stretch/>
        </p:blipFill>
        <p:spPr>
          <a:xfrm>
            <a:off x="9409470" y="191729"/>
            <a:ext cx="2599682" cy="252524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35352" y="311505"/>
            <a:ext cx="8479157" cy="5693866"/>
          </a:xfrm>
          <a:prstGeom prst="rect">
            <a:avLst/>
          </a:prstGeom>
        </p:spPr>
        <p:txBody>
          <a:bodyPr wrap="square">
            <a:spAutoFit/>
          </a:bodyPr>
          <a:lstStyle/>
          <a:p>
            <a:r>
              <a:rPr lang="el-GR" sz="2800" dirty="0" smtClean="0">
                <a:latin typeface="Times New Roman" pitchFamily="18" charset="0"/>
                <a:cs typeface="Times New Roman" pitchFamily="18" charset="0"/>
              </a:rPr>
              <a:t>Συνοπτικά η διαδικασία ήταν η ακόλουθη: έπαιρναν το καλαπόδι κι’ έβγαζαν πάνω του το σχέδιο που ήθελαν σε χαρτί. Έπειτα το έβαζαν πάνω στο δέρμα, το έκοβαν κι’ έβγαινε το «</a:t>
            </a:r>
            <a:r>
              <a:rPr lang="el-GR" sz="2800" dirty="0" err="1" smtClean="0">
                <a:latin typeface="Times New Roman" pitchFamily="18" charset="0"/>
                <a:cs typeface="Times New Roman" pitchFamily="18" charset="0"/>
              </a:rPr>
              <a:t>στάμπο</a:t>
            </a:r>
            <a:r>
              <a:rPr lang="el-GR" sz="2800" dirty="0" smtClean="0">
                <a:latin typeface="Times New Roman" pitchFamily="18" charset="0"/>
                <a:cs typeface="Times New Roman" pitchFamily="18" charset="0"/>
              </a:rPr>
              <a:t>» (δηλαδή το πατρόν). Το «</a:t>
            </a:r>
            <a:r>
              <a:rPr lang="el-GR" sz="2800" dirty="0" err="1" smtClean="0">
                <a:latin typeface="Times New Roman" pitchFamily="18" charset="0"/>
                <a:cs typeface="Times New Roman" pitchFamily="18" charset="0"/>
              </a:rPr>
              <a:t>στάμπο</a:t>
            </a:r>
            <a:r>
              <a:rPr lang="el-GR" sz="2800" dirty="0" smtClean="0">
                <a:latin typeface="Times New Roman" pitchFamily="18" charset="0"/>
                <a:cs typeface="Times New Roman" pitchFamily="18" charset="0"/>
              </a:rPr>
              <a:t>» το έστελναν στο «</a:t>
            </a:r>
            <a:r>
              <a:rPr lang="el-GR" sz="2800" dirty="0" err="1" smtClean="0">
                <a:latin typeface="Times New Roman" pitchFamily="18" charset="0"/>
                <a:cs typeface="Times New Roman" pitchFamily="18" charset="0"/>
              </a:rPr>
              <a:t>φοντιέρη</a:t>
            </a:r>
            <a:r>
              <a:rPr lang="el-GR" sz="2800" dirty="0" smtClean="0">
                <a:latin typeface="Times New Roman" pitchFamily="18" charset="0"/>
                <a:cs typeface="Times New Roman" pitchFamily="18" charset="0"/>
              </a:rPr>
              <a:t>», που ήταν ο ειδικός για να ράβει τα «</a:t>
            </a:r>
            <a:r>
              <a:rPr lang="el-GR" sz="2800" dirty="0" err="1" smtClean="0">
                <a:latin typeface="Times New Roman" pitchFamily="18" charset="0"/>
                <a:cs typeface="Times New Roman" pitchFamily="18" charset="0"/>
              </a:rPr>
              <a:t>φόντια</a:t>
            </a:r>
            <a:r>
              <a:rPr lang="el-GR" sz="2800" dirty="0" smtClean="0">
                <a:latin typeface="Times New Roman" pitchFamily="18" charset="0"/>
                <a:cs typeface="Times New Roman" pitchFamily="18" charset="0"/>
              </a:rPr>
              <a:t>», δηλαδή τα δέρματα στο πάνω μέρος του παπουτσιού. Όταν τα </a:t>
            </a:r>
            <a:r>
              <a:rPr lang="el-GR" sz="2800" dirty="0" err="1" smtClean="0">
                <a:latin typeface="Times New Roman" pitchFamily="18" charset="0"/>
                <a:cs typeface="Times New Roman" pitchFamily="18" charset="0"/>
              </a:rPr>
              <a:t>φόντια</a:t>
            </a:r>
            <a:r>
              <a:rPr lang="el-GR" sz="2800" dirty="0" smtClean="0">
                <a:latin typeface="Times New Roman" pitchFamily="18" charset="0"/>
                <a:cs typeface="Times New Roman" pitchFamily="18" charset="0"/>
              </a:rPr>
              <a:t> ήταν έτοιμα, έφτιαχναν τον πάτο από ψιλό δέρμα ή αλλιώς «πετσί». Έβαζαν το «πετσί» στο κάτω μέρος του καλαποδιού και το κάρφωναν με ψιλές ξύλινες πρόκες. Μετά κάρφωναν τα </a:t>
            </a:r>
            <a:r>
              <a:rPr lang="el-GR" sz="2800" dirty="0" err="1" smtClean="0">
                <a:latin typeface="Times New Roman" pitchFamily="18" charset="0"/>
                <a:cs typeface="Times New Roman" pitchFamily="18" charset="0"/>
              </a:rPr>
              <a:t>φόντια</a:t>
            </a:r>
            <a:r>
              <a:rPr lang="el-GR" sz="2800" dirty="0" smtClean="0">
                <a:latin typeface="Times New Roman" pitchFamily="18" charset="0"/>
                <a:cs typeface="Times New Roman" pitchFamily="18" charset="0"/>
              </a:rPr>
              <a:t> προσεκτικά πάνω στο καλαπόδι. Στη συνέχεια άλειφαν με κόλλα το καλαπόδι γύρω-γύρω και τσάκιζαν τις πρόκες.</a:t>
            </a:r>
            <a:endParaRPr lang="el-GR" sz="2800" dirty="0">
              <a:latin typeface="Times New Roman" pitchFamily="18" charset="0"/>
              <a:cs typeface="Times New Roman" pitchFamily="18" charset="0"/>
            </a:endParaRPr>
          </a:p>
        </p:txBody>
      </p:sp>
      <p:sp>
        <p:nvSpPr>
          <p:cNvPr id="8194" name="AutoShape 2" descr="Τσαγκάρης - Παπουτσή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196" name="AutoShape 4" descr="Τσαγκάρης - Παπουτσή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202" name="Picture 10" descr="Απίθανη ταμπέλα σε κατάστημα τσαγκάρη στη Θεσσαλονίκη | Pagenews.gr"/>
          <p:cNvPicPr>
            <a:picLocks noChangeAspect="1" noChangeArrowheads="1"/>
          </p:cNvPicPr>
          <p:nvPr/>
        </p:nvPicPr>
        <p:blipFill>
          <a:blip r:embed="rId2"/>
          <a:srcRect/>
          <a:stretch>
            <a:fillRect/>
          </a:stretch>
        </p:blipFill>
        <p:spPr bwMode="auto">
          <a:xfrm>
            <a:off x="8534399" y="4287836"/>
            <a:ext cx="3315225" cy="2279218"/>
          </a:xfrm>
          <a:prstGeom prst="rect">
            <a:avLst/>
          </a:prstGeom>
          <a:noFill/>
        </p:spPr>
      </p:pic>
      <p:pic>
        <p:nvPicPr>
          <p:cNvPr id="8204" name="Picture 12" descr="Η εφημερίδα του Βαλτινού: Ο Τσαγκάρης - Ένα παραδοσιακό επάγγελμα του  Βαλτινού που χάθηκε."/>
          <p:cNvPicPr>
            <a:picLocks noChangeAspect="1" noChangeArrowheads="1"/>
          </p:cNvPicPr>
          <p:nvPr/>
        </p:nvPicPr>
        <p:blipFill>
          <a:blip r:embed="rId3"/>
          <a:srcRect/>
          <a:stretch>
            <a:fillRect/>
          </a:stretch>
        </p:blipFill>
        <p:spPr bwMode="auto">
          <a:xfrm>
            <a:off x="8800813" y="257744"/>
            <a:ext cx="2573771" cy="368647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08971" y="503911"/>
            <a:ext cx="7855351" cy="3970318"/>
          </a:xfrm>
          <a:prstGeom prst="rect">
            <a:avLst/>
          </a:prstGeom>
        </p:spPr>
        <p:txBody>
          <a:bodyPr wrap="square">
            <a:spAutoFit/>
          </a:bodyPr>
          <a:lstStyle/>
          <a:p>
            <a:r>
              <a:rPr lang="el-GR" sz="2800" dirty="0" smtClean="0">
                <a:latin typeface="Times New Roman" pitchFamily="18" charset="0"/>
                <a:cs typeface="Times New Roman" pitchFamily="18" charset="0"/>
              </a:rPr>
              <a:t>Από εκεί και πέρα το άφηναν να στεγνώσει. Όταν στέγνωνε, «έστρωναν» το </a:t>
            </a:r>
            <a:r>
              <a:rPr lang="el-GR" sz="2800" dirty="0" err="1" smtClean="0">
                <a:latin typeface="Times New Roman" pitchFamily="18" charset="0"/>
                <a:cs typeface="Times New Roman" pitchFamily="18" charset="0"/>
              </a:rPr>
              <a:t>φόντι</a:t>
            </a:r>
            <a:r>
              <a:rPr lang="el-GR" sz="2800" dirty="0" smtClean="0">
                <a:latin typeface="Times New Roman" pitchFamily="18" charset="0"/>
                <a:cs typeface="Times New Roman" pitchFamily="18" charset="0"/>
              </a:rPr>
              <a:t> με λείο σφυρί πάνω στο καλαπόδι για να μην έχει ζάρες, ενώ τότε έκοβαν και τα περισσεύματα δέρματος του πάτου με τη φαλτσέτα. Ακολουθούσε το «</a:t>
            </a:r>
            <a:r>
              <a:rPr lang="el-GR" sz="2800" dirty="0" err="1" smtClean="0">
                <a:latin typeface="Times New Roman" pitchFamily="18" charset="0"/>
                <a:cs typeface="Times New Roman" pitchFamily="18" charset="0"/>
              </a:rPr>
              <a:t>ρεφελάρισμα</a:t>
            </a:r>
            <a:r>
              <a:rPr lang="el-GR" sz="2800" dirty="0" smtClean="0">
                <a:latin typeface="Times New Roman" pitchFamily="18" charset="0"/>
                <a:cs typeface="Times New Roman" pitchFamily="18" charset="0"/>
              </a:rPr>
              <a:t>» του δέρματος: το χτυπούσαν ξανά με σφυρί για να γίνει όσο το δυνατόν πιο λείο, ενώ έραβαν με το «σουβλί» τον πάτο με τα </a:t>
            </a:r>
            <a:r>
              <a:rPr lang="el-GR" sz="2800" dirty="0" err="1" smtClean="0">
                <a:latin typeface="Times New Roman" pitchFamily="18" charset="0"/>
                <a:cs typeface="Times New Roman" pitchFamily="18" charset="0"/>
              </a:rPr>
              <a:t>φόντια</a:t>
            </a:r>
            <a:r>
              <a:rPr lang="el-GR" sz="2800" dirty="0" smtClean="0">
                <a:latin typeface="Times New Roman" pitchFamily="18" charset="0"/>
                <a:cs typeface="Times New Roman" pitchFamily="18" charset="0"/>
              </a:rPr>
              <a:t> για είναι γερός. Τέλος, βούρτσιζαν το δέρμα και το άλειφαν με κερί.</a:t>
            </a:r>
            <a:endParaRPr lang="el-GR" sz="2800" dirty="0">
              <a:latin typeface="Times New Roman" pitchFamily="18" charset="0"/>
              <a:cs typeface="Times New Roman" pitchFamily="18" charset="0"/>
            </a:endParaRPr>
          </a:p>
        </p:txBody>
      </p:sp>
      <p:pic>
        <p:nvPicPr>
          <p:cNvPr id="3" name="Εικόνα 3">
            <a:extLst>
              <a:ext uri="{FF2B5EF4-FFF2-40B4-BE49-F238E27FC236}">
                <a16:creationId xmlns="" xmlns:a16="http://schemas.microsoft.com/office/drawing/2014/main" id="{1C7F87E2-38CF-4113-B30A-5561821C2265}"/>
              </a:ext>
            </a:extLst>
          </p:cNvPr>
          <p:cNvPicPr>
            <a:picLocks noChangeAspect="1"/>
          </p:cNvPicPr>
          <p:nvPr/>
        </p:nvPicPr>
        <p:blipFill rotWithShape="1">
          <a:blip r:embed="rId2" cstate="print"/>
          <a:srcRect l="11439" r="6041"/>
          <a:stretch/>
        </p:blipFill>
        <p:spPr>
          <a:xfrm>
            <a:off x="2647597" y="4580292"/>
            <a:ext cx="2283218" cy="2075150"/>
          </a:xfrm>
          <a:prstGeom prst="rect">
            <a:avLst/>
          </a:prstGeom>
        </p:spPr>
      </p:pic>
      <p:pic>
        <p:nvPicPr>
          <p:cNvPr id="4" name="Picture 4" descr="ΕΠΑΓΓΕΛΜΑΤΑ ΜΙΑΣ ΑΛΛΗΣ ΕΠΟΧΗΣ"/>
          <p:cNvPicPr>
            <a:picLocks noChangeAspect="1" noChangeArrowheads="1"/>
          </p:cNvPicPr>
          <p:nvPr/>
        </p:nvPicPr>
        <p:blipFill>
          <a:blip r:embed="rId3"/>
          <a:srcRect/>
          <a:stretch>
            <a:fillRect/>
          </a:stretch>
        </p:blipFill>
        <p:spPr bwMode="auto">
          <a:xfrm>
            <a:off x="7581480" y="3787024"/>
            <a:ext cx="4347284" cy="2789499"/>
          </a:xfrm>
          <a:prstGeom prst="rect">
            <a:avLst/>
          </a:prstGeom>
          <a:noFill/>
        </p:spPr>
      </p:pic>
      <p:pic>
        <p:nvPicPr>
          <p:cNvPr id="5" name="Picture 2" descr="Μαθητές εν δράσει: Επαγγέλματα που χάνονται - Ο τσαγκάρης"/>
          <p:cNvPicPr>
            <a:picLocks noChangeAspect="1" noChangeArrowheads="1"/>
          </p:cNvPicPr>
          <p:nvPr/>
        </p:nvPicPr>
        <p:blipFill>
          <a:blip r:embed="rId4"/>
          <a:srcRect/>
          <a:stretch>
            <a:fillRect/>
          </a:stretch>
        </p:blipFill>
        <p:spPr bwMode="auto">
          <a:xfrm>
            <a:off x="9375493" y="0"/>
            <a:ext cx="2027340" cy="296089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753" y="355028"/>
            <a:ext cx="10448083" cy="6678751"/>
          </a:xfrm>
          <a:prstGeom prst="rect">
            <a:avLst/>
          </a:prstGeom>
        </p:spPr>
        <p:txBody>
          <a:bodyPr wrap="square">
            <a:spAutoFit/>
          </a:bodyPr>
          <a:lstStyle/>
          <a:p>
            <a:r>
              <a:rPr lang="el-GR" sz="2800" dirty="0" smtClean="0">
                <a:latin typeface="Times New Roman" pitchFamily="18" charset="0"/>
                <a:cs typeface="Times New Roman" pitchFamily="18" charset="0"/>
              </a:rPr>
              <a:t>Σήμερα δεν υπάρχουν πια τσαγκάρηδες που κατασκευάζουν υποδήματα, παρά μόνο λίγοι που απλά επιδιορθώνουν παπούτσια,</a:t>
            </a:r>
          </a:p>
          <a:p>
            <a:r>
              <a:rPr lang="el-GR" sz="2800" dirty="0" smtClean="0">
                <a:latin typeface="Times New Roman" pitchFamily="18" charset="0"/>
                <a:cs typeface="Times New Roman" pitchFamily="18" charset="0"/>
              </a:rPr>
              <a:t> αφού όλοι αγοράζουν τα έτοιμα βιομηχανοποιημένα υποδήματα που είναι πολύ πιο φθηνά και διατίθενται σε πολλά διαφορετικά σχέδια. </a:t>
            </a:r>
          </a:p>
          <a:p>
            <a:endParaRPr lang="el-GR" sz="2800" dirty="0" smtClean="0">
              <a:latin typeface="Times New Roman" pitchFamily="18" charset="0"/>
              <a:cs typeface="Times New Roman" pitchFamily="18" charset="0"/>
            </a:endParaRPr>
          </a:p>
          <a:p>
            <a:r>
              <a:rPr lang="el-GR" sz="2800" dirty="0" smtClean="0">
                <a:latin typeface="Times New Roman" pitchFamily="18" charset="0"/>
                <a:cs typeface="Times New Roman" pitchFamily="18" charset="0"/>
              </a:rPr>
              <a:t>Οι τσαγκάρηδες δε δούλευαν την Δευτέρα, ήταν «Τσαγκαροδευτέρα». </a:t>
            </a:r>
          </a:p>
          <a:p>
            <a:r>
              <a:rPr lang="el-GR" sz="2800" dirty="0" smtClean="0">
                <a:latin typeface="Times New Roman" pitchFamily="18" charset="0"/>
                <a:cs typeface="Times New Roman" pitchFamily="18" charset="0"/>
              </a:rPr>
              <a:t>Γι’ αυτό πειράζουν όσους δεν εργάζονται κάποια μέρα λέγοντάς τους «Τσαγκαροδευτέρα είναι σήμερα;» Η φράση αυτή στηρίζεται στη συνήθεια που είχαν παλιά οι τσαγκάρηδες και ιδίως οι μπαλωματήδες της Παλιάς Αθήνας αυτοί που έκανα μόνο επιδιόρθωση των παπουτσιών και ήταν υπαίθριοι, οι οποίοι με ένα μεγάλο σακί γύριζαν στις γειτονιές για να μαζέψουν τα παπούτσια. Παρατηρήθηκε ότι ποτέ δεν περνούσαν τη Δευτέρα, ούτε και το μαγαζί τους άνοιγαν. Από αυτή τη συνήθεια βγήκε και η πιο πάνω πειραχτική φράση.</a:t>
            </a:r>
          </a:p>
          <a:p>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pic>
        <p:nvPicPr>
          <p:cNvPr id="48130" name="Picture 2" descr="Τσαγκάρης - Παπουτσής"/>
          <p:cNvPicPr>
            <a:picLocks noChangeAspect="1" noChangeArrowheads="1"/>
          </p:cNvPicPr>
          <p:nvPr/>
        </p:nvPicPr>
        <p:blipFill>
          <a:blip r:embed="rId2"/>
          <a:srcRect/>
          <a:stretch>
            <a:fillRect/>
          </a:stretch>
        </p:blipFill>
        <p:spPr bwMode="auto">
          <a:xfrm>
            <a:off x="10470498" y="2252276"/>
            <a:ext cx="1721502" cy="1308342"/>
          </a:xfrm>
          <a:prstGeom prst="rect">
            <a:avLst/>
          </a:prstGeom>
          <a:noFill/>
        </p:spPr>
      </p:pic>
      <p:pic>
        <p:nvPicPr>
          <p:cNvPr id="48132" name="Picture 4" descr="Σγουρός Στέφανος-Ο τσαγκάρης | paletaart - Χρώμα &amp; Φώς"/>
          <p:cNvPicPr>
            <a:picLocks noChangeAspect="1" noChangeArrowheads="1"/>
          </p:cNvPicPr>
          <p:nvPr/>
        </p:nvPicPr>
        <p:blipFill>
          <a:blip r:embed="rId3" cstate="print"/>
          <a:srcRect/>
          <a:stretch>
            <a:fillRect/>
          </a:stretch>
        </p:blipFill>
        <p:spPr bwMode="auto">
          <a:xfrm>
            <a:off x="10404764" y="4067513"/>
            <a:ext cx="1787236" cy="2250160"/>
          </a:xfrm>
          <a:prstGeom prst="rect">
            <a:avLst/>
          </a:prstGeom>
          <a:noFill/>
        </p:spPr>
      </p:pic>
      <p:pic>
        <p:nvPicPr>
          <p:cNvPr id="48134" name="Picture 6" descr="Ο καλός τσαγκάρης κι ο Θεός | Protagon.gr"/>
          <p:cNvPicPr>
            <a:picLocks noChangeAspect="1" noChangeArrowheads="1"/>
          </p:cNvPicPr>
          <p:nvPr/>
        </p:nvPicPr>
        <p:blipFill>
          <a:blip r:embed="rId4" cstate="print"/>
          <a:srcRect/>
          <a:stretch>
            <a:fillRect/>
          </a:stretch>
        </p:blipFill>
        <p:spPr bwMode="auto">
          <a:xfrm>
            <a:off x="10120247" y="231570"/>
            <a:ext cx="2071753" cy="16942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8459" y="217401"/>
            <a:ext cx="8654907" cy="4216539"/>
          </a:xfrm>
          <a:prstGeom prst="rect">
            <a:avLst/>
          </a:prstGeom>
        </p:spPr>
        <p:txBody>
          <a:bodyPr wrap="square">
            <a:spAutoFit/>
          </a:bodyPr>
          <a:lstStyle/>
          <a:p>
            <a:pPr algn="ctr"/>
            <a:r>
              <a:rPr lang="el-GR" sz="3600" b="1" dirty="0" smtClean="0">
                <a:solidFill>
                  <a:srgbClr val="002060"/>
                </a:solidFill>
                <a:latin typeface="Times New Roman" pitchFamily="18" charset="0"/>
                <a:cs typeface="Times New Roman" pitchFamily="18" charset="0"/>
              </a:rPr>
              <a:t>Ο  ακονιστής </a:t>
            </a:r>
          </a:p>
          <a:p>
            <a:r>
              <a:rPr lang="el-GR" sz="2800" dirty="0" smtClean="0">
                <a:latin typeface="Times New Roman" pitchFamily="18" charset="0"/>
                <a:cs typeface="Times New Roman" pitchFamily="18" charset="0"/>
              </a:rPr>
              <a:t>Σκυμμένος πάντα, απ' το βαρύ φορτίο που κουβαλούσε στην πλάτη, γύριζε τις γειτονιές ο ακονιστής, αφήνοντας τη μακρόσυρτη φωνή του να φτάσει σ' όλα τα σπιτικά: "Ψαλίδια, μαχαίρια, τσεκούρια </a:t>
            </a:r>
            <a:r>
              <a:rPr lang="el-GR" sz="2800" dirty="0" err="1" smtClean="0">
                <a:latin typeface="Times New Roman" pitchFamily="18" charset="0"/>
                <a:cs typeface="Times New Roman" pitchFamily="18" charset="0"/>
              </a:rPr>
              <a:t>ακονίζωωωω</a:t>
            </a:r>
            <a:r>
              <a:rPr lang="el-GR" sz="2800" dirty="0" smtClean="0">
                <a:latin typeface="Times New Roman" pitchFamily="18" charset="0"/>
                <a:cs typeface="Times New Roman" pitchFamily="18" charset="0"/>
              </a:rPr>
              <a:t>!".Γνώριμη φωνή για πολλούς και γνώριμη φιγούρα ο ακονιστής. Συνήθως τσιγγάνος. Τον συναντούσαμε μέχρι πριν από λίγα χρόνια.</a:t>
            </a:r>
          </a:p>
          <a:p>
            <a:r>
              <a:rPr lang="el-GR" dirty="0" smtClean="0"/>
              <a:t/>
            </a:r>
            <a:br>
              <a:rPr lang="el-GR" dirty="0" smtClean="0"/>
            </a:br>
            <a:endParaRPr lang="el-GR" dirty="0"/>
          </a:p>
        </p:txBody>
      </p:sp>
      <p:sp>
        <p:nvSpPr>
          <p:cNvPr id="44033" name="Rectangle 1"/>
          <p:cNvSpPr>
            <a:spLocks noChangeArrowheads="1"/>
          </p:cNvSpPr>
          <p:nvPr/>
        </p:nvSpPr>
        <p:spPr bwMode="auto">
          <a:xfrm>
            <a:off x="0" y="0"/>
            <a:ext cx="230782" cy="6777446"/>
          </a:xfrm>
          <a:prstGeom prst="rect">
            <a:avLst/>
          </a:prstGeom>
          <a:solidFill>
            <a:srgbClr val="FFFFFF"/>
          </a:solidFill>
          <a:ln w="9525">
            <a:noFill/>
            <a:miter lim="800000"/>
            <a:headEnd/>
            <a:tailEnd/>
          </a:ln>
          <a:effectLst/>
        </p:spPr>
        <p:txBody>
          <a:bodyPr vert="horz" wrap="none" lIns="15870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D0422C"/>
                </a:solidFill>
                <a:effectLst/>
                <a:latin typeface="Helvetica Neue Light"/>
                <a:cs typeface="Arial" pitchFamily="34" charset="0"/>
                <a:hlinkClick r:id="rId2"/>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9200" b="0" i="0" u="none" strike="noStrike" cap="none" normalizeH="0" baseline="0" dirty="0" smtClean="0">
                <a:ln>
                  <a:noFill/>
                </a:ln>
                <a:solidFill>
                  <a:srgbClr val="D0422C"/>
                </a:solidFill>
                <a:effectLst/>
                <a:latin typeface="Helvetica Neue Light"/>
                <a:cs typeface="Arial" pitchFamily="34" charset="0"/>
              </a:rPr>
              <a:t/>
            </a:r>
            <a:br>
              <a:rPr kumimoji="0" lang="el-GR" sz="19200" b="0" i="0" u="none" strike="noStrike" cap="none" normalizeH="0" baseline="0" dirty="0" smtClean="0">
                <a:ln>
                  <a:noFill/>
                </a:ln>
                <a:solidFill>
                  <a:srgbClr val="D0422C"/>
                </a:solidFill>
                <a:effectLst/>
                <a:latin typeface="Helvetica Neue Light"/>
                <a:cs typeface="Arial" pitchFamily="34" charset="0"/>
              </a:rPr>
            </a:br>
            <a:endParaRPr kumimoji="0" lang="el-GR" sz="19200" b="0" i="0" u="none" strike="noStrike" cap="none" normalizeH="0" baseline="0" dirty="0" smtClean="0">
              <a:ln>
                <a:noFill/>
              </a:ln>
              <a:solidFill>
                <a:srgbClr val="D0422C"/>
              </a:solidFill>
              <a:effectLst/>
              <a:latin typeface="Helvetica Neue Light"/>
              <a:cs typeface="Arial" pitchFamily="34" charset="0"/>
            </a:endParaRPr>
          </a:p>
        </p:txBody>
      </p:sp>
      <p:pic>
        <p:nvPicPr>
          <p:cNvPr id="44034" name="Picture 2" descr="https://2.bp.blogspot.com/-8K9VtsSKGcA/VVDDIhkiWFI/AAAAAAAAFlM/IH_B9GvcU78/s320/%CE%9F%CE%A1%CE%95%CE%99%CE%9D%CE%9F%CE%A3%2B%CE%91%CE%9E%CE%A9%CE%A4%CE%97%CE%A3%2B(1).png">
            <a:hlinkClick r:id="rId2"/>
          </p:cNvPr>
          <p:cNvPicPr>
            <a:picLocks noChangeAspect="1" noChangeArrowheads="1"/>
          </p:cNvPicPr>
          <p:nvPr/>
        </p:nvPicPr>
        <p:blipFill>
          <a:blip r:embed="rId3"/>
          <a:srcRect/>
          <a:stretch>
            <a:fillRect/>
          </a:stretch>
        </p:blipFill>
        <p:spPr bwMode="auto">
          <a:xfrm>
            <a:off x="8764249" y="433366"/>
            <a:ext cx="3156289" cy="4353502"/>
          </a:xfrm>
          <a:prstGeom prst="rect">
            <a:avLst/>
          </a:prstGeom>
          <a:noFill/>
        </p:spPr>
      </p:pic>
      <p:sp>
        <p:nvSpPr>
          <p:cNvPr id="6" name="5 - Ορθογώνιο"/>
          <p:cNvSpPr/>
          <p:nvPr/>
        </p:nvSpPr>
        <p:spPr>
          <a:xfrm>
            <a:off x="225632" y="3794742"/>
            <a:ext cx="9824853" cy="2246769"/>
          </a:xfrm>
          <a:prstGeom prst="rect">
            <a:avLst/>
          </a:prstGeom>
        </p:spPr>
        <p:txBody>
          <a:bodyPr wrap="square">
            <a:spAutoFit/>
          </a:bodyPr>
          <a:lstStyle/>
          <a:p>
            <a:r>
              <a:rPr lang="el-GR" sz="2800" dirty="0" smtClean="0">
                <a:latin typeface="Times New Roman" pitchFamily="18" charset="0"/>
                <a:cs typeface="Times New Roman" pitchFamily="18" charset="0"/>
              </a:rPr>
              <a:t>Οι νοικοκυρές μόλις τον άκουγαν, έβγαιναν και του έδιναν τα ψαλίδια ή τα μαχαίρια τους για να τα ακονίζει. Εκείνος άρχιζε αμέσως τη δουλειά. Γυρίζοντας το ακόνι οι λάμες των μαχαιριών σπίθιζαν. Ο ακονιστής έριχνε κάθε λίγο νερό στον τροχό για να κρυώνει και να λειτουργεί καλύτερα.</a:t>
            </a:r>
            <a:endParaRPr lang="el-G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2046" y="342332"/>
            <a:ext cx="11748303" cy="4832092"/>
          </a:xfrm>
          <a:prstGeom prst="rect">
            <a:avLst/>
          </a:prstGeom>
        </p:spPr>
        <p:txBody>
          <a:bodyPr wrap="square">
            <a:spAutoFit/>
          </a:bodyPr>
          <a:lstStyle/>
          <a:p>
            <a:r>
              <a:rPr lang="el-GR" sz="2800" dirty="0" smtClean="0">
                <a:latin typeface="Times New Roman" pitchFamily="18" charset="0"/>
                <a:cs typeface="Times New Roman" pitchFamily="18" charset="0"/>
              </a:rPr>
              <a:t>Κύριο εργαλείο του ακοντιστή ήταν ο ποδοκίνητος τροχός. Ο </a:t>
            </a:r>
            <a:r>
              <a:rPr lang="el-GR" sz="2800" dirty="0" err="1" smtClean="0">
                <a:latin typeface="Times New Roman" pitchFamily="18" charset="0"/>
                <a:cs typeface="Times New Roman" pitchFamily="18" charset="0"/>
              </a:rPr>
              <a:t>ακονοτροχός</a:t>
            </a:r>
            <a:r>
              <a:rPr lang="el-GR" sz="2800" dirty="0" smtClean="0">
                <a:latin typeface="Times New Roman" pitchFamily="18" charset="0"/>
                <a:cs typeface="Times New Roman" pitchFamily="18" charset="0"/>
              </a:rPr>
              <a:t> ήταν φτιαγμένος από ειδική πέτρα ,τη </a:t>
            </a:r>
            <a:r>
              <a:rPr lang="el-GR" sz="2800" dirty="0" err="1" smtClean="0">
                <a:latin typeface="Times New Roman" pitchFamily="18" charset="0"/>
                <a:cs typeface="Times New Roman" pitchFamily="18" charset="0"/>
              </a:rPr>
              <a:t>σμυριδόπετρα</a:t>
            </a:r>
            <a:r>
              <a:rPr lang="el-GR" sz="2800" dirty="0" smtClean="0">
                <a:latin typeface="Times New Roman" pitchFamily="18" charset="0"/>
                <a:cs typeface="Times New Roman" pitchFamily="18" charset="0"/>
              </a:rPr>
              <a:t> από τη Νάξο. Μπορεί να ήταν ατόφια, συμπαγής, επεξεργασμένη σμύριδα ή σμυριδόσκονη συμπιεσμένη μέσα σε καλούπι. Ο τροχός είχε διάμετρο περίπου 30 εκατοστών και στηριζόταν πάνω σε τέσσερα ξύλινα πόδια ύψους ενός μέτρου. Ήταν συνδεμένος με ένα λουρί (ιμάντα) που κατέληγε σε ένα πετάλι, όπως του ποδηλάτου ή της ραπτομηχανής. Όταν ο ακονιστής πατούσε το πετάλι, η περιστροφική κίνηση μεταδιδόταν στον τροχό. Η κίνηση του τροχού ήταν τόσο γρήγορη όσο περιστρεφόταν περισσότερο το πετάλι. Ο τροχιστής ακουμπούσε τα μαχαίρια στον τροχό με κατάλληλη κλίση και με την τριβή έβγαιναν δέσμες από σπίθες, που έμοιαζαν με ουρά κομήτη.</a:t>
            </a:r>
            <a:endParaRPr lang="el-GR" sz="2800" dirty="0">
              <a:latin typeface="Times New Roman" pitchFamily="18" charset="0"/>
              <a:cs typeface="Times New Roman" pitchFamily="18" charset="0"/>
            </a:endParaRPr>
          </a:p>
        </p:txBody>
      </p:sp>
      <p:pic>
        <p:nvPicPr>
          <p:cNvPr id="45058" name="Picture 2" descr="Krasoblog: Παραδοσιακά επαγγέλματα ~ Ακονιστής"/>
          <p:cNvPicPr>
            <a:picLocks noChangeAspect="1" noChangeArrowheads="1"/>
          </p:cNvPicPr>
          <p:nvPr/>
        </p:nvPicPr>
        <p:blipFill>
          <a:blip r:embed="rId2"/>
          <a:srcRect/>
          <a:stretch>
            <a:fillRect/>
          </a:stretch>
        </p:blipFill>
        <p:spPr bwMode="auto">
          <a:xfrm>
            <a:off x="7705073" y="4832234"/>
            <a:ext cx="1937689" cy="2025766"/>
          </a:xfrm>
          <a:prstGeom prst="rect">
            <a:avLst/>
          </a:prstGeom>
          <a:noFill/>
        </p:spPr>
      </p:pic>
      <p:pic>
        <p:nvPicPr>
          <p:cNvPr id="45060" name="Picture 4" descr="Krasoblog: Παραδοσιακά επαγγέλματα ~ Ακονιστής"/>
          <p:cNvPicPr>
            <a:picLocks noChangeAspect="1" noChangeArrowheads="1"/>
          </p:cNvPicPr>
          <p:nvPr/>
        </p:nvPicPr>
        <p:blipFill>
          <a:blip r:embed="rId3" cstate="print"/>
          <a:srcRect/>
          <a:stretch>
            <a:fillRect/>
          </a:stretch>
        </p:blipFill>
        <p:spPr bwMode="auto">
          <a:xfrm>
            <a:off x="4006064" y="4835236"/>
            <a:ext cx="1812846" cy="176303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94577" y="196333"/>
            <a:ext cx="3229923" cy="646331"/>
          </a:xfrm>
          <a:prstGeom prst="rect">
            <a:avLst/>
          </a:prstGeom>
        </p:spPr>
        <p:txBody>
          <a:bodyPr wrap="none">
            <a:spAutoFit/>
          </a:bodyPr>
          <a:lstStyle/>
          <a:p>
            <a:r>
              <a:rPr lang="el-GR" sz="3600" b="1" dirty="0" smtClean="0">
                <a:solidFill>
                  <a:srgbClr val="0070C0"/>
                </a:solidFill>
                <a:latin typeface="Times New Roman" pitchFamily="18" charset="0"/>
                <a:cs typeface="Times New Roman" pitchFamily="18" charset="0"/>
              </a:rPr>
              <a:t> Ο λατερνατζής</a:t>
            </a:r>
            <a:endParaRPr lang="el-GR" sz="3600" b="1" dirty="0">
              <a:solidFill>
                <a:srgbClr val="0070C0"/>
              </a:solidFill>
              <a:latin typeface="Times New Roman" pitchFamily="18" charset="0"/>
              <a:cs typeface="Times New Roman" pitchFamily="18" charset="0"/>
            </a:endParaRPr>
          </a:p>
        </p:txBody>
      </p:sp>
      <p:sp>
        <p:nvSpPr>
          <p:cNvPr id="3" name="2 - Ορθογώνιο"/>
          <p:cNvSpPr/>
          <p:nvPr/>
        </p:nvSpPr>
        <p:spPr>
          <a:xfrm>
            <a:off x="235527" y="834334"/>
            <a:ext cx="8825345" cy="4832092"/>
          </a:xfrm>
          <a:prstGeom prst="rect">
            <a:avLst/>
          </a:prstGeom>
        </p:spPr>
        <p:txBody>
          <a:bodyPr wrap="square">
            <a:spAutoFit/>
          </a:bodyPr>
          <a:lstStyle/>
          <a:p>
            <a:r>
              <a:rPr lang="el-GR" sz="2800" dirty="0" smtClean="0">
                <a:latin typeface="Times New Roman" pitchFamily="18" charset="0"/>
                <a:cs typeface="Times New Roman" pitchFamily="18" charset="0"/>
              </a:rPr>
              <a:t>Η λατέρνα ήταν ένα μουσικό όργανο που στα παλιότερα χρόνια γνώρισε μεγάλη δόξα. </a:t>
            </a:r>
          </a:p>
          <a:p>
            <a:r>
              <a:rPr lang="el-GR" sz="2800" dirty="0" smtClean="0">
                <a:latin typeface="Times New Roman" pitchFamily="18" charset="0"/>
                <a:cs typeface="Times New Roman" pitchFamily="18" charset="0"/>
              </a:rPr>
              <a:t>Για να παίξει η λατέρνα χρειάζονταν οπωσδήποτε δύο άτομα . Ο ένας την είχε στην πλάτη του ή αργότερα που είχε ρόδες την πέρναγε στο δρόμο, και ο άλλος τη γύριζε. Αυτά τα άτομα λεγόντουσαν λατερνατζήδες.</a:t>
            </a:r>
          </a:p>
          <a:p>
            <a:r>
              <a:rPr lang="el-GR" sz="2800" dirty="0" smtClean="0">
                <a:latin typeface="Times New Roman" pitchFamily="18" charset="0"/>
                <a:cs typeface="Times New Roman" pitchFamily="18" charset="0"/>
                <a:hlinkClick r:id="rId2"/>
              </a:rPr>
              <a:t> </a:t>
            </a:r>
            <a:r>
              <a:rPr lang="el-GR" sz="2800" dirty="0" smtClean="0">
                <a:latin typeface="Times New Roman" pitchFamily="18" charset="0"/>
                <a:cs typeface="Times New Roman" pitchFamily="18" charset="0"/>
              </a:rPr>
              <a:t>Οι λατερνατζήδες γύριζαν πότε μόνοι τους ,όταν η λατέρνα ήταν στις δόξες της, πότε με συνοδεία κάποιο ντέφι . Έπαιζαν διάφορα λαϊκά τραγούδια που ήταν και τα σουξέ της κάθε εποχής .</a:t>
            </a:r>
          </a:p>
          <a:p>
            <a:r>
              <a:rPr lang="el-GR" sz="2800" dirty="0" smtClean="0">
                <a:latin typeface="Times New Roman" pitchFamily="18" charset="0"/>
                <a:cs typeface="Times New Roman" pitchFamily="18" charset="0"/>
                <a:hlinkClick r:id="rId3"/>
              </a:rPr>
              <a:t> </a:t>
            </a:r>
            <a:endParaRPr lang="el-GR" sz="2800" dirty="0">
              <a:latin typeface="Times New Roman" pitchFamily="18" charset="0"/>
              <a:cs typeface="Times New Roman" pitchFamily="18" charset="0"/>
            </a:endParaRPr>
          </a:p>
        </p:txBody>
      </p:sp>
      <p:pic>
        <p:nvPicPr>
          <p:cNvPr id="5" name="Picture 2" descr="Τα επαγγέλματα που έχουν χαθεί: ο λατερνατζής"/>
          <p:cNvPicPr>
            <a:picLocks noChangeAspect="1" noChangeArrowheads="1"/>
          </p:cNvPicPr>
          <p:nvPr/>
        </p:nvPicPr>
        <p:blipFill>
          <a:blip r:embed="rId4" cstate="print"/>
          <a:srcRect/>
          <a:stretch>
            <a:fillRect/>
          </a:stretch>
        </p:blipFill>
        <p:spPr bwMode="auto">
          <a:xfrm>
            <a:off x="9133323" y="277091"/>
            <a:ext cx="2837005" cy="3538482"/>
          </a:xfrm>
          <a:prstGeom prst="rect">
            <a:avLst/>
          </a:prstGeom>
          <a:noFill/>
        </p:spPr>
      </p:pic>
      <p:pic>
        <p:nvPicPr>
          <p:cNvPr id="6" name="5 - Εικόνα" descr="https://lh4.googleusercontent.com/609z_WEgtVhWw9X2rIGO1yR-GbdT7HWtTUkwTz3kF6dmETj0yEVsWgB3zykRKCFbHKb_vsksmFBUwcxoN7xBr_yd3xEO_rh4vkoZhs5ulVOLqyUnb0JDUSdSnydMylZCkGDhfOnF"/>
          <p:cNvPicPr/>
          <p:nvPr/>
        </p:nvPicPr>
        <p:blipFill>
          <a:blip r:embed="rId5"/>
          <a:srcRect/>
          <a:stretch>
            <a:fillRect/>
          </a:stretch>
        </p:blipFill>
        <p:spPr bwMode="auto">
          <a:xfrm>
            <a:off x="9264576" y="4114799"/>
            <a:ext cx="2678043" cy="2202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secretvolos.gr/wp-content/uploads/2020/06/laterna03.jpg"/>
          <p:cNvPicPr>
            <a:picLocks noChangeAspect="1" noChangeArrowheads="1"/>
          </p:cNvPicPr>
          <p:nvPr/>
        </p:nvPicPr>
        <p:blipFill>
          <a:blip r:embed="rId2"/>
          <a:srcRect/>
          <a:stretch>
            <a:fillRect/>
          </a:stretch>
        </p:blipFill>
        <p:spPr bwMode="auto">
          <a:xfrm>
            <a:off x="7526193" y="480951"/>
            <a:ext cx="4291365" cy="5088575"/>
          </a:xfrm>
          <a:prstGeom prst="rect">
            <a:avLst/>
          </a:prstGeom>
          <a:noFill/>
        </p:spPr>
      </p:pic>
      <p:sp>
        <p:nvSpPr>
          <p:cNvPr id="2" name="1 - Ορθογώνιο"/>
          <p:cNvSpPr/>
          <p:nvPr/>
        </p:nvSpPr>
        <p:spPr>
          <a:xfrm>
            <a:off x="498764" y="736891"/>
            <a:ext cx="6400800" cy="3539430"/>
          </a:xfrm>
          <a:prstGeom prst="rect">
            <a:avLst/>
          </a:prstGeom>
        </p:spPr>
        <p:txBody>
          <a:bodyPr wrap="square">
            <a:spAutoFit/>
          </a:bodyPr>
          <a:lstStyle/>
          <a:p>
            <a:r>
              <a:rPr lang="el-GR" sz="2800" dirty="0" smtClean="0">
                <a:latin typeface="Times New Roman" pitchFamily="18" charset="0"/>
                <a:cs typeface="Times New Roman" pitchFamily="18" charset="0"/>
              </a:rPr>
              <a:t>Οι λατερνατζήδες πήγαιναν σε μαγαζιά , σε πάρκα ή στους δρόμους και πολλές φόρες μαζεύονταν γύρω τους ο κόσμος και άκουγε τα τραγούδια που παίζανε. Όταν τελείωνε το τραγούδι , περνούσε ένα άτομο που ήταν και ο βοηθός τους κρατώντας ανάποδα το καπέλο του ή το ντέφι και του έριχναν μέσα οι άνθρωποι λεφτά .</a:t>
            </a:r>
            <a:endParaRPr lang="el-GR" sz="2800" dirty="0"/>
          </a:p>
        </p:txBody>
      </p:sp>
      <p:pic>
        <p:nvPicPr>
          <p:cNvPr id="7" name="6 - Εικόνα" descr="https://lh3.googleusercontent.com/63XDXwsqr4JpBqVnOGZX18L8CfbX2b0tNZbPwAhvsDy9fZIbe51i7nZ0TLhrQQb5BQ1wgZcVqQy0Q6JLQ43fw1rwEyq49g5WKtm21OmV7NLnz96Iqxsqw22lPvdaUROUo-GSewdK"/>
          <p:cNvPicPr/>
          <p:nvPr/>
        </p:nvPicPr>
        <p:blipFill>
          <a:blip r:embed="rId3"/>
          <a:srcRect/>
          <a:stretch>
            <a:fillRect/>
          </a:stretch>
        </p:blipFill>
        <p:spPr bwMode="auto">
          <a:xfrm>
            <a:off x="2535381" y="4585854"/>
            <a:ext cx="2535383" cy="1925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683809" y="246491"/>
            <a:ext cx="3908481" cy="646331"/>
          </a:xfrm>
          <a:prstGeom prst="rect">
            <a:avLst/>
          </a:prstGeom>
        </p:spPr>
        <p:txBody>
          <a:bodyPr wrap="square">
            <a:spAutoFit/>
          </a:bodyPr>
          <a:lstStyle/>
          <a:p>
            <a:r>
              <a:rPr lang="el-GR" sz="2800" b="1" dirty="0" smtClean="0">
                <a:solidFill>
                  <a:srgbClr val="002060"/>
                </a:solidFill>
                <a:latin typeface="Times New Roman" pitchFamily="18" charset="0"/>
                <a:cs typeface="Times New Roman" pitchFamily="18" charset="0"/>
              </a:rPr>
              <a:t> </a:t>
            </a:r>
            <a:r>
              <a:rPr lang="el-GR" sz="3600" b="1" dirty="0" smtClean="0">
                <a:solidFill>
                  <a:srgbClr val="002060"/>
                </a:solidFill>
                <a:latin typeface="Times New Roman" pitchFamily="18" charset="0"/>
                <a:cs typeface="Times New Roman" pitchFamily="18" charset="0"/>
              </a:rPr>
              <a:t>Ο   ντελάλης</a:t>
            </a:r>
            <a:endParaRPr lang="el-GR" sz="3600" b="1" dirty="0">
              <a:solidFill>
                <a:srgbClr val="002060"/>
              </a:solidFill>
              <a:latin typeface="Times New Roman" pitchFamily="18" charset="0"/>
              <a:cs typeface="Times New Roman" pitchFamily="18" charset="0"/>
            </a:endParaRPr>
          </a:p>
        </p:txBody>
      </p:sp>
      <p:pic>
        <p:nvPicPr>
          <p:cNvPr id="3" name="Picture 2" descr="http://eleftherostypos.gr/wp-content/uploads/2017/02/ntelalis.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248173" y="1053296"/>
            <a:ext cx="2766349" cy="3553428"/>
          </a:xfrm>
          <a:prstGeom prst="rect">
            <a:avLst/>
          </a:prstGeom>
          <a:noFill/>
          <a:ln>
            <a:noFill/>
          </a:ln>
        </p:spPr>
      </p:pic>
      <p:sp>
        <p:nvSpPr>
          <p:cNvPr id="33793" name="Rectangle 1"/>
          <p:cNvSpPr>
            <a:spLocks noChangeArrowheads="1"/>
          </p:cNvSpPr>
          <p:nvPr/>
        </p:nvSpPr>
        <p:spPr bwMode="auto">
          <a:xfrm>
            <a:off x="0" y="1111170"/>
            <a:ext cx="948838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17365D"/>
                </a:solidFill>
                <a:effectLst/>
                <a:latin typeface="Times New Roman" pitchFamily="18" charset="0"/>
                <a:ea typeface="Times New Roman" pitchFamily="18" charset="0"/>
                <a:cs typeface="Times New Roman" pitchFamily="18" charset="0"/>
              </a:rPr>
              <a:t>Ο</a:t>
            </a:r>
            <a:r>
              <a:rPr kumimoji="0" lang="el-GR" sz="2800" b="0" i="0" u="none" strike="noStrike" cap="none" normalizeH="0" dirty="0" smtClean="0">
                <a:ln>
                  <a:noFill/>
                </a:ln>
                <a:solidFill>
                  <a:srgbClr val="17365D"/>
                </a:solidFill>
                <a:effectLst/>
                <a:latin typeface="Times New Roman" pitchFamily="18" charset="0"/>
                <a:ea typeface="Times New Roman" pitchFamily="18" charset="0"/>
                <a:cs typeface="Times New Roman" pitchFamily="18" charset="0"/>
              </a:rPr>
              <a:t> ν</a:t>
            </a:r>
            <a:r>
              <a:rPr kumimoji="0" lang="el-GR" sz="2800" b="0" i="0" u="none" strike="noStrike" cap="none" normalizeH="0" baseline="0" dirty="0" smtClean="0">
                <a:ln>
                  <a:noFill/>
                </a:ln>
                <a:solidFill>
                  <a:srgbClr val="17365D"/>
                </a:solidFill>
                <a:effectLst/>
                <a:latin typeface="Times New Roman" pitchFamily="18" charset="0"/>
                <a:ea typeface="Times New Roman" pitchFamily="18" charset="0"/>
                <a:cs typeface="Times New Roman" pitchFamily="18" charset="0"/>
              </a:rPr>
              <a:t>τελάλης είναι μάλλον τούρκικη λέξη και σημαίνει </a:t>
            </a:r>
            <a:r>
              <a:rPr kumimoji="0" lang="el-GR" sz="2800" b="0" i="0" u="none" strike="noStrike" cap="none" normalizeH="0" baseline="0" dirty="0" smtClean="0">
                <a:ln>
                  <a:noFill/>
                </a:ln>
                <a:solidFill>
                  <a:srgbClr val="17365D"/>
                </a:solidFill>
                <a:effectLst/>
                <a:latin typeface="Cambria"/>
                <a:ea typeface="Times New Roman" pitchFamily="18" charset="0"/>
                <a:cs typeface="Times New Roman" pitchFamily="18" charset="0"/>
              </a:rPr>
              <a:t>«</a:t>
            </a:r>
            <a:r>
              <a:rPr kumimoji="0" lang="el-GR" sz="2800" b="0" i="0" u="none" strike="noStrike" cap="none" normalizeH="0" baseline="0" dirty="0" smtClean="0">
                <a:ln>
                  <a:noFill/>
                </a:ln>
                <a:solidFill>
                  <a:srgbClr val="17365D"/>
                </a:solidFill>
                <a:effectLst/>
                <a:latin typeface="Times New Roman" pitchFamily="18" charset="0"/>
                <a:ea typeface="Times New Roman" pitchFamily="18" charset="0"/>
                <a:cs typeface="Times New Roman" pitchFamily="18" charset="0"/>
              </a:rPr>
              <a:t>αυτός που ανακοινώνει τα μαντάτα</a:t>
            </a:r>
            <a:r>
              <a:rPr kumimoji="0" lang="el-GR" sz="2800" b="0" i="0" u="none" strike="noStrike" cap="none" normalizeH="0" baseline="0" dirty="0" smtClean="0">
                <a:ln>
                  <a:noFill/>
                </a:ln>
                <a:solidFill>
                  <a:srgbClr val="17365D"/>
                </a:solidFill>
                <a:effectLst/>
                <a:latin typeface="Cambria"/>
                <a:ea typeface="Times New Roman" pitchFamily="18" charset="0"/>
                <a:cs typeface="Times New Roman" pitchFamily="18" charset="0"/>
              </a:rPr>
              <a:t>»</a:t>
            </a:r>
            <a:r>
              <a:rPr kumimoji="0" lang="el-GR" sz="2800" b="0" i="0" u="none" strike="noStrike" cap="none" normalizeH="0" baseline="0" dirty="0" smtClean="0">
                <a:ln>
                  <a:noFill/>
                </a:ln>
                <a:solidFill>
                  <a:srgbClr val="17365D"/>
                </a:solidFill>
                <a:effectLst/>
                <a:latin typeface="Times New Roman" pitchFamily="18" charset="0"/>
                <a:ea typeface="Times New Roman" pitchFamily="18" charset="0"/>
                <a:cs typeface="Times New Roman" pitchFamily="18" charset="0"/>
              </a:rPr>
              <a:t>, ο δημόσιος κήρυκας. </a:t>
            </a:r>
          </a:p>
          <a:p>
            <a:pPr defTabSz="914400" fontAlgn="base">
              <a:spcBef>
                <a:spcPct val="0"/>
              </a:spcBef>
              <a:spcAft>
                <a:spcPct val="0"/>
              </a:spcAft>
            </a:pPr>
            <a:r>
              <a:rPr kumimoji="0" lang="el-GR" sz="2800" b="0" i="0" u="none" strike="noStrike" cap="none" normalizeH="0" baseline="0" dirty="0" smtClean="0">
                <a:ln>
                  <a:noFill/>
                </a:ln>
                <a:solidFill>
                  <a:srgbClr val="17365D"/>
                </a:solidFill>
                <a:effectLst/>
                <a:latin typeface="Times New Roman" pitchFamily="18" charset="0"/>
                <a:ea typeface="Times New Roman" pitchFamily="18" charset="0"/>
                <a:cs typeface="Times New Roman" pitchFamily="18" charset="0"/>
              </a:rPr>
              <a:t>Οι ντελάληδες διαλαλούσαν στους κατοίκους των κωμοπόλεων και των χωριών τα νέα που έφταναν με τον τηλέγραφο </a:t>
            </a:r>
            <a:r>
              <a:rPr kumimoji="0" lang="el-GR" sz="28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ή </a:t>
            </a:r>
            <a:r>
              <a:rPr lang="el-GR" sz="2800" dirty="0" smtClean="0">
                <a:solidFill>
                  <a:srgbClr val="002060"/>
                </a:solidFill>
                <a:latin typeface="Times New Roman" pitchFamily="18" charset="0"/>
                <a:cs typeface="Times New Roman" pitchFamily="18" charset="0"/>
              </a:rPr>
              <a:t>τις αρχές ή για τα εμπορεύματα που έφερναν οι πραματευτάδες</a:t>
            </a:r>
            <a:r>
              <a:rPr lang="el-GR" sz="2800" dirty="0" smtClean="0"/>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17365D"/>
                </a:solidFill>
                <a:effectLst/>
                <a:latin typeface="Times New Roman" pitchFamily="18" charset="0"/>
                <a:ea typeface="Times New Roman" pitchFamily="18" charset="0"/>
                <a:cs typeface="Times New Roman" pitchFamily="18" charset="0"/>
              </a:rPr>
              <a:t>.</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17365D"/>
                </a:solidFill>
                <a:effectLst/>
                <a:latin typeface="Times New Roman" pitchFamily="18" charset="0"/>
                <a:ea typeface="Times New Roman" pitchFamily="18" charset="0"/>
                <a:cs typeface="Times New Roman" pitchFamily="18" charset="0"/>
              </a:rPr>
              <a:t>Η δυνατή φωνή και κυρίως ο τρόπος που παρουσίαζαν συνοπτικά τα νέα ή διαφήμιζαν τα προϊόντα, τους καθιστούσε γνωστούς στην τοπική κοινωνία. Έβαζε την παλάμη στο στόμα, σαν χωνί, κι έπαιρνε τις γειτονιές  φωνάζοντας.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0070C0"/>
                </a:solidFill>
                <a:latin typeface="Times New Roman" pitchFamily="18" charset="0"/>
                <a:cs typeface="Times New Roman" pitchFamily="18" charset="0"/>
              </a:rPr>
              <a:t>23</a:t>
            </a:r>
            <a:r>
              <a:rPr lang="el-GR" b="1" baseline="30000" dirty="0" smtClean="0">
                <a:solidFill>
                  <a:srgbClr val="0070C0"/>
                </a:solidFill>
                <a:latin typeface="Times New Roman" pitchFamily="18" charset="0"/>
                <a:cs typeface="Times New Roman" pitchFamily="18" charset="0"/>
              </a:rPr>
              <a:t>ο</a:t>
            </a:r>
            <a:r>
              <a:rPr lang="el-GR" b="1" dirty="0" smtClean="0">
                <a:solidFill>
                  <a:srgbClr val="0070C0"/>
                </a:solidFill>
                <a:latin typeface="Times New Roman" pitchFamily="18" charset="0"/>
                <a:cs typeface="Times New Roman" pitchFamily="18" charset="0"/>
              </a:rPr>
              <a:t> Δημοτικό Σχολείο Θεσσαλονίκης</a:t>
            </a:r>
            <a:endParaRPr lang="el-GR" b="1" dirty="0">
              <a:solidFill>
                <a:srgbClr val="0070C0"/>
              </a:solidFill>
              <a:latin typeface="Times New Roman" pitchFamily="18" charset="0"/>
              <a:cs typeface="Times New Roman" pitchFamily="18" charset="0"/>
            </a:endParaRPr>
          </a:p>
        </p:txBody>
      </p:sp>
      <p:sp>
        <p:nvSpPr>
          <p:cNvPr id="3" name="2 - Υπότιτλος"/>
          <p:cNvSpPr>
            <a:spLocks noGrp="1"/>
          </p:cNvSpPr>
          <p:nvPr>
            <p:ph type="subTitle" idx="1"/>
          </p:nvPr>
        </p:nvSpPr>
        <p:spPr/>
        <p:txBody>
          <a:bodyPr>
            <a:normAutofit/>
          </a:bodyPr>
          <a:lstStyle/>
          <a:p>
            <a:r>
              <a:rPr lang="el-GR" sz="2800" b="1" dirty="0" smtClean="0">
                <a:solidFill>
                  <a:srgbClr val="0070C0"/>
                </a:solidFill>
                <a:latin typeface="Times New Roman" pitchFamily="18" charset="0"/>
                <a:cs typeface="Times New Roman" pitchFamily="18" charset="0"/>
              </a:rPr>
              <a:t>Στ΄1</a:t>
            </a:r>
          </a:p>
          <a:p>
            <a:r>
              <a:rPr lang="el-GR" sz="2800" b="1" dirty="0" smtClean="0">
                <a:solidFill>
                  <a:srgbClr val="0070C0"/>
                </a:solidFill>
                <a:latin typeface="Times New Roman" pitchFamily="18" charset="0"/>
                <a:cs typeface="Times New Roman" pitchFamily="18" charset="0"/>
              </a:rPr>
              <a:t>Σχολικό έτος: 2020 -2021</a:t>
            </a:r>
            <a:endParaRPr lang="el-GR" sz="28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690C2460-C52A-4391-9C9B-EEAC0EEC80FD}"/>
              </a:ext>
            </a:extLst>
          </p:cNvPr>
          <p:cNvSpPr>
            <a:spLocks noChangeArrowheads="1"/>
          </p:cNvSpPr>
          <p:nvPr/>
        </p:nvSpPr>
        <p:spPr bwMode="auto">
          <a:xfrm>
            <a:off x="2846054" y="258644"/>
            <a:ext cx="5053443" cy="646331"/>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l-GR" sz="3600" b="1" dirty="0" smtClean="0">
                <a:solidFill>
                  <a:srgbClr val="7030A0"/>
                </a:solidFill>
                <a:latin typeface="Times New Roman" pitchFamily="18" charset="0"/>
                <a:cs typeface="Times New Roman" pitchFamily="18" charset="0"/>
              </a:rPr>
              <a:t>Ο    παγοπώλης</a:t>
            </a:r>
            <a:endParaRPr lang="el-GR" sz="3600" b="1" dirty="0">
              <a:solidFill>
                <a:srgbClr val="7030A0"/>
              </a:solidFill>
              <a:latin typeface="Times New Roman" pitchFamily="18" charset="0"/>
              <a:cs typeface="Times New Roman" pitchFamily="18" charset="0"/>
            </a:endParaRPr>
          </a:p>
        </p:txBody>
      </p:sp>
      <p:sp>
        <p:nvSpPr>
          <p:cNvPr id="22529" name="Rectangle 1"/>
          <p:cNvSpPr>
            <a:spLocks noChangeArrowheads="1"/>
          </p:cNvSpPr>
          <p:nvPr/>
        </p:nvSpPr>
        <p:spPr bwMode="auto">
          <a:xfrm>
            <a:off x="300942" y="897414"/>
            <a:ext cx="9792745" cy="48320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Ο παγοπώλης πουλούσε τον πάγο περιφερόμενος στις γειτονιές,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γιατί εκείνη την εποχή δεν υπήρχαν </a:t>
            </a:r>
            <a:r>
              <a:rPr kumimoji="0" lang="el-GR"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2" tooltip="Ψυγείο"/>
              </a:rPr>
              <a:t>ηλεκτρικά ψυγεία</a:t>
            </a: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 για τη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συντήρηση των τροφίμων. </a:t>
            </a:r>
            <a:endParaRPr kumimoji="0" lang="el-GR" sz="28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Περιδιαβαίνοντας με το ειδικά διαμορφωμένο κάρο, την καρότσα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 ή το τρίκυκλό του, πουλούσε παγοκολόνες που κατασκευάζονταν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με ειδική διαδικασία σε ανάλογα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 εργαστήρια, τα παγοποιεία. Τροφοδοτούσε όχι μόνο τα σπίτια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αλλά και τα διάφορα μικρά μαγαζιά.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Ο παγοπώλης φορούσε γάντια, για να μην παγώνουν τα χέρια του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 και χειριζόταν ειδικό γάντζο-κοπίδι με τον οποίο έπιανε τον πάγο,</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τον έκοβε και τον μετέφερε. </a:t>
            </a:r>
            <a:endParaRPr kumimoji="0" lang="el-GR" sz="28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4 - Εικόνα" descr="Παγοπώλης"/>
          <p:cNvPicPr/>
          <p:nvPr/>
        </p:nvPicPr>
        <p:blipFill>
          <a:blip r:embed="rId3" cstate="print"/>
          <a:srcRect/>
          <a:stretch>
            <a:fillRect/>
          </a:stretch>
        </p:blipFill>
        <p:spPr bwMode="auto">
          <a:xfrm>
            <a:off x="9873205" y="1134319"/>
            <a:ext cx="2176041" cy="3958541"/>
          </a:xfrm>
          <a:prstGeom prst="rect">
            <a:avLst/>
          </a:prstGeom>
          <a:noFill/>
          <a:ln w="9525">
            <a:noFill/>
            <a:miter lim="800000"/>
            <a:headEnd/>
            <a:tailEnd/>
          </a:ln>
        </p:spPr>
      </p:pic>
    </p:spTree>
    <p:extLst>
      <p:ext uri="{BB962C8B-B14F-4D97-AF65-F5344CB8AC3E}">
        <p14:creationId xmlns="" xmlns:p14="http://schemas.microsoft.com/office/powerpoint/2010/main" val="3024986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9285" y="2992469"/>
            <a:ext cx="11682715" cy="2677656"/>
          </a:xfrm>
          <a:prstGeom prst="rect">
            <a:avLst/>
          </a:prstGeom>
        </p:spPr>
        <p:txBody>
          <a:bodyPr wrap="square">
            <a:spAutoFit/>
          </a:bodyPr>
          <a:lstStyle/>
          <a:p>
            <a:pPr lvl="0" defTabSz="914400" eaLnBrk="0" fontAlgn="base" hangingPunct="0">
              <a:spcBef>
                <a:spcPct val="0"/>
              </a:spcBef>
              <a:spcAft>
                <a:spcPct val="0"/>
              </a:spcAft>
            </a:pPr>
            <a:r>
              <a:rPr lang="el-GR" sz="2800" dirty="0" smtClean="0">
                <a:solidFill>
                  <a:srgbClr val="202122"/>
                </a:solidFill>
                <a:latin typeface="Times New Roman" pitchFamily="18" charset="0"/>
                <a:ea typeface="Calibri" pitchFamily="34" charset="0"/>
                <a:cs typeface="Times New Roman" pitchFamily="18" charset="0"/>
              </a:rPr>
              <a:t>Οι πάγοι τοποθετούνταν σε χτιστά ή ξύλινα ψυγεία εκείνης της εποχής (παγωνιέρες).</a:t>
            </a:r>
          </a:p>
          <a:p>
            <a:pPr lvl="0" defTabSz="914400" eaLnBrk="0" fontAlgn="base" hangingPunct="0">
              <a:spcBef>
                <a:spcPct val="0"/>
              </a:spcBef>
              <a:spcAft>
                <a:spcPct val="0"/>
              </a:spcAft>
            </a:pPr>
            <a:r>
              <a:rPr lang="el-GR" sz="2800" dirty="0" smtClean="0">
                <a:solidFill>
                  <a:srgbClr val="202122"/>
                </a:solidFill>
                <a:latin typeface="Times New Roman" pitchFamily="18" charset="0"/>
                <a:ea typeface="Calibri" pitchFamily="34" charset="0"/>
                <a:cs typeface="Times New Roman" pitchFamily="18" charset="0"/>
              </a:rPr>
              <a:t>Εκεί διατηρούσαν τα τρόφιμά τους οι οικογένειες και είχαν και δροσερό νερό το</a:t>
            </a:r>
            <a:r>
              <a:rPr lang="el-GR" sz="2800" dirty="0" smtClean="0">
                <a:solidFill>
                  <a:srgbClr val="000000"/>
                </a:solidFill>
                <a:latin typeface="Times New Roman" pitchFamily="18" charset="0"/>
                <a:ea typeface="Calibri" pitchFamily="34" charset="0"/>
                <a:cs typeface="Times New Roman" pitchFamily="18" charset="0"/>
              </a:rPr>
              <a:t> </a:t>
            </a:r>
            <a:r>
              <a:rPr lang="el-GR" sz="2800" dirty="0" smtClean="0">
                <a:solidFill>
                  <a:srgbClr val="000000"/>
                </a:solidFill>
                <a:latin typeface="Times New Roman" pitchFamily="18" charset="0"/>
                <a:ea typeface="Calibri" pitchFamily="34" charset="0"/>
                <a:cs typeface="Times New Roman" pitchFamily="18" charset="0"/>
                <a:hlinkClick r:id="rId2" tooltip="Καλοκαίρι"/>
              </a:rPr>
              <a:t>καλοκαίρι</a:t>
            </a:r>
            <a:r>
              <a:rPr lang="el-GR" sz="2800" dirty="0" smtClean="0">
                <a:solidFill>
                  <a:srgbClr val="000000"/>
                </a:solidFill>
                <a:latin typeface="Times New Roman" pitchFamily="18" charset="0"/>
                <a:ea typeface="Calibri" pitchFamily="34" charset="0"/>
                <a:cs typeface="Times New Roman" pitchFamily="18" charset="0"/>
              </a:rPr>
              <a:t>.</a:t>
            </a:r>
            <a:endParaRPr lang="el-GR" sz="2800" dirty="0" smtClean="0">
              <a:latin typeface="Times New Roman" pitchFamily="18" charset="0"/>
              <a:cs typeface="Times New Roman" pitchFamily="18" charset="0"/>
            </a:endParaRPr>
          </a:p>
          <a:p>
            <a:pPr lvl="0" defTabSz="914400" eaLnBrk="0" fontAlgn="base" hangingPunct="0">
              <a:spcBef>
                <a:spcPct val="0"/>
              </a:spcBef>
              <a:spcAft>
                <a:spcPct val="0"/>
              </a:spcAft>
            </a:pPr>
            <a:r>
              <a:rPr lang="el-GR" sz="2800" dirty="0" smtClean="0">
                <a:solidFill>
                  <a:srgbClr val="000000"/>
                </a:solidFill>
                <a:latin typeface="Times New Roman" pitchFamily="18" charset="0"/>
                <a:ea typeface="Calibri" pitchFamily="34" charset="0"/>
                <a:cs typeface="Times New Roman" pitchFamily="18" charset="0"/>
              </a:rPr>
              <a:t> Σιγά σιγά</a:t>
            </a:r>
            <a:r>
              <a:rPr lang="el-GR" sz="2800" dirty="0" smtClean="0">
                <a:solidFill>
                  <a:srgbClr val="202122"/>
                </a:solidFill>
                <a:latin typeface="Times New Roman" pitchFamily="18" charset="0"/>
                <a:ea typeface="Calibri" pitchFamily="34" charset="0"/>
                <a:cs typeface="Times New Roman" pitchFamily="18" charset="0"/>
              </a:rPr>
              <a:t> με την ανάπτυξη της </a:t>
            </a:r>
            <a:r>
              <a:rPr lang="el-GR" sz="2800" dirty="0" smtClean="0">
                <a:solidFill>
                  <a:srgbClr val="000000"/>
                </a:solidFill>
                <a:latin typeface="Times New Roman" pitchFamily="18" charset="0"/>
                <a:ea typeface="Calibri" pitchFamily="34" charset="0"/>
                <a:cs typeface="Times New Roman" pitchFamily="18" charset="0"/>
                <a:hlinkClick r:id="rId3" tooltip="Τεχνολογία"/>
              </a:rPr>
              <a:t>τεχνολογίας</a:t>
            </a:r>
            <a:r>
              <a:rPr lang="el-GR" sz="2800" dirty="0" smtClean="0">
                <a:solidFill>
                  <a:srgbClr val="202122"/>
                </a:solidFill>
                <a:latin typeface="Times New Roman" pitchFamily="18" charset="0"/>
                <a:ea typeface="Calibri" pitchFamily="34" charset="0"/>
                <a:cs typeface="Times New Roman" pitchFamily="18" charset="0"/>
              </a:rPr>
              <a:t> και των ηλεκτρικών ψυγείων το επάγγελμα   του παγοπώλη σταδιακά έσβησε.</a:t>
            </a:r>
            <a:endParaRPr lang="el-GR" sz="2800" dirty="0"/>
          </a:p>
        </p:txBody>
      </p:sp>
      <p:pic>
        <p:nvPicPr>
          <p:cNvPr id="3" name="2 - Εικόνα" descr="Ο Παγοπώλης - Τα τεταρτάκια του 10ου!"/>
          <p:cNvPicPr/>
          <p:nvPr/>
        </p:nvPicPr>
        <p:blipFill>
          <a:blip r:embed="rId4" cstate="print"/>
          <a:srcRect/>
          <a:stretch>
            <a:fillRect/>
          </a:stretch>
        </p:blipFill>
        <p:spPr bwMode="auto">
          <a:xfrm>
            <a:off x="3993628" y="529896"/>
            <a:ext cx="2638666" cy="2444797"/>
          </a:xfrm>
          <a:prstGeom prst="rect">
            <a:avLst/>
          </a:prstGeom>
          <a:noFill/>
          <a:ln w="9525">
            <a:noFill/>
            <a:miter lim="800000"/>
            <a:headEnd/>
            <a:tailEnd/>
          </a:ln>
        </p:spPr>
      </p:pic>
      <p:pic>
        <p:nvPicPr>
          <p:cNvPr id="25602" name="Picture 2" descr="Φυσικός πάγος Χορτιάτη, παγοκολόνες και παγωνιέρες | Η Θεσσαλονίκη του  Χρίστου Ζαφείρη"/>
          <p:cNvPicPr>
            <a:picLocks noChangeAspect="1" noChangeArrowheads="1"/>
          </p:cNvPicPr>
          <p:nvPr/>
        </p:nvPicPr>
        <p:blipFill>
          <a:blip r:embed="rId5" cstate="print"/>
          <a:srcRect/>
          <a:stretch>
            <a:fillRect/>
          </a:stretch>
        </p:blipFill>
        <p:spPr bwMode="auto">
          <a:xfrm>
            <a:off x="10028781" y="256144"/>
            <a:ext cx="2008890" cy="26785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30669" y="246491"/>
            <a:ext cx="2746265" cy="646331"/>
          </a:xfrm>
          <a:prstGeom prst="rect">
            <a:avLst/>
          </a:prstGeom>
        </p:spPr>
        <p:txBody>
          <a:bodyPr wrap="none">
            <a:spAutoFit/>
          </a:bodyPr>
          <a:lstStyle/>
          <a:p>
            <a:r>
              <a:rPr lang="el-GR" sz="3600" b="1" dirty="0" smtClean="0">
                <a:solidFill>
                  <a:srgbClr val="0070C0"/>
                </a:solidFill>
                <a:latin typeface="Times New Roman" pitchFamily="18" charset="0"/>
                <a:cs typeface="Times New Roman" pitchFamily="18" charset="0"/>
              </a:rPr>
              <a:t>Ο    γαλατάς </a:t>
            </a:r>
            <a:endParaRPr lang="el-GR" sz="3600" b="1" dirty="0">
              <a:solidFill>
                <a:srgbClr val="0070C0"/>
              </a:solidFill>
              <a:latin typeface="Times New Roman" pitchFamily="18" charset="0"/>
              <a:cs typeface="Times New Roman" pitchFamily="18" charset="0"/>
            </a:endParaRPr>
          </a:p>
        </p:txBody>
      </p:sp>
      <p:sp>
        <p:nvSpPr>
          <p:cNvPr id="24578" name="AutoShape 2" descr="Ο γαλατάς της γειτονιάς :: I-ar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4580" name="Picture 4" descr="Ο γαλατάς της γειτονιάς :: I-arma"/>
          <p:cNvPicPr>
            <a:picLocks noChangeAspect="1" noChangeArrowheads="1"/>
          </p:cNvPicPr>
          <p:nvPr/>
        </p:nvPicPr>
        <p:blipFill>
          <a:blip r:embed="rId2"/>
          <a:srcRect/>
          <a:stretch>
            <a:fillRect/>
          </a:stretch>
        </p:blipFill>
        <p:spPr bwMode="auto">
          <a:xfrm>
            <a:off x="9726834" y="4725499"/>
            <a:ext cx="2465166" cy="1796833"/>
          </a:xfrm>
          <a:prstGeom prst="rect">
            <a:avLst/>
          </a:prstGeom>
          <a:noFill/>
        </p:spPr>
      </p:pic>
      <p:pic>
        <p:nvPicPr>
          <p:cNvPr id="24582" name="Picture 6" descr="Επαγγέλματα που χάθηκαν στο χρόνο. | 80s ta kala paidia"/>
          <p:cNvPicPr>
            <a:picLocks noChangeAspect="1" noChangeArrowheads="1"/>
          </p:cNvPicPr>
          <p:nvPr/>
        </p:nvPicPr>
        <p:blipFill>
          <a:blip r:embed="rId3"/>
          <a:srcRect/>
          <a:stretch>
            <a:fillRect/>
          </a:stretch>
        </p:blipFill>
        <p:spPr bwMode="auto">
          <a:xfrm>
            <a:off x="236598" y="317703"/>
            <a:ext cx="2506602" cy="3116542"/>
          </a:xfrm>
          <a:prstGeom prst="rect">
            <a:avLst/>
          </a:prstGeom>
          <a:noFill/>
        </p:spPr>
      </p:pic>
      <p:sp>
        <p:nvSpPr>
          <p:cNvPr id="7" name="6 - Ορθογώνιο"/>
          <p:cNvSpPr/>
          <p:nvPr/>
        </p:nvSpPr>
        <p:spPr>
          <a:xfrm>
            <a:off x="2932252" y="1232721"/>
            <a:ext cx="7056700" cy="3970318"/>
          </a:xfrm>
          <a:prstGeom prst="rect">
            <a:avLst/>
          </a:prstGeom>
        </p:spPr>
        <p:txBody>
          <a:bodyPr wrap="square">
            <a:spAutoFit/>
          </a:bodyPr>
          <a:lstStyle/>
          <a:p>
            <a:r>
              <a:rPr lang="el-GR" sz="2800" dirty="0" smtClean="0">
                <a:latin typeface="Times New Roman" pitchFamily="18" charset="0"/>
                <a:cs typeface="Times New Roman" pitchFamily="18" charset="0"/>
              </a:rPr>
              <a:t>Ο γαλατάς είχε τη δική του πελατεία, δηλαδή ήταν ελεύθερος επαγγελματίας ,ξεκινούσε  πολύ πρωί από το χωριό για να φέρνει το γάλα το πρωί στην πόρτα των νοικοκυρών. Μερικές φόρες μάλιστα έπρεπε να βάζει αυτός το γάλα στην κανάτα καθώς κάποιες νοικοκυρές δεν είχαν το χρόνο να βγουν έξω. </a:t>
            </a:r>
          </a:p>
          <a:p>
            <a:r>
              <a:rPr lang="el-GR" sz="2800" dirty="0" smtClean="0">
                <a:latin typeface="Times New Roman" pitchFamily="18" charset="0"/>
                <a:cs typeface="Times New Roman" pitchFamily="18" charset="0"/>
              </a:rPr>
              <a:t>Επίσης, έπαιρνε μαζί του επιπλέον γάλα για περίπτωση ανάγκης.</a:t>
            </a:r>
            <a:endParaRPr lang="el-GR" sz="2800" dirty="0">
              <a:latin typeface="Times New Roman" pitchFamily="18" charset="0"/>
              <a:cs typeface="Times New Roman" pitchFamily="18" charset="0"/>
            </a:endParaRPr>
          </a:p>
        </p:txBody>
      </p:sp>
      <p:pic>
        <p:nvPicPr>
          <p:cNvPr id="24586" name="Picture 10" descr="Το γάλα είχε τη δική του ιστορία: Πώς από τον γαλατά της γειτονιάς έφτασε  σε κάθε γωνιά της Ελλάδας | HuffPost Greece LIFE"/>
          <p:cNvPicPr>
            <a:picLocks noChangeAspect="1" noChangeArrowheads="1"/>
          </p:cNvPicPr>
          <p:nvPr/>
        </p:nvPicPr>
        <p:blipFill>
          <a:blip r:embed="rId4"/>
          <a:srcRect/>
          <a:stretch>
            <a:fillRect/>
          </a:stretch>
        </p:blipFill>
        <p:spPr bwMode="auto">
          <a:xfrm>
            <a:off x="317620" y="3570972"/>
            <a:ext cx="2356132" cy="3009236"/>
          </a:xfrm>
          <a:prstGeom prst="rect">
            <a:avLst/>
          </a:prstGeom>
          <a:noFill/>
        </p:spPr>
      </p:pic>
      <p:pic>
        <p:nvPicPr>
          <p:cNvPr id="24588" name="Picture 12" descr="Ο γαλατάς μας – Η ΦΩΝΗ ΤΩΝ ΠΕΙΡΑΙΩΤΩΝ"/>
          <p:cNvPicPr>
            <a:picLocks noChangeAspect="1" noChangeArrowheads="1"/>
          </p:cNvPicPr>
          <p:nvPr/>
        </p:nvPicPr>
        <p:blipFill>
          <a:blip r:embed="rId5"/>
          <a:srcRect/>
          <a:stretch>
            <a:fillRect/>
          </a:stretch>
        </p:blipFill>
        <p:spPr bwMode="auto">
          <a:xfrm>
            <a:off x="9837913" y="474562"/>
            <a:ext cx="2354087" cy="1604642"/>
          </a:xfrm>
          <a:prstGeom prst="rect">
            <a:avLst/>
          </a:prstGeom>
          <a:noFill/>
        </p:spPr>
      </p:pic>
      <p:pic>
        <p:nvPicPr>
          <p:cNvPr id="24592" name="Picture 16" descr="Ο γαλατάααας&quot;. Οι πλανόδιοι που έφερναν το φρέσκο γάλα στις πόλεις. Είχαν  σταθερή πελατεία και το άφηναν έξω από την πόρτα της νοικοκυράς. Γιατί  χάθηκε το επάγγελμα - ΜΗΧΑΝΗ ΤΟΥ ΧΡΟΝΟΥ"/>
          <p:cNvPicPr>
            <a:picLocks noChangeAspect="1" noChangeArrowheads="1"/>
          </p:cNvPicPr>
          <p:nvPr/>
        </p:nvPicPr>
        <p:blipFill>
          <a:blip r:embed="rId6" cstate="print"/>
          <a:srcRect/>
          <a:stretch>
            <a:fillRect/>
          </a:stretch>
        </p:blipFill>
        <p:spPr bwMode="auto">
          <a:xfrm>
            <a:off x="10225551" y="2428295"/>
            <a:ext cx="1823695" cy="12466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855310" y="339088"/>
            <a:ext cx="3100529" cy="646331"/>
          </a:xfrm>
          <a:prstGeom prst="rect">
            <a:avLst/>
          </a:prstGeom>
        </p:spPr>
        <p:txBody>
          <a:bodyPr wrap="none">
            <a:spAutoFit/>
          </a:bodyPr>
          <a:lstStyle/>
          <a:p>
            <a:r>
              <a:rPr lang="el-GR" sz="3600" b="1" dirty="0" smtClean="0">
                <a:solidFill>
                  <a:srgbClr val="7030A0"/>
                </a:solidFill>
                <a:latin typeface="Times New Roman" pitchFamily="18" charset="0"/>
                <a:cs typeface="Times New Roman" pitchFamily="18" charset="0"/>
              </a:rPr>
              <a:t>Ο   γανωματής</a:t>
            </a:r>
            <a:endParaRPr lang="el-GR" sz="3600" b="1" dirty="0">
              <a:solidFill>
                <a:srgbClr val="7030A0"/>
              </a:solidFill>
              <a:latin typeface="Times New Roman" pitchFamily="18" charset="0"/>
              <a:cs typeface="Times New Roman" pitchFamily="18" charset="0"/>
            </a:endParaRPr>
          </a:p>
        </p:txBody>
      </p:sp>
      <p:pic>
        <p:nvPicPr>
          <p:cNvPr id="26628" name="Picture 4" descr="Γανωτζής, γανωματής, καλατζής... - notia.gr"/>
          <p:cNvPicPr>
            <a:picLocks noChangeAspect="1" noChangeArrowheads="1"/>
          </p:cNvPicPr>
          <p:nvPr/>
        </p:nvPicPr>
        <p:blipFill>
          <a:blip r:embed="rId2"/>
          <a:srcRect/>
          <a:stretch>
            <a:fillRect/>
          </a:stretch>
        </p:blipFill>
        <p:spPr bwMode="auto">
          <a:xfrm>
            <a:off x="8263797" y="1448790"/>
            <a:ext cx="3928203" cy="3301338"/>
          </a:xfrm>
          <a:prstGeom prst="rect">
            <a:avLst/>
          </a:prstGeom>
          <a:noFill/>
        </p:spPr>
      </p:pic>
      <p:sp>
        <p:nvSpPr>
          <p:cNvPr id="5" name="4 - Ορθογώνιο"/>
          <p:cNvSpPr/>
          <p:nvPr/>
        </p:nvSpPr>
        <p:spPr>
          <a:xfrm>
            <a:off x="174523" y="960136"/>
            <a:ext cx="12246015" cy="4832092"/>
          </a:xfrm>
          <a:prstGeom prst="rect">
            <a:avLst/>
          </a:prstGeom>
        </p:spPr>
        <p:txBody>
          <a:bodyPr wrap="square">
            <a:spAutoFit/>
          </a:bodyPr>
          <a:lstStyle/>
          <a:p>
            <a:r>
              <a:rPr lang="el-GR" sz="2800" dirty="0" smtClean="0">
                <a:latin typeface="Times New Roman" pitchFamily="18" charset="0"/>
                <a:cs typeface="Times New Roman" pitchFamily="18" charset="0"/>
              </a:rPr>
              <a:t> Γανωματής ή γανωματάς ή γανωτής ή γανωτζής</a:t>
            </a:r>
          </a:p>
          <a:p>
            <a:r>
              <a:rPr lang="el-GR" sz="2800" dirty="0" smtClean="0">
                <a:latin typeface="Times New Roman" pitchFamily="18" charset="0"/>
                <a:cs typeface="Times New Roman" pitchFamily="18" charset="0"/>
              </a:rPr>
              <a:t> ονομάζεται ο τεχνίτης που επικαλύπτει τα χάλκινα </a:t>
            </a:r>
          </a:p>
          <a:p>
            <a:r>
              <a:rPr lang="el-GR" sz="2800" dirty="0" smtClean="0">
                <a:latin typeface="Times New Roman" pitchFamily="18" charset="0"/>
                <a:cs typeface="Times New Roman" pitchFamily="18" charset="0"/>
              </a:rPr>
              <a:t>σκεύη με κασσίτερο. </a:t>
            </a:r>
          </a:p>
          <a:p>
            <a:r>
              <a:rPr lang="el-GR" sz="2800" dirty="0" smtClean="0">
                <a:latin typeface="Times New Roman" pitchFamily="18" charset="0"/>
                <a:cs typeface="Times New Roman" pitchFamily="18" charset="0"/>
              </a:rPr>
              <a:t>Ο γανωματής είναι ένα από πιο παλιά επαγγέλματα.</a:t>
            </a:r>
          </a:p>
          <a:p>
            <a:r>
              <a:rPr lang="el-GR" sz="2800" dirty="0" smtClean="0">
                <a:latin typeface="Times New Roman" pitchFamily="18" charset="0"/>
                <a:cs typeface="Times New Roman" pitchFamily="18" charset="0"/>
              </a:rPr>
              <a:t> Παλαιότερα, τα περισσότερα σκεύη που </a:t>
            </a:r>
            <a:r>
              <a:rPr lang="el-GR" sz="2800" dirty="0" err="1" smtClean="0">
                <a:latin typeface="Times New Roman" pitchFamily="18" charset="0"/>
                <a:cs typeface="Times New Roman" pitchFamily="18" charset="0"/>
              </a:rPr>
              <a:t>χρησιμοποιού</a:t>
            </a:r>
            <a:r>
              <a:rPr lang="el-GR" sz="2800" dirty="0" smtClean="0">
                <a:latin typeface="Times New Roman" pitchFamily="18" charset="0"/>
                <a:cs typeface="Times New Roman" pitchFamily="18" charset="0"/>
              </a:rPr>
              <a:t>-</a:t>
            </a:r>
          </a:p>
          <a:p>
            <a:r>
              <a:rPr lang="el-GR" sz="2800" dirty="0" smtClean="0">
                <a:latin typeface="Times New Roman" pitchFamily="18" charset="0"/>
                <a:cs typeface="Times New Roman" pitchFamily="18" charset="0"/>
              </a:rPr>
              <a:t>σαν οι άνθρωποι για τις καθημερινές τους δουλειές και</a:t>
            </a:r>
          </a:p>
          <a:p>
            <a:r>
              <a:rPr lang="el-GR" sz="2800" dirty="0" smtClean="0">
                <a:latin typeface="Times New Roman" pitchFamily="18" charset="0"/>
                <a:cs typeface="Times New Roman" pitchFamily="18" charset="0"/>
              </a:rPr>
              <a:t> ιδιαίτερα για τη μαγειρική ήταν χάλκινα (μπακιρένια). </a:t>
            </a:r>
          </a:p>
          <a:p>
            <a:r>
              <a:rPr lang="el-GR" sz="2800" dirty="0" smtClean="0">
                <a:latin typeface="Times New Roman" pitchFamily="18" charset="0"/>
                <a:cs typeface="Times New Roman" pitchFamily="18" charset="0"/>
              </a:rPr>
              <a:t>Αυτά με τον χρόνο και με τη μεγάλη χρήση οξειδώνονταν </a:t>
            </a:r>
          </a:p>
          <a:p>
            <a:r>
              <a:rPr lang="el-GR" sz="2800" dirty="0" smtClean="0">
                <a:latin typeface="Times New Roman" pitchFamily="18" charset="0"/>
                <a:cs typeface="Times New Roman" pitchFamily="18" charset="0"/>
              </a:rPr>
              <a:t>και γίνονταν επικίνδυνα για δηλητηριάσεις. Έπρεπε </a:t>
            </a:r>
          </a:p>
          <a:p>
            <a:r>
              <a:rPr lang="el-GR" sz="2800" dirty="0" smtClean="0">
                <a:latin typeface="Times New Roman" pitchFamily="18" charset="0"/>
                <a:cs typeface="Times New Roman" pitchFamily="18" charset="0"/>
              </a:rPr>
              <a:t>λοιπόν να γανωθούν, να καλυφθεί δηλαδή η επιφάνειά τους για προστασία με ένα ειδικό μέταλλο, το καλάι(κράμα κασσίτερου). </a:t>
            </a:r>
            <a:endParaRPr lang="el-G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90945"/>
            <a:ext cx="8642431" cy="2246769"/>
          </a:xfrm>
          <a:prstGeom prst="rect">
            <a:avLst/>
          </a:prstGeom>
        </p:spPr>
        <p:txBody>
          <a:bodyPr wrap="square">
            <a:spAutoFit/>
          </a:bodyPr>
          <a:lstStyle/>
          <a:p>
            <a:r>
              <a:rPr lang="el-GR" dirty="0" smtClean="0"/>
              <a:t> </a:t>
            </a:r>
            <a:r>
              <a:rPr lang="el-GR" sz="2800" dirty="0" smtClean="0">
                <a:latin typeface="Times New Roman" pitchFamily="18" charset="0"/>
                <a:cs typeface="Times New Roman" pitchFamily="18" charset="0"/>
              </a:rPr>
              <a:t>Ο γανωτής πρώτα έπρεπε να καθαρίσει τα σκεύη από τη γανάδα, δηλαδή την πράσινη σκουριά των χάλκινων σκευών, και γενικά από τις σκουριές τα άλλα μεταλλικά αντικείμενα, όπως τα κουτάλια που δεν ήταν χάλκινα, αλλά γανώνονταν. </a:t>
            </a:r>
            <a:endParaRPr lang="el-GR" sz="2800" dirty="0">
              <a:latin typeface="Times New Roman" pitchFamily="18" charset="0"/>
              <a:cs typeface="Times New Roman" pitchFamily="18" charset="0"/>
            </a:endParaRPr>
          </a:p>
        </p:txBody>
      </p:sp>
      <p:pic>
        <p:nvPicPr>
          <p:cNvPr id="3" name="Picture 2" descr="Μάντης"/>
          <p:cNvPicPr>
            <a:picLocks noChangeAspect="1" noChangeArrowheads="1"/>
          </p:cNvPicPr>
          <p:nvPr/>
        </p:nvPicPr>
        <p:blipFill>
          <a:blip r:embed="rId3"/>
          <a:srcRect/>
          <a:stretch>
            <a:fillRect/>
          </a:stretch>
        </p:blipFill>
        <p:spPr bwMode="auto">
          <a:xfrm>
            <a:off x="8906035" y="441595"/>
            <a:ext cx="2657475" cy="1724025"/>
          </a:xfrm>
          <a:prstGeom prst="rect">
            <a:avLst/>
          </a:prstGeom>
          <a:noFill/>
        </p:spPr>
      </p:pic>
      <p:sp>
        <p:nvSpPr>
          <p:cNvPr id="4" name="3 - Ορθογώνιο"/>
          <p:cNvSpPr/>
          <p:nvPr/>
        </p:nvSpPr>
        <p:spPr>
          <a:xfrm>
            <a:off x="0" y="2455860"/>
            <a:ext cx="11906492" cy="2246769"/>
          </a:xfrm>
          <a:prstGeom prst="rect">
            <a:avLst/>
          </a:prstGeom>
        </p:spPr>
        <p:txBody>
          <a:bodyPr wrap="square">
            <a:spAutoFit/>
          </a:bodyPr>
          <a:lstStyle/>
          <a:p>
            <a:r>
              <a:rPr lang="el-GR" sz="2800" dirty="0" smtClean="0">
                <a:latin typeface="Times New Roman" pitchFamily="18" charset="0"/>
                <a:cs typeface="Times New Roman" pitchFamily="18" charset="0"/>
              </a:rPr>
              <a:t>Στη πρώτη φάση της εργασίας του, ο γανωτής άλειφε την επιφάνεια  που ήθελε να γανώσει με σπίρτο, για να διασπαστούν οι γανάδες κι οι σκουριές της και να καθαριστεί. </a:t>
            </a:r>
          </a:p>
          <a:p>
            <a:r>
              <a:rPr lang="el-GR" sz="2800" dirty="0" smtClean="0">
                <a:latin typeface="Times New Roman" pitchFamily="18" charset="0"/>
                <a:cs typeface="Times New Roman" pitchFamily="18" charset="0"/>
              </a:rPr>
              <a:t>Στη δεύτερη φάση, έστριβε το σκεύος με άμμο, για να απομακρύνει τα υλικά διάσπασης που προηγήθηκε. </a:t>
            </a:r>
            <a:endParaRPr lang="el-GR" sz="2800" dirty="0"/>
          </a:p>
        </p:txBody>
      </p:sp>
      <p:pic>
        <p:nvPicPr>
          <p:cNvPr id="5" name="Picture 4" descr="Γανωματής στα Τρίκαλα! | NewsNowgr.com"/>
          <p:cNvPicPr>
            <a:picLocks noChangeAspect="1" noChangeArrowheads="1"/>
          </p:cNvPicPr>
          <p:nvPr/>
        </p:nvPicPr>
        <p:blipFill>
          <a:blip r:embed="rId4" cstate="print"/>
          <a:srcRect/>
          <a:stretch>
            <a:fillRect/>
          </a:stretch>
        </p:blipFill>
        <p:spPr bwMode="auto">
          <a:xfrm>
            <a:off x="9030902" y="4333373"/>
            <a:ext cx="2900142" cy="2175106"/>
          </a:xfrm>
          <a:prstGeom prst="rect">
            <a:avLst/>
          </a:prstGeom>
          <a:noFill/>
        </p:spPr>
      </p:pic>
      <p:sp>
        <p:nvSpPr>
          <p:cNvPr id="6" name="5 - Ορθογώνιο"/>
          <p:cNvSpPr/>
          <p:nvPr/>
        </p:nvSpPr>
        <p:spPr>
          <a:xfrm>
            <a:off x="0" y="4757994"/>
            <a:ext cx="8677155" cy="1815882"/>
          </a:xfrm>
          <a:prstGeom prst="rect">
            <a:avLst/>
          </a:prstGeom>
        </p:spPr>
        <p:txBody>
          <a:bodyPr wrap="square">
            <a:spAutoFit/>
          </a:bodyPr>
          <a:lstStyle/>
          <a:p>
            <a:r>
              <a:rPr lang="el-GR" sz="2800" dirty="0" smtClean="0">
                <a:latin typeface="Times New Roman" pitchFamily="18" charset="0"/>
                <a:cs typeface="Times New Roman" pitchFamily="18" charset="0"/>
              </a:rPr>
              <a:t>Στη συνέχεια, αν ήθελε να κάνει δουλειά, ζέσταινε το σκεύος και το έτριβε με πανί για να καθαρίσει το καλάι από το παλιό γάνωμα.</a:t>
            </a:r>
          </a:p>
          <a:p>
            <a:r>
              <a:rPr lang="el-GR" sz="2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561388"/>
            <a:ext cx="9951523" cy="4832092"/>
          </a:xfrm>
          <a:prstGeom prst="rect">
            <a:avLst/>
          </a:prstGeom>
        </p:spPr>
        <p:txBody>
          <a:bodyPr wrap="square">
            <a:spAutoFit/>
          </a:bodyPr>
          <a:lstStyle/>
          <a:p>
            <a:r>
              <a:rPr lang="el-GR" sz="2800" dirty="0" smtClean="0">
                <a:latin typeface="Times New Roman" pitchFamily="18" charset="0"/>
                <a:cs typeface="Times New Roman" pitchFamily="18" charset="0"/>
              </a:rPr>
              <a:t> Στην τρίτη φάση, έπιανε το σκεύος με τη μασιά, το έβαζε </a:t>
            </a:r>
          </a:p>
          <a:p>
            <a:r>
              <a:rPr lang="el-GR" sz="2800" dirty="0" smtClean="0">
                <a:latin typeface="Times New Roman" pitchFamily="18" charset="0"/>
                <a:cs typeface="Times New Roman" pitchFamily="18" charset="0"/>
              </a:rPr>
              <a:t>πάνω από την φωτιά, το ζέσταινε καλά και άπλωνε μέσα το </a:t>
            </a:r>
            <a:r>
              <a:rPr lang="el-GR" sz="2800" dirty="0" err="1" smtClean="0">
                <a:latin typeface="Times New Roman" pitchFamily="18" charset="0"/>
                <a:cs typeface="Times New Roman" pitchFamily="18" charset="0"/>
              </a:rPr>
              <a:t>νισαντήρι</a:t>
            </a:r>
            <a:r>
              <a:rPr lang="el-GR" sz="2800" dirty="0" smtClean="0">
                <a:latin typeface="Times New Roman" pitchFamily="18" charset="0"/>
                <a:cs typeface="Times New Roman" pitchFamily="18" charset="0"/>
              </a:rPr>
              <a:t> (χλωριούχο αμμώνιο). </a:t>
            </a:r>
          </a:p>
          <a:p>
            <a:r>
              <a:rPr lang="el-GR" sz="2800" dirty="0" smtClean="0">
                <a:latin typeface="Times New Roman" pitchFamily="18" charset="0"/>
                <a:cs typeface="Times New Roman" pitchFamily="18" charset="0"/>
              </a:rPr>
              <a:t>Σήμερα η δουλειά του γανωτή σχεδόν δεν υπάρχει, αφού </a:t>
            </a:r>
          </a:p>
          <a:p>
            <a:r>
              <a:rPr lang="el-GR" sz="2800" dirty="0" smtClean="0">
                <a:latin typeface="Times New Roman" pitchFamily="18" charset="0"/>
                <a:cs typeface="Times New Roman" pitchFamily="18" charset="0"/>
              </a:rPr>
              <a:t>τα μαγειρικά σκεύη είναι πλέον ανοξείδωτα και δε </a:t>
            </a:r>
          </a:p>
          <a:p>
            <a:r>
              <a:rPr lang="el-GR" sz="2800" dirty="0" smtClean="0">
                <a:latin typeface="Times New Roman" pitchFamily="18" charset="0"/>
                <a:cs typeface="Times New Roman" pitchFamily="18" charset="0"/>
              </a:rPr>
              <a:t>χρειάζονται γάνωμα. </a:t>
            </a:r>
          </a:p>
          <a:p>
            <a:r>
              <a:rPr lang="el-GR" sz="2800" dirty="0" smtClean="0">
                <a:latin typeface="Times New Roman" pitchFamily="18" charset="0"/>
                <a:cs typeface="Times New Roman" pitchFamily="18" charset="0"/>
              </a:rPr>
              <a:t>Κάποιοι ελάχιστοι επιμένουν, περιπλανώμενοι από τόπο να μαζεύουν για γάνωμα από τα υπολείμματα  χάλκινων </a:t>
            </a:r>
          </a:p>
          <a:p>
            <a:r>
              <a:rPr lang="el-GR" sz="2800" dirty="0" smtClean="0">
                <a:latin typeface="Times New Roman" pitchFamily="18" charset="0"/>
                <a:cs typeface="Times New Roman" pitchFamily="18" charset="0"/>
              </a:rPr>
              <a:t>σκευών, αυτά που ξέμειναν στα χέρια όσων επιμένουν να</a:t>
            </a:r>
          </a:p>
          <a:p>
            <a:r>
              <a:rPr lang="el-GR" sz="2800" dirty="0" smtClean="0">
                <a:latin typeface="Times New Roman" pitchFamily="18" charset="0"/>
                <a:cs typeface="Times New Roman" pitchFamily="18" charset="0"/>
              </a:rPr>
              <a:t> αντιστέκονται στη σύγχρονη εποχή, που επέβαλε τα </a:t>
            </a:r>
          </a:p>
          <a:p>
            <a:r>
              <a:rPr lang="el-GR" sz="2800" dirty="0" smtClean="0">
                <a:latin typeface="Times New Roman" pitchFamily="18" charset="0"/>
                <a:cs typeface="Times New Roman" pitchFamily="18" charset="0"/>
              </a:rPr>
              <a:t>ανοξείδωτα και τα εμαγιέ σκεύη.</a:t>
            </a:r>
            <a:endParaRPr lang="el-GR" sz="2800" dirty="0">
              <a:latin typeface="Times New Roman" pitchFamily="18" charset="0"/>
              <a:cs typeface="Times New Roman" pitchFamily="18" charset="0"/>
            </a:endParaRPr>
          </a:p>
        </p:txBody>
      </p:sp>
      <p:pic>
        <p:nvPicPr>
          <p:cNvPr id="27654" name="Picture 6" descr="Τα παραδοσιακά επαγγέλματα του χθες στην Κέρκυρα (vol.2) - CorfuPress.com"/>
          <p:cNvPicPr>
            <a:picLocks noChangeAspect="1" noChangeArrowheads="1"/>
          </p:cNvPicPr>
          <p:nvPr/>
        </p:nvPicPr>
        <p:blipFill>
          <a:blip r:embed="rId2" cstate="print"/>
          <a:srcRect/>
          <a:stretch>
            <a:fillRect/>
          </a:stretch>
        </p:blipFill>
        <p:spPr bwMode="auto">
          <a:xfrm>
            <a:off x="8536799" y="3738190"/>
            <a:ext cx="3655201" cy="2708910"/>
          </a:xfrm>
          <a:prstGeom prst="rect">
            <a:avLst/>
          </a:prstGeom>
          <a:noFill/>
        </p:spPr>
      </p:pic>
      <p:pic>
        <p:nvPicPr>
          <p:cNvPr id="27656" name="Picture 8" descr="Επαγγέλματα του χάθηκαν: Οι καλαντζήδες της Ηπείρου – Postmodern"/>
          <p:cNvPicPr>
            <a:picLocks noChangeAspect="1" noChangeArrowheads="1"/>
          </p:cNvPicPr>
          <p:nvPr/>
        </p:nvPicPr>
        <p:blipFill>
          <a:blip r:embed="rId3"/>
          <a:srcRect/>
          <a:stretch>
            <a:fillRect/>
          </a:stretch>
        </p:blipFill>
        <p:spPr bwMode="auto">
          <a:xfrm>
            <a:off x="8721059" y="544712"/>
            <a:ext cx="3235414" cy="221094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607</TotalTime>
  <Words>2640</Words>
  <Application>Microsoft Office PowerPoint</Application>
  <PresentationFormat>Προσαρμογή</PresentationFormat>
  <Paragraphs>136</Paragraphs>
  <Slides>30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Office Theme</vt:lpstr>
      <vt:lpstr>Διαφάνεια 1</vt:lpstr>
      <vt:lpstr>Η εργασία αυτή εκπονήθηκε από τους μαθητές και τις μαθήτριες του ΣΤ΄1 στο πλαίσιο του μαθήματος της Γλώσσας και συγκεκριμένα στο μάθημα «Επαγγέλματα».</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23ο Δημοτικό Σχολείο Θεσσαλονίκης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 1656</dc:creator>
  <cp:lastModifiedBy>Fujitsu</cp:lastModifiedBy>
  <cp:revision>38</cp:revision>
  <dcterms:created xsi:type="dcterms:W3CDTF">2020-03-30T16:09:37Z</dcterms:created>
  <dcterms:modified xsi:type="dcterms:W3CDTF">2021-06-14T03:29:03Z</dcterms:modified>
</cp:coreProperties>
</file>