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0" r:id="rId4"/>
    <p:sldId id="260" r:id="rId5"/>
    <p:sldId id="261" r:id="rId6"/>
    <p:sldId id="262" r:id="rId7"/>
    <p:sldId id="264" r:id="rId8"/>
    <p:sldId id="265" r:id="rId9"/>
    <p:sldId id="266" r:id="rId10"/>
    <p:sldId id="273" r:id="rId11"/>
    <p:sldId id="276" r:id="rId12"/>
    <p:sldId id="277" r:id="rId13"/>
    <p:sldId id="278" r:id="rId14"/>
    <p:sldId id="271" r:id="rId15"/>
    <p:sldId id="279"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008" y="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2342CEA3-3058-4D43-AE35-B3DA76CB4003}" type="datetimeFigureOut">
              <a:rPr lang="el-GR" smtClean="0"/>
              <a:pPr/>
              <a:t>9/5/2016</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9/5/2016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9/5/2016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9/5/2016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42CEA3-3058-4D43-AE35-B3DA76CB4003}" type="datetimeFigureOut">
              <a:rPr lang="el-GR" smtClean="0"/>
              <a:pPr/>
              <a:t>9/5/2016</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heophanis\Desktop\blackbird-seagull\ψάρεμα2.jpg"/>
          <p:cNvPicPr>
            <a:picLocks noChangeAspect="1" noChangeArrowheads="1"/>
          </p:cNvPicPr>
          <p:nvPr/>
        </p:nvPicPr>
        <p:blipFill>
          <a:blip r:embed="rId2" cstate="print"/>
          <a:srcRect/>
          <a:stretch>
            <a:fillRect/>
          </a:stretch>
        </p:blipFill>
        <p:spPr bwMode="auto">
          <a:xfrm>
            <a:off x="4643438" y="3714752"/>
            <a:ext cx="4190998" cy="3143248"/>
          </a:xfrm>
          <a:prstGeom prst="rect">
            <a:avLst/>
          </a:prstGeom>
          <a:noFill/>
        </p:spPr>
      </p:pic>
      <p:sp>
        <p:nvSpPr>
          <p:cNvPr id="2" name="1 - Τίτλος"/>
          <p:cNvSpPr>
            <a:spLocks noGrp="1"/>
          </p:cNvSpPr>
          <p:nvPr>
            <p:ph type="ctrTitle"/>
          </p:nvPr>
        </p:nvSpPr>
        <p:spPr>
          <a:xfrm>
            <a:off x="685800" y="285729"/>
            <a:ext cx="7772400" cy="3357586"/>
          </a:xfrm>
        </p:spPr>
        <p:txBody>
          <a:bodyPr>
            <a:normAutofit fontScale="90000"/>
          </a:bodyPr>
          <a:lstStyle/>
          <a:p>
            <a:r>
              <a:rPr lang="el-GR" dirty="0" smtClean="0"/>
              <a:t>23</a:t>
            </a:r>
            <a:r>
              <a:rPr lang="en-US" baseline="30000" dirty="0" smtClean="0"/>
              <a:t>rd</a:t>
            </a:r>
            <a:r>
              <a:rPr lang="en-US" dirty="0" smtClean="0"/>
              <a:t> Primary School of Thessaloniki, Greece</a:t>
            </a:r>
            <a:br>
              <a:rPr lang="en-US" dirty="0" smtClean="0"/>
            </a:br>
            <a:r>
              <a:rPr lang="en-US" dirty="0" smtClean="0"/>
              <a:t/>
            </a:r>
            <a:br>
              <a:rPr lang="en-US" dirty="0" smtClean="0"/>
            </a:br>
            <a:r>
              <a:rPr lang="en-US" dirty="0" err="1" smtClean="0">
                <a:solidFill>
                  <a:srgbClr val="FFC000"/>
                </a:solidFill>
              </a:rPr>
              <a:t>eTwinning</a:t>
            </a:r>
            <a:r>
              <a:rPr lang="en-US" dirty="0" smtClean="0">
                <a:solidFill>
                  <a:srgbClr val="FFC000"/>
                </a:solidFill>
              </a:rPr>
              <a:t/>
            </a:r>
            <a:br>
              <a:rPr lang="en-US" dirty="0" smtClean="0">
                <a:solidFill>
                  <a:srgbClr val="FFC000"/>
                </a:solidFill>
              </a:rPr>
            </a:br>
            <a:r>
              <a:rPr lang="en-US" dirty="0" smtClean="0">
                <a:solidFill>
                  <a:srgbClr val="FFC000"/>
                </a:solidFill>
              </a:rPr>
              <a:t>Celebrating Diversity</a:t>
            </a:r>
            <a:endParaRPr lang="el-GR" dirty="0">
              <a:solidFill>
                <a:srgbClr val="FFC000"/>
              </a:solidFill>
            </a:endParaRPr>
          </a:p>
        </p:txBody>
      </p:sp>
      <p:sp>
        <p:nvSpPr>
          <p:cNvPr id="3" name="2 - Υπότιτλος"/>
          <p:cNvSpPr>
            <a:spLocks noGrp="1"/>
          </p:cNvSpPr>
          <p:nvPr>
            <p:ph type="subTitle" idx="1"/>
          </p:nvPr>
        </p:nvSpPr>
        <p:spPr>
          <a:xfrm>
            <a:off x="500034" y="3571876"/>
            <a:ext cx="7272366" cy="2714644"/>
          </a:xfrm>
        </p:spPr>
        <p:txBody>
          <a:bodyPr>
            <a:normAutofit fontScale="92500" lnSpcReduction="20000"/>
          </a:bodyPr>
          <a:lstStyle/>
          <a:p>
            <a:endParaRPr lang="en-US" dirty="0" smtClean="0"/>
          </a:p>
          <a:p>
            <a:pPr algn="l"/>
            <a:r>
              <a:rPr lang="en-US" sz="4000" b="1" u="sng" dirty="0" smtClean="0">
                <a:solidFill>
                  <a:srgbClr val="92D050"/>
                </a:solidFill>
              </a:rPr>
              <a:t>“</a:t>
            </a:r>
            <a:r>
              <a:rPr lang="en-US" sz="4000" b="1" u="sng" smtClean="0">
                <a:solidFill>
                  <a:srgbClr val="92D050"/>
                </a:solidFill>
              </a:rPr>
              <a:t>Reading </a:t>
            </a:r>
            <a:r>
              <a:rPr lang="en-US" sz="4000" b="1" u="sng" smtClean="0">
                <a:solidFill>
                  <a:srgbClr val="92D050"/>
                </a:solidFill>
              </a:rPr>
              <a:t>a </a:t>
            </a:r>
            <a:r>
              <a:rPr lang="en-US" sz="4000" b="1" u="sng" dirty="0" smtClean="0">
                <a:solidFill>
                  <a:srgbClr val="92D050"/>
                </a:solidFill>
              </a:rPr>
              <a:t>book”</a:t>
            </a:r>
          </a:p>
          <a:p>
            <a:pPr algn="l"/>
            <a:r>
              <a:rPr lang="en-US" sz="4000" b="1" i="1" dirty="0" smtClean="0">
                <a:solidFill>
                  <a:srgbClr val="92D050"/>
                </a:solidFill>
              </a:rPr>
              <a:t>The Blackbird and the Seagull</a:t>
            </a:r>
          </a:p>
          <a:p>
            <a:pPr algn="l"/>
            <a:endParaRPr lang="en-US" sz="4000" b="1" i="1" dirty="0" smtClean="0">
              <a:solidFill>
                <a:srgbClr val="92D050"/>
              </a:solidFill>
            </a:endParaRPr>
          </a:p>
          <a:p>
            <a:pPr algn="l"/>
            <a:r>
              <a:rPr lang="en-US" sz="4000" b="1" dirty="0" smtClean="0">
                <a:solidFill>
                  <a:srgbClr val="92D050"/>
                </a:solidFill>
              </a:rPr>
              <a:t>May 9</a:t>
            </a:r>
            <a:r>
              <a:rPr lang="en-US" sz="4000" b="1" baseline="30000" dirty="0" smtClean="0">
                <a:solidFill>
                  <a:srgbClr val="92D050"/>
                </a:solidFill>
              </a:rPr>
              <a:t>th</a:t>
            </a:r>
            <a:r>
              <a:rPr lang="en-US" sz="4000" b="1" dirty="0" smtClean="0">
                <a:solidFill>
                  <a:srgbClr val="92D050"/>
                </a:solidFill>
              </a:rPr>
              <a:t> </a:t>
            </a:r>
          </a:p>
          <a:p>
            <a:endParaRPr lang="en-US" dirty="0" smtClean="0"/>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2984"/>
            <a:ext cx="8229600" cy="4429156"/>
          </a:xfrm>
        </p:spPr>
        <p:txBody>
          <a:bodyPr>
            <a:normAutofit/>
          </a:bodyPr>
          <a:lstStyle/>
          <a:p>
            <a:pPr algn="l"/>
            <a:r>
              <a:rPr lang="en-US" sz="3200" dirty="0" smtClean="0"/>
              <a:t>So slowly all the seagulls knew James and liked him. They all gathered every night outside Jim’s house and heard James reading the books. Eventually, James decided to live with seagulls, he became a teacher and taught little seagulls how to read.</a:t>
            </a:r>
            <a:r>
              <a:rPr lang="el-GR" sz="3200" dirty="0" smtClean="0"/>
              <a:t/>
            </a:r>
            <a:br>
              <a:rPr lang="el-GR" sz="3200" dirty="0" smtClean="0"/>
            </a:br>
            <a:endParaRPr lang="el-G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54692"/>
          </a:xfrm>
        </p:spPr>
        <p:txBody>
          <a:bodyPr>
            <a:normAutofit fontScale="90000"/>
          </a:bodyPr>
          <a:lstStyle/>
          <a:p>
            <a:pPr algn="l"/>
            <a:r>
              <a:rPr lang="en-US" sz="2800" u="sng" dirty="0" smtClean="0">
                <a:solidFill>
                  <a:srgbClr val="0070C0"/>
                </a:solidFill>
              </a:rPr>
              <a:t>DISCUSSION</a:t>
            </a:r>
            <a:r>
              <a:rPr lang="el-GR" sz="2800" dirty="0" smtClean="0"/>
              <a:t/>
            </a:r>
            <a:br>
              <a:rPr lang="el-GR" sz="2800" dirty="0" smtClean="0"/>
            </a:br>
            <a:r>
              <a:rPr lang="en-US" sz="2800" dirty="0" smtClean="0">
                <a:solidFill>
                  <a:srgbClr val="FFC000"/>
                </a:solidFill>
              </a:rPr>
              <a:t>In the story of James and Jim we saw that the seagulls did not want to hang out, not even to speak with the blackbird, just because they differ in the color of their wings, he was black and they were white.</a:t>
            </a:r>
            <a:r>
              <a:rPr lang="el-GR" sz="2800" dirty="0" smtClean="0">
                <a:solidFill>
                  <a:srgbClr val="FFC000"/>
                </a:solidFill>
              </a:rPr>
              <a:t/>
            </a:r>
            <a:br>
              <a:rPr lang="el-GR" sz="2800" dirty="0" smtClean="0">
                <a:solidFill>
                  <a:srgbClr val="FFC000"/>
                </a:solidFill>
              </a:rPr>
            </a:br>
            <a:r>
              <a:rPr lang="en-US" sz="2800" dirty="0" smtClean="0">
                <a:solidFill>
                  <a:srgbClr val="FFC000"/>
                </a:solidFill>
              </a:rPr>
              <a:t>This is exactly what we humans do. Whoever differs from us in skin color, language, dressing, religion, ideas, behavior and so much more, we see him with suspicion, and may dislike him, even treat him badly. And this without even talk to him, without having tried to meet him.</a:t>
            </a:r>
            <a:r>
              <a:rPr lang="el-GR" sz="2800" dirty="0" smtClean="0">
                <a:solidFill>
                  <a:srgbClr val="FFC000"/>
                </a:solidFill>
              </a:rPr>
              <a:t/>
            </a:r>
            <a:br>
              <a:rPr lang="el-GR" sz="2800" dirty="0" smtClean="0">
                <a:solidFill>
                  <a:srgbClr val="FFC000"/>
                </a:solidFill>
              </a:rPr>
            </a:br>
            <a:r>
              <a:rPr lang="en-US" sz="2800" dirty="0" smtClean="0">
                <a:solidFill>
                  <a:srgbClr val="FFC000"/>
                </a:solidFill>
              </a:rPr>
              <a:t>This is wrong, it’s unfair. And the seagulls understood this when they knew James. </a:t>
            </a:r>
            <a:endParaRPr lang="el-GR" sz="2800" dirty="0">
              <a:solidFill>
                <a:srgbClr val="FFC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5715040"/>
          </a:xfrm>
        </p:spPr>
        <p:txBody>
          <a:bodyPr>
            <a:noAutofit/>
          </a:bodyPr>
          <a:lstStyle/>
          <a:p>
            <a:pPr algn="l"/>
            <a:r>
              <a:rPr lang="en-US" sz="2800" dirty="0" smtClean="0">
                <a:solidFill>
                  <a:srgbClr val="FFC000"/>
                </a:solidFill>
              </a:rPr>
              <a:t>This is what we should try to avoid. All people are the same, we are equal, and we can live together peacefully and cooperate. We have nothing to divide. We should not dislike each other, </a:t>
            </a:r>
            <a:r>
              <a:rPr lang="el-GR" sz="2800" dirty="0" smtClean="0">
                <a:solidFill>
                  <a:srgbClr val="FFC000"/>
                </a:solidFill>
              </a:rPr>
              <a:t>ο</a:t>
            </a:r>
            <a:r>
              <a:rPr lang="en-US" sz="2800" dirty="0" smtClean="0">
                <a:solidFill>
                  <a:srgbClr val="FFC000"/>
                </a:solidFill>
              </a:rPr>
              <a:t>r putting some people in margin, this way we make enemies within our societies.</a:t>
            </a:r>
            <a:r>
              <a:rPr lang="el-GR" sz="2800" dirty="0" smtClean="0">
                <a:solidFill>
                  <a:srgbClr val="FFC000"/>
                </a:solidFill>
              </a:rPr>
              <a:t/>
            </a:r>
            <a:br>
              <a:rPr lang="el-GR" sz="2800" dirty="0" smtClean="0">
                <a:solidFill>
                  <a:srgbClr val="FFC000"/>
                </a:solidFill>
              </a:rPr>
            </a:br>
            <a:r>
              <a:rPr lang="en-US" sz="2800" dirty="0" smtClean="0">
                <a:solidFill>
                  <a:srgbClr val="FFC000"/>
                </a:solidFill>
              </a:rPr>
              <a:t>This leads to wars between nations or civil wars, in social conflicts and hatreds , and even acts of terrorism, such as the recent in Paris and Brussels.</a:t>
            </a:r>
            <a:endParaRPr lang="el-GR" sz="2800" dirty="0">
              <a:solidFill>
                <a:srgbClr val="FFC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40312"/>
          </a:xfrm>
        </p:spPr>
        <p:txBody>
          <a:bodyPr>
            <a:normAutofit/>
          </a:bodyPr>
          <a:lstStyle/>
          <a:p>
            <a:pPr algn="l"/>
            <a:r>
              <a:rPr lang="en-US" sz="3200" b="0" dirty="0" smtClean="0">
                <a:solidFill>
                  <a:srgbClr val="FFC000"/>
                </a:solidFill>
              </a:rPr>
              <a:t>This must stop.</a:t>
            </a:r>
            <a:r>
              <a:rPr lang="el-GR" sz="3200" b="0" dirty="0" smtClean="0">
                <a:solidFill>
                  <a:srgbClr val="FFC000"/>
                </a:solidFill>
              </a:rPr>
              <a:t> </a:t>
            </a:r>
            <a:r>
              <a:rPr lang="en-US" sz="3200" b="0" dirty="0" smtClean="0">
                <a:solidFill>
                  <a:srgbClr val="FFC000"/>
                </a:solidFill>
              </a:rPr>
              <a:t>Our participation in </a:t>
            </a:r>
            <a:r>
              <a:rPr lang="en-US" sz="3200" b="0" dirty="0" err="1" smtClean="0">
                <a:solidFill>
                  <a:srgbClr val="FFC000"/>
                </a:solidFill>
              </a:rPr>
              <a:t>eTwinning</a:t>
            </a:r>
            <a:r>
              <a:rPr lang="en-US" sz="3200" b="0" dirty="0" smtClean="0">
                <a:solidFill>
                  <a:srgbClr val="FFC000"/>
                </a:solidFill>
              </a:rPr>
              <a:t> certainly helps in this, since we know children from different countries and talk to them, work with them, as young European citizens.</a:t>
            </a:r>
            <a:r>
              <a:rPr lang="el-GR" sz="3200" b="0" dirty="0" smtClean="0">
                <a:solidFill>
                  <a:srgbClr val="FFC000"/>
                </a:solidFill>
              </a:rPr>
              <a:t/>
            </a:r>
            <a:br>
              <a:rPr lang="el-GR" sz="3200" b="0" dirty="0" smtClean="0">
                <a:solidFill>
                  <a:srgbClr val="FFC000"/>
                </a:solidFill>
              </a:rPr>
            </a:br>
            <a:r>
              <a:rPr lang="el-GR" sz="3200" b="0" dirty="0" smtClean="0">
                <a:solidFill>
                  <a:srgbClr val="FFC000"/>
                </a:solidFill>
              </a:rPr>
              <a:t/>
            </a:r>
            <a:br>
              <a:rPr lang="el-GR" sz="3200" b="0" dirty="0" smtClean="0">
                <a:solidFill>
                  <a:srgbClr val="FFC000"/>
                </a:solidFill>
              </a:rPr>
            </a:br>
            <a:r>
              <a:rPr lang="en-US" sz="3200" dirty="0" smtClean="0">
                <a:solidFill>
                  <a:srgbClr val="FFC000"/>
                </a:solidFill>
              </a:rPr>
              <a:t>Let us all live together in peace, </a:t>
            </a:r>
            <a:r>
              <a:rPr lang="el-GR" sz="3200" dirty="0" smtClean="0">
                <a:solidFill>
                  <a:srgbClr val="FFC000"/>
                </a:solidFill>
              </a:rPr>
              <a:t/>
            </a:r>
            <a:br>
              <a:rPr lang="el-GR" sz="3200" dirty="0" smtClean="0">
                <a:solidFill>
                  <a:srgbClr val="FFC000"/>
                </a:solidFill>
              </a:rPr>
            </a:br>
            <a:r>
              <a:rPr lang="en-US" sz="3200" dirty="0" smtClean="0">
                <a:solidFill>
                  <a:srgbClr val="FFC000"/>
                </a:solidFill>
              </a:rPr>
              <a:t>let us build a better world!</a:t>
            </a:r>
            <a:endParaRPr lang="el-GR" sz="3200" dirty="0">
              <a:solidFill>
                <a:srgbClr val="FFC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786050" y="274638"/>
            <a:ext cx="1643074" cy="3082924"/>
          </a:xfrm>
        </p:spPr>
        <p:txBody>
          <a:bodyPr>
            <a:normAutofit/>
          </a:bodyPr>
          <a:lstStyle/>
          <a:p>
            <a:r>
              <a:rPr lang="en-US" sz="2800" dirty="0" smtClean="0">
                <a:solidFill>
                  <a:srgbClr val="00B0F0"/>
                </a:solidFill>
              </a:rPr>
              <a:t>Us playing the story of James and Jim.</a:t>
            </a:r>
            <a:endParaRPr lang="el-GR" sz="2800" dirty="0">
              <a:solidFill>
                <a:srgbClr val="00B0F0"/>
              </a:solidFill>
            </a:endParaRPr>
          </a:p>
        </p:txBody>
      </p:sp>
      <p:pic>
        <p:nvPicPr>
          <p:cNvPr id="10242" name="Picture 2" descr="C:\Users\Theophanis\Desktop\blackbird-seagull\4.συμφιλίωση.jpg"/>
          <p:cNvPicPr>
            <a:picLocks noChangeAspect="1" noChangeArrowheads="1"/>
          </p:cNvPicPr>
          <p:nvPr/>
        </p:nvPicPr>
        <p:blipFill>
          <a:blip r:embed="rId2" cstate="print"/>
          <a:srcRect/>
          <a:stretch>
            <a:fillRect/>
          </a:stretch>
        </p:blipFill>
        <p:spPr bwMode="auto">
          <a:xfrm>
            <a:off x="4762503" y="3571876"/>
            <a:ext cx="4381498" cy="3286124"/>
          </a:xfrm>
          <a:prstGeom prst="rect">
            <a:avLst/>
          </a:prstGeom>
          <a:noFill/>
        </p:spPr>
      </p:pic>
      <p:pic>
        <p:nvPicPr>
          <p:cNvPr id="10243" name="Picture 3" descr="C:\Users\Theophanis\Desktop\blackbird-seagull\1.γνωριμία.jpg"/>
          <p:cNvPicPr>
            <a:picLocks noChangeAspect="1" noChangeArrowheads="1"/>
          </p:cNvPicPr>
          <p:nvPr/>
        </p:nvPicPr>
        <p:blipFill>
          <a:blip r:embed="rId3" cstate="print"/>
          <a:srcRect/>
          <a:stretch>
            <a:fillRect/>
          </a:stretch>
        </p:blipFill>
        <p:spPr bwMode="auto">
          <a:xfrm>
            <a:off x="285720" y="142852"/>
            <a:ext cx="2357454" cy="3143272"/>
          </a:xfrm>
          <a:prstGeom prst="rect">
            <a:avLst/>
          </a:prstGeom>
          <a:noFill/>
        </p:spPr>
      </p:pic>
      <p:pic>
        <p:nvPicPr>
          <p:cNvPr id="10244" name="Picture 4" descr="C:\Users\Theophanis\Desktop\blackbird-seagull\2.αποκλεισμός.jpg"/>
          <p:cNvPicPr>
            <a:picLocks noChangeAspect="1" noChangeArrowheads="1"/>
          </p:cNvPicPr>
          <p:nvPr/>
        </p:nvPicPr>
        <p:blipFill>
          <a:blip r:embed="rId4" cstate="print"/>
          <a:srcRect/>
          <a:stretch>
            <a:fillRect/>
          </a:stretch>
        </p:blipFill>
        <p:spPr bwMode="auto">
          <a:xfrm>
            <a:off x="4524375" y="142852"/>
            <a:ext cx="4476781" cy="3357586"/>
          </a:xfrm>
          <a:prstGeom prst="rect">
            <a:avLst/>
          </a:prstGeom>
          <a:noFill/>
        </p:spPr>
      </p:pic>
      <p:pic>
        <p:nvPicPr>
          <p:cNvPr id="10245" name="Picture 5" descr="C:\Users\Theophanis\Desktop\blackbird-seagull\3.φίλοι.jpg"/>
          <p:cNvPicPr>
            <a:picLocks noChangeAspect="1" noChangeArrowheads="1"/>
          </p:cNvPicPr>
          <p:nvPr/>
        </p:nvPicPr>
        <p:blipFill>
          <a:blip r:embed="rId5" cstate="print"/>
          <a:srcRect/>
          <a:stretch>
            <a:fillRect/>
          </a:stretch>
        </p:blipFill>
        <p:spPr bwMode="auto">
          <a:xfrm>
            <a:off x="0" y="3571876"/>
            <a:ext cx="4143404" cy="32861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Κουμπί ενέργειας: Ταινία">
            <a:hlinkClick r:id="" action="ppaction://noaction" highlightClick="1"/>
          </p:cNvPr>
          <p:cNvSpPr/>
          <p:nvPr/>
        </p:nvSpPr>
        <p:spPr>
          <a:xfrm>
            <a:off x="6929454" y="3429000"/>
            <a:ext cx="1857388" cy="178595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Δεξιό βέλος"/>
          <p:cNvSpPr/>
          <p:nvPr/>
        </p:nvSpPr>
        <p:spPr>
          <a:xfrm>
            <a:off x="4286248" y="4000504"/>
            <a:ext cx="1692788"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8" name="Picture 4" descr="http://upload.wikimedia.org/wikipedia/commons/thumb/b/b0/Microsoft_PowerPoint_2013_logo.svg/1043px-Microsoft_PowerPoint_2013_logo.svg.png"/>
          <p:cNvPicPr>
            <a:picLocks noChangeAspect="1" noChangeArrowheads="1"/>
          </p:cNvPicPr>
          <p:nvPr/>
        </p:nvPicPr>
        <p:blipFill>
          <a:blip r:embed="rId2"/>
          <a:srcRect/>
          <a:stretch>
            <a:fillRect/>
          </a:stretch>
        </p:blipFill>
        <p:spPr bwMode="auto">
          <a:xfrm>
            <a:off x="571472" y="3143248"/>
            <a:ext cx="2554542" cy="250800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Reading a book about diversity</a:t>
            </a:r>
            <a:endParaRPr lang="el-GR" dirty="0"/>
          </a:p>
        </p:txBody>
      </p:sp>
      <p:pic>
        <p:nvPicPr>
          <p:cNvPr id="1026" name="Picture 2" descr="C:\Users\Theophanis\Desktop\blackbird-seagull\Φωτογραφία0537.jpg"/>
          <p:cNvPicPr>
            <a:picLocks noGrp="1" noChangeAspect="1" noChangeArrowheads="1"/>
          </p:cNvPicPr>
          <p:nvPr>
            <p:ph sz="half" idx="1"/>
          </p:nvPr>
        </p:nvPicPr>
        <p:blipFill>
          <a:blip r:embed="rId2" cstate="print"/>
          <a:stretch>
            <a:fillRect/>
          </a:stretch>
        </p:blipFill>
        <p:spPr bwMode="auto">
          <a:xfrm>
            <a:off x="778744" y="1600200"/>
            <a:ext cx="3395511" cy="4525963"/>
          </a:xfrm>
          <a:prstGeom prst="rect">
            <a:avLst/>
          </a:prstGeom>
          <a:noFill/>
        </p:spPr>
      </p:pic>
      <p:sp>
        <p:nvSpPr>
          <p:cNvPr id="4" name="3 - Θέση περιεχομένου"/>
          <p:cNvSpPr>
            <a:spLocks noGrp="1"/>
          </p:cNvSpPr>
          <p:nvPr>
            <p:ph sz="half" idx="2"/>
          </p:nvPr>
        </p:nvSpPr>
        <p:spPr/>
        <p:txBody>
          <a:bodyPr>
            <a:normAutofit fontScale="92500" lnSpcReduction="10000"/>
          </a:bodyPr>
          <a:lstStyle/>
          <a:p>
            <a:pPr>
              <a:buNone/>
            </a:pPr>
            <a:r>
              <a:rPr lang="el-GR" dirty="0" smtClean="0"/>
              <a:t>     </a:t>
            </a:r>
            <a:r>
              <a:rPr lang="en-US" dirty="0" smtClean="0">
                <a:solidFill>
                  <a:srgbClr val="FFC000"/>
                </a:solidFill>
              </a:rPr>
              <a:t>ACTIONS</a:t>
            </a:r>
            <a:endParaRPr lang="el-GR" dirty="0" smtClean="0">
              <a:solidFill>
                <a:srgbClr val="FFC000"/>
              </a:solidFill>
            </a:endParaRPr>
          </a:p>
          <a:p>
            <a:pPr>
              <a:buNone/>
            </a:pPr>
            <a:r>
              <a:rPr lang="el-GR" dirty="0" smtClean="0">
                <a:solidFill>
                  <a:srgbClr val="FFC000"/>
                </a:solidFill>
              </a:rPr>
              <a:t>     </a:t>
            </a:r>
            <a:r>
              <a:rPr lang="en-US" dirty="0" smtClean="0">
                <a:solidFill>
                  <a:srgbClr val="FFC000"/>
                </a:solidFill>
              </a:rPr>
              <a:t>To talk about diversity in our class, we took the occasion by reading all together in class a very nice French book, Kitty </a:t>
            </a:r>
            <a:r>
              <a:rPr lang="en-US" dirty="0" err="1" smtClean="0">
                <a:solidFill>
                  <a:srgbClr val="FFC000"/>
                </a:solidFill>
              </a:rPr>
              <a:t>Crawther’s</a:t>
            </a:r>
            <a:r>
              <a:rPr lang="en-US" dirty="0" smtClean="0">
                <a:solidFill>
                  <a:srgbClr val="FFC000"/>
                </a:solidFill>
              </a:rPr>
              <a:t>, "Mon </a:t>
            </a:r>
            <a:r>
              <a:rPr lang="en-US" dirty="0" err="1" smtClean="0">
                <a:solidFill>
                  <a:srgbClr val="FFC000"/>
                </a:solidFill>
              </a:rPr>
              <a:t>ami</a:t>
            </a:r>
            <a:r>
              <a:rPr lang="en-US" dirty="0" smtClean="0">
                <a:solidFill>
                  <a:srgbClr val="FFC000"/>
                </a:solidFill>
              </a:rPr>
              <a:t> Jim", which in its Greek edition is entitled "The black mockingbird and the white seagull” («</a:t>
            </a:r>
            <a:r>
              <a:rPr lang="el-GR" dirty="0" smtClean="0">
                <a:solidFill>
                  <a:srgbClr val="FFC000"/>
                </a:solidFill>
              </a:rPr>
              <a:t>Ο μαύρος κότσυφας και ο άσπρος γλάρος</a:t>
            </a:r>
            <a:r>
              <a:rPr lang="en-US" dirty="0" smtClean="0">
                <a:solidFill>
                  <a:srgbClr val="FFC000"/>
                </a:solidFill>
              </a:rPr>
              <a:t>»).</a:t>
            </a:r>
            <a:endParaRPr lang="el-GR" dirty="0" smtClean="0">
              <a:solidFill>
                <a:srgbClr val="FFC000"/>
              </a:solidFill>
            </a:endParaRPr>
          </a:p>
          <a:p>
            <a:pPr>
              <a:buNone/>
            </a:pPr>
            <a:endParaRPr lang="el-GR" dirty="0" smtClean="0"/>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2714644"/>
          </a:xfrm>
        </p:spPr>
        <p:txBody>
          <a:bodyPr>
            <a:noAutofit/>
          </a:bodyPr>
          <a:lstStyle/>
          <a:p>
            <a:pPr algn="l"/>
            <a:r>
              <a:rPr lang="en-US" sz="1600" dirty="0" smtClean="0"/>
              <a:t>PROTAGONISTS</a:t>
            </a:r>
            <a:r>
              <a:rPr lang="el-GR" sz="1600" dirty="0" smtClean="0"/>
              <a:t/>
            </a:r>
            <a:br>
              <a:rPr lang="el-GR" sz="1600" dirty="0" smtClean="0"/>
            </a:br>
            <a:r>
              <a:rPr lang="en-US" sz="1400" u="sng" dirty="0" smtClean="0">
                <a:solidFill>
                  <a:srgbClr val="FF0000"/>
                </a:solidFill>
              </a:rPr>
              <a:t>James</a:t>
            </a:r>
            <a:r>
              <a:rPr lang="en-US" sz="1400" dirty="0" smtClean="0">
                <a:solidFill>
                  <a:srgbClr val="FF0000"/>
                </a:solidFill>
              </a:rPr>
              <a:t>: a blackbird that leaves the forest and travels to the sea, where he meets the seagulls.</a:t>
            </a:r>
            <a:r>
              <a:rPr lang="el-GR" sz="1400" dirty="0" smtClean="0">
                <a:solidFill>
                  <a:srgbClr val="FF0000"/>
                </a:solidFill>
              </a:rPr>
              <a:t/>
            </a:r>
            <a:br>
              <a:rPr lang="el-GR" sz="1400" dirty="0" smtClean="0">
                <a:solidFill>
                  <a:srgbClr val="FF0000"/>
                </a:solidFill>
              </a:rPr>
            </a:br>
            <a:r>
              <a:rPr lang="en-US" sz="1400" u="sng" dirty="0" smtClean="0">
                <a:solidFill>
                  <a:srgbClr val="FF0000"/>
                </a:solidFill>
              </a:rPr>
              <a:t>Jimmy</a:t>
            </a:r>
            <a:r>
              <a:rPr lang="en-US" sz="1400" dirty="0" smtClean="0">
                <a:solidFill>
                  <a:srgbClr val="FF0000"/>
                </a:solidFill>
              </a:rPr>
              <a:t>: a lone seagull who loves sea and fish, which makes the blackbird his friend and conflicts with the other seagulls for his sake.</a:t>
            </a:r>
            <a:r>
              <a:rPr lang="el-GR" sz="1400" dirty="0" smtClean="0">
                <a:solidFill>
                  <a:srgbClr val="FF0000"/>
                </a:solidFill>
              </a:rPr>
              <a:t/>
            </a:r>
            <a:br>
              <a:rPr lang="el-GR" sz="1400" dirty="0" smtClean="0">
                <a:solidFill>
                  <a:srgbClr val="FF0000"/>
                </a:solidFill>
              </a:rPr>
            </a:br>
            <a:r>
              <a:rPr lang="en-US" sz="1400" u="sng" dirty="0" smtClean="0">
                <a:solidFill>
                  <a:srgbClr val="FF0000"/>
                </a:solidFill>
              </a:rPr>
              <a:t>Seagulls</a:t>
            </a:r>
            <a:r>
              <a:rPr lang="en-US" sz="1400" dirty="0" smtClean="0">
                <a:solidFill>
                  <a:srgbClr val="FF0000"/>
                </a:solidFill>
              </a:rPr>
              <a:t>: they are inhospitable, they judge James only by its color, they don’t even speak to him, they isolate Jimmy when he makes James his friend. But when they know him better, they do not hesitate to change their minds and accept him as their own.</a:t>
            </a:r>
            <a:r>
              <a:rPr lang="el-GR" sz="1400" dirty="0" smtClean="0">
                <a:solidFill>
                  <a:srgbClr val="FF0000"/>
                </a:solidFill>
              </a:rPr>
              <a:t/>
            </a:r>
            <a:br>
              <a:rPr lang="el-GR" sz="1400" dirty="0" smtClean="0">
                <a:solidFill>
                  <a:srgbClr val="FF0000"/>
                </a:solidFill>
              </a:rPr>
            </a:br>
            <a:r>
              <a:rPr lang="en-US" sz="1400" u="sng" dirty="0" smtClean="0">
                <a:solidFill>
                  <a:srgbClr val="FF0000"/>
                </a:solidFill>
              </a:rPr>
              <a:t>Albert</a:t>
            </a:r>
            <a:r>
              <a:rPr lang="en-US" sz="1400" dirty="0" smtClean="0">
                <a:solidFill>
                  <a:srgbClr val="FF0000"/>
                </a:solidFill>
              </a:rPr>
              <a:t>: a little seagull who watched the two friends, transferred to the other gulls what they did and helped them understand that James was a remarkable bird which they had to make their friend.</a:t>
            </a:r>
            <a:endParaRPr lang="el-GR" sz="1400" dirty="0">
              <a:solidFill>
                <a:srgbClr val="FF0000"/>
              </a:solidFill>
            </a:endParaRPr>
          </a:p>
        </p:txBody>
      </p:sp>
      <p:pic>
        <p:nvPicPr>
          <p:cNvPr id="9218" name="Picture 2" descr="C:\Users\Theophanis\Desktop\blackbird-seagull\λύπη.jpg"/>
          <p:cNvPicPr>
            <a:picLocks noChangeAspect="1" noChangeArrowheads="1"/>
          </p:cNvPicPr>
          <p:nvPr/>
        </p:nvPicPr>
        <p:blipFill>
          <a:blip r:embed="rId2" cstate="print"/>
          <a:srcRect/>
          <a:stretch>
            <a:fillRect/>
          </a:stretch>
        </p:blipFill>
        <p:spPr bwMode="auto">
          <a:xfrm>
            <a:off x="1492071" y="2928933"/>
            <a:ext cx="5832831" cy="392906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229600" cy="2357454"/>
          </a:xfrm>
        </p:spPr>
        <p:txBody>
          <a:bodyPr>
            <a:noAutofit/>
          </a:bodyPr>
          <a:lstStyle/>
          <a:p>
            <a:r>
              <a:rPr lang="en-US" sz="2400" dirty="0" smtClean="0"/>
              <a:t>SUMMARY</a:t>
            </a:r>
            <a:r>
              <a:rPr lang="el-GR" sz="2400" dirty="0" smtClean="0"/>
              <a:t/>
            </a:r>
            <a:br>
              <a:rPr lang="el-GR" sz="2400" dirty="0" smtClean="0"/>
            </a:br>
            <a:r>
              <a:rPr lang="en-US" sz="2400" dirty="0" smtClean="0"/>
              <a:t>A blackbird, James, decided one day to visit the sea. When he saw it, he liked it very much. There he met a seagull, Jimmy, and they became friends. Jimmy called him to the village of seagulls. They had to travel for a whole day to reach it. James was very happy that he found such a nice new friend.</a:t>
            </a:r>
            <a:endParaRPr lang="el-GR" sz="2400" dirty="0"/>
          </a:p>
        </p:txBody>
      </p:sp>
      <p:pic>
        <p:nvPicPr>
          <p:cNvPr id="1026" name="Picture 2" descr="C:\Users\Theophanis\Desktop\blackbird-seagull\ταξίδι.jpg"/>
          <p:cNvPicPr>
            <a:picLocks noChangeAspect="1" noChangeArrowheads="1"/>
          </p:cNvPicPr>
          <p:nvPr/>
        </p:nvPicPr>
        <p:blipFill>
          <a:blip r:embed="rId2" cstate="print"/>
          <a:srcRect/>
          <a:stretch>
            <a:fillRect/>
          </a:stretch>
        </p:blipFill>
        <p:spPr bwMode="auto">
          <a:xfrm>
            <a:off x="2143108" y="2857496"/>
            <a:ext cx="4835537" cy="36266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797172"/>
          </a:xfrm>
        </p:spPr>
        <p:txBody>
          <a:bodyPr>
            <a:normAutofit/>
          </a:bodyPr>
          <a:lstStyle/>
          <a:p>
            <a:r>
              <a:rPr lang="en-US" sz="3200" dirty="0" smtClean="0"/>
              <a:t>But in Seagull Village the gulls were not friendly towards him. His black color made them dislike him and did not speak to him. </a:t>
            </a:r>
            <a:endParaRPr lang="el-GR" sz="3200" dirty="0"/>
          </a:p>
        </p:txBody>
      </p:sp>
      <p:pic>
        <p:nvPicPr>
          <p:cNvPr id="2050" name="Picture 2" descr="C:\Users\Theophanis\Desktop\blackbird-seagull\γλαροχώρι2.jpg"/>
          <p:cNvPicPr>
            <a:picLocks noChangeAspect="1" noChangeArrowheads="1"/>
          </p:cNvPicPr>
          <p:nvPr/>
        </p:nvPicPr>
        <p:blipFill>
          <a:blip r:embed="rId2" cstate="print"/>
          <a:srcRect/>
          <a:stretch>
            <a:fillRect/>
          </a:stretch>
        </p:blipFill>
        <p:spPr bwMode="auto">
          <a:xfrm>
            <a:off x="4616430" y="3357562"/>
            <a:ext cx="4527570" cy="3316226"/>
          </a:xfrm>
          <a:prstGeom prst="rect">
            <a:avLst/>
          </a:prstGeom>
          <a:noFill/>
        </p:spPr>
      </p:pic>
      <p:pic>
        <p:nvPicPr>
          <p:cNvPr id="2051" name="Picture 3" descr="C:\Users\Theophanis\Desktop\blackbird-seagull\γλαροχώρι.jpg"/>
          <p:cNvPicPr>
            <a:picLocks noChangeAspect="1" noChangeArrowheads="1"/>
          </p:cNvPicPr>
          <p:nvPr/>
        </p:nvPicPr>
        <p:blipFill>
          <a:blip r:embed="rId3" cstate="print"/>
          <a:srcRect/>
          <a:stretch>
            <a:fillRect/>
          </a:stretch>
        </p:blipFill>
        <p:spPr bwMode="auto">
          <a:xfrm>
            <a:off x="0" y="3357562"/>
            <a:ext cx="4500530" cy="329980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heophanis\Desktop\blackbird-seagull\άφιξη.jpg"/>
          <p:cNvPicPr>
            <a:picLocks noChangeAspect="1" noChangeArrowheads="1"/>
          </p:cNvPicPr>
          <p:nvPr/>
        </p:nvPicPr>
        <p:blipFill>
          <a:blip r:embed="rId2" cstate="print"/>
          <a:srcRect/>
          <a:stretch>
            <a:fillRect/>
          </a:stretch>
        </p:blipFill>
        <p:spPr bwMode="auto">
          <a:xfrm>
            <a:off x="214282" y="428604"/>
            <a:ext cx="4621223" cy="3382472"/>
          </a:xfrm>
          <a:prstGeom prst="rect">
            <a:avLst/>
          </a:prstGeom>
          <a:noFill/>
        </p:spPr>
      </p:pic>
      <p:pic>
        <p:nvPicPr>
          <p:cNvPr id="4" name="Picture 2" descr="C:\Users\Theophanis\Desktop\blackbird-seagull\σύγκρουση.jpg"/>
          <p:cNvPicPr>
            <a:picLocks noChangeAspect="1" noChangeArrowheads="1"/>
          </p:cNvPicPr>
          <p:nvPr/>
        </p:nvPicPr>
        <p:blipFill>
          <a:blip r:embed="rId3" cstate="print"/>
          <a:srcRect/>
          <a:stretch>
            <a:fillRect/>
          </a:stretch>
        </p:blipFill>
        <p:spPr bwMode="auto">
          <a:xfrm>
            <a:off x="4976276" y="3000372"/>
            <a:ext cx="4167724" cy="334010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229600" cy="1643074"/>
          </a:xfrm>
        </p:spPr>
        <p:txBody>
          <a:bodyPr>
            <a:noAutofit/>
          </a:bodyPr>
          <a:lstStyle/>
          <a:p>
            <a:r>
              <a:rPr lang="en-US" sz="2800" dirty="0" smtClean="0"/>
              <a:t>Jimmy was angry with them and took his new friend to his house, which was outside the village. There they spent their days by catching fish, walking in the forest and flying.</a:t>
            </a:r>
            <a:endParaRPr lang="el-GR" sz="2800" dirty="0"/>
          </a:p>
        </p:txBody>
      </p:sp>
      <p:pic>
        <p:nvPicPr>
          <p:cNvPr id="5122" name="Picture 2" descr="C:\Users\Theophanis\Desktop\blackbird-seagull\σπίτι.jpg"/>
          <p:cNvPicPr>
            <a:picLocks noChangeAspect="1" noChangeArrowheads="1"/>
          </p:cNvPicPr>
          <p:nvPr/>
        </p:nvPicPr>
        <p:blipFill>
          <a:blip r:embed="rId2" cstate="print"/>
          <a:srcRect/>
          <a:stretch>
            <a:fillRect/>
          </a:stretch>
        </p:blipFill>
        <p:spPr bwMode="auto">
          <a:xfrm>
            <a:off x="142844" y="2357430"/>
            <a:ext cx="4357718" cy="3356511"/>
          </a:xfrm>
          <a:prstGeom prst="rect">
            <a:avLst/>
          </a:prstGeom>
          <a:noFill/>
        </p:spPr>
      </p:pic>
      <p:pic>
        <p:nvPicPr>
          <p:cNvPr id="4" name="Picture 3" descr="C:\Users\Theophanis\Desktop\blackbird-seagull\ψάρεμα1.jpg"/>
          <p:cNvPicPr>
            <a:picLocks noChangeAspect="1" noChangeArrowheads="1"/>
          </p:cNvPicPr>
          <p:nvPr/>
        </p:nvPicPr>
        <p:blipFill>
          <a:blip r:embed="rId3" cstate="print"/>
          <a:srcRect/>
          <a:stretch>
            <a:fillRect/>
          </a:stretch>
        </p:blipFill>
        <p:spPr bwMode="auto">
          <a:xfrm>
            <a:off x="4714876" y="3500438"/>
            <a:ext cx="4286248" cy="310755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154230"/>
          </a:xfrm>
        </p:spPr>
        <p:txBody>
          <a:bodyPr>
            <a:normAutofit fontScale="90000"/>
          </a:bodyPr>
          <a:lstStyle/>
          <a:p>
            <a:r>
              <a:rPr lang="en-US" sz="2400" dirty="0" smtClean="0"/>
              <a:t>One day James found a trunk with books at home, that Jimmy used them as kindling for the fireplace, because he could not read. James, who knew how to read, was reading stories to his friend every night. Jimmy was excited. With him was excited and a little seagull, Albert, who was watching them.</a:t>
            </a:r>
            <a:endParaRPr lang="el-GR" sz="2400" dirty="0"/>
          </a:p>
        </p:txBody>
      </p:sp>
      <p:pic>
        <p:nvPicPr>
          <p:cNvPr id="6146" name="Picture 2" descr="C:\Users\Theophanis\Desktop\blackbird-seagull\ανάγνωση.jpg"/>
          <p:cNvPicPr>
            <a:picLocks noChangeAspect="1" noChangeArrowheads="1"/>
          </p:cNvPicPr>
          <p:nvPr/>
        </p:nvPicPr>
        <p:blipFill>
          <a:blip r:embed="rId2" cstate="print"/>
          <a:srcRect/>
          <a:stretch>
            <a:fillRect/>
          </a:stretch>
        </p:blipFill>
        <p:spPr bwMode="auto">
          <a:xfrm>
            <a:off x="1928794" y="2571744"/>
            <a:ext cx="5192727" cy="387473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725602"/>
          </a:xfrm>
        </p:spPr>
        <p:txBody>
          <a:bodyPr>
            <a:normAutofit fontScale="90000"/>
          </a:bodyPr>
          <a:lstStyle/>
          <a:p>
            <a:r>
              <a:rPr lang="en-US" sz="3100" dirty="0" smtClean="0"/>
              <a:t>He told his mom about the books, and she wanted to visit the two friends. During her visit, she thrilled with the books of James. She went back next day with her friends.</a:t>
            </a:r>
            <a:r>
              <a:rPr lang="el-GR" sz="2400" dirty="0" smtClean="0"/>
              <a:t/>
            </a:r>
            <a:br>
              <a:rPr lang="el-GR" sz="2400" dirty="0" smtClean="0"/>
            </a:br>
            <a:endParaRPr lang="el-GR" sz="2400" dirty="0"/>
          </a:p>
        </p:txBody>
      </p:sp>
      <p:pic>
        <p:nvPicPr>
          <p:cNvPr id="8194" name="Picture 2" descr="C:\Users\Theophanis\Desktop\blackbird-seagull\επίσκεψη.jpg"/>
          <p:cNvPicPr>
            <a:picLocks noChangeAspect="1" noChangeArrowheads="1"/>
          </p:cNvPicPr>
          <p:nvPr/>
        </p:nvPicPr>
        <p:blipFill>
          <a:blip r:embed="rId2"/>
          <a:srcRect/>
          <a:stretch>
            <a:fillRect/>
          </a:stretch>
        </p:blipFill>
        <p:spPr bwMode="auto">
          <a:xfrm>
            <a:off x="1785918" y="2214554"/>
            <a:ext cx="5973849" cy="448038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208</TotalTime>
  <Words>400</Words>
  <PresentationFormat>Προβολή στην οθόνη (4:3)</PresentationFormat>
  <Paragraphs>20</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Αποκορύφωμα</vt:lpstr>
      <vt:lpstr>23rd Primary School of Thessaloniki, Greece  eTwinning Celebrating Diversity</vt:lpstr>
      <vt:lpstr>Reading a book about diversity</vt:lpstr>
      <vt:lpstr>PROTAGONISTS James: a blackbird that leaves the forest and travels to the sea, where he meets the seagulls. Jimmy: a lone seagull who loves sea and fish, which makes the blackbird his friend and conflicts with the other seagulls for his sake. Seagulls: they are inhospitable, they judge James only by its color, they don’t even speak to him, they isolate Jimmy when he makes James his friend. But when they know him better, they do not hesitate to change their minds and accept him as their own. Albert: a little seagull who watched the two friends, transferred to the other gulls what they did and helped them understand that James was a remarkable bird which they had to make their friend.</vt:lpstr>
      <vt:lpstr>SUMMARY A blackbird, James, decided one day to visit the sea. When he saw it, he liked it very much. There he met a seagull, Jimmy, and they became friends. Jimmy called him to the village of seagulls. They had to travel for a whole day to reach it. James was very happy that he found such a nice new friend.</vt:lpstr>
      <vt:lpstr>But in Seagull Village the gulls were not friendly towards him. His black color made them dislike him and did not speak to him. </vt:lpstr>
      <vt:lpstr>Διαφάνεια 6</vt:lpstr>
      <vt:lpstr>Jimmy was angry with them and took his new friend to his house, which was outside the village. There they spent their days by catching fish, walking in the forest and flying.</vt:lpstr>
      <vt:lpstr>One day James found a trunk with books at home, that Jimmy used them as kindling for the fireplace, because he could not read. James, who knew how to read, was reading stories to his friend every night. Jimmy was excited. With him was excited and a little seagull, Albert, who was watching them.</vt:lpstr>
      <vt:lpstr>He told his mom about the books, and she wanted to visit the two friends. During her visit, she thrilled with the books of James. She went back next day with her friends. </vt:lpstr>
      <vt:lpstr>So slowly all the seagulls knew James and liked him. They all gathered every night outside Jim’s house and heard James reading the books. Eventually, James decided to live with seagulls, he became a teacher and taught little seagulls how to read. </vt:lpstr>
      <vt:lpstr>DISCUSSION In the story of James and Jim we saw that the seagulls did not want to hang out, not even to speak with the blackbird, just because they differ in the color of their wings, he was black and they were white. This is exactly what we humans do. Whoever differs from us in skin color, language, dressing, religion, ideas, behavior and so much more, we see him with suspicion, and may dislike him, even treat him badly. And this without even talk to him, without having tried to meet him. This is wrong, it’s unfair. And the seagulls understood this when they knew James. </vt:lpstr>
      <vt:lpstr>This is what we should try to avoid. All people are the same, we are equal, and we can live together peacefully and cooperate. We have nothing to divide. We should not dislike each other, οr putting some people in margin, this way we make enemies within our societies. This leads to wars between nations or civil wars, in social conflicts and hatreds , and even acts of terrorism, such as the recent in Paris and Brussels.</vt:lpstr>
      <vt:lpstr>This must stop. Our participation in eTwinning certainly helps in this, since we know children from different countries and talk to them, work with them, as young European citizens.  Let us all live together in peace,  let us build a better world!</vt:lpstr>
      <vt:lpstr>Us playing the story of James and Jim.</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23rd Primary School of Thessaloniki, Greece  eTwinning Celebrating Diversity</dc:title>
  <dc:creator>Theophanis Kapsomanis</dc:creator>
  <cp:lastModifiedBy>Theophanis Kapsomanis</cp:lastModifiedBy>
  <cp:revision>24</cp:revision>
  <dcterms:created xsi:type="dcterms:W3CDTF">2016-05-06T12:26:30Z</dcterms:created>
  <dcterms:modified xsi:type="dcterms:W3CDTF">2016-05-09T00:00:09Z</dcterms:modified>
</cp:coreProperties>
</file>