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5" r:id="rId8"/>
    <p:sldId id="266" r:id="rId9"/>
    <p:sldId id="263" r:id="rId10"/>
    <p:sldId id="264" r:id="rId11"/>
    <p:sldId id="267" r:id="rId12"/>
    <p:sldId id="268" r:id="rId13"/>
    <p:sldId id="269" r:id="rId14"/>
    <p:sldId id="270" r:id="rId15"/>
    <p:sldId id="272" r:id="rId16"/>
    <p:sldId id="273" r:id="rId17"/>
    <p:sldId id="279" r:id="rId18"/>
    <p:sldId id="280"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84" autoAdjust="0"/>
  </p:normalViewPr>
  <p:slideViewPr>
    <p:cSldViewPr>
      <p:cViewPr varScale="1">
        <p:scale>
          <a:sx n="58" d="100"/>
          <a:sy n="58" d="100"/>
        </p:scale>
        <p:origin x="-2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B199E4-1EE7-454A-8EE5-0B0A4828B20E}" type="datetimeFigureOut">
              <a:rPr lang="el-GR" smtClean="0"/>
              <a:pPr/>
              <a:t>15/3/2016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FCCCD3-636C-4DCF-ADBF-17770DBB7C7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FCCCD3-636C-4DCF-ADBF-17770DBB7C7D}"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Ορθογώνιο"/>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l-GR" smtClean="0"/>
              <a:t>Kλικ για επεξεργασία του τίτλου</a:t>
            </a:r>
            <a:endParaRPr kumimoji="0" lang="en-US"/>
          </a:p>
        </p:txBody>
      </p:sp>
      <p:sp>
        <p:nvSpPr>
          <p:cNvPr id="3" name="2 - Υπότιτλος"/>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l-GR" smtClean="0"/>
              <a:t>Κάντε κλικ για να επεξεργαστείτε τον υπότιτλο του υποδείγματος</a:t>
            </a:r>
            <a:endParaRPr kumimoji="0" lang="en-US"/>
          </a:p>
        </p:txBody>
      </p:sp>
      <p:sp>
        <p:nvSpPr>
          <p:cNvPr id="4" name="3 - Θέση ημερομηνίας"/>
          <p:cNvSpPr>
            <a:spLocks noGrp="1"/>
          </p:cNvSpPr>
          <p:nvPr>
            <p:ph type="dt" sz="half" idx="10"/>
          </p:nvPr>
        </p:nvSpPr>
        <p:spPr/>
        <p:txBody>
          <a:bodyPr/>
          <a:lstStyle/>
          <a:p>
            <a:fld id="{FEE6CBEA-764F-4596-BF21-F33A3407CCEC}" type="datetimeFigureOut">
              <a:rPr lang="el-GR" smtClean="0"/>
              <a:pPr/>
              <a:t>15/3/2016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D465C1-08F7-4736-934C-9C3210B1C275}" type="slidenum">
              <a:rPr lang="el-GR" smtClean="0"/>
              <a:pPr/>
              <a:t>‹#›</a:t>
            </a:fld>
            <a:endParaRPr lang="el-GR"/>
          </a:p>
        </p:txBody>
      </p:sp>
      <p:sp>
        <p:nvSpPr>
          <p:cNvPr id="10" name="9 - Ορθογώνιο"/>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EE6CBEA-764F-4596-BF21-F33A3407CCEC}" type="datetimeFigureOut">
              <a:rPr lang="el-GR" smtClean="0"/>
              <a:pPr/>
              <a:t>15/3/2016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D465C1-08F7-4736-934C-9C3210B1C27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8 - Ορθογώνιο"/>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 Ορθογώνιο"/>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Κατακόρυφος τίτλος"/>
          <p:cNvSpPr>
            <a:spLocks noGrp="1"/>
          </p:cNvSpPr>
          <p:nvPr>
            <p:ph type="title" orient="vert"/>
          </p:nvPr>
        </p:nvSpPr>
        <p:spPr>
          <a:xfrm>
            <a:off x="6781800" y="274640"/>
            <a:ext cx="19050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04800"/>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EE6CBEA-764F-4596-BF21-F33A3407CCEC}" type="datetimeFigureOut">
              <a:rPr lang="el-GR" smtClean="0"/>
              <a:pPr/>
              <a:t>15/3/2016</a:t>
            </a:fld>
            <a:endParaRPr lang="el-GR"/>
          </a:p>
        </p:txBody>
      </p:sp>
      <p:sp>
        <p:nvSpPr>
          <p:cNvPr id="5" name="4 - Θέση υποσέλιδου"/>
          <p:cNvSpPr>
            <a:spLocks noGrp="1"/>
          </p:cNvSpPr>
          <p:nvPr>
            <p:ph type="ftr" sz="quarter" idx="11"/>
          </p:nvPr>
        </p:nvSpPr>
        <p:spPr>
          <a:xfrm>
            <a:off x="2640597" y="6377459"/>
            <a:ext cx="3836404" cy="365125"/>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B8D465C1-08F7-4736-934C-9C3210B1C27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5448"/>
            <a:ext cx="8229600" cy="1252728"/>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EE6CBEA-764F-4596-BF21-F33A3407CCEC}" type="datetimeFigureOut">
              <a:rPr lang="el-GR" smtClean="0"/>
              <a:pPr/>
              <a:t>15/3/2016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D465C1-08F7-4736-934C-9C3210B1C27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9" name="8 - Ορθογώνιο"/>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 Ορθογώνιο"/>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EE6CBEA-764F-4596-BF21-F33A3407CCEC}" type="datetimeFigureOut">
              <a:rPr lang="el-GR" smtClean="0"/>
              <a:pPr/>
              <a:t>15/3/2016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D465C1-08F7-4736-934C-9C3210B1C275}"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EE6CBEA-764F-4596-BF21-F33A3407CCEC}" type="datetimeFigureOut">
              <a:rPr lang="el-GR" smtClean="0"/>
              <a:pPr/>
              <a:t>15/3/2016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8D465C1-08F7-4736-934C-9C3210B1C27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κειμένου"/>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FEE6CBEA-764F-4596-BF21-F33A3407CCEC}" type="datetimeFigureOut">
              <a:rPr lang="el-GR" smtClean="0"/>
              <a:pPr/>
              <a:t>15/3/2016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8D465C1-08F7-4736-934C-9C3210B1C27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EE6CBEA-764F-4596-BF21-F33A3407CCEC}" type="datetimeFigureOut">
              <a:rPr lang="el-GR" smtClean="0"/>
              <a:pPr/>
              <a:t>15/3/2016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8D465C1-08F7-4736-934C-9C3210B1C27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EE6CBEA-764F-4596-BF21-F33A3407CCEC}" type="datetimeFigureOut">
              <a:rPr lang="el-GR" smtClean="0"/>
              <a:pPr/>
              <a:t>15/3/2016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8D465C1-08F7-4736-934C-9C3210B1C27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κειμένου"/>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EE6CBEA-764F-4596-BF21-F33A3407CCEC}" type="datetimeFigureOut">
              <a:rPr lang="el-GR" smtClean="0"/>
              <a:pPr/>
              <a:t>15/3/2016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8D465C1-08F7-4736-934C-9C3210B1C275}" type="slidenum">
              <a:rPr lang="el-GR" smtClean="0"/>
              <a:pPr/>
              <a:t>‹#›</a:t>
            </a:fld>
            <a:endParaRPr lang="el-GR"/>
          </a:p>
        </p:txBody>
      </p:sp>
      <p:sp>
        <p:nvSpPr>
          <p:cNvPr id="12" name="11 - Ορθογώνιο"/>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164592" y="1170432"/>
            <a:ext cx="2523744" cy="201168"/>
          </a:xfrm>
        </p:spPr>
        <p:txBody>
          <a:bodyPr/>
          <a:lstStyle/>
          <a:p>
            <a:fld id="{FEE6CBEA-764F-4596-BF21-F33A3407CCEC}" type="datetimeFigureOut">
              <a:rPr lang="el-GR" smtClean="0"/>
              <a:pPr/>
              <a:t>15/3/2016</a:t>
            </a:fld>
            <a:endParaRPr lang="el-GR"/>
          </a:p>
        </p:txBody>
      </p:sp>
      <p:sp>
        <p:nvSpPr>
          <p:cNvPr id="11" name="10 - Ορθογώνιο"/>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 Θέση υποσέλιδου"/>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l-GR"/>
          </a:p>
        </p:txBody>
      </p:sp>
      <p:sp>
        <p:nvSpPr>
          <p:cNvPr id="7" name="6 - Θέση αριθμού διαφάνειας"/>
          <p:cNvSpPr>
            <a:spLocks noGrp="1"/>
          </p:cNvSpPr>
          <p:nvPr>
            <p:ph type="sldNum" sz="quarter" idx="12"/>
          </p:nvPr>
        </p:nvSpPr>
        <p:spPr>
          <a:xfrm>
            <a:off x="8339328" y="1170432"/>
            <a:ext cx="733864" cy="201168"/>
          </a:xfrm>
        </p:spPr>
        <p:txBody>
          <a:bodyPr/>
          <a:lstStyle/>
          <a:p>
            <a:fld id="{B8D465C1-08F7-4736-934C-9C3210B1C27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 Ορθογώνιο"/>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 Ορθογώνιο"/>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Θέση τίτλου"/>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4" name="3 - Θέση ημερομηνίας"/>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EE6CBEA-764F-4596-BF21-F33A3407CCEC}" type="datetimeFigureOut">
              <a:rPr lang="el-GR" smtClean="0"/>
              <a:pPr/>
              <a:t>15/3/2016</a:t>
            </a:fld>
            <a:endParaRPr lang="el-GR"/>
          </a:p>
        </p:txBody>
      </p:sp>
      <p:sp>
        <p:nvSpPr>
          <p:cNvPr id="5" name="4 - Θέση υποσέλιδου"/>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l-GR"/>
          </a:p>
        </p:txBody>
      </p:sp>
      <p:sp>
        <p:nvSpPr>
          <p:cNvPr id="6" name="5 - Θέση αριθμού διαφάνειας"/>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8D465C1-08F7-4736-934C-9C3210B1C27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http://blogs.sch.gr/dimptemag/files/2011/03/carnival.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4.bp.blogspot.com/-mtT8YT7qESQ/TXNZom88vvI/AAAAAAAAAco/h012GcxPGMA/s320/K12.2BDionysos.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s.sch.gr/dimptemag/files/2011/03/carnival.jpg"/>
          <p:cNvPicPr>
            <a:picLocks noChangeAspect="1" noChangeArrowheads="1"/>
          </p:cNvPicPr>
          <p:nvPr/>
        </p:nvPicPr>
        <p:blipFill>
          <a:blip r:embed="rId3" r:link="rId4" cstate="print"/>
          <a:stretch>
            <a:fillRect/>
          </a:stretch>
        </p:blipFill>
        <p:spPr bwMode="auto">
          <a:xfrm>
            <a:off x="755576" y="620689"/>
            <a:ext cx="7704856" cy="58326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1 - Τίτλος"/>
          <p:cNvSpPr>
            <a:spLocks noGrp="1"/>
          </p:cNvSpPr>
          <p:nvPr>
            <p:ph type="ctrTitle"/>
          </p:nvPr>
        </p:nvSpPr>
        <p:spPr/>
        <p:txBody>
          <a:bodyPr>
            <a:normAutofit/>
          </a:bodyPr>
          <a:lstStyle/>
          <a:p>
            <a:r>
              <a:rPr lang="en-US" sz="4000" b="1" dirty="0" smtClean="0">
                <a:solidFill>
                  <a:srgbClr val="FF0066"/>
                </a:solidFill>
                <a:latin typeface="Castellar" pitchFamily="18" charset="0"/>
              </a:rPr>
              <a:t/>
            </a:r>
            <a:br>
              <a:rPr lang="en-US" sz="4000" b="1" dirty="0" smtClean="0">
                <a:solidFill>
                  <a:srgbClr val="FF0066"/>
                </a:solidFill>
                <a:latin typeface="Castellar" pitchFamily="18" charset="0"/>
              </a:rPr>
            </a:br>
            <a:endParaRPr lang="el-GR" sz="4000" b="1" dirty="0">
              <a:solidFill>
                <a:srgbClr val="FF0066"/>
              </a:solidFill>
            </a:endParaRPr>
          </a:p>
        </p:txBody>
      </p:sp>
      <p:sp>
        <p:nvSpPr>
          <p:cNvPr id="3" name="2 - Υπότιτλος"/>
          <p:cNvSpPr>
            <a:spLocks noGrp="1"/>
          </p:cNvSpPr>
          <p:nvPr>
            <p:ph type="subTitle" idx="1"/>
          </p:nvPr>
        </p:nvSpPr>
        <p:spPr>
          <a:xfrm>
            <a:off x="1371600" y="3789040"/>
            <a:ext cx="6400800" cy="2448272"/>
          </a:xfrm>
        </p:spPr>
        <p:txBody>
          <a:bodyPr>
            <a:normAutofit fontScale="92500" lnSpcReduction="20000"/>
          </a:bodyPr>
          <a:lstStyle/>
          <a:p>
            <a:pPr algn="ctr"/>
            <a:r>
              <a:rPr lang="en-US" sz="3200" b="1" dirty="0" smtClean="0">
                <a:solidFill>
                  <a:srgbClr val="FF0066"/>
                </a:solidFill>
                <a:latin typeface="Castellar" pitchFamily="18" charset="0"/>
              </a:rPr>
              <a:t>23</a:t>
            </a:r>
            <a:r>
              <a:rPr lang="en-US" sz="3200" b="1" baseline="30000" dirty="0" smtClean="0">
                <a:solidFill>
                  <a:srgbClr val="FF0066"/>
                </a:solidFill>
                <a:latin typeface="Castellar" pitchFamily="18" charset="0"/>
              </a:rPr>
              <a:t>rd</a:t>
            </a:r>
            <a:r>
              <a:rPr lang="en-US" sz="3200" b="1" dirty="0" smtClean="0">
                <a:solidFill>
                  <a:srgbClr val="FF0066"/>
                </a:solidFill>
                <a:latin typeface="Castellar" pitchFamily="18" charset="0"/>
              </a:rPr>
              <a:t> primary school of </a:t>
            </a:r>
            <a:r>
              <a:rPr lang="en-US" sz="3200" b="1" dirty="0" err="1" smtClean="0">
                <a:solidFill>
                  <a:srgbClr val="FF0066"/>
                </a:solidFill>
                <a:latin typeface="Castellar" pitchFamily="18" charset="0"/>
              </a:rPr>
              <a:t>thessaloniki</a:t>
            </a:r>
            <a:r>
              <a:rPr lang="en-US" sz="3200" b="1" dirty="0" smtClean="0">
                <a:solidFill>
                  <a:srgbClr val="FF0066"/>
                </a:solidFill>
                <a:latin typeface="Castellar" pitchFamily="18" charset="0"/>
              </a:rPr>
              <a:t> – </a:t>
            </a:r>
            <a:r>
              <a:rPr lang="en-US" sz="3200" b="1" dirty="0" err="1" smtClean="0">
                <a:solidFill>
                  <a:srgbClr val="FF0066"/>
                </a:solidFill>
                <a:latin typeface="Castellar" pitchFamily="18" charset="0"/>
              </a:rPr>
              <a:t>greece</a:t>
            </a:r>
            <a:endParaRPr lang="en-US" sz="3200" b="1" dirty="0" smtClean="0">
              <a:solidFill>
                <a:srgbClr val="FF0066"/>
              </a:solidFill>
              <a:latin typeface="Castellar" pitchFamily="18" charset="0"/>
            </a:endParaRPr>
          </a:p>
          <a:p>
            <a:pPr algn="ctr"/>
            <a:r>
              <a:rPr lang="en-US" sz="3200" b="1" dirty="0" smtClean="0">
                <a:solidFill>
                  <a:srgbClr val="FF0066"/>
                </a:solidFill>
                <a:latin typeface="Castellar" pitchFamily="18" charset="0"/>
              </a:rPr>
              <a:t> </a:t>
            </a:r>
          </a:p>
          <a:p>
            <a:pPr algn="ctr"/>
            <a:r>
              <a:rPr lang="en-US" sz="5200" b="1" dirty="0" smtClean="0">
                <a:solidFill>
                  <a:srgbClr val="FF0066"/>
                </a:solidFill>
                <a:latin typeface="Castellar" pitchFamily="18" charset="0"/>
              </a:rPr>
              <a:t>CARNIVAL</a:t>
            </a:r>
            <a:r>
              <a:rPr lang="en-US" sz="4400" b="1" dirty="0" smtClean="0">
                <a:solidFill>
                  <a:srgbClr val="FF0066"/>
                </a:solidFill>
                <a:latin typeface="Castellar" pitchFamily="18" charset="0"/>
              </a:rPr>
              <a:t> </a:t>
            </a:r>
          </a:p>
          <a:p>
            <a:pPr algn="ctr"/>
            <a:r>
              <a:rPr lang="en-US" sz="4400" b="1" dirty="0" smtClean="0">
                <a:solidFill>
                  <a:srgbClr val="FF0066"/>
                </a:solidFill>
                <a:latin typeface="Castellar" pitchFamily="18" charset="0"/>
              </a:rPr>
              <a:t>IN GREECE</a:t>
            </a:r>
            <a:endParaRPr lang="el-GR" sz="4400" dirty="0">
              <a:solidFill>
                <a:srgbClr val="FF00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endParaRPr lang="el-GR" dirty="0"/>
          </a:p>
        </p:txBody>
      </p:sp>
      <p:pic>
        <p:nvPicPr>
          <p:cNvPr id="23554" name="Picture 2" descr="http://1.bp.blogspot.com/-v_f4tGCL3lc/TzJs78gSORI/AAAAAAAADDg/aN3be708w2I/s1600/naousa_genitsaroi_mpoyles_aftodioikisi.jpg"/>
          <p:cNvPicPr>
            <a:picLocks noChangeAspect="1" noChangeArrowheads="1"/>
          </p:cNvPicPr>
          <p:nvPr/>
        </p:nvPicPr>
        <p:blipFill>
          <a:blip r:embed="rId2" cstate="print"/>
          <a:srcRect/>
          <a:stretch>
            <a:fillRect/>
          </a:stretch>
        </p:blipFill>
        <p:spPr bwMode="auto">
          <a:xfrm>
            <a:off x="3347864" y="188641"/>
            <a:ext cx="5328592" cy="3888431"/>
          </a:xfrm>
          <a:prstGeom prst="rect">
            <a:avLst/>
          </a:prstGeom>
          <a:noFill/>
        </p:spPr>
      </p:pic>
      <p:pic>
        <p:nvPicPr>
          <p:cNvPr id="23556" name="Picture 4" descr="http://t2.gstatic.com/images?q=tbn:ANd9GcRxQdyKKDmHLm74Ttb3-bQc9VnRjrhWFcqq0NQuiYLw7qzsYTqI"/>
          <p:cNvPicPr>
            <a:picLocks noChangeAspect="1" noChangeArrowheads="1"/>
          </p:cNvPicPr>
          <p:nvPr/>
        </p:nvPicPr>
        <p:blipFill>
          <a:blip r:embed="rId3" cstate="print"/>
          <a:srcRect/>
          <a:stretch>
            <a:fillRect/>
          </a:stretch>
        </p:blipFill>
        <p:spPr bwMode="auto">
          <a:xfrm>
            <a:off x="467544" y="188640"/>
            <a:ext cx="2808312" cy="4749190"/>
          </a:xfrm>
          <a:prstGeom prst="rect">
            <a:avLst/>
          </a:prstGeom>
          <a:noFill/>
        </p:spPr>
      </p:pic>
      <p:pic>
        <p:nvPicPr>
          <p:cNvPr id="23558" name="Picture 6" descr="http://2.bp.blogspot.com/_5FQOdxX-TcQ/TLL6Z_EOu9I/AAAAAAAAADw/uhw5gAei4Qc/s400/%CE%BC%CF%80%CE%BF%CF%85%CE%BB%CE%B5%CF%82.jpg"/>
          <p:cNvPicPr>
            <a:picLocks noChangeAspect="1" noChangeArrowheads="1"/>
          </p:cNvPicPr>
          <p:nvPr/>
        </p:nvPicPr>
        <p:blipFill>
          <a:blip r:embed="rId4" cstate="print"/>
          <a:srcRect/>
          <a:stretch>
            <a:fillRect/>
          </a:stretch>
        </p:blipFill>
        <p:spPr bwMode="auto">
          <a:xfrm>
            <a:off x="3131840" y="4160695"/>
            <a:ext cx="4464496" cy="269730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FF3399"/>
                </a:solidFill>
              </a:rPr>
              <a:t/>
            </a:r>
            <a:br>
              <a:rPr lang="en-US" b="1" dirty="0" smtClean="0">
                <a:solidFill>
                  <a:srgbClr val="FF3399"/>
                </a:solidFill>
              </a:rPr>
            </a:br>
            <a:r>
              <a:rPr lang="en-US" b="1" dirty="0" smtClean="0">
                <a:solidFill>
                  <a:srgbClr val="FF3399"/>
                </a:solidFill>
              </a:rPr>
              <a:t>CARNIVAL </a:t>
            </a:r>
            <a:r>
              <a:rPr lang="en-US" b="1" dirty="0" smtClean="0">
                <a:solidFill>
                  <a:srgbClr val="FF3399"/>
                </a:solidFill>
              </a:rPr>
              <a:t>IN </a:t>
            </a:r>
            <a:r>
              <a:rPr lang="en-US" b="1" dirty="0" smtClean="0">
                <a:solidFill>
                  <a:srgbClr val="FF3399"/>
                </a:solidFill>
              </a:rPr>
              <a:t>GALAXIDI</a:t>
            </a:r>
            <a:r>
              <a:rPr lang="en-US" b="1" dirty="0" smtClean="0">
                <a:solidFill>
                  <a:srgbClr val="FF3399"/>
                </a:solidFill>
              </a:rPr>
              <a:t/>
            </a:r>
            <a:br>
              <a:rPr lang="en-US" b="1" dirty="0" smtClean="0">
                <a:solidFill>
                  <a:srgbClr val="FF3399"/>
                </a:solidFill>
              </a:rPr>
            </a:br>
            <a:endParaRPr lang="el-GR" b="1" dirty="0">
              <a:solidFill>
                <a:srgbClr val="FF3399"/>
              </a:solidFill>
            </a:endParaRPr>
          </a:p>
        </p:txBody>
      </p:sp>
      <p:sp>
        <p:nvSpPr>
          <p:cNvPr id="3" name="2 - Θέση περιεχομένου"/>
          <p:cNvSpPr>
            <a:spLocks noGrp="1"/>
          </p:cNvSpPr>
          <p:nvPr>
            <p:ph idx="1"/>
          </p:nvPr>
        </p:nvSpPr>
        <p:spPr>
          <a:xfrm>
            <a:off x="0" y="1556793"/>
            <a:ext cx="9144000" cy="4844008"/>
          </a:xfrm>
        </p:spPr>
        <p:txBody>
          <a:bodyPr>
            <a:normAutofit/>
          </a:bodyPr>
          <a:lstStyle/>
          <a:p>
            <a:r>
              <a:rPr lang="en-US" sz="2800" b="1" dirty="0" smtClean="0">
                <a:solidFill>
                  <a:srgbClr val="FF0066"/>
                </a:solidFill>
              </a:rPr>
              <a:t>The carnival in </a:t>
            </a:r>
            <a:r>
              <a:rPr lang="en-US" sz="2800" b="1" dirty="0" err="1" smtClean="0">
                <a:solidFill>
                  <a:srgbClr val="FF0066"/>
                </a:solidFill>
              </a:rPr>
              <a:t>G</a:t>
            </a:r>
            <a:r>
              <a:rPr lang="en-US" sz="2800" b="1" dirty="0" err="1" smtClean="0">
                <a:solidFill>
                  <a:srgbClr val="FF0066"/>
                </a:solidFill>
              </a:rPr>
              <a:t>alaxidi</a:t>
            </a:r>
            <a:r>
              <a:rPr lang="en-US" sz="2800" b="1" dirty="0" smtClean="0">
                <a:solidFill>
                  <a:srgbClr val="FF0066"/>
                </a:solidFill>
              </a:rPr>
              <a:t> </a:t>
            </a:r>
            <a:r>
              <a:rPr lang="en-US" sz="2800" b="1" dirty="0" smtClean="0">
                <a:solidFill>
                  <a:srgbClr val="FF0066"/>
                </a:solidFill>
              </a:rPr>
              <a:t>is famous for the custom of “ flour war” , a strange but funny carnival custom. On Clean Monday they throw flour and ashes at each other, so they turn white and in a minute they’re all covered in black!  </a:t>
            </a:r>
            <a:endParaRPr lang="el-GR" sz="2800" b="1" dirty="0">
              <a:solidFill>
                <a:srgbClr val="FF0066"/>
              </a:solidFill>
            </a:endParaRPr>
          </a:p>
        </p:txBody>
      </p:sp>
      <p:pic>
        <p:nvPicPr>
          <p:cNvPr id="26628" name="Picture 4" descr="http://api.ning.com/files/tf*8bCJW5viDXF3Yv5vTLewv1TIdGFIqQRnNIOmyVLMDqtGnqHKw-Tqr19AjBkNddAtN6pKIFLgLoVVvInfTPVfn8EsR8XjS/DSCF6818int.jpg?width=721"/>
          <p:cNvPicPr>
            <a:picLocks noChangeAspect="1" noChangeArrowheads="1"/>
          </p:cNvPicPr>
          <p:nvPr/>
        </p:nvPicPr>
        <p:blipFill>
          <a:blip r:embed="rId2" cstate="print"/>
          <a:srcRect/>
          <a:stretch>
            <a:fillRect/>
          </a:stretch>
        </p:blipFill>
        <p:spPr bwMode="auto">
          <a:xfrm>
            <a:off x="2195736" y="3501008"/>
            <a:ext cx="5040560" cy="31683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pPr>
              <a:buNone/>
            </a:pPr>
            <a:endParaRPr lang="el-GR" dirty="0"/>
          </a:p>
        </p:txBody>
      </p:sp>
      <p:pic>
        <p:nvPicPr>
          <p:cNvPr id="27650" name="rg_hi" descr="ANd9GcQBtyp73L4iFiJgjLehY0WLbwc84Ww9BEAKdKZE9HwEJ_Nxlytj"/>
          <p:cNvPicPr>
            <a:picLocks noChangeAspect="1" noChangeArrowheads="1"/>
          </p:cNvPicPr>
          <p:nvPr/>
        </p:nvPicPr>
        <p:blipFill>
          <a:blip r:embed="rId2" cstate="print"/>
          <a:srcRect/>
          <a:stretch>
            <a:fillRect/>
          </a:stretch>
        </p:blipFill>
        <p:spPr bwMode="auto">
          <a:xfrm>
            <a:off x="467544" y="188640"/>
            <a:ext cx="8208912" cy="3024336"/>
          </a:xfrm>
          <a:prstGeom prst="rect">
            <a:avLst/>
          </a:prstGeom>
          <a:noFill/>
          <a:ln w="9525">
            <a:noFill/>
            <a:miter lim="800000"/>
            <a:headEnd/>
            <a:tailEnd/>
          </a:ln>
        </p:spPr>
      </p:pic>
      <p:pic>
        <p:nvPicPr>
          <p:cNvPr id="27652" name="Picture 4" descr="Οι σακούλες με το αλεύρι και το φούμο πάνε και έρχονται στο Γαλαξίδι"/>
          <p:cNvPicPr>
            <a:picLocks noChangeAspect="1" noChangeArrowheads="1"/>
          </p:cNvPicPr>
          <p:nvPr/>
        </p:nvPicPr>
        <p:blipFill>
          <a:blip r:embed="rId3" cstate="print"/>
          <a:srcRect/>
          <a:stretch>
            <a:fillRect/>
          </a:stretch>
        </p:blipFill>
        <p:spPr bwMode="auto">
          <a:xfrm>
            <a:off x="2339752" y="3212976"/>
            <a:ext cx="4535944" cy="340536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600" dirty="0" smtClean="0">
                <a:solidFill>
                  <a:srgbClr val="FF3399"/>
                </a:solidFill>
              </a:rPr>
              <a:t/>
            </a:r>
            <a:br>
              <a:rPr lang="en-US" sz="3600" dirty="0" smtClean="0">
                <a:solidFill>
                  <a:srgbClr val="FF3399"/>
                </a:solidFill>
              </a:rPr>
            </a:br>
            <a:r>
              <a:rPr lang="en-US" sz="4400" b="1" dirty="0" smtClean="0">
                <a:solidFill>
                  <a:srgbClr val="FF3399"/>
                </a:solidFill>
              </a:rPr>
              <a:t>CARNIVAL </a:t>
            </a:r>
            <a:r>
              <a:rPr lang="en-US" sz="4400" b="1" dirty="0" smtClean="0">
                <a:solidFill>
                  <a:srgbClr val="FF3399"/>
                </a:solidFill>
              </a:rPr>
              <a:t>IN SKYROS</a:t>
            </a:r>
            <a:r>
              <a:rPr lang="en-US" sz="3600" b="1" dirty="0" smtClean="0">
                <a:solidFill>
                  <a:srgbClr val="FF3399"/>
                </a:solidFill>
              </a:rPr>
              <a:t/>
            </a:r>
            <a:br>
              <a:rPr lang="en-US" sz="3600" b="1" dirty="0" smtClean="0">
                <a:solidFill>
                  <a:srgbClr val="FF3399"/>
                </a:solidFill>
              </a:rPr>
            </a:br>
            <a:endParaRPr lang="el-GR" sz="3600" b="1" dirty="0">
              <a:solidFill>
                <a:srgbClr val="FF3399"/>
              </a:solidFill>
            </a:endParaRPr>
          </a:p>
        </p:txBody>
      </p:sp>
      <p:sp>
        <p:nvSpPr>
          <p:cNvPr id="3" name="2 - Θέση περιεχομένου"/>
          <p:cNvSpPr>
            <a:spLocks noGrp="1"/>
          </p:cNvSpPr>
          <p:nvPr>
            <p:ph idx="1"/>
          </p:nvPr>
        </p:nvSpPr>
        <p:spPr>
          <a:xfrm>
            <a:off x="457200" y="1556793"/>
            <a:ext cx="8229600" cy="4844008"/>
          </a:xfrm>
        </p:spPr>
        <p:txBody>
          <a:bodyPr/>
          <a:lstStyle/>
          <a:p>
            <a:r>
              <a:rPr lang="en-US" b="1" dirty="0" smtClean="0">
                <a:solidFill>
                  <a:srgbClr val="FF0066"/>
                </a:solidFill>
              </a:rPr>
              <a:t>There is the </a:t>
            </a:r>
            <a:r>
              <a:rPr lang="en-US" b="1" dirty="0" smtClean="0">
                <a:solidFill>
                  <a:srgbClr val="FF0066"/>
                </a:solidFill>
              </a:rPr>
              <a:t>custom of </a:t>
            </a:r>
            <a:r>
              <a:rPr lang="en-US" b="1" dirty="0" err="1" smtClean="0">
                <a:solidFill>
                  <a:srgbClr val="FF0066"/>
                </a:solidFill>
              </a:rPr>
              <a:t>yeri</a:t>
            </a:r>
            <a:r>
              <a:rPr lang="en-US" b="1" dirty="0" smtClean="0">
                <a:solidFill>
                  <a:srgbClr val="FF0066"/>
                </a:solidFill>
              </a:rPr>
              <a:t> (men dressed as old </a:t>
            </a:r>
            <a:r>
              <a:rPr lang="en-US" b="1" dirty="0" smtClean="0">
                <a:solidFill>
                  <a:srgbClr val="FF0066"/>
                </a:solidFill>
              </a:rPr>
              <a:t>men</a:t>
            </a:r>
            <a:r>
              <a:rPr lang="en-US" b="1" dirty="0" smtClean="0">
                <a:solidFill>
                  <a:srgbClr val="FF0066"/>
                </a:solidFill>
              </a:rPr>
              <a:t>), </a:t>
            </a:r>
            <a:r>
              <a:rPr lang="en-US" b="1" dirty="0" err="1" smtClean="0">
                <a:solidFill>
                  <a:srgbClr val="FF0066"/>
                </a:solidFill>
              </a:rPr>
              <a:t>korela</a:t>
            </a:r>
            <a:r>
              <a:rPr lang="en-US" b="1" dirty="0" smtClean="0">
                <a:solidFill>
                  <a:srgbClr val="FF0066"/>
                </a:solidFill>
              </a:rPr>
              <a:t> </a:t>
            </a:r>
            <a:r>
              <a:rPr lang="en-US" b="1" dirty="0" smtClean="0">
                <a:solidFill>
                  <a:srgbClr val="FF0066"/>
                </a:solidFill>
              </a:rPr>
              <a:t>(a man dressed as a young </a:t>
            </a:r>
            <a:r>
              <a:rPr lang="en-US" b="1" dirty="0" smtClean="0">
                <a:solidFill>
                  <a:srgbClr val="FF0066"/>
                </a:solidFill>
              </a:rPr>
              <a:t>lady) and </a:t>
            </a:r>
            <a:r>
              <a:rPr lang="en-US" b="1" dirty="0" err="1" smtClean="0">
                <a:solidFill>
                  <a:srgbClr val="FF0066"/>
                </a:solidFill>
              </a:rPr>
              <a:t>koudounati</a:t>
            </a:r>
            <a:r>
              <a:rPr lang="en-US" b="1" dirty="0" smtClean="0">
                <a:solidFill>
                  <a:srgbClr val="FF0066"/>
                </a:solidFill>
              </a:rPr>
              <a:t> </a:t>
            </a:r>
            <a:r>
              <a:rPr lang="en-US" b="1" dirty="0" smtClean="0">
                <a:solidFill>
                  <a:srgbClr val="FF0066"/>
                </a:solidFill>
              </a:rPr>
              <a:t>(bell </a:t>
            </a:r>
            <a:r>
              <a:rPr lang="en-US" b="1" dirty="0" smtClean="0">
                <a:solidFill>
                  <a:srgbClr val="FF0066"/>
                </a:solidFill>
              </a:rPr>
              <a:t>carriers</a:t>
            </a:r>
            <a:r>
              <a:rPr lang="en-US" b="1" dirty="0" smtClean="0">
                <a:solidFill>
                  <a:srgbClr val="FF0066"/>
                </a:solidFill>
              </a:rPr>
              <a:t>). They go around the streets, say funny stories, dance and drink.</a:t>
            </a:r>
            <a:endParaRPr lang="el-GR" b="1" dirty="0">
              <a:solidFill>
                <a:srgbClr val="FF0066"/>
              </a:solidFill>
            </a:endParaRPr>
          </a:p>
        </p:txBody>
      </p:sp>
      <p:pic>
        <p:nvPicPr>
          <p:cNvPr id="28674" name="Picture 2" descr="http://vstatic.doldigital.net/vimawebstatic/3779CB90D88A4E376541D56C7DAE8FFF.jpg"/>
          <p:cNvPicPr>
            <a:picLocks noChangeAspect="1" noChangeArrowheads="1"/>
          </p:cNvPicPr>
          <p:nvPr/>
        </p:nvPicPr>
        <p:blipFill>
          <a:blip r:embed="rId2" cstate="print"/>
          <a:srcRect/>
          <a:stretch>
            <a:fillRect/>
          </a:stretch>
        </p:blipFill>
        <p:spPr bwMode="auto">
          <a:xfrm>
            <a:off x="2555776" y="4060186"/>
            <a:ext cx="4536504" cy="279781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91264" cy="2146250"/>
          </a:xfrm>
        </p:spPr>
        <p:txBody>
          <a:bodyPr>
            <a:normAutofit fontScale="90000"/>
          </a:bodyPr>
          <a:lstStyle/>
          <a:p>
            <a:r>
              <a:rPr lang="en-US" sz="3200" dirty="0" smtClean="0"/>
              <a:t>Men are dressed up as old men and a young lady and they go around the streets of Skyros. They say funny stories and their bells make </a:t>
            </a:r>
            <a:r>
              <a:rPr lang="en-US" sz="3200" dirty="0" err="1" smtClean="0"/>
              <a:t>lound</a:t>
            </a:r>
            <a:r>
              <a:rPr lang="en-US" sz="3200" dirty="0" smtClean="0"/>
              <a:t> noise. At the end of the day they all dance and drink at the central square</a:t>
            </a:r>
            <a:endParaRPr lang="el-GR" sz="3200" dirty="0"/>
          </a:p>
        </p:txBody>
      </p:sp>
      <p:sp>
        <p:nvSpPr>
          <p:cNvPr id="3" name="2 - Θέση περιεχομένου"/>
          <p:cNvSpPr>
            <a:spLocks noGrp="1"/>
          </p:cNvSpPr>
          <p:nvPr>
            <p:ph idx="1"/>
          </p:nvPr>
        </p:nvSpPr>
        <p:spPr>
          <a:xfrm>
            <a:off x="-540568" y="-747464"/>
            <a:ext cx="10801200" cy="7605464"/>
          </a:xfrm>
        </p:spPr>
        <p:txBody>
          <a:bodyPr/>
          <a:lstStyle/>
          <a:p>
            <a:pPr>
              <a:buNone/>
            </a:pPr>
            <a:endParaRPr lang="el-GR" dirty="0"/>
          </a:p>
        </p:txBody>
      </p:sp>
      <p:pic>
        <p:nvPicPr>
          <p:cNvPr id="4" name="Picture 4" descr="http://vstatic.doldigital.net/vimawebstatic/F1097E15AF930FFE32DFFA16D8363DC5.jpg"/>
          <p:cNvPicPr>
            <a:picLocks noChangeAspect="1" noChangeArrowheads="1"/>
          </p:cNvPicPr>
          <p:nvPr/>
        </p:nvPicPr>
        <p:blipFill>
          <a:blip r:embed="rId2" cstate="print"/>
          <a:srcRect/>
          <a:stretch>
            <a:fillRect/>
          </a:stretch>
        </p:blipFill>
        <p:spPr bwMode="auto">
          <a:xfrm>
            <a:off x="2123728" y="2420888"/>
            <a:ext cx="4600800" cy="3600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4000" dirty="0" smtClean="0">
                <a:solidFill>
                  <a:srgbClr val="FF3399"/>
                </a:solidFill>
              </a:rPr>
              <a:t/>
            </a:r>
            <a:br>
              <a:rPr lang="en-US" sz="4000" dirty="0" smtClean="0">
                <a:solidFill>
                  <a:srgbClr val="FF3399"/>
                </a:solidFill>
              </a:rPr>
            </a:br>
            <a:r>
              <a:rPr lang="en-US" sz="4000" dirty="0" smtClean="0">
                <a:solidFill>
                  <a:srgbClr val="FF3399"/>
                </a:solidFill>
              </a:rPr>
              <a:t> </a:t>
            </a:r>
            <a:r>
              <a:rPr lang="en-US" sz="4000" dirty="0" smtClean="0">
                <a:solidFill>
                  <a:srgbClr val="FF3399"/>
                </a:solidFill>
              </a:rPr>
              <a:t>    G</a:t>
            </a:r>
            <a:r>
              <a:rPr lang="en-US" sz="4000" b="1" dirty="0" smtClean="0">
                <a:solidFill>
                  <a:srgbClr val="FF3399"/>
                </a:solidFill>
              </a:rPr>
              <a:t>AITANAKI</a:t>
            </a:r>
            <a:r>
              <a:rPr lang="en-US" sz="3200" b="1" dirty="0" smtClean="0">
                <a:solidFill>
                  <a:srgbClr val="FF3399"/>
                </a:solidFill>
              </a:rPr>
              <a:t/>
            </a:r>
            <a:br>
              <a:rPr lang="en-US" sz="3200" b="1" dirty="0" smtClean="0">
                <a:solidFill>
                  <a:srgbClr val="FF3399"/>
                </a:solidFill>
              </a:rPr>
            </a:br>
            <a:endParaRPr lang="el-GR" sz="3200" b="1" dirty="0">
              <a:solidFill>
                <a:srgbClr val="FF3399"/>
              </a:solidFill>
            </a:endParaRPr>
          </a:p>
        </p:txBody>
      </p:sp>
      <p:sp>
        <p:nvSpPr>
          <p:cNvPr id="3" name="2 - Θέση περιεχομένου"/>
          <p:cNvSpPr>
            <a:spLocks noGrp="1"/>
          </p:cNvSpPr>
          <p:nvPr>
            <p:ph idx="1"/>
          </p:nvPr>
        </p:nvSpPr>
        <p:spPr/>
        <p:txBody>
          <a:bodyPr/>
          <a:lstStyle/>
          <a:p>
            <a:r>
              <a:rPr lang="en-US" dirty="0" err="1" smtClean="0">
                <a:solidFill>
                  <a:srgbClr val="FF0066"/>
                </a:solidFill>
              </a:rPr>
              <a:t>G</a:t>
            </a:r>
            <a:r>
              <a:rPr lang="en-US" dirty="0" err="1" smtClean="0">
                <a:solidFill>
                  <a:srgbClr val="FF0066"/>
                </a:solidFill>
              </a:rPr>
              <a:t>aitanaki</a:t>
            </a:r>
            <a:r>
              <a:rPr lang="en-US" dirty="0" smtClean="0">
                <a:solidFill>
                  <a:srgbClr val="FF0066"/>
                </a:solidFill>
              </a:rPr>
              <a:t> </a:t>
            </a:r>
            <a:r>
              <a:rPr lang="en-US" dirty="0" smtClean="0">
                <a:solidFill>
                  <a:srgbClr val="FF0066"/>
                </a:solidFill>
              </a:rPr>
              <a:t>is a traditional Carnival dance. One of the dancers holds a pole from which 12 ribbons start . The dancers hold the </a:t>
            </a:r>
            <a:r>
              <a:rPr lang="en-US" dirty="0" smtClean="0">
                <a:solidFill>
                  <a:srgbClr val="FF0066"/>
                </a:solidFill>
              </a:rPr>
              <a:t>colorful </a:t>
            </a:r>
            <a:r>
              <a:rPr lang="en-US" dirty="0" smtClean="0">
                <a:solidFill>
                  <a:srgbClr val="FF0066"/>
                </a:solidFill>
              </a:rPr>
              <a:t>ribbons and dance around the pole. The dance symbolizes the circle of life.</a:t>
            </a:r>
            <a:endParaRPr lang="el-GR" dirty="0">
              <a:solidFill>
                <a:srgbClr val="FF0066"/>
              </a:solidFill>
            </a:endParaRPr>
          </a:p>
        </p:txBody>
      </p:sp>
      <p:pic>
        <p:nvPicPr>
          <p:cNvPr id="29698" name="rg_hi" descr="ANd9GcSijLhqGuMwrg4epzJIQvSxgERl0oE0hSLfwTEFjJWlEdjBK7Oc"/>
          <p:cNvPicPr>
            <a:picLocks noChangeAspect="1" noChangeArrowheads="1"/>
          </p:cNvPicPr>
          <p:nvPr/>
        </p:nvPicPr>
        <p:blipFill>
          <a:blip r:embed="rId2" cstate="print"/>
          <a:srcRect/>
          <a:stretch>
            <a:fillRect/>
          </a:stretch>
        </p:blipFill>
        <p:spPr bwMode="auto">
          <a:xfrm>
            <a:off x="683568" y="4302000"/>
            <a:ext cx="3786878" cy="2520000"/>
          </a:xfrm>
          <a:prstGeom prst="rect">
            <a:avLst/>
          </a:prstGeom>
          <a:noFill/>
          <a:ln w="9525">
            <a:noFill/>
            <a:miter lim="800000"/>
            <a:headEnd/>
            <a:tailEnd/>
          </a:ln>
        </p:spPr>
      </p:pic>
      <p:pic>
        <p:nvPicPr>
          <p:cNvPr id="29699" name="Picture 3" descr="%25CE%25B3%25CE%25B1%25CE%25B9%25CF%2584%25CE%25B1%25CE%25BD%25CE%25B1%25CE%25BA%25CE%25B9"/>
          <p:cNvPicPr>
            <a:picLocks noChangeAspect="1" noChangeArrowheads="1"/>
          </p:cNvPicPr>
          <p:nvPr/>
        </p:nvPicPr>
        <p:blipFill>
          <a:blip r:embed="rId3" cstate="print"/>
          <a:srcRect/>
          <a:stretch>
            <a:fillRect/>
          </a:stretch>
        </p:blipFill>
        <p:spPr bwMode="auto">
          <a:xfrm>
            <a:off x="4860032" y="4338000"/>
            <a:ext cx="3716134" cy="25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000" b="1" dirty="0" smtClean="0">
                <a:solidFill>
                  <a:srgbClr val="FF3399"/>
                </a:solidFill>
              </a:rPr>
              <a:t>FLYING A KITE ON CLEAN </a:t>
            </a:r>
            <a:r>
              <a:rPr lang="en-US" sz="4000" b="1" dirty="0" smtClean="0">
                <a:solidFill>
                  <a:srgbClr val="FF3399"/>
                </a:solidFill>
              </a:rPr>
              <a:t>MONDAY</a:t>
            </a:r>
            <a:endParaRPr lang="el-GR" sz="4000" b="1" dirty="0">
              <a:solidFill>
                <a:srgbClr val="FF3399"/>
              </a:solidFill>
            </a:endParaRPr>
          </a:p>
        </p:txBody>
      </p:sp>
      <p:sp>
        <p:nvSpPr>
          <p:cNvPr id="3" name="2 - Θέση περιεχομένου"/>
          <p:cNvSpPr>
            <a:spLocks noGrp="1"/>
          </p:cNvSpPr>
          <p:nvPr>
            <p:ph idx="1"/>
          </p:nvPr>
        </p:nvSpPr>
        <p:spPr>
          <a:xfrm>
            <a:off x="457200" y="1484785"/>
            <a:ext cx="8229600" cy="4916016"/>
          </a:xfrm>
        </p:spPr>
        <p:txBody>
          <a:bodyPr/>
          <a:lstStyle/>
          <a:p>
            <a:r>
              <a:rPr lang="en-US" b="1" dirty="0" smtClean="0">
                <a:solidFill>
                  <a:srgbClr val="FF0066"/>
                </a:solidFill>
              </a:rPr>
              <a:t>Families usually have a picnic with </a:t>
            </a:r>
            <a:r>
              <a:rPr lang="en-US" b="1" dirty="0" smtClean="0">
                <a:solidFill>
                  <a:srgbClr val="FF0066"/>
                </a:solidFill>
              </a:rPr>
              <a:t>meat-free foods </a:t>
            </a:r>
            <a:r>
              <a:rPr lang="en-US" b="1" dirty="0" smtClean="0">
                <a:solidFill>
                  <a:srgbClr val="FF0066"/>
                </a:solidFill>
              </a:rPr>
              <a:t>and sweets and they </a:t>
            </a:r>
            <a:r>
              <a:rPr lang="en-US" b="1" dirty="0" smtClean="0">
                <a:solidFill>
                  <a:srgbClr val="FF0066"/>
                </a:solidFill>
              </a:rPr>
              <a:t>fly </a:t>
            </a:r>
            <a:r>
              <a:rPr lang="en-US" b="1" dirty="0" err="1" smtClean="0">
                <a:solidFill>
                  <a:srgbClr val="FF0066"/>
                </a:solidFill>
              </a:rPr>
              <a:t>colourful</a:t>
            </a:r>
            <a:r>
              <a:rPr lang="en-US" b="1" dirty="0" smtClean="0">
                <a:solidFill>
                  <a:srgbClr val="FF0066"/>
                </a:solidFill>
              </a:rPr>
              <a:t> kites. They usually compete to each other on whose kite is going to fly higher.</a:t>
            </a:r>
            <a:endParaRPr lang="el-GR" b="1" dirty="0">
              <a:solidFill>
                <a:srgbClr val="FF0066"/>
              </a:solidFill>
            </a:endParaRPr>
          </a:p>
        </p:txBody>
      </p:sp>
      <p:pic>
        <p:nvPicPr>
          <p:cNvPr id="30722" name="Picture 2" descr="http://t1.gstatic.com/images?q=tbn:ANd9GcQJ6isn9x7h0ES58eAPRF-hl7YpIHHzArMHusGR9ezVRCyJOggs3A"/>
          <p:cNvPicPr>
            <a:picLocks noChangeAspect="1" noChangeArrowheads="1"/>
          </p:cNvPicPr>
          <p:nvPr/>
        </p:nvPicPr>
        <p:blipFill>
          <a:blip r:embed="rId2" cstate="print"/>
          <a:srcRect/>
          <a:stretch>
            <a:fillRect/>
          </a:stretch>
        </p:blipFill>
        <p:spPr bwMode="auto">
          <a:xfrm>
            <a:off x="323528" y="3717032"/>
            <a:ext cx="4176464" cy="2808312"/>
          </a:xfrm>
          <a:prstGeom prst="rect">
            <a:avLst/>
          </a:prstGeom>
          <a:noFill/>
        </p:spPr>
      </p:pic>
      <p:pic>
        <p:nvPicPr>
          <p:cNvPr id="30724" name="Picture 4" descr="http://t1.gstatic.com/images?q=tbn:ANd9GcS7p6FQ1aKDXj9LBYT04A-KUn053Qbz_q7pruqHDItyfkkhdfX-"/>
          <p:cNvPicPr>
            <a:picLocks noChangeAspect="1" noChangeArrowheads="1"/>
          </p:cNvPicPr>
          <p:nvPr/>
        </p:nvPicPr>
        <p:blipFill>
          <a:blip r:embed="rId3" cstate="print"/>
          <a:srcRect/>
          <a:stretch>
            <a:fillRect/>
          </a:stretch>
        </p:blipFill>
        <p:spPr bwMode="auto">
          <a:xfrm>
            <a:off x="4932040" y="3717032"/>
            <a:ext cx="3888432" cy="273630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solidFill>
                  <a:srgbClr val="FF3399"/>
                </a:solidFill>
              </a:rPr>
              <a:t>TYPICAL CLEAN MONDAY FOOD</a:t>
            </a:r>
            <a:br>
              <a:rPr lang="en-US" dirty="0" smtClean="0">
                <a:solidFill>
                  <a:srgbClr val="FF3399"/>
                </a:solidFill>
              </a:rPr>
            </a:br>
            <a:r>
              <a:rPr lang="en-US" dirty="0" smtClean="0">
                <a:solidFill>
                  <a:srgbClr val="FF3399"/>
                </a:solidFill>
              </a:rPr>
              <a:t>( LAGANA, HALVAS, PASTELI)</a:t>
            </a:r>
            <a:endParaRPr lang="el-GR" dirty="0">
              <a:solidFill>
                <a:srgbClr val="FF3399"/>
              </a:solidFill>
            </a:endParaRPr>
          </a:p>
        </p:txBody>
      </p:sp>
      <p:pic>
        <p:nvPicPr>
          <p:cNvPr id="38916" name="Picture 4" descr="dsc_0842"/>
          <p:cNvPicPr>
            <a:picLocks noGrp="1" noChangeAspect="1" noChangeArrowheads="1"/>
          </p:cNvPicPr>
          <p:nvPr>
            <p:ph idx="1"/>
          </p:nvPr>
        </p:nvPicPr>
        <p:blipFill>
          <a:blip r:embed="rId2" cstate="print"/>
          <a:srcRect/>
          <a:stretch>
            <a:fillRect/>
          </a:stretch>
        </p:blipFill>
        <p:spPr bwMode="auto">
          <a:xfrm>
            <a:off x="2771800" y="4509120"/>
            <a:ext cx="2857500" cy="1885950"/>
          </a:xfrm>
          <a:prstGeom prst="rect">
            <a:avLst/>
          </a:prstGeom>
          <a:noFill/>
          <a:ln w="9525">
            <a:noFill/>
            <a:miter lim="800000"/>
            <a:headEnd/>
            <a:tailEnd/>
          </a:ln>
        </p:spPr>
      </p:pic>
      <p:pic>
        <p:nvPicPr>
          <p:cNvPr id="38914" name="il_fi" descr="lagana-xalvas"/>
          <p:cNvPicPr>
            <a:picLocks noChangeAspect="1" noChangeArrowheads="1"/>
          </p:cNvPicPr>
          <p:nvPr/>
        </p:nvPicPr>
        <p:blipFill>
          <a:blip r:embed="rId3" cstate="print"/>
          <a:srcRect/>
          <a:stretch>
            <a:fillRect/>
          </a:stretch>
        </p:blipFill>
        <p:spPr bwMode="auto">
          <a:xfrm>
            <a:off x="467543" y="1628800"/>
            <a:ext cx="2666250" cy="2700000"/>
          </a:xfrm>
          <a:prstGeom prst="rect">
            <a:avLst/>
          </a:prstGeom>
          <a:noFill/>
          <a:ln w="9525">
            <a:noFill/>
            <a:miter lim="800000"/>
            <a:headEnd/>
            <a:tailEnd/>
          </a:ln>
        </p:spPr>
      </p:pic>
      <p:pic>
        <p:nvPicPr>
          <p:cNvPr id="38915" name="Picture 3" descr="halvas greek"/>
          <p:cNvPicPr>
            <a:picLocks noChangeAspect="1" noChangeArrowheads="1"/>
          </p:cNvPicPr>
          <p:nvPr/>
        </p:nvPicPr>
        <p:blipFill>
          <a:blip r:embed="rId4" cstate="print"/>
          <a:srcRect/>
          <a:stretch>
            <a:fillRect/>
          </a:stretch>
        </p:blipFill>
        <p:spPr bwMode="auto">
          <a:xfrm>
            <a:off x="4499992" y="1772816"/>
            <a:ext cx="3890335" cy="241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4000" dirty="0" smtClean="0">
                <a:solidFill>
                  <a:srgbClr val="FF3399"/>
                </a:solidFill>
              </a:rPr>
              <a:t>BEANS, OCTAPUS, </a:t>
            </a:r>
            <a:r>
              <a:rPr lang="en-US" sz="4000" dirty="0" smtClean="0">
                <a:solidFill>
                  <a:srgbClr val="FF3399"/>
                </a:solidFill>
              </a:rPr>
              <a:t>DOLMATHAKIA</a:t>
            </a:r>
            <a:r>
              <a:rPr lang="en-US" sz="4000" dirty="0" smtClean="0">
                <a:solidFill>
                  <a:srgbClr val="FF3399"/>
                </a:solidFill>
              </a:rPr>
              <a:t>, SEA FOOD</a:t>
            </a:r>
            <a:endParaRPr lang="el-GR" sz="4000" dirty="0">
              <a:solidFill>
                <a:srgbClr val="FF3399"/>
              </a:solidFill>
            </a:endParaRPr>
          </a:p>
        </p:txBody>
      </p:sp>
      <p:pic>
        <p:nvPicPr>
          <p:cNvPr id="39946" name="Picture 10" descr="http://t0.gstatic.com/images?q=tbn:ANd9GcSIKPcbtTU4_Ot6kskTrsF2CgbYEy8QRDyQ6nWRWS1WB14ly1qAlg"/>
          <p:cNvPicPr>
            <a:picLocks noGrp="1" noChangeAspect="1" noChangeArrowheads="1"/>
          </p:cNvPicPr>
          <p:nvPr>
            <p:ph idx="1"/>
          </p:nvPr>
        </p:nvPicPr>
        <p:blipFill>
          <a:blip r:embed="rId2" cstate="print"/>
          <a:srcRect/>
          <a:stretch>
            <a:fillRect/>
          </a:stretch>
        </p:blipFill>
        <p:spPr bwMode="auto">
          <a:xfrm>
            <a:off x="899592" y="3861048"/>
            <a:ext cx="2286000" cy="2000250"/>
          </a:xfrm>
          <a:prstGeom prst="rect">
            <a:avLst/>
          </a:prstGeom>
          <a:noFill/>
        </p:spPr>
      </p:pic>
      <p:pic>
        <p:nvPicPr>
          <p:cNvPr id="39940" name="Picture 4" descr="http://t3.gstatic.com/images?q=tbn:ANd9GcSM6l-LzgLF9DuVbZNvKW2FMiWy_RRrpmVaAEQSqLbxSD6vKOm2"/>
          <p:cNvPicPr>
            <a:picLocks noChangeAspect="1" noChangeArrowheads="1"/>
          </p:cNvPicPr>
          <p:nvPr/>
        </p:nvPicPr>
        <p:blipFill>
          <a:blip r:embed="rId3" cstate="print"/>
          <a:srcRect/>
          <a:stretch>
            <a:fillRect/>
          </a:stretch>
        </p:blipFill>
        <p:spPr bwMode="auto">
          <a:xfrm>
            <a:off x="4932040" y="1844824"/>
            <a:ext cx="2619375" cy="1743076"/>
          </a:xfrm>
          <a:prstGeom prst="rect">
            <a:avLst/>
          </a:prstGeom>
          <a:noFill/>
        </p:spPr>
      </p:pic>
      <p:sp>
        <p:nvSpPr>
          <p:cNvPr id="39942" name="AutoShape 6" descr="data:image/jpeg;base64,/9j/4AAQSkZJRgABAQAAAQABAAD/2wCEAAkGBhQSERUUExQUFBUWFxcXGBgYGBQYGBcWFBQVFxUcGhcXHCYfFxokGhUYHy8gJCcpLCwsFR4xNTAqNSYrLCkBCQoKDgwOGg8PGiwkHyQsLCwsLCwsLCwsLCwsLCwpLCwsKSwsLCwsLCwsLCwsLCksLCwsLCwsKSwsLCwsKSwsKf/AABEIAMIBAwMBIgACEQEDEQH/xAAcAAABBQEBAQAAAAAAAAAAAAAFAAIDBAYHAQj/xAA9EAABAwIEAwUHAwMDBAMBAAABAAIRAyEEBRIxQVFhBiJxgZETMqGxwdHwB0LhFCNSYnLxFYKishYzklP/xAAZAQADAQEBAAAAAAAAAAAAAAABAgMEAAX/xAApEQACAgICAQMDBQEBAAAAAAAAAQIRAyESMUEEE1FhcYEUMpGh0SIF/9oADAMBAAIRAxEAPwAx2kzJtCiZcWOf3Wua3UQYkmOg+YWCxGZCIGKqkkxei0WO5meS0ua5sa+I0UMSGx3Q0Ui+XAnUZjb4WRLA5a6n369X2r7hvda0AHoBc24rLmyxi9iqShG2Csq7P1HNa7+oqNp8nUmNJb0mfUo5UxDKQhvhNtR+6gxOPLjpbc/AeKfhMB+51zzP0XmZMrmZZ5ZTIQx9Tm0fE/ZXKGBazh9/VTOeGhMAc/aw+KiTPX1QNvQJjabndB8VaoYYN8ef8p76gFuPILq+QlenggN7nrdTGByCcKTjv3R6n7BOFJg6nrcrgkIqTsCfl6r32Lzyb8VL7U8Ag+dZ/wCyENLXPPCQQPHT8vkuWx1Fvog7T5v/AEzW3Je/a1mgbkx8AgORdpiarRVdNODqcSbb78BFkNzDGF8ucdbjuT8IGwHRBK9QzGzemy0xxxqjXDEuNM6VV7U4Ru3f8G/eFHhO2mFe8NgtmwJaInqRsucYJhc6B3ugmfLivM9qBrmtDS1zR3r7nf1iFSOCL0B4Ujs3c5D0TS1nIeixGXdvwMH7M0mvryWioQAG09Ign/J8z6SZ2Oebi3NOpr3AnkXT/Kj7EvJNYWzq/wDT0+Q+S8OFbFiR5/dcxw/aKuw2quP+l3eHxlGa2PdiWHU7QDYXgRxnn/KX2ndA9lp7DuLz+nTdpD9Z/wBImPMWTz2ha33gW+NllP6BzG6olv8AkII4xB8j6IdWrmpuSeXGfBMsaXZRYUdKpYtrwDYyJTXYZp27p6fZYHLu0FTDw1wD2cjw8+C0mF7TUXAHXoPJ12z0PFJKDX1IzxyQWdTe3/UOm/omiq11j/Ke3ExuI68E5zWu3E9VMmVK+ABuLHpYqA1HNEPGtvGwmOo2KuOpObt3hy4/yvG1A78uicCcTk9F7ZpUqRPI6mz5tNj4hZ+tlel8OwvvCQGVdo33la6tg7y0weY+vNVMXRZVGiu0dHcj0P7StOPO1qRohma1IH5BTFOrApV2agR3jqbzHC23xWlcxZHHZIKJGj+oI4Fjg71bAIWtwtfXTa6CJGxEEc5C9DHJNFZb2iMsSUxakrCkuGw7aLROlz4u4Na2eewsFWdUdVMAwOLvsmtaap46f/b+EWoYcNGy8KUnJ2zA25O2RYbBBo2Uj6nAXKT3kmG+Z5Kehhw383ShIqWDm7vzwU7iGjkvX1OAueX5sE5tKLuufl4D6rgjG03O/wBI+J+ye0Buw/PqnUmuqGGjx5DxKJ08HTotNSoR3QXOcbBoAuVyV9FIQbKNHAVKnDSOZ+yAZx2oo4eoaNNhr1gdN7MDuQAu4ygvaH9ValZ76eD/ALbGg/3CBrcBxaD7g8p8Fi8RVrMc2q7VLjqa4m5MgzI4yVpXp3XJmiEIoP5hnuIxLgHPjfuyGMEcI2Qkuve6q08SXBzibzf/ALrH5rVP7O1G0qr3sbTd7GnXZT3LqUhjnAzYj3iJ4rljb6NKaQDFDvNDe/qgQ25OqLAc5UtTKrXLeMzwgmPGYWhr5WxuKY7AVANVJjwXPE0y5ve73Ai4g3B8lQaaVCmG1dFXWyZEgsMnQJMQQ4EE3EEI+01/p3JFDLcNoxFM6mNDz3SdQbOzgXC7RxnghfbZjaWKqN7hOoE6Xa2iw7od+6OajzHFg1BMaQdQbMiJ232QTFPL3Qbc56bLRjuqYJV2GKVSnUaalKWubd7DcAEwHNPETuvQ0+E8Ta30QClWLCYO9jHKfiOi1znsfTpudU1EkgtBu0aWunTGlrJOmZ3BgWTTjQsWUA3un58yo6OYv2JRChltWs5raVJ0G0n3RbcuiEsfkFSm4tcwyNyASPVZeSXY0tip5xDCwt1WIFyNOqJPXZRsaSRplxvIFgPuqRoaVYpYh20wPzinVCGjw2UscHPqE6RTcbbgggDhcTCDYvLgAXAy0GPAmfhAmVoMNU0YZ149qdGreWtu+CepaPFwQ7G16VTTTpslziARu4wDtGzft0vdxVCpsr4TtdXpw1umowD933F1pcuztlQsHuPeNgZBMSQAqmb5W2gynQZBOgOrQBDnN3AtMAk7kTCB47DNpg+zIswEuO4Lo1FnKNvCVGeFMVwjI3vtiPet14Jz6YdvY8CFi+x2fOc8UXXZe5kuJMQOi3LMrqfsaY5G3pKxyg4uiDxyRTcXM9645/dKpSDgrr8O5tnNI8lTqYctuzbl9kBXFrspSadjdvxHhzCs5dDQYcS1xkSZ02uATwXpcHhUKrDTMjzHP+VXHkcHaCpNBshJDGZkI96OiS3/AKmJT3EaDD0Q0Lx7yTA8zy/lKq87Dc/kqxhsPAXlfQyHtGgGhJ7yTDd/gF7UcZgbn4dSh2a56zDQxv8AcrO2ZMHq5x/a0C6ZK9IZK9IIlzabZJ8SfqV7lhbiHHTUaQN4cCT4D6rlef8AaWpXJaDLRzFiZ3j/AB5AobTquDteuC3iABHhAVfZ1tmqOD5PoijRDBpaIH56rL/qg2MueZIh9OwMB0vDYd0vMdFjOzn6hYiiYcDWp7Q4wR11nbzV/wDUDtvSxOENFrajKgcHOaRawMd791yD5JVCXNX0W40jlP8AWF1XUTckSbbCOG2wR7OM5FZjW6zVfIGs8oIAvflN+Hrnn0YALjuLeCIYfANNPUH6CJFwbxMXmL7eRXrLqkIW8G4Ck63vCPPU0/RbXKe1FV9OmwhpfSpVKJe6HA0a4aGgAfubpInaFzYZgWtAg8Z6nj8kmZ25swY6cP5WWMZJlfBo84qUxVeylIa2A2SCdTWgVDI4F028EIxGJOxO4j880G/6k5MOLJ3lN7LuzuSH1at7qGpiiVHUem0qZcYC0KKSti2PaZ3Wx/T/ACJ2MraCYpUxreTx5Dzj0BQCjltohdE7GPbTwTqTXDWXy/nH7fLYLNlmnGkNtHRz/S4dgboJgWDOA+St4Grha0NaS1xFg77mxKyuBqaqQDpNjHxj42TMMdLg7/DboTaVk9rF5gv4F5S+Qx2k/TalWBcANXNtnefArkuf9m6uFfDrsJs4D4HkV03Adp6lF4mXsJu07iLWKIZ/l9PFUpHep1B5g/QrHnk/StTx/t8ruvqv8KwfPT7OH1ce8jTqJb14xt5cv5TKTiHTxi0c9uHir2dZScNU0uEj9p5jw4Krj6rNxtbn57r0sc1OKlHpiNU6CbK1auQWBtpBMgCeO54jkgWY5g891x5Aj/bYKjic2fp0AkNmY67fJNyzBVK1RrWNLiT5DqTsAtLjS5MVHRv03wrTTe7S0va9pDiJLe6dvNbVuJeDck+ZQPsbkTsKx2pwc5xBtMWBnfjJPotHUoato2n4T6rx8knKVpjtEb8yfMTbjK8aGv3Gk8x9VVdIN/FRufOyXm72KQY/AlpkWPDkQqmsOEHdGKLtQ0O2PwPBC8ZhiDbcfFUTM2SFbQPfgb7JKcYkeCSbRHRpsJQ4nc7/AECs1XwF60QEykNTp4Cw8eJQEKuaYg0MPVqD3wxxHHvR3fIFclrZk4U3VXOJq1pGo3OgWcekkR4NK6/j8L7ZrqQ/eC0eY3XGcywjhUbTIu1oHzLp8yVowNbNOEjwokcb7DmUSpUAxrjaYFhcEF0EEzvF4QyrXDWkMI2gm8+XIL1lYFrQHEu70giwADdMHjNxFthztZpmw1VCiyrhX4iq4OcwtpU6bdLdMgwQwRaf565nM8U5oFNwAjeNzqiASOAiw6lEf/k4GGFJtJhqXbqOolgkGWiY1Eg3P+XQL3BYNgAJEv3k39OSM5KNCmSexxfs4z4m+y0uVYaaemr3LGCQeAt13AVvG41wMNgKtTJLgXyR0Q/UuugrHYMxGVOeYEdD08PqqOOyJ1MCSDMmPBa/DQbAkA8ePghea4jS8tPlxmylD1E3KkO4IAZVk9TEVBTosL3HhawG5JOwWgxP6W45okU2utMBwn4refppk7KFCpWAgu707kNFo9QT5o2zN3lxlxvMchyXfq3Jtx66/gSUa0fP9fK6jHllRrmOBuHCD/KKYeiGAQL8yuyY7LaWKA9sxpcNnRB8JHBYWthKYrVCGCoQdLGn3GyLGBxk2HSTuq+97qBFUwAzEuAGqADtZsn4SjOR45lOs0mWteCDNxe09Ngh2Kp3c0Q6TcxJ7s7HgPBVG1YdB2O3olSspJaOqZWI1DcfdWtMC/G3z4/myzPYbMJLqbjI0931FlqMY5rG6nEBrRc/m5S0QZB7GQTYDmYtEeiuZF2gZTd7IiWOMF087SBy2WXxGaPqu0wWs4DpzJ4lXcG3QQbWGxggyOSRxvs7ok/UfJwaTzElg1tPQX+S4vVxJO+y752nfOEpPcLmmWkf7f4XAsXh4NvdJiRPPqEn/nQ9uU8fhPX52XyO0pEmHwGsBxNlpclzunQHeDw6wIDZkNkgmSIImPDwuOwtDVDQQPz5qTEFgBBl1Qu94n9sCBBvM8Vsm/cTUhYqmbPAdvqWxDwOZA+hWmwXanDuEe1YCdtVvibLjbzG69p407HZQXp4+AyO6VaTXtsZtw8JklUXw20GVmf0/wA0dD6RMgDUOgJgjw2WurMkfXisU1xlQlWQUasOFrSo81tVPIiVYw1DW+BA577BCs2xBdiXEe6wBp/7jPyhMtR/JKf7WNdhwTsEl6Hr1MZTR1n2gbmw81JGlsfkKGmJf4D4lOqAucGjdxDR9SuECOUUO6ah3dZv+0fc/Jc47fZHpqPLbF9/EAbDzXWBTAAA2AAHgEG7TdnxiacTDm3aeIIR5cWkjZGNI+e67CBpiO9PoITKboF1q+0WUNYCdJD2yHjhM7jp/wALK1u8YaJPAL0IS5oqnoeK5Lm35N8th8Efbqk6TbZN7F9kvbuNSqe6wwG8XOAm8cBIV4CDEbc9vRR9Q6oKdsY3BBwnzlLFM0iGwbefmtHlEETImJgt7pIMQDzi6mzt2iPaU26XCzg1tz6WWdY248mynLdGbyiLF0hA+11AlwLbiT/C0tVreAbzsSAEKx4mbeHFdBuEkzuzo3Ys68E1uxNItvzCr0QoP05xuqk3o4j1VvFEtqOEcTHrKyen6lH4k/72dk7slrDY87ea53nOELcRVaHTLhYbwWyJ8J9V03Bs1tI48vkuWdsq+jHPJdY6Rb9tuPzXpY4X0TT2WqOFDKFR4MmzDzGq5txEblZU1LkX4x48FocnxBIeyb1Wua3bS7u7auDhAj+UAwtMGppM238Z+CslQ9hTA0avs3VGPLHN30mHDjqiZjmeq0WG7V1aekYgMrAhrrANIB4xcE36K9luDwRoAPIFRjX6u8DrLtXs9JBJaZbe1pHBZXEPidDpvadOw6ne9vJdJUrFS5G5w2fMLQ6mxpj3RP7p4yLQpsJjAXAupt3vBiDxFxHELC5fjPYxUfc7CePOY3C6B2ZdRxEVXOAawBz28y28DjEpG77EcaJP1IxjadIUgI0Mk9JsAuHF45mPqtl+onav+pqVC0EBxgf7W/eFg2G/mu9Lj/dN+X/RXJpKISpVHTvCKU8sfXJMgaQXEuME/U7oNTqEXRKi8Ey4m4cLCTcHn1i/2VGqYEeVobu622yrRaGkH4H0KkxAJHIcAVTdSPC66CGkbfsA8guOxA+E/nquj4Q6hEEnkFzL9Pp9qWuMWBvw5/RdOfj2Um6Wd55tzJPBefmSWRuT0ItohzbHtwzTAmo6wA4nh/KD4WgQzvGXOJc49Tujrsl1Mc6peo4f/nkAglJ/A7j5hKm/JnzPwVHMcDA2SV80wUkeJnoOYY90nmT9greT0pqk/wCDfi63ylVqLO40eCLZbgHNDiTp1GTzgfhXJNtUHFG3ZeB5p2tvMKi7GMB7rdR5le/9R5MEpLinbkbeJn+2OQ06rS9sauIB94bx8Fx/NnUqcsYCXyC7aGwLgEdb+EcV27tPiXjB1302j2jabi2N5A4DnErhuNwQ3M8zxMxdasE186BQS7J5m+mHtbF+9f8ALqyDMoNlGYuD3s7oD2kbCZAsNUTwU2Fzx2HqBxgkftc2WlUywcmkMnRuuzOCc6m4lxaBMelt+qpZ9iy8tZMxIvHjw8PiqOJ/Uh1emGsotaWu1TBiQPSJMwhFLPS5517l0knaeO3BGSSjwRyu7LOHJ0zwXmKLTTkbzAHldenFNeHNDgJktjYGRbwIlRUacNc07hZ5KhzQfp5UhhbtDp/PRantG4tqgwIc0eK5/wBnsy9nWZyJ0nx4Lpmf0xUoseN2/Ii6yY4tZsj+aY2TpArAY/SZHzXMP1Aw5/qqjjGip3qbhNwABeeIPzW+xLtLDzNvXdYPtBinV6rGOB9nS1N3Heu0mOX8L1MEtEWAKOPqeyFOTAJMcnHkfIKGnXc2pqdJncnjPVFKbdJtYSep+K9qsDvBX9xfA3Fhzs7lhrh+nSHNbqAIcSRMGI5bknZajGZN7WjTotovq1hT9pqbbSwuB0gA3Pvb8NuS53lmOdReDYiW2ds4SLEcWmLhafAZyAHBtatSYYltLTLyNXHUC1t+qTUTtsFZthKtN76dSnoIOkg8C2RbhH5N0PpYqowFoJHgUdOVuqS4vcZ3M6nETbUedvgn08tpsvGoj/K/wWaWaEdD1Zkn0nO4OJHmvKOSPdB0kE87Le/0Ty0EAEHlHxA2VavgXsEkXPy5I/qJpaQOKZmn9mXNAOtpHTcHkpm4XSLb7X/lEKVUklpET8+H51VT+tN26Z6H8slWScuxuNEGIDGNBsTB7u/CL+shDPaE7SAVZxmA9oZaS08imYTCObIcCRtzv4LVHjVk5Nh3sXR11NyDEGPER9V13K8qp026gJcf3G5/hcp7GUgKrtMxbffcrr2Dd3AvO9RFPIBdE2pZfOKGitPB1/NaWboT2lozT1cWmUO438EsitAwGUlA19kk1mU3GX4YBmt2wFvJQjFOqXJ7vAcPPmvc1xZZpptMCJPyUOFslyOlxX5NsEkWRT5J+lIJzBdZmiqPKje6fA/Fcu7Q9mzSeTHdOx8fsurGkquNy5tVpDgD4q2OLiK2cCzPB6IdcHUY8AoaFajV7tVoa7g4flit12t7OOaHCOrSBvG48Y+S5njaBa8iOU+a9LC1NVexGWarHUpa092Uz+vsQdQPwKrtxT2gQZHI9E2rXa8kxBnZaOHyAnpY8A2MHqrRzVwE/O8qjhsMakOIsOPNXKmE1GOJEgdBupzULpjJsYc6IAIs4PB8gu79m8ybiMI07y2/pxXzxisOdRA4LZdg+1Bw59k892bKHqMailkh47+w6/60antPitFTRs1rZ6kmIjosW8FxJJAJJ5cbra9s8N7al7Sm4d0d4/6efkuf0Kpa4izgJA68EIJNWgIcWgHj52UlJjTuCBw2381Pg6LHPa6qQ1k33uJvEX2RvtNg6bWB7IDRDWiAC4cHGDxgmOE7lPxbVoa0WeymVUnNNV7ByaDBnmTPwQPOKQfinilT07hoG1Rw948ughV6Gdua4hxcWkAED1+qgzHNdYa1gLSDZ0wZm22ypFJxoR2mFchzF8QTBJgg+PFaHNKbQxreMSeaxWAzB7XkvJLwRJtw49Vp6VGvif7gaXA21GGttAN7Dcj1WScaclVjL5HZbm/sfaC8OaRfmCCJQrEZ8XhwdMzYjYK7m+VvoEUqjdLyA43B7t42QaRI2jUJ8JSRuP8AzIfT2gjhcMKj2Akg235z8RCkx2TBmIcybm4PC4J9JBCly+g6riGNZY6mtbO28CTwF+KHdoM3/uhwPeBc08t5EdLlXhFONv5Ft2VQS7U0DlPhMT03Cp4rFEce8Jvxsem6r1MTvB3+qe3JamtoAkuiIn84p4RS7DNm0yMh9VjgIJaNWwk7zZdJwzYaEA7M9l206VMua4PAvJ+PRaSFgyb2TbI3qvmNLVScOhVmomPEg+CMPKFZiqL7D82SUFV0OI6n5pLjAdDzPCawKgIiLqvhn23UeTY8VaRpuMOFvT/hObRLHQ5TnLmlNfn7noJF5qkpmCq7XqRpSKVbKUES9unckqMBVWuUrXqjzWLxIcwwTarCCP4XGe1eSaa51S0R3nRI6RC7hpH/AAsx2yyEVaTiB3gNuY5JseVxdinD8ZlxAaYsQY5CIJ/9lUpZZPed6fdH8dTMgCQ0ftPA3nxuPgqBJ1L0o5XWjqCeU12tDWd3viDI7rb2J/hbc/p7RLHGk/W/SHF5tfcwOAAH5K53WbEeC2vZDOiGllUuc3TDeYBtHVHFT0/IrXlGIdhQ0kG9zJ5qo/DXkfBa7tZl0VS5oDWuJMWAHx2WadDTEk+Fh6lT3F0XVNWXMJ2tc2jUovaSXMLWkbXsJ5QhdAwDJ2ufzmpKp1TLQLbiZshtbFbt24nx4eSeEFVREl3sstxBcZ8o5BbIZlRdhKja/eqexYKLodAc2owuAO06dV/FYTDv9FqHaKmGaZEtN7bRvfrb0VGqAAnv+Kny0NJeXcGOcNoBbH0kW4kKri60uJtudhA3OwGw6Ks/EAWN+i6Mdhkw5iWM0tLgQeB21Db/ALgCFouyWbtY4CpqdSEnSHEGY3HmAT4LD1M0OnQTLB7oNwJ4fFNy/My2RPh57pHikt/ALRs8/wA7OIr1apJ7xsCbhuzRPghMgeW6F1cQ52xXrahHnus7xN7Y9o0tHMmU2Enlt1Fx5LO43HGprc4buBtaN9gpKdB7vDqp6WEa3eD8gqJpKhbroo4LCkvaSO7uum9icypGu+mQPahrXA222IHwPmsQ/EBoJJA5cEEwObvp4gVmktcCSD8I8Fzg8sWKfR4KaShWU502tTY8bOaD6jZEG1gV58jj2psvOC9qLwiyeHbAzA4z/wCx3iUk6q2XE9T816lMD7C+Lw72VHVKc2uQOXNHcn7Q06o01InmVWc6HNPkfNVMdkwJLqfddvHA/ZTcZQblD8rwzRiypLjI0tbD6Ta4TQUCyvtDUpANqtJHCfHmjlLOqD97KfKE/PF/D/02U/uOcU9j1N7ei4b7dVQxGa4dhjUXHkP4XSxqO+S/kKt+AlReTbz803HC0uPqh47S0gO6CPmpMPg6mIh9TuU+DTu7+E0ZKqh/0/6X3FcX50c57Y9nxSrFwdPtZIbGx3H281iqlKL+q+i8blrHtILQbRsFxjtLk/s6jhBEH57HzWyEq0yaYAxmwtwRHKM1FJm0u2AP1PJUqlmgnfgFDhqukyRO+/wVoNroPYRxzK1Z5MEwAYiABHJSYbJPb09YaQGnTN990S/6jVbQc4sgFrWNfG5aDJnad/RS4HtSBgv6fQAGEvD9RDtTnDUS0b2Nh0Vko3tht+DI47BOp6gRYC/IEoLUpg7jw5haTMc1L6b2EDvkP6yJv8Vn45Iw1tDMpUH302Hjx81ao4kwWyQDv1i4lRYijNxuoADsBcq+pIn0OqVd7qDQTzRPDZdYT/CN5XlLalzpAbG/8pfdSdIbj5ZlqeCe6w2Vt2CFJsuB1WsREBwBBvuD0W0xOXUnN/tlrHlk6REE/u708QdkEzDKdLNVTewg3cbf+Ij6IubffQKQCGYAcEXyXEUHjVWeGwY03k23sgxwQJN02ngrxMI8YPoDsu5nnetx9kNDRtz/AIQ/W47uPqVYp4dsX3PJStYBs31QuMdJHFNtMk8VPTwZPAq6wnoESynLnOeIk9SpyyUjqNV2FpvpUocbEy0f4zv6reYMyFm8hyzSLmVrcNRgLypvlKx2PKix1TTTceQPyUwF0L7S14paeLjCeOk2Sk6RnaLe6PzdJTNZASS0YjQVaciOaVGpLerbFSTZQF2l2rgbH7p2gF/A02Pmm8Ag3b0PGPmq2J7Jf/zfHR33CRBG1iLgo7hMUKjQ4b7EcjxUpYozVNGzDlaVWZv/AOMV/wDT6lXcB2P41HNHgCVoGPUrXKEfT409o0vLL5KWHyGlTMgajzI+iISvF6AtSSj0qRJu+xFqzHa7IRUZrAkgGeo4rVBNqUQ4EHYp+wUfO+Y4KDIu0mx6TCHV6ZBg2XSu1/Zj2RdpH9p0nb3HHiOnNYDNsOWtE7+76bqsHugpnuWYirVIY1xPIcN9o47q3isA6nLXaS4DU9zCSaV40Oju6rRAJ95B6FQ0iCHFpF7GDPiNipMfnTiwMa0U2xsN3XmSeJ+wWpNMJRxlQh7m7XveYjhIUddsOgw3uzAudrTexUFbHkC0egVX2pe65iTff/lUjHR1lzBlpqsDiQ0kanQSQ2bkDiYmyeMMPauLdpOnh3ZMW4WSwtAE2kRx2JRAOA9+/wD7Dz4+alOVaQ6Xka0RE7L0u5HyVsYUDS54c6lMFwtBIsDY6SvHU6YLhBItF9vPiL/BS+o6LeIw5ptDXsERrFRkTBFr8biI6Kpg6lMFxrN9p3HBo1OB1EQwyN45HeEzEV3UyGhwqMGwNxxt0FyqlV2gAmIMG3C/JUTb6EZVxZAdZo2+agYd2gXdAUuJxReSfzor9Gg0McRdzRqJPBxsB13lPfEVg9lO9rolg8ne/gUR7L5P7Q3bZdNyzs61oBiFmyZqdIBh8t7GzciVqsu7MhvBailgAOCm9iFmcn2zrKGEwAarZEBS6UyJKklZx40LL51iNdYAbM+aPZrjPZUyePBZbDMm53N1V/CM+WXgsNZZJP0pJqIhPDVZClcyUOw79Do4HboeSJsfIQWyZDRdHcPD3TzHJWcJiTTdq4Gzh9VBWpT48ClTqTY+8N+vVKFNpmka4EAgyDspWOQDAY32Rg//AFn/AMT9kbB9EWr2jZCfJFlrk8Ku1yla9dGXhjkoCe0JrHKVqtGHwErZhloqsLSAZXH+1PZp1N+kizdRbzINiPER6LtulZrthkIr0jz4HkU80lsDR894iXOkC32soK2GJkrR4rA6SWzcSOhM3KHYgCCJHXx8E8Z/BxmK7ZKt4fB2vYc0Wpdn6j26mtkN8pkgQOZTcKO8Adpgjz2VnktaGQynhTAIBiQPNHcsyFwh9ak40yCZtsO6eO43jojWErNa6k9jWAUySJEwS2LjiZS7S5m7Q0agJcSDEF3dAEztuQhwrbG5XpApuLdQqupnS4VKTg5p92I7p5ap2WdxGNcCY2EtgwdPQq42qC4OcAN5MyIHD4qjiyGvc4QWuEWv+FKlaOumVHPcLKvXqFSveC4AmAeME2+qjw9EHvO2HFVSSVitkdESeSOYTAOc0CLOvHThKrZbVZrDWt1Oc6BMRcrfZXlxc5sgTxjZZs+RrRTHG9sMdjcl0NFlt2U4VfLMGGNCtuKxfVk2MK8helMcUnZwx5XhIAk8E8NWfzvNdXcZ/wA/wqpcVbElJRVlDM8V7apH7QvWMTKFGB81JUfAXJeTHdu2NdVSVJ+NAMJLuR1hepTkKTCYjgdx8QkDIUVSnNxYjZd0TCguoqtGb7EbFQYXFT0PEK4LhHsJDTqzY78Rz6hW8FjjSsb0/i37hVqlGfoU1lWDDvXgfsUOhoycWaRjgRLTIKka9Z/D13UzLNuLTsfDkUXwuMbU2MO4g7hGk/uaoTTLrXKVtRVQYTw9LbiULra6T3AiFVDk7UqrM/ITDZx2LfVaKTKbKdNps6S556k8yvcs/SqgyDUl562HwW9NQQAmFy514YDK9pOzWrCmlQim6WkRDfdIIE8LgLjOOpf3XDSWP3c3YBwJmOh36FfRdeiHtc07EFc07TZEymdb2F8EBpHENF2P5EtFncYIN1THpUC6ZhWZvooiAJ1d4m88fJUM6zh1d7TeAIAPPii2Y5lRLDqY574LdTmskglx0gBx0QSIcJIALQAIVOpnNCHsFKASS13s2QJBA/tzyIEhwJ9m0kmXA61TVWUBLapaCHNJ2MGdnCQfMR6qJo1Q0AnkB9kUdmGHLX/2nkvJl0tDmgsZp0iSNQe3czZzrd6BZxuc0KZphgY0n2rdTdDixlSiGUy4U5nS4zcl5h5MSAG4/ArZnmU5aZEhoLgBvA38uZ4Ko+uXmBYcANgj9TNGFrHF12Ataxr9TXtNCow6mx3JcWgkhshzrEhEMixOGDGU6tOWMcx4iXOe7vCoX96GlwLRAmBTYNxqVGlFWwFPszkrxVpvc2ASCJ43I+YPoux5HkBb3nlCuyuS4fFUmvcDrpAMsAyIJcNruHe4rcNZAjkvHy5OU7KcmlSPITSnkphupcWxBjivNMXKVaq1glxhZ7M84L+63bl9/sqUo9iSmokmcZxPdZ/z/CFUaHE7ndPpUOJuTxU8Id7ZkcnJ2xsABUcVW5bnZTYivAngq1NkmTv8gi/gA1lCySsQvEaOou0SpUkkAFd57zUSolJJCIETKKqLJJJmMR4R3dHin4gxBFjO/FepKfg5GkpnuheBJJVl0jcSAp4KSSj5GEUgUkkF2ARKyHboxQcUklddoBxjE7FUa+5SSWrGPIgqmx8ENbukkt2PomFMvYJ2C6L2YwbCRLGHxaD9Eklg9R2HwdGyfDNZ7rWtnkAOHRFHJJLB5CRndPSSVYeTmZjNnnW65sLdENwmySSl5Mc/3Frgo8QdkklTwKUK/vjwUgXqSCAPSSSVB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9944" name="AutoShape 8" descr="data:image/jpeg;base64,/9j/4AAQSkZJRgABAQAAAQABAAD/2wCEAAkGBhQSERUUExQUFBUWFxcXGBgYGBQYGBcWFBQVFxUcGhcXHCYfFxokGhUYHy8gJCcpLCwsFR4xNTAqNSYrLCkBCQoKDgwOGg8PGiwkHyQsLCwsLCwsLCwsLCwsLCwpLCwsKSwsLCwsLCwsLCwsLCksLCwsLCwsKSwsLCwsKSwsKf/AABEIAMIBAwMBIgACEQEDEQH/xAAcAAABBQEBAQAAAAAAAAAAAAAFAAIDBAYHAQj/xAA9EAABAwIEAwUHAwMDBAMBAAABAAIRAyEEBRIxQVFhBiJxgZETMqGxwdHwB0LhFCNSYnLxFYKishYzklP/xAAZAQADAQEBAAAAAAAAAAAAAAABAgMEAAX/xAApEQACAgICAQMDBQEBAAAAAAAAAQIRAyESMUEEE1FhcYEUMpGh0SIF/9oADAMBAAIRAxEAPwAx2kzJtCiZcWOf3Wua3UQYkmOg+YWCxGZCIGKqkkxei0WO5meS0ua5sa+I0UMSGx3Q0Ui+XAnUZjb4WRLA5a6n369X2r7hvda0AHoBc24rLmyxi9iqShG2Csq7P1HNa7+oqNp8nUmNJb0mfUo5UxDKQhvhNtR+6gxOPLjpbc/AeKfhMB+51zzP0XmZMrmZZ5ZTIQx9Tm0fE/ZXKGBazh9/VTOeGhMAc/aw+KiTPX1QNvQJjabndB8VaoYYN8ef8p76gFuPILq+QlenggN7nrdTGByCcKTjv3R6n7BOFJg6nrcrgkIqTsCfl6r32Lzyb8VL7U8Ag+dZ/wCyENLXPPCQQPHT8vkuWx1Fvog7T5v/AEzW3Je/a1mgbkx8AgORdpiarRVdNODqcSbb78BFkNzDGF8ucdbjuT8IGwHRBK9QzGzemy0xxxqjXDEuNM6VV7U4Ru3f8G/eFHhO2mFe8NgtmwJaInqRsucYJhc6B3ugmfLivM9qBrmtDS1zR3r7nf1iFSOCL0B4Ujs3c5D0TS1nIeixGXdvwMH7M0mvryWioQAG09Ign/J8z6SZ2Oebi3NOpr3AnkXT/Kj7EvJNYWzq/wDT0+Q+S8OFbFiR5/dcxw/aKuw2quP+l3eHxlGa2PdiWHU7QDYXgRxnn/KX2ndA9lp7DuLz+nTdpD9Z/wBImPMWTz2ha33gW+NllP6BzG6olv8AkII4xB8j6IdWrmpuSeXGfBMsaXZRYUdKpYtrwDYyJTXYZp27p6fZYHLu0FTDw1wD2cjw8+C0mF7TUXAHXoPJ12z0PFJKDX1IzxyQWdTe3/UOm/omiq11j/Ke3ExuI68E5zWu3E9VMmVK+ABuLHpYqA1HNEPGtvGwmOo2KuOpObt3hy4/yvG1A78uicCcTk9F7ZpUqRPI6mz5tNj4hZ+tlel8OwvvCQGVdo33la6tg7y0weY+vNVMXRZVGiu0dHcj0P7StOPO1qRohma1IH5BTFOrApV2agR3jqbzHC23xWlcxZHHZIKJGj+oI4Fjg71bAIWtwtfXTa6CJGxEEc5C9DHJNFZb2iMsSUxakrCkuGw7aLROlz4u4Na2eewsFWdUdVMAwOLvsmtaap46f/b+EWoYcNGy8KUnJ2zA25O2RYbBBo2Uj6nAXKT3kmG+Z5Kehhw383ShIqWDm7vzwU7iGjkvX1OAueX5sE5tKLuufl4D6rgjG03O/wBI+J+ye0Buw/PqnUmuqGGjx5DxKJ08HTotNSoR3QXOcbBoAuVyV9FIQbKNHAVKnDSOZ+yAZx2oo4eoaNNhr1gdN7MDuQAu4ygvaH9ValZ76eD/ALbGg/3CBrcBxaD7g8p8Fi8RVrMc2q7VLjqa4m5MgzI4yVpXp3XJmiEIoP5hnuIxLgHPjfuyGMEcI2Qkuve6q08SXBzibzf/ALrH5rVP7O1G0qr3sbTd7GnXZT3LqUhjnAzYj3iJ4rljb6NKaQDFDvNDe/qgQ25OqLAc5UtTKrXLeMzwgmPGYWhr5WxuKY7AVANVJjwXPE0y5ve73Ai4g3B8lQaaVCmG1dFXWyZEgsMnQJMQQ4EE3EEI+01/p3JFDLcNoxFM6mNDz3SdQbOzgXC7RxnghfbZjaWKqN7hOoE6Xa2iw7od+6OajzHFg1BMaQdQbMiJ232QTFPL3Qbc56bLRjuqYJV2GKVSnUaalKWubd7DcAEwHNPETuvQ0+E8Ta30QClWLCYO9jHKfiOi1znsfTpudU1EkgtBu0aWunTGlrJOmZ3BgWTTjQsWUA3un58yo6OYv2JRChltWs5raVJ0G0n3RbcuiEsfkFSm4tcwyNyASPVZeSXY0tip5xDCwt1WIFyNOqJPXZRsaSRplxvIFgPuqRoaVYpYh20wPzinVCGjw2UscHPqE6RTcbbgggDhcTCDYvLgAXAy0GPAmfhAmVoMNU0YZ149qdGreWtu+CepaPFwQ7G16VTTTpslziARu4wDtGzft0vdxVCpsr4TtdXpw1umowD933F1pcuztlQsHuPeNgZBMSQAqmb5W2gynQZBOgOrQBDnN3AtMAk7kTCB47DNpg+zIswEuO4Lo1FnKNvCVGeFMVwjI3vtiPet14Jz6YdvY8CFi+x2fOc8UXXZe5kuJMQOi3LMrqfsaY5G3pKxyg4uiDxyRTcXM9645/dKpSDgrr8O5tnNI8lTqYctuzbl9kBXFrspSadjdvxHhzCs5dDQYcS1xkSZ02uATwXpcHhUKrDTMjzHP+VXHkcHaCpNBshJDGZkI96OiS3/AKmJT3EaDD0Q0Lx7yTA8zy/lKq87Dc/kqxhsPAXlfQyHtGgGhJ7yTDd/gF7UcZgbn4dSh2a56zDQxv8AcrO2ZMHq5x/a0C6ZK9IZK9IIlzabZJ8SfqV7lhbiHHTUaQN4cCT4D6rlef8AaWpXJaDLRzFiZ3j/AB5AobTquDteuC3iABHhAVfZ1tmqOD5PoijRDBpaIH56rL/qg2MueZIh9OwMB0vDYd0vMdFjOzn6hYiiYcDWp7Q4wR11nbzV/wDUDtvSxOENFrajKgcHOaRawMd791yD5JVCXNX0W40jlP8AWF1XUTckSbbCOG2wR7OM5FZjW6zVfIGs8oIAvflN+Hrnn0YALjuLeCIYfANNPUH6CJFwbxMXmL7eRXrLqkIW8G4Ck63vCPPU0/RbXKe1FV9OmwhpfSpVKJe6HA0a4aGgAfubpInaFzYZgWtAg8Z6nj8kmZ25swY6cP5WWMZJlfBo84qUxVeylIa2A2SCdTWgVDI4F028EIxGJOxO4j880G/6k5MOLJ3lN7LuzuSH1at7qGpiiVHUem0qZcYC0KKSti2PaZ3Wx/T/ACJ2MraCYpUxreTx5Dzj0BQCjltohdE7GPbTwTqTXDWXy/nH7fLYLNlmnGkNtHRz/S4dgboJgWDOA+St4Grha0NaS1xFg77mxKyuBqaqQDpNjHxj42TMMdLg7/DboTaVk9rF5gv4F5S+Qx2k/TalWBcANXNtnefArkuf9m6uFfDrsJs4D4HkV03Adp6lF4mXsJu07iLWKIZ/l9PFUpHep1B5g/QrHnk/StTx/t8ruvqv8KwfPT7OH1ce8jTqJb14xt5cv5TKTiHTxi0c9uHir2dZScNU0uEj9p5jw4Krj6rNxtbn57r0sc1OKlHpiNU6CbK1auQWBtpBMgCeO54jkgWY5g891x5Aj/bYKjic2fp0AkNmY67fJNyzBVK1RrWNLiT5DqTsAtLjS5MVHRv03wrTTe7S0va9pDiJLe6dvNbVuJeDck+ZQPsbkTsKx2pwc5xBtMWBnfjJPotHUoato2n4T6rx8knKVpjtEb8yfMTbjK8aGv3Gk8x9VVdIN/FRufOyXm72KQY/AlpkWPDkQqmsOEHdGKLtQ0O2PwPBC8ZhiDbcfFUTM2SFbQPfgb7JKcYkeCSbRHRpsJQ4nc7/AECs1XwF60QEykNTp4Cw8eJQEKuaYg0MPVqD3wxxHHvR3fIFclrZk4U3VXOJq1pGo3OgWcekkR4NK6/j8L7ZrqQ/eC0eY3XGcywjhUbTIu1oHzLp8yVowNbNOEjwokcb7DmUSpUAxrjaYFhcEF0EEzvF4QyrXDWkMI2gm8+XIL1lYFrQHEu70giwADdMHjNxFthztZpmw1VCiyrhX4iq4OcwtpU6bdLdMgwQwRaf565nM8U5oFNwAjeNzqiASOAiw6lEf/k4GGFJtJhqXbqOolgkGWiY1Eg3P+XQL3BYNgAJEv3k39OSM5KNCmSexxfs4z4m+y0uVYaaemr3LGCQeAt13AVvG41wMNgKtTJLgXyR0Q/UuugrHYMxGVOeYEdD08PqqOOyJ1MCSDMmPBa/DQbAkA8ePghea4jS8tPlxmylD1E3KkO4IAZVk9TEVBTosL3HhawG5JOwWgxP6W45okU2utMBwn4refppk7KFCpWAgu707kNFo9QT5o2zN3lxlxvMchyXfq3Jtx66/gSUa0fP9fK6jHllRrmOBuHCD/KKYeiGAQL8yuyY7LaWKA9sxpcNnRB8JHBYWthKYrVCGCoQdLGn3GyLGBxk2HSTuq+97qBFUwAzEuAGqADtZsn4SjOR45lOs0mWteCDNxe09Ngh2Kp3c0Q6TcxJ7s7HgPBVG1YdB2O3olSspJaOqZWI1DcfdWtMC/G3z4/myzPYbMJLqbjI0931FlqMY5rG6nEBrRc/m5S0QZB7GQTYDmYtEeiuZF2gZTd7IiWOMF087SBy2WXxGaPqu0wWs4DpzJ4lXcG3QQbWGxggyOSRxvs7ok/UfJwaTzElg1tPQX+S4vVxJO+y752nfOEpPcLmmWkf7f4XAsXh4NvdJiRPPqEn/nQ9uU8fhPX52XyO0pEmHwGsBxNlpclzunQHeDw6wIDZkNkgmSIImPDwuOwtDVDQQPz5qTEFgBBl1Qu94n9sCBBvM8Vsm/cTUhYqmbPAdvqWxDwOZA+hWmwXanDuEe1YCdtVvibLjbzG69p407HZQXp4+AyO6VaTXtsZtw8JklUXw20GVmf0/wA0dD6RMgDUOgJgjw2WurMkfXisU1xlQlWQUasOFrSo81tVPIiVYw1DW+BA577BCs2xBdiXEe6wBp/7jPyhMtR/JKf7WNdhwTsEl6Hr1MZTR1n2gbmw81JGlsfkKGmJf4D4lOqAucGjdxDR9SuECOUUO6ah3dZv+0fc/Jc47fZHpqPLbF9/EAbDzXWBTAAA2AAHgEG7TdnxiacTDm3aeIIR5cWkjZGNI+e67CBpiO9PoITKboF1q+0WUNYCdJD2yHjhM7jp/wALK1u8YaJPAL0IS5oqnoeK5Lm35N8th8Efbqk6TbZN7F9kvbuNSqe6wwG8XOAm8cBIV4CDEbc9vRR9Q6oKdsY3BBwnzlLFM0iGwbefmtHlEETImJgt7pIMQDzi6mzt2iPaU26XCzg1tz6WWdY248mynLdGbyiLF0hA+11AlwLbiT/C0tVreAbzsSAEKx4mbeHFdBuEkzuzo3Ys68E1uxNItvzCr0QoP05xuqk3o4j1VvFEtqOEcTHrKyen6lH4k/72dk7slrDY87ea53nOELcRVaHTLhYbwWyJ8J9V03Bs1tI48vkuWdsq+jHPJdY6Rb9tuPzXpY4X0TT2WqOFDKFR4MmzDzGq5txEblZU1LkX4x48FocnxBIeyb1Wua3bS7u7auDhAj+UAwtMGppM238Z+CslQ9hTA0avs3VGPLHN30mHDjqiZjmeq0WG7V1aekYgMrAhrrANIB4xcE36K9luDwRoAPIFRjX6u8DrLtXs9JBJaZbe1pHBZXEPidDpvadOw6ne9vJdJUrFS5G5w2fMLQ6mxpj3RP7p4yLQpsJjAXAupt3vBiDxFxHELC5fjPYxUfc7CePOY3C6B2ZdRxEVXOAawBz28y28DjEpG77EcaJP1IxjadIUgI0Mk9JsAuHF45mPqtl+onav+pqVC0EBxgf7W/eFg2G/mu9Lj/dN+X/RXJpKISpVHTvCKU8sfXJMgaQXEuME/U7oNTqEXRKi8Ey4m4cLCTcHn1i/2VGqYEeVobu622yrRaGkH4H0KkxAJHIcAVTdSPC66CGkbfsA8guOxA+E/nquj4Q6hEEnkFzL9Pp9qWuMWBvw5/RdOfj2Um6Wd55tzJPBefmSWRuT0ItohzbHtwzTAmo6wA4nh/KD4WgQzvGXOJc49Tujrsl1Mc6peo4f/nkAglJ/A7j5hKm/JnzPwVHMcDA2SV80wUkeJnoOYY90nmT9greT0pqk/wCDfi63ylVqLO40eCLZbgHNDiTp1GTzgfhXJNtUHFG3ZeB5p2tvMKi7GMB7rdR5le/9R5MEpLinbkbeJn+2OQ06rS9sauIB94bx8Fx/NnUqcsYCXyC7aGwLgEdb+EcV27tPiXjB1302j2jabi2N5A4DnErhuNwQ3M8zxMxdasE186BQS7J5m+mHtbF+9f8ALqyDMoNlGYuD3s7oD2kbCZAsNUTwU2Fzx2HqBxgkftc2WlUywcmkMnRuuzOCc6m4lxaBMelt+qpZ9iy8tZMxIvHjw8PiqOJ/Uh1emGsotaWu1TBiQPSJMwhFLPS5517l0knaeO3BGSSjwRyu7LOHJ0zwXmKLTTkbzAHldenFNeHNDgJktjYGRbwIlRUacNc07hZ5KhzQfp5UhhbtDp/PRantG4tqgwIc0eK5/wBnsy9nWZyJ0nx4Lpmf0xUoseN2/Ii6yY4tZsj+aY2TpArAY/SZHzXMP1Aw5/qqjjGip3qbhNwABeeIPzW+xLtLDzNvXdYPtBinV6rGOB9nS1N3Heu0mOX8L1MEtEWAKOPqeyFOTAJMcnHkfIKGnXc2pqdJncnjPVFKbdJtYSep+K9qsDvBX9xfA3Fhzs7lhrh+nSHNbqAIcSRMGI5bknZajGZN7WjTotovq1hT9pqbbSwuB0gA3Pvb8NuS53lmOdReDYiW2ds4SLEcWmLhafAZyAHBtatSYYltLTLyNXHUC1t+qTUTtsFZthKtN76dSnoIOkg8C2RbhH5N0PpYqowFoJHgUdOVuqS4vcZ3M6nETbUedvgn08tpsvGoj/K/wWaWaEdD1Zkn0nO4OJHmvKOSPdB0kE87Le/0Ty0EAEHlHxA2VavgXsEkXPy5I/qJpaQOKZmn9mXNAOtpHTcHkpm4XSLb7X/lEKVUklpET8+H51VT+tN26Z6H8slWScuxuNEGIDGNBsTB7u/CL+shDPaE7SAVZxmA9oZaS08imYTCObIcCRtzv4LVHjVk5Nh3sXR11NyDEGPER9V13K8qp026gJcf3G5/hcp7GUgKrtMxbffcrr2Dd3AvO9RFPIBdE2pZfOKGitPB1/NaWboT2lozT1cWmUO438EsitAwGUlA19kk1mU3GX4YBmt2wFvJQjFOqXJ7vAcPPmvc1xZZpptMCJPyUOFslyOlxX5NsEkWRT5J+lIJzBdZmiqPKje6fA/Fcu7Q9mzSeTHdOx8fsurGkquNy5tVpDgD4q2OLiK2cCzPB6IdcHUY8AoaFajV7tVoa7g4flit12t7OOaHCOrSBvG48Y+S5njaBa8iOU+a9LC1NVexGWarHUpa092Uz+vsQdQPwKrtxT2gQZHI9E2rXa8kxBnZaOHyAnpY8A2MHqrRzVwE/O8qjhsMakOIsOPNXKmE1GOJEgdBupzULpjJsYc6IAIs4PB8gu79m8ybiMI07y2/pxXzxisOdRA4LZdg+1Bw59k892bKHqMailkh47+w6/60antPitFTRs1rZ6kmIjosW8FxJJAJJ5cbra9s8N7al7Sm4d0d4/6efkuf0Kpa4izgJA68EIJNWgIcWgHj52UlJjTuCBw2381Pg6LHPa6qQ1k33uJvEX2RvtNg6bWB7IDRDWiAC4cHGDxgmOE7lPxbVoa0WeymVUnNNV7ByaDBnmTPwQPOKQfinilT07hoG1Rw948ughV6Gdua4hxcWkAED1+qgzHNdYa1gLSDZ0wZm22ypFJxoR2mFchzF8QTBJgg+PFaHNKbQxreMSeaxWAzB7XkvJLwRJtw49Vp6VGvif7gaXA21GGttAN7Dcj1WScaclVjL5HZbm/sfaC8OaRfmCCJQrEZ8XhwdMzYjYK7m+VvoEUqjdLyA43B7t42QaRI2jUJ8JSRuP8AzIfT2gjhcMKj2Akg235z8RCkx2TBmIcybm4PC4J9JBCly+g6riGNZY6mtbO28CTwF+KHdoM3/uhwPeBc08t5EdLlXhFONv5Ft2VQS7U0DlPhMT03Cp4rFEce8Jvxsem6r1MTvB3+qe3JamtoAkuiIn84p4RS7DNm0yMh9VjgIJaNWwk7zZdJwzYaEA7M9l206VMua4PAvJ+PRaSFgyb2TbI3qvmNLVScOhVmomPEg+CMPKFZiqL7D82SUFV0OI6n5pLjAdDzPCawKgIiLqvhn23UeTY8VaRpuMOFvT/hObRLHQ5TnLmlNfn7noJF5qkpmCq7XqRpSKVbKUES9unckqMBVWuUrXqjzWLxIcwwTarCCP4XGe1eSaa51S0R3nRI6RC7hpH/AAsx2yyEVaTiB3gNuY5JseVxdinD8ZlxAaYsQY5CIJ/9lUpZZPed6fdH8dTMgCQ0ftPA3nxuPgqBJ1L0o5XWjqCeU12tDWd3viDI7rb2J/hbc/p7RLHGk/W/SHF5tfcwOAAH5K53WbEeC2vZDOiGllUuc3TDeYBtHVHFT0/IrXlGIdhQ0kG9zJ5qo/DXkfBa7tZl0VS5oDWuJMWAHx2WadDTEk+Fh6lT3F0XVNWXMJ2tc2jUovaSXMLWkbXsJ5QhdAwDJ2ufzmpKp1TLQLbiZshtbFbt24nx4eSeEFVREl3sstxBcZ8o5BbIZlRdhKja/eqexYKLodAc2owuAO06dV/FYTDv9FqHaKmGaZEtN7bRvfrb0VGqAAnv+Kny0NJeXcGOcNoBbH0kW4kKri60uJtudhA3OwGw6Ks/EAWN+i6Mdhkw5iWM0tLgQeB21Db/ALgCFouyWbtY4CpqdSEnSHEGY3HmAT4LD1M0OnQTLB7oNwJ4fFNy/My2RPh57pHikt/ALRs8/wA7OIr1apJ7xsCbhuzRPghMgeW6F1cQ52xXrahHnus7xN7Y9o0tHMmU2Enlt1Fx5LO43HGprc4buBtaN9gpKdB7vDqp6WEa3eD8gqJpKhbroo4LCkvaSO7uum9icypGu+mQPahrXA222IHwPmsQ/EBoJJA5cEEwObvp4gVmktcCSD8I8Fzg8sWKfR4KaShWU502tTY8bOaD6jZEG1gV58jj2psvOC9qLwiyeHbAzA4z/wCx3iUk6q2XE9T816lMD7C+Lw72VHVKc2uQOXNHcn7Q06o01InmVWc6HNPkfNVMdkwJLqfddvHA/ZTcZQblD8rwzRiypLjI0tbD6Ta4TQUCyvtDUpANqtJHCfHmjlLOqD97KfKE/PF/D/02U/uOcU9j1N7ei4b7dVQxGa4dhjUXHkP4XSxqO+S/kKt+AlReTbz803HC0uPqh47S0gO6CPmpMPg6mIh9TuU+DTu7+E0ZKqh/0/6X3FcX50c57Y9nxSrFwdPtZIbGx3H281iqlKL+q+i8blrHtILQbRsFxjtLk/s6jhBEH57HzWyEq0yaYAxmwtwRHKM1FJm0u2AP1PJUqlmgnfgFDhqukyRO+/wVoNroPYRxzK1Z5MEwAYiABHJSYbJPb09YaQGnTN990S/6jVbQc4sgFrWNfG5aDJnad/RS4HtSBgv6fQAGEvD9RDtTnDUS0b2Nh0Vko3tht+DI47BOp6gRYC/IEoLUpg7jw5haTMc1L6b2EDvkP6yJv8Vn45Iw1tDMpUH302Hjx81ao4kwWyQDv1i4lRYijNxuoADsBcq+pIn0OqVd7qDQTzRPDZdYT/CN5XlLalzpAbG/8pfdSdIbj5ZlqeCe6w2Vt2CFJsuB1WsREBwBBvuD0W0xOXUnN/tlrHlk6REE/u708QdkEzDKdLNVTewg3cbf+Ij6IubffQKQCGYAcEXyXEUHjVWeGwY03k23sgxwQJN02ngrxMI8YPoDsu5nnetx9kNDRtz/AIQ/W47uPqVYp4dsX3PJStYBs31QuMdJHFNtMk8VPTwZPAq6wnoESynLnOeIk9SpyyUjqNV2FpvpUocbEy0f4zv6reYMyFm8hyzSLmVrcNRgLypvlKx2PKix1TTTceQPyUwF0L7S14paeLjCeOk2Sk6RnaLe6PzdJTNZASS0YjQVaciOaVGpLerbFSTZQF2l2rgbH7p2gF/A02Pmm8Ag3b0PGPmq2J7Jf/zfHR33CRBG1iLgo7hMUKjQ4b7EcjxUpYozVNGzDlaVWZv/AOMV/wDT6lXcB2P41HNHgCVoGPUrXKEfT409o0vLL5KWHyGlTMgajzI+iISvF6AtSSj0qRJu+xFqzHa7IRUZrAkgGeo4rVBNqUQ4EHYp+wUfO+Y4KDIu0mx6TCHV6ZBg2XSu1/Zj2RdpH9p0nb3HHiOnNYDNsOWtE7+76bqsHugpnuWYirVIY1xPIcN9o47q3isA6nLXaS4DU9zCSaV40Oju6rRAJ95B6FQ0iCHFpF7GDPiNipMfnTiwMa0U2xsN3XmSeJ+wWpNMJRxlQh7m7XveYjhIUddsOgw3uzAudrTexUFbHkC0egVX2pe65iTff/lUjHR1lzBlpqsDiQ0kanQSQ2bkDiYmyeMMPauLdpOnh3ZMW4WSwtAE2kRx2JRAOA9+/wD7Dz4+alOVaQ6Xka0RE7L0u5HyVsYUDS54c6lMFwtBIsDY6SvHU6YLhBItF9vPiL/BS+o6LeIw5ptDXsERrFRkTBFr8biI6Kpg6lMFxrN9p3HBo1OB1EQwyN45HeEzEV3UyGhwqMGwNxxt0FyqlV2gAmIMG3C/JUTb6EZVxZAdZo2+agYd2gXdAUuJxReSfzor9Gg0McRdzRqJPBxsB13lPfEVg9lO9rolg8ne/gUR7L5P7Q3bZdNyzs61oBiFmyZqdIBh8t7GzciVqsu7MhvBailgAOCm9iFmcn2zrKGEwAarZEBS6UyJKklZx40LL51iNdYAbM+aPZrjPZUyePBZbDMm53N1V/CM+WXgsNZZJP0pJqIhPDVZClcyUOw79Do4HboeSJsfIQWyZDRdHcPD3TzHJWcJiTTdq4Gzh9VBWpT48ClTqTY+8N+vVKFNpmka4EAgyDspWOQDAY32Rg//AFn/AMT9kbB9EWr2jZCfJFlrk8Ku1yla9dGXhjkoCe0JrHKVqtGHwErZhloqsLSAZXH+1PZp1N+kizdRbzINiPER6LtulZrthkIr0jz4HkU80lsDR894iXOkC32soK2GJkrR4rA6SWzcSOhM3KHYgCCJHXx8E8Z/BxmK7ZKt4fB2vYc0Wpdn6j26mtkN8pkgQOZTcKO8Adpgjz2VnktaGQynhTAIBiQPNHcsyFwh9ak40yCZtsO6eO43jojWErNa6k9jWAUySJEwS2LjiZS7S5m7Q0agJcSDEF3dAEztuQhwrbG5XpApuLdQqupnS4VKTg5p92I7p5ap2WdxGNcCY2EtgwdPQq42qC4OcAN5MyIHD4qjiyGvc4QWuEWv+FKlaOumVHPcLKvXqFSveC4AmAeME2+qjw9EHvO2HFVSSVitkdESeSOYTAOc0CLOvHThKrZbVZrDWt1Oc6BMRcrfZXlxc5sgTxjZZs+RrRTHG9sMdjcl0NFlt2U4VfLMGGNCtuKxfVk2MK8helMcUnZwx5XhIAk8E8NWfzvNdXcZ/wA/wqpcVbElJRVlDM8V7apH7QvWMTKFGB81JUfAXJeTHdu2NdVSVJ+NAMJLuR1hepTkKTCYjgdx8QkDIUVSnNxYjZd0TCguoqtGb7EbFQYXFT0PEK4LhHsJDTqzY78Rz6hW8FjjSsb0/i37hVqlGfoU1lWDDvXgfsUOhoycWaRjgRLTIKka9Z/D13UzLNuLTsfDkUXwuMbU2MO4g7hGk/uaoTTLrXKVtRVQYTw9LbiULra6T3AiFVDk7UqrM/ITDZx2LfVaKTKbKdNps6S556k8yvcs/SqgyDUl562HwW9NQQAmFy514YDK9pOzWrCmlQim6WkRDfdIIE8LgLjOOpf3XDSWP3c3YBwJmOh36FfRdeiHtc07EFc07TZEymdb2F8EBpHENF2P5EtFncYIN1THpUC6ZhWZvooiAJ1d4m88fJUM6zh1d7TeAIAPPii2Y5lRLDqY574LdTmskglx0gBx0QSIcJIALQAIVOpnNCHsFKASS13s2QJBA/tzyIEhwJ9m0kmXA61TVWUBLapaCHNJ2MGdnCQfMR6qJo1Q0AnkB9kUdmGHLX/2nkvJl0tDmgsZp0iSNQe3czZzrd6BZxuc0KZphgY0n2rdTdDixlSiGUy4U5nS4zcl5h5MSAG4/ArZnmU5aZEhoLgBvA38uZ4Ko+uXmBYcANgj9TNGFrHF12Ataxr9TXtNCow6mx3JcWgkhshzrEhEMixOGDGU6tOWMcx4iXOe7vCoX96GlwLRAmBTYNxqVGlFWwFPszkrxVpvc2ASCJ43I+YPoux5HkBb3nlCuyuS4fFUmvcDrpAMsAyIJcNruHe4rcNZAjkvHy5OU7KcmlSPITSnkphupcWxBjivNMXKVaq1glxhZ7M84L+63bl9/sqUo9iSmokmcZxPdZ/z/CFUaHE7ndPpUOJuTxU8Id7ZkcnJ2xsABUcVW5bnZTYivAngq1NkmTv8gi/gA1lCySsQvEaOou0SpUkkAFd57zUSolJJCIETKKqLJJJmMR4R3dHin4gxBFjO/FepKfg5GkpnuheBJJVl0jcSAp4KSSj5GEUgUkkF2ARKyHboxQcUklddoBxjE7FUa+5SSWrGPIgqmx8ENbukkt2PomFMvYJ2C6L2YwbCRLGHxaD9Eklg9R2HwdGyfDNZ7rWtnkAOHRFHJJLB5CRndPSSVYeTmZjNnnW65sLdENwmySSl5Mc/3Frgo8QdkklTwKUK/vjwUgXqSCAPSSSVB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9948" name="Picture 12" descr="http://t1.gstatic.com/images?q=tbn:ANd9GcRJoZMc9Qu9TY_DpxE9o4j0XsH4dnjk6TaPctaE8uyACyDfp-m9QA"/>
          <p:cNvPicPr>
            <a:picLocks noChangeAspect="1" noChangeArrowheads="1"/>
          </p:cNvPicPr>
          <p:nvPr/>
        </p:nvPicPr>
        <p:blipFill>
          <a:blip r:embed="rId4" cstate="print"/>
          <a:srcRect/>
          <a:stretch>
            <a:fillRect/>
          </a:stretch>
        </p:blipFill>
        <p:spPr bwMode="auto">
          <a:xfrm>
            <a:off x="4644008" y="4581128"/>
            <a:ext cx="2552700" cy="1790701"/>
          </a:xfrm>
          <a:prstGeom prst="rect">
            <a:avLst/>
          </a:prstGeom>
          <a:noFill/>
        </p:spPr>
      </p:pic>
      <p:pic>
        <p:nvPicPr>
          <p:cNvPr id="39950" name="Picture 14" descr="http://t1.gstatic.com/images?q=tbn:ANd9GcSicO7aHVt07WJxra6-5iTJrXNlhzrTmJSdUr7XIdxLn7X4_hAt"/>
          <p:cNvPicPr>
            <a:picLocks noChangeAspect="1" noChangeArrowheads="1"/>
          </p:cNvPicPr>
          <p:nvPr/>
        </p:nvPicPr>
        <p:blipFill>
          <a:blip r:embed="rId5" cstate="print"/>
          <a:srcRect/>
          <a:stretch>
            <a:fillRect/>
          </a:stretch>
        </p:blipFill>
        <p:spPr bwMode="auto">
          <a:xfrm>
            <a:off x="971600" y="1700808"/>
            <a:ext cx="2514600" cy="18192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8640" y="-1251520"/>
            <a:ext cx="10332640" cy="72008"/>
          </a:xfrm>
        </p:spPr>
        <p:txBody>
          <a:bodyPr>
            <a:normAutofit fontScale="90000"/>
          </a:bodyPr>
          <a:lstStyle/>
          <a:p>
            <a:endParaRPr lang="el-GR" dirty="0"/>
          </a:p>
        </p:txBody>
      </p:sp>
      <p:sp>
        <p:nvSpPr>
          <p:cNvPr id="3" name="2 - Θέση περιεχομένου"/>
          <p:cNvSpPr>
            <a:spLocks noGrp="1"/>
          </p:cNvSpPr>
          <p:nvPr>
            <p:ph idx="1"/>
          </p:nvPr>
        </p:nvSpPr>
        <p:spPr/>
        <p:txBody>
          <a:bodyPr>
            <a:normAutofit fontScale="85000" lnSpcReduction="20000"/>
          </a:bodyPr>
          <a:lstStyle/>
          <a:p>
            <a:r>
              <a:rPr lang="en-US" b="1" dirty="0" smtClean="0">
                <a:solidFill>
                  <a:srgbClr val="FF0066"/>
                </a:solidFill>
              </a:rPr>
              <a:t>Carnival or </a:t>
            </a:r>
            <a:r>
              <a:rPr lang="en-US" b="1" dirty="0" err="1" smtClean="0">
                <a:solidFill>
                  <a:srgbClr val="FF0066"/>
                </a:solidFill>
              </a:rPr>
              <a:t>Apokries</a:t>
            </a:r>
            <a:r>
              <a:rPr lang="en-US" b="1" dirty="0" smtClean="0">
                <a:solidFill>
                  <a:srgbClr val="FF0066"/>
                </a:solidFill>
              </a:rPr>
              <a:t> in Greek, is a feast  of fun celebrated all over the country with masquerade and parties.</a:t>
            </a:r>
            <a:endParaRPr lang="el-GR" b="1" dirty="0" smtClean="0">
              <a:solidFill>
                <a:srgbClr val="FF0066"/>
              </a:solidFill>
            </a:endParaRPr>
          </a:p>
          <a:p>
            <a:r>
              <a:rPr lang="en-US" b="1" dirty="0" smtClean="0">
                <a:solidFill>
                  <a:srgbClr val="FF0066"/>
                </a:solidFill>
              </a:rPr>
              <a:t>The name APOKRIES means “abstention from meat”, because  after that starts the period of Lent that goes on till Easter.</a:t>
            </a:r>
            <a:endParaRPr lang="el-GR" b="1" dirty="0" smtClean="0">
              <a:solidFill>
                <a:srgbClr val="FF0066"/>
              </a:solidFill>
            </a:endParaRPr>
          </a:p>
          <a:p>
            <a:r>
              <a:rPr lang="en-US" b="1" dirty="0" smtClean="0">
                <a:solidFill>
                  <a:srgbClr val="FF0066"/>
                </a:solidFill>
              </a:rPr>
              <a:t>The characteristic of Carnival is disguising and wearing masks. The masks remind the clay masks worn by actors in ancient Greek theatre. The costumes and disguises offered-and still do- anonymity and freedom of expression.</a:t>
            </a:r>
            <a:endParaRPr lang="el-GR" b="1" dirty="0" smtClean="0">
              <a:solidFill>
                <a:srgbClr val="FF0066"/>
              </a:solidFill>
            </a:endParaRPr>
          </a:p>
          <a:p>
            <a:r>
              <a:rPr lang="en-US" b="1" dirty="0" err="1" smtClean="0">
                <a:solidFill>
                  <a:srgbClr val="FF0066"/>
                </a:solidFill>
              </a:rPr>
              <a:t>Apokries</a:t>
            </a:r>
            <a:r>
              <a:rPr lang="en-US" b="1" dirty="0" smtClean="0">
                <a:solidFill>
                  <a:srgbClr val="FF0066"/>
                </a:solidFill>
              </a:rPr>
              <a:t> is celebrated all over Greece, with feasts </a:t>
            </a:r>
            <a:r>
              <a:rPr lang="en-US" b="1" dirty="0" smtClean="0">
                <a:solidFill>
                  <a:srgbClr val="FF0066"/>
                </a:solidFill>
              </a:rPr>
              <a:t>and songs that </a:t>
            </a:r>
            <a:r>
              <a:rPr lang="en-US" b="1" dirty="0" smtClean="0">
                <a:solidFill>
                  <a:srgbClr val="FF0066"/>
                </a:solidFill>
              </a:rPr>
              <a:t>can’t always be described as </a:t>
            </a:r>
            <a:r>
              <a:rPr lang="en-US" b="1" dirty="0" smtClean="0">
                <a:solidFill>
                  <a:srgbClr val="FF0066"/>
                </a:solidFill>
              </a:rPr>
              <a:t>decent!</a:t>
            </a:r>
            <a:endParaRPr lang="en-GB" b="1" dirty="0" smtClean="0">
              <a:solidFill>
                <a:srgbClr val="FF0066"/>
              </a:solidFill>
            </a:endParaRPr>
          </a:p>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1 - Τίτλος"/>
          <p:cNvSpPr>
            <a:spLocks noGrp="1"/>
          </p:cNvSpPr>
          <p:nvPr>
            <p:ph type="title"/>
          </p:nvPr>
        </p:nvSpPr>
        <p:spPr>
          <a:xfrm>
            <a:off x="179512" y="188640"/>
            <a:ext cx="8964488" cy="2808312"/>
          </a:xfrm>
        </p:spPr>
        <p:txBody>
          <a:bodyPr>
            <a:normAutofit fontScale="90000"/>
          </a:bodyPr>
          <a:lstStyle/>
          <a:p>
            <a:pPr algn="ctr"/>
            <a:r>
              <a:rPr lang="en-GB" sz="2600" dirty="0" smtClean="0">
                <a:solidFill>
                  <a:srgbClr val="FF0066"/>
                </a:solidFill>
              </a:rPr>
              <a:t>The Greek Carnival has its roots in ancient Greece. It is connected with the worship of Dionysus, God of wine</a:t>
            </a:r>
            <a:r>
              <a:rPr lang="en-US" sz="2600" dirty="0" smtClean="0">
                <a:solidFill>
                  <a:srgbClr val="FF0066"/>
                </a:solidFill>
              </a:rPr>
              <a:t> and fun. It was meant to worship him as well as to help the earth put forth shoots-hence the various leaping dances and the various kinds of disguise in order to please harmful </a:t>
            </a:r>
            <a:r>
              <a:rPr lang="en-US" sz="2600" dirty="0" smtClean="0">
                <a:solidFill>
                  <a:srgbClr val="FF0066"/>
                </a:solidFill>
              </a:rPr>
              <a:t>spirits.</a:t>
            </a: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endParaRPr lang="el-GR" dirty="0"/>
          </a:p>
        </p:txBody>
      </p:sp>
      <p:pic>
        <p:nvPicPr>
          <p:cNvPr id="1027" name="Picture 3" descr="http://4.bp.blogspot.com/-mtT8YT7qESQ/TXNZom88vvI/AAAAAAAAAco/h012GcxPGMA/s320/K12.2BDionysos.jpg"/>
          <p:cNvPicPr>
            <a:picLocks noChangeAspect="1" noChangeArrowheads="1"/>
          </p:cNvPicPr>
          <p:nvPr/>
        </p:nvPicPr>
        <p:blipFill>
          <a:blip r:embed="rId2" r:link="rId3" cstate="print"/>
          <a:srcRect/>
          <a:stretch>
            <a:fillRect/>
          </a:stretch>
        </p:blipFill>
        <p:spPr bwMode="auto">
          <a:xfrm>
            <a:off x="971600" y="1916832"/>
            <a:ext cx="7704856" cy="475252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457200" y="-1179512"/>
            <a:ext cx="8229600" cy="432048"/>
          </a:xfrm>
        </p:spPr>
        <p:txBody>
          <a:bodyPr>
            <a:normAutofit fontScale="90000"/>
          </a:bodyPr>
          <a:lstStyle/>
          <a:p>
            <a:endParaRPr lang="el-GR" dirty="0"/>
          </a:p>
        </p:txBody>
      </p:sp>
      <p:sp>
        <p:nvSpPr>
          <p:cNvPr id="3" name="2 - Θέση περιεχομένου"/>
          <p:cNvSpPr>
            <a:spLocks noGrp="1"/>
          </p:cNvSpPr>
          <p:nvPr>
            <p:ph idx="1"/>
          </p:nvPr>
        </p:nvSpPr>
        <p:spPr>
          <a:xfrm>
            <a:off x="457200" y="2924944"/>
            <a:ext cx="8229600" cy="3475856"/>
          </a:xfrm>
        </p:spPr>
        <p:txBody>
          <a:bodyPr>
            <a:normAutofit lnSpcReduction="10000"/>
          </a:bodyPr>
          <a:lstStyle/>
          <a:p>
            <a:r>
              <a:rPr lang="en-GB" sz="3000" dirty="0" smtClean="0">
                <a:solidFill>
                  <a:srgbClr val="FF0066"/>
                </a:solidFill>
              </a:rPr>
              <a:t>In ancient Greece, the festival in honour of Dionysus took place in early Spring, as Dionysus symbolised life’s rebirth after Winter. Today, carnival is held in the same period but not on a fixed date, as it depends on the moveable feast of Easter.</a:t>
            </a:r>
            <a:r>
              <a:rPr lang="en-US" sz="3000" dirty="0" smtClean="0">
                <a:solidFill>
                  <a:srgbClr val="FF0066"/>
                </a:solidFill>
              </a:rPr>
              <a:t> </a:t>
            </a:r>
            <a:r>
              <a:rPr lang="en-US" sz="3000" dirty="0" smtClean="0">
                <a:solidFill>
                  <a:srgbClr val="FF0066"/>
                </a:solidFill>
              </a:rPr>
              <a:t>I</a:t>
            </a:r>
            <a:r>
              <a:rPr lang="en-US" sz="2800" dirty="0" smtClean="0">
                <a:solidFill>
                  <a:srgbClr val="FF0066"/>
                </a:solidFill>
              </a:rPr>
              <a:t>t </a:t>
            </a:r>
            <a:r>
              <a:rPr lang="en-US" sz="2800" dirty="0" smtClean="0">
                <a:solidFill>
                  <a:srgbClr val="FF0066"/>
                </a:solidFill>
              </a:rPr>
              <a:t>is celebrated 40 days before Easter, so </a:t>
            </a:r>
            <a:r>
              <a:rPr lang="en-US" sz="2800" dirty="0" smtClean="0">
                <a:solidFill>
                  <a:srgbClr val="FF0066"/>
                </a:solidFill>
              </a:rPr>
              <a:t>this </a:t>
            </a:r>
            <a:r>
              <a:rPr lang="en-US" sz="2800" dirty="0" smtClean="0">
                <a:solidFill>
                  <a:srgbClr val="FF0066"/>
                </a:solidFill>
              </a:rPr>
              <a:t>ceremony has been incorporated into the Christian </a:t>
            </a:r>
            <a:r>
              <a:rPr lang="en-US" sz="2800" dirty="0" smtClean="0">
                <a:solidFill>
                  <a:srgbClr val="FF0066"/>
                </a:solidFill>
              </a:rPr>
              <a:t>religion.</a:t>
            </a:r>
            <a:endParaRPr lang="el-GR" sz="3000" dirty="0" smtClean="0">
              <a:solidFill>
                <a:srgbClr val="FF0066"/>
              </a:solidFill>
            </a:endParaRPr>
          </a:p>
          <a:p>
            <a:pPr>
              <a:buNone/>
            </a:pPr>
            <a:endParaRPr lang="el-GR" dirty="0" smtClean="0"/>
          </a:p>
          <a:p>
            <a:endParaRPr lang="el-GR" dirty="0"/>
          </a:p>
        </p:txBody>
      </p:sp>
      <p:pic>
        <p:nvPicPr>
          <p:cNvPr id="1026" name="Picture 2" descr="Bacchus, or Dionysus"/>
          <p:cNvPicPr>
            <a:picLocks noChangeAspect="1" noChangeArrowheads="1"/>
          </p:cNvPicPr>
          <p:nvPr/>
        </p:nvPicPr>
        <p:blipFill>
          <a:blip r:embed="rId2" cstate="print"/>
          <a:srcRect/>
          <a:stretch>
            <a:fillRect/>
          </a:stretch>
        </p:blipFill>
        <p:spPr bwMode="auto">
          <a:xfrm>
            <a:off x="2627784" y="188640"/>
            <a:ext cx="369570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    Carnival Parades</a:t>
            </a:r>
            <a:endParaRPr lang="el-GR" dirty="0"/>
          </a:p>
        </p:txBody>
      </p:sp>
      <p:sp>
        <p:nvSpPr>
          <p:cNvPr id="3" name="2 - Θέση περιεχομένου"/>
          <p:cNvSpPr>
            <a:spLocks noGrp="1"/>
          </p:cNvSpPr>
          <p:nvPr>
            <p:ph idx="1"/>
          </p:nvPr>
        </p:nvSpPr>
        <p:spPr>
          <a:xfrm>
            <a:off x="179512" y="1556793"/>
            <a:ext cx="5832648" cy="5301208"/>
          </a:xfrm>
        </p:spPr>
        <p:txBody>
          <a:bodyPr>
            <a:normAutofit fontScale="92500"/>
          </a:bodyPr>
          <a:lstStyle/>
          <a:p>
            <a:r>
              <a:rPr lang="en-GB" dirty="0" smtClean="0">
                <a:solidFill>
                  <a:srgbClr val="FF0066"/>
                </a:solidFill>
              </a:rPr>
              <a:t>Today, there are many different carnival parades and festivities going on all over Greece. Hundreds of groups take part in those parades, and anyone who wishes to participate can just join a group.  Celebrations stop on Clean Monday, when kitchen utensils are cleaned of animal products, because the Lent period </a:t>
            </a:r>
            <a:r>
              <a:rPr lang="en-GB" dirty="0" smtClean="0">
                <a:solidFill>
                  <a:srgbClr val="FF0066"/>
                </a:solidFill>
              </a:rPr>
              <a:t>starts.</a:t>
            </a:r>
            <a:endParaRPr lang="el-GR" dirty="0">
              <a:solidFill>
                <a:srgbClr val="FF0066"/>
              </a:solidFill>
            </a:endParaRPr>
          </a:p>
        </p:txBody>
      </p:sp>
      <p:pic>
        <p:nvPicPr>
          <p:cNvPr id="4" name="3 - Θέση περιεχομένου" descr="http://greece.greekreporter.com/files/Apokries_1-300x248.jpg"/>
          <p:cNvPicPr>
            <a:picLocks/>
          </p:cNvPicPr>
          <p:nvPr/>
        </p:nvPicPr>
        <p:blipFill>
          <a:blip r:embed="rId2" cstate="print"/>
          <a:srcRect/>
          <a:stretch>
            <a:fillRect/>
          </a:stretch>
        </p:blipFill>
        <p:spPr bwMode="auto">
          <a:xfrm>
            <a:off x="6156176" y="2564904"/>
            <a:ext cx="2736304"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FF3399"/>
                </a:solidFill>
              </a:rPr>
              <a:t>CARNIVAL IN PATRA</a:t>
            </a:r>
            <a:br>
              <a:rPr lang="en-US" b="1" dirty="0" smtClean="0">
                <a:solidFill>
                  <a:srgbClr val="FF3399"/>
                </a:solidFill>
              </a:rPr>
            </a:br>
            <a:endParaRPr lang="el-GR" b="1" dirty="0">
              <a:solidFill>
                <a:srgbClr val="FF3399"/>
              </a:solidFill>
            </a:endParaRPr>
          </a:p>
        </p:txBody>
      </p:sp>
      <p:sp>
        <p:nvSpPr>
          <p:cNvPr id="3" name="2 - Θέση περιεχομένου"/>
          <p:cNvSpPr>
            <a:spLocks noGrp="1"/>
          </p:cNvSpPr>
          <p:nvPr>
            <p:ph idx="1"/>
          </p:nvPr>
        </p:nvSpPr>
        <p:spPr>
          <a:xfrm>
            <a:off x="0" y="1484784"/>
            <a:ext cx="5796136" cy="5373215"/>
          </a:xfrm>
        </p:spPr>
        <p:txBody>
          <a:bodyPr>
            <a:normAutofit fontScale="92500"/>
          </a:bodyPr>
          <a:lstStyle/>
          <a:p>
            <a:r>
              <a:rPr lang="en-US" sz="2400" b="1" dirty="0" smtClean="0">
                <a:solidFill>
                  <a:srgbClr val="FF3399"/>
                </a:solidFill>
              </a:rPr>
              <a:t>The biggest festival take place in the city of </a:t>
            </a:r>
            <a:r>
              <a:rPr lang="en-US" sz="2400" b="1" dirty="0" err="1" smtClean="0">
                <a:solidFill>
                  <a:srgbClr val="FF3399"/>
                </a:solidFill>
              </a:rPr>
              <a:t>Patra</a:t>
            </a:r>
            <a:r>
              <a:rPr lang="en-US" sz="2400" b="1" dirty="0" smtClean="0">
                <a:solidFill>
                  <a:srgbClr val="FF3399"/>
                </a:solidFill>
              </a:rPr>
              <a:t> for the past 180 years, and the regular attendance of young people in the great parade is approximately 40,000. That’s why this festival is considered to be one of the greatest in Europe and is a meeting point for all carnival enthusiasts around Greece.</a:t>
            </a:r>
            <a:endParaRPr lang="el-GR" sz="2400" b="1" dirty="0" smtClean="0">
              <a:solidFill>
                <a:srgbClr val="FF3399"/>
              </a:solidFill>
            </a:endParaRPr>
          </a:p>
          <a:p>
            <a:r>
              <a:rPr lang="en-US" sz="2400" b="1" dirty="0" smtClean="0">
                <a:solidFill>
                  <a:srgbClr val="FF3399"/>
                </a:solidFill>
              </a:rPr>
              <a:t>Just like in Rio de Janeiro, people in </a:t>
            </a:r>
            <a:r>
              <a:rPr lang="en-US" sz="2400" b="1" dirty="0" err="1" smtClean="0">
                <a:solidFill>
                  <a:srgbClr val="FF3399"/>
                </a:solidFill>
              </a:rPr>
              <a:t>Patra</a:t>
            </a:r>
            <a:r>
              <a:rPr lang="en-US" sz="2400" b="1" dirty="0" smtClean="0">
                <a:solidFill>
                  <a:srgbClr val="FF3399"/>
                </a:solidFill>
              </a:rPr>
              <a:t> spend the whole year preparing for the coming Carnival celebrations.</a:t>
            </a:r>
          </a:p>
          <a:p>
            <a:r>
              <a:rPr lang="en-US" sz="2400" b="1" dirty="0" smtClean="0">
                <a:solidFill>
                  <a:srgbClr val="FF3399"/>
                </a:solidFill>
              </a:rPr>
              <a:t>There is a big float parade and thousands of masqueraders fill the main streets of the town. The floats have themes taken from</a:t>
            </a:r>
            <a:r>
              <a:rPr lang="en-US" sz="2400" dirty="0" smtClean="0">
                <a:solidFill>
                  <a:srgbClr val="FF3399"/>
                </a:solidFill>
              </a:rPr>
              <a:t> </a:t>
            </a:r>
            <a:r>
              <a:rPr lang="en-US" sz="2400" b="1" dirty="0" smtClean="0">
                <a:solidFill>
                  <a:srgbClr val="FF3399"/>
                </a:solidFill>
              </a:rPr>
              <a:t>current political and social circumstances.</a:t>
            </a:r>
            <a:endParaRPr lang="el-GR" sz="2400" b="1" dirty="0">
              <a:solidFill>
                <a:srgbClr val="FF3399"/>
              </a:solidFill>
            </a:endParaRPr>
          </a:p>
        </p:txBody>
      </p:sp>
      <p:pic>
        <p:nvPicPr>
          <p:cNvPr id="3076" name="Picture 4" descr="http://t3.gstatic.com/images?q=tbn:ANd9GcR9-ftKDmxhVH5pMEzhVO1ZEjcrgpZ-a5_AKpD1nlIH41U0IvwA"/>
          <p:cNvPicPr>
            <a:picLocks noChangeAspect="1" noChangeArrowheads="1"/>
          </p:cNvPicPr>
          <p:nvPr/>
        </p:nvPicPr>
        <p:blipFill>
          <a:blip r:embed="rId2" cstate="print"/>
          <a:srcRect/>
          <a:stretch>
            <a:fillRect/>
          </a:stretch>
        </p:blipFill>
        <p:spPr bwMode="auto">
          <a:xfrm>
            <a:off x="5796136" y="1628800"/>
            <a:ext cx="3168352" cy="2591935"/>
          </a:xfrm>
          <a:prstGeom prst="rect">
            <a:avLst/>
          </a:prstGeom>
          <a:noFill/>
        </p:spPr>
      </p:pic>
      <p:pic>
        <p:nvPicPr>
          <p:cNvPr id="5" name="Picture 3" descr="http://upload.wikimedia.org/wikipedia/el/thumb/8/8f/%CE%A4%CE%B5%CE%BB%CE%B5%CF%84%CE%AE_%CE%9B%CE%AE%CE%BE%CE%B7%CF%82.jpg/250px-%CE%A4%CE%B5%CE%BB%CE%B5%CF%84%CE%AE_%CE%9B%CE%AE%CE%BE%CE%B7%CF%82.jpg"/>
          <p:cNvPicPr>
            <a:picLocks noChangeAspect="1" noChangeArrowheads="1"/>
          </p:cNvPicPr>
          <p:nvPr/>
        </p:nvPicPr>
        <p:blipFill>
          <a:blip r:embed="rId3" cstate="print"/>
          <a:srcRect/>
          <a:stretch>
            <a:fillRect/>
          </a:stretch>
        </p:blipFill>
        <p:spPr bwMode="auto">
          <a:xfrm>
            <a:off x="5796136" y="4365104"/>
            <a:ext cx="3168352" cy="210317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b="1" dirty="0" smtClean="0">
                <a:solidFill>
                  <a:srgbClr val="FF3399"/>
                </a:solidFill>
              </a:rPr>
              <a:t>CARNIVAL IN XANTHI</a:t>
            </a:r>
            <a:endParaRPr lang="el-GR" sz="3600" b="1" dirty="0">
              <a:solidFill>
                <a:srgbClr val="FF3399"/>
              </a:solidFill>
            </a:endParaRPr>
          </a:p>
        </p:txBody>
      </p:sp>
      <p:sp>
        <p:nvSpPr>
          <p:cNvPr id="3" name="2 - Θέση περιεχομένου"/>
          <p:cNvSpPr>
            <a:spLocks noGrp="1"/>
          </p:cNvSpPr>
          <p:nvPr>
            <p:ph idx="1"/>
          </p:nvPr>
        </p:nvSpPr>
        <p:spPr>
          <a:xfrm>
            <a:off x="0" y="1775191"/>
            <a:ext cx="5364088" cy="4625609"/>
          </a:xfrm>
        </p:spPr>
        <p:txBody>
          <a:bodyPr/>
          <a:lstStyle/>
          <a:p>
            <a:r>
              <a:rPr lang="en-US" dirty="0" err="1" smtClean="0">
                <a:solidFill>
                  <a:srgbClr val="FF3399"/>
                </a:solidFill>
              </a:rPr>
              <a:t>Xanthi’s</a:t>
            </a:r>
            <a:r>
              <a:rPr lang="en-US" dirty="0" smtClean="0">
                <a:solidFill>
                  <a:srgbClr val="FF3399"/>
                </a:solidFill>
              </a:rPr>
              <a:t> Carnival is the biggest festival of Northern Greece, and has been taking place yearly since 1926. Approximately 20,000 visitors go there every year to get a taste of fun, imagination, creativity and music.</a:t>
            </a:r>
            <a:endParaRPr lang="el-GR" dirty="0" smtClean="0">
              <a:solidFill>
                <a:srgbClr val="FF3399"/>
              </a:solidFill>
            </a:endParaRPr>
          </a:p>
          <a:p>
            <a:pPr>
              <a:buNone/>
            </a:pPr>
            <a:endParaRPr lang="el-GR" dirty="0"/>
          </a:p>
        </p:txBody>
      </p:sp>
      <p:pic>
        <p:nvPicPr>
          <p:cNvPr id="24578" name="Picture 2" descr="http://www.athinorama.gr/lmnts/travel_articles/11546/slideshow.jpg"/>
          <p:cNvPicPr>
            <a:picLocks noChangeAspect="1" noChangeArrowheads="1"/>
          </p:cNvPicPr>
          <p:nvPr/>
        </p:nvPicPr>
        <p:blipFill>
          <a:blip r:embed="rId2" cstate="print"/>
          <a:srcRect/>
          <a:stretch>
            <a:fillRect/>
          </a:stretch>
        </p:blipFill>
        <p:spPr bwMode="auto">
          <a:xfrm>
            <a:off x="5364088" y="4005064"/>
            <a:ext cx="3600400" cy="2376264"/>
          </a:xfrm>
          <a:prstGeom prst="rect">
            <a:avLst/>
          </a:prstGeom>
          <a:noFill/>
        </p:spPr>
      </p:pic>
      <p:pic>
        <p:nvPicPr>
          <p:cNvPr id="24580" name="Picture 4" descr="http://t3.gstatic.com/images?q=tbn:ANd9GcRxr7nYfX8VyL6-KLBAEp1HkScZQUzXLJfFj9A9SHKsk1Uazrhn-Q"/>
          <p:cNvPicPr>
            <a:picLocks noChangeAspect="1" noChangeArrowheads="1"/>
          </p:cNvPicPr>
          <p:nvPr/>
        </p:nvPicPr>
        <p:blipFill>
          <a:blip r:embed="rId3" cstate="print"/>
          <a:srcRect/>
          <a:stretch>
            <a:fillRect/>
          </a:stretch>
        </p:blipFill>
        <p:spPr bwMode="auto">
          <a:xfrm>
            <a:off x="5364088" y="1700808"/>
            <a:ext cx="3600400" cy="20882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pPr>
              <a:buNone/>
            </a:pPr>
            <a:r>
              <a:rPr lang="en-US" dirty="0" err="1" smtClean="0"/>
              <a:t>mkkiugfdx</a:t>
            </a:r>
            <a:endParaRPr lang="el-GR" dirty="0"/>
          </a:p>
        </p:txBody>
      </p:sp>
      <p:pic>
        <p:nvPicPr>
          <p:cNvPr id="25602" name="Picture 2" descr="http://kanali6.gr/wp-content/uploads/2012/02/karnavali-xanthi3.jpg"/>
          <p:cNvPicPr>
            <a:picLocks noChangeAspect="1" noChangeArrowheads="1"/>
          </p:cNvPicPr>
          <p:nvPr/>
        </p:nvPicPr>
        <p:blipFill>
          <a:blip r:embed="rId2" cstate="print"/>
          <a:srcRect/>
          <a:stretch>
            <a:fillRect/>
          </a:stretch>
        </p:blipFill>
        <p:spPr bwMode="auto">
          <a:xfrm>
            <a:off x="395536" y="414000"/>
            <a:ext cx="8424936" cy="618335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32656"/>
            <a:ext cx="8229600" cy="936104"/>
          </a:xfrm>
        </p:spPr>
        <p:txBody>
          <a:bodyPr>
            <a:normAutofit fontScale="90000"/>
          </a:bodyPr>
          <a:lstStyle/>
          <a:p>
            <a:r>
              <a:rPr lang="en-US" sz="4000" b="1" dirty="0" smtClean="0">
                <a:solidFill>
                  <a:srgbClr val="FF3399"/>
                </a:solidFill>
              </a:rPr>
              <a:t/>
            </a:r>
            <a:br>
              <a:rPr lang="en-US" sz="4000" b="1" dirty="0" smtClean="0">
                <a:solidFill>
                  <a:srgbClr val="FF3399"/>
                </a:solidFill>
              </a:rPr>
            </a:br>
            <a:r>
              <a:rPr lang="en-US" sz="4900" b="1" dirty="0" smtClean="0">
                <a:solidFill>
                  <a:srgbClr val="FF3399"/>
                </a:solidFill>
              </a:rPr>
              <a:t>CARNIVAL </a:t>
            </a:r>
            <a:r>
              <a:rPr lang="en-US" sz="4900" b="1" dirty="0" smtClean="0">
                <a:solidFill>
                  <a:srgbClr val="FF3399"/>
                </a:solidFill>
              </a:rPr>
              <a:t>IN NAOUSA </a:t>
            </a:r>
            <a:r>
              <a:rPr lang="en-US" b="1" dirty="0" smtClean="0">
                <a:solidFill>
                  <a:srgbClr val="FF3399"/>
                </a:solidFill>
              </a:rPr>
              <a:t/>
            </a:r>
            <a:br>
              <a:rPr lang="en-US" b="1" dirty="0" smtClean="0">
                <a:solidFill>
                  <a:srgbClr val="FF3399"/>
                </a:solidFill>
              </a:rPr>
            </a:br>
            <a:endParaRPr lang="el-GR" b="1" dirty="0">
              <a:solidFill>
                <a:srgbClr val="FF3399"/>
              </a:solidFill>
            </a:endParaRPr>
          </a:p>
        </p:txBody>
      </p:sp>
      <p:sp>
        <p:nvSpPr>
          <p:cNvPr id="3" name="2 - Θέση περιεχομένου"/>
          <p:cNvSpPr>
            <a:spLocks noGrp="1"/>
          </p:cNvSpPr>
          <p:nvPr>
            <p:ph idx="1"/>
          </p:nvPr>
        </p:nvSpPr>
        <p:spPr>
          <a:xfrm>
            <a:off x="179512" y="1556793"/>
            <a:ext cx="8964488" cy="4844008"/>
          </a:xfrm>
        </p:spPr>
        <p:txBody>
          <a:bodyPr/>
          <a:lstStyle/>
          <a:p>
            <a:r>
              <a:rPr lang="en-US" sz="2800" dirty="0" smtClean="0">
                <a:solidFill>
                  <a:srgbClr val="FF0066"/>
                </a:solidFill>
              </a:rPr>
              <a:t>In </a:t>
            </a:r>
            <a:r>
              <a:rPr lang="en-US" sz="2800" dirty="0" err="1" smtClean="0">
                <a:solidFill>
                  <a:srgbClr val="FF0066"/>
                </a:solidFill>
              </a:rPr>
              <a:t>Naoussa</a:t>
            </a:r>
            <a:r>
              <a:rPr lang="en-US" sz="2800" dirty="0" smtClean="0">
                <a:solidFill>
                  <a:srgbClr val="FF0066"/>
                </a:solidFill>
              </a:rPr>
              <a:t>, every year people celebrate the custom of “</a:t>
            </a:r>
            <a:r>
              <a:rPr lang="en-US" sz="2800" dirty="0" err="1" smtClean="0">
                <a:solidFill>
                  <a:srgbClr val="FF0066"/>
                </a:solidFill>
              </a:rPr>
              <a:t>Yenitsari</a:t>
            </a:r>
            <a:r>
              <a:rPr lang="en-US" sz="2800" dirty="0" smtClean="0">
                <a:solidFill>
                  <a:srgbClr val="FF0066"/>
                </a:solidFill>
              </a:rPr>
              <a:t>” and “</a:t>
            </a:r>
            <a:r>
              <a:rPr lang="en-US" sz="2800" dirty="0" err="1" smtClean="0">
                <a:solidFill>
                  <a:srgbClr val="FF0066"/>
                </a:solidFill>
              </a:rPr>
              <a:t>Bules</a:t>
            </a:r>
            <a:r>
              <a:rPr lang="en-US" sz="2800" dirty="0" smtClean="0">
                <a:solidFill>
                  <a:srgbClr val="FF0066"/>
                </a:solidFill>
              </a:rPr>
              <a:t>”. </a:t>
            </a:r>
            <a:r>
              <a:rPr lang="en-US" sz="2800" dirty="0" err="1" smtClean="0">
                <a:solidFill>
                  <a:srgbClr val="FF0066"/>
                </a:solidFill>
              </a:rPr>
              <a:t>Yenitsari</a:t>
            </a:r>
            <a:r>
              <a:rPr lang="en-US" sz="2800" dirty="0" smtClean="0">
                <a:solidFill>
                  <a:srgbClr val="FF0066"/>
                </a:solidFill>
              </a:rPr>
              <a:t> </a:t>
            </a:r>
            <a:r>
              <a:rPr lang="en-US" sz="2800" dirty="0" smtClean="0">
                <a:solidFill>
                  <a:srgbClr val="FF0066"/>
                </a:solidFill>
              </a:rPr>
              <a:t>are men dressed in traditional Greek costumes and </a:t>
            </a:r>
            <a:r>
              <a:rPr lang="en-US" sz="2800" dirty="0" err="1" smtClean="0">
                <a:solidFill>
                  <a:srgbClr val="FF0066"/>
                </a:solidFill>
              </a:rPr>
              <a:t>Bules</a:t>
            </a:r>
            <a:r>
              <a:rPr lang="en-US" sz="2800" dirty="0" smtClean="0">
                <a:solidFill>
                  <a:srgbClr val="FF0066"/>
                </a:solidFill>
              </a:rPr>
              <a:t> </a:t>
            </a:r>
            <a:r>
              <a:rPr lang="en-US" sz="2800" dirty="0" smtClean="0">
                <a:solidFill>
                  <a:srgbClr val="FF0066"/>
                </a:solidFill>
              </a:rPr>
              <a:t>are also men dressed-up as women. They all wear </a:t>
            </a:r>
            <a:r>
              <a:rPr lang="en-US" sz="2800" dirty="0" smtClean="0">
                <a:solidFill>
                  <a:srgbClr val="FF0066"/>
                </a:solidFill>
              </a:rPr>
              <a:t>masks and sing and dance in the city’s roads.</a:t>
            </a:r>
            <a:endParaRPr lang="el-GR" dirty="0" smtClean="0">
              <a:solidFill>
                <a:srgbClr val="FF0066"/>
              </a:solidFill>
            </a:endParaRPr>
          </a:p>
          <a:p>
            <a:endParaRPr lang="el-GR" dirty="0"/>
          </a:p>
        </p:txBody>
      </p:sp>
      <p:pic>
        <p:nvPicPr>
          <p:cNvPr id="22530" name="il_fi" descr="apokries_ethima_greece"/>
          <p:cNvPicPr>
            <a:picLocks noChangeAspect="1" noChangeArrowheads="1"/>
          </p:cNvPicPr>
          <p:nvPr/>
        </p:nvPicPr>
        <p:blipFill>
          <a:blip r:embed="rId2" cstate="print"/>
          <a:srcRect/>
          <a:stretch>
            <a:fillRect/>
          </a:stretch>
        </p:blipFill>
        <p:spPr bwMode="auto">
          <a:xfrm>
            <a:off x="2915816" y="3789040"/>
            <a:ext cx="3980203"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Λειτουργική μονάδα">
  <a:themeElements>
    <a:clrScheme name="Λειτουργική μονάδα">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Λειτουργική μονάδα">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Λειτουργική μονάδ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513</TotalTime>
  <Words>636</Words>
  <Application>Microsoft Office PowerPoint</Application>
  <PresentationFormat>Προβολή στην οθόνη (4:3)</PresentationFormat>
  <Paragraphs>34</Paragraphs>
  <Slides>18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Λειτουργική μονάδα</vt:lpstr>
      <vt:lpstr> </vt:lpstr>
      <vt:lpstr>Διαφάνεια 2</vt:lpstr>
      <vt:lpstr>The Greek Carnival has its roots in ancient Greece. It is connected with the worship of Dionysus, God of wine and fun. It was meant to worship him as well as to help the earth put forth shoots-hence the various leaping dances and the various kinds of disguise in order to please harmful spirits.  </vt:lpstr>
      <vt:lpstr>Διαφάνεια 4</vt:lpstr>
      <vt:lpstr>    Carnival Parades</vt:lpstr>
      <vt:lpstr>CARNIVAL IN PATRA </vt:lpstr>
      <vt:lpstr>CARNIVAL IN XANTHI</vt:lpstr>
      <vt:lpstr>Διαφάνεια 8</vt:lpstr>
      <vt:lpstr> CARNIVAL IN NAOUSA  </vt:lpstr>
      <vt:lpstr>Διαφάνεια 10</vt:lpstr>
      <vt:lpstr> CARNIVAL IN GALAXIDI </vt:lpstr>
      <vt:lpstr>Διαφάνεια 12</vt:lpstr>
      <vt:lpstr> CARNIVAL IN SKYROS </vt:lpstr>
      <vt:lpstr>Men are dressed up as old men and a young lady and they go around the streets of Skyros. They say funny stories and their bells make lound noise. At the end of the day they all dance and drink at the central square</vt:lpstr>
      <vt:lpstr>      GAITANAKI </vt:lpstr>
      <vt:lpstr>FLYING A KITE ON CLEAN MONDAY</vt:lpstr>
      <vt:lpstr>TYPICAL CLEAN MONDAY FOOD ( LAGANA, HALVAS, PASTELI)</vt:lpstr>
      <vt:lpstr>BEANS, OCTAPUS, DOLMATHAKIA, SEA FOOD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APOKRIES ( CARNIVAL) IN GREECE</dc:title>
  <dc:creator>στελλα</dc:creator>
  <cp:lastModifiedBy>user05</cp:lastModifiedBy>
  <cp:revision>87</cp:revision>
  <dcterms:created xsi:type="dcterms:W3CDTF">2012-03-01T08:38:37Z</dcterms:created>
  <dcterms:modified xsi:type="dcterms:W3CDTF">2016-03-15T10:42:19Z</dcterms:modified>
</cp:coreProperties>
</file>