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2" r:id="rId9"/>
    <p:sldId id="263" r:id="rId10"/>
    <p:sldId id="260" r:id="rId11"/>
    <p:sldId id="261"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7CC2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showGuides="1">
      <p:cViewPr varScale="1">
        <p:scale>
          <a:sx n="89" d="100"/>
          <a:sy n="89" d="100"/>
        </p:scale>
        <p:origin x="427"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EA1414A-FC00-41CA-9BCF-7A245F81A8C7}" type="datetimeFigureOut">
              <a:rPr lang="el-GR" smtClean="0"/>
              <a:t>23/2/2023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4036324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A1414A-FC00-41CA-9BCF-7A245F81A8C7}" type="datetimeFigureOut">
              <a:rPr lang="el-GR" smtClean="0"/>
              <a:t>23/2/2023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139115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A1414A-FC00-41CA-9BCF-7A245F81A8C7}" type="datetimeFigureOut">
              <a:rPr lang="el-GR" smtClean="0"/>
              <a:t>23/2/2023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332479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A1414A-FC00-41CA-9BCF-7A245F81A8C7}" type="datetimeFigureOut">
              <a:rPr lang="el-GR" smtClean="0"/>
              <a:t>23/2/2023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328841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EA1414A-FC00-41CA-9BCF-7A245F81A8C7}" type="datetimeFigureOut">
              <a:rPr lang="el-GR" smtClean="0"/>
              <a:t>23/2/2023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317917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EA1414A-FC00-41CA-9BCF-7A245F81A8C7}" type="datetimeFigureOut">
              <a:rPr lang="el-GR" smtClean="0"/>
              <a:t>23/2/2023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3507159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EA1414A-FC00-41CA-9BCF-7A245F81A8C7}" type="datetimeFigureOut">
              <a:rPr lang="el-GR" smtClean="0"/>
              <a:t>23/2/2023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1719253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EA1414A-FC00-41CA-9BCF-7A245F81A8C7}" type="datetimeFigureOut">
              <a:rPr lang="el-GR" smtClean="0"/>
              <a:t>23/2/2023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429234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EA1414A-FC00-41CA-9BCF-7A245F81A8C7}" type="datetimeFigureOut">
              <a:rPr lang="el-GR" smtClean="0"/>
              <a:t>23/2/2023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22467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A1414A-FC00-41CA-9BCF-7A245F81A8C7}" type="datetimeFigureOut">
              <a:rPr lang="el-GR" smtClean="0"/>
              <a:t>23/2/2023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1548311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EA1414A-FC00-41CA-9BCF-7A245F81A8C7}" type="datetimeFigureOut">
              <a:rPr lang="el-GR" smtClean="0"/>
              <a:t>23/2/2023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92AB49-61D0-495F-B75E-B8248A44BD9C}" type="slidenum">
              <a:rPr lang="el-GR" smtClean="0"/>
              <a:t>‹#›</a:t>
            </a:fld>
            <a:endParaRPr lang="el-GR"/>
          </a:p>
        </p:txBody>
      </p:sp>
    </p:spTree>
    <p:extLst>
      <p:ext uri="{BB962C8B-B14F-4D97-AF65-F5344CB8AC3E}">
        <p14:creationId xmlns:p14="http://schemas.microsoft.com/office/powerpoint/2010/main" val="73157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alpha val="65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1414A-FC00-41CA-9BCF-7A245F81A8C7}" type="datetimeFigureOut">
              <a:rPr lang="el-GR" smtClean="0"/>
              <a:t>23/2/2023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2AB49-61D0-495F-B75E-B8248A44BD9C}" type="slidenum">
              <a:rPr lang="el-GR" smtClean="0"/>
              <a:t>‹#›</a:t>
            </a:fld>
            <a:endParaRPr lang="el-GR"/>
          </a:p>
        </p:txBody>
      </p:sp>
    </p:spTree>
    <p:extLst>
      <p:ext uri="{BB962C8B-B14F-4D97-AF65-F5344CB8AC3E}">
        <p14:creationId xmlns:p14="http://schemas.microsoft.com/office/powerpoint/2010/main" val="2761882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Ευρωπαϊκό 2022-2023 </a:t>
            </a:r>
            <a:endParaRPr lang="el-GR" dirty="0"/>
          </a:p>
        </p:txBody>
      </p:sp>
    </p:spTree>
    <p:extLst>
      <p:ext uri="{BB962C8B-B14F-4D97-AF65-F5344CB8AC3E}">
        <p14:creationId xmlns:p14="http://schemas.microsoft.com/office/powerpoint/2010/main" val="3212095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66" y="108750"/>
            <a:ext cx="12032479" cy="668917"/>
          </a:xfrm>
        </p:spPr>
        <p:txBody>
          <a:bodyPr>
            <a:noAutofit/>
          </a:bodyPr>
          <a:lstStyle/>
          <a:p>
            <a:pPr algn="ctr"/>
            <a:r>
              <a:rPr lang="el-GR" sz="2800" b="1" dirty="0" smtClean="0">
                <a:latin typeface="+mn-lt"/>
              </a:rPr>
              <a:t>Τακτοποιώ το δωμάτιό μου.</a:t>
            </a:r>
            <a:r>
              <a:rPr lang="el-GR" sz="2800" b="1" dirty="0">
                <a:latin typeface="+mn-lt"/>
              </a:rPr>
              <a:t> </a:t>
            </a:r>
            <a:r>
              <a:rPr lang="el-GR" sz="2800" b="1" dirty="0" smtClean="0">
                <a:latin typeface="+mn-lt"/>
              </a:rPr>
              <a:t>Μερικές γενικές οδηγίες για τους γονείς</a:t>
            </a:r>
            <a:br>
              <a:rPr lang="el-GR" sz="2800" b="1" dirty="0" smtClean="0">
                <a:latin typeface="+mn-lt"/>
              </a:rPr>
            </a:br>
            <a:endParaRPr lang="el-GR" sz="2800" b="1" dirty="0">
              <a:latin typeface="+mn-lt"/>
            </a:endParaRPr>
          </a:p>
        </p:txBody>
      </p:sp>
      <p:sp>
        <p:nvSpPr>
          <p:cNvPr id="3" name="Θέση περιεχομένου 2"/>
          <p:cNvSpPr>
            <a:spLocks noGrp="1"/>
          </p:cNvSpPr>
          <p:nvPr>
            <p:ph idx="1"/>
          </p:nvPr>
        </p:nvSpPr>
        <p:spPr>
          <a:xfrm>
            <a:off x="68366" y="630252"/>
            <a:ext cx="12032479" cy="5597496"/>
          </a:xfrm>
        </p:spPr>
        <p:txBody>
          <a:bodyPr>
            <a:noAutofit/>
          </a:bodyPr>
          <a:lstStyle/>
          <a:p>
            <a:pPr marL="0" indent="0">
              <a:buNone/>
            </a:pPr>
            <a:r>
              <a:rPr lang="el-GR" sz="1600" dirty="0" smtClean="0"/>
              <a:t>Είναι σημαντικό να αφήνουμε τα παιδιά να δοκιμάζουν τις δυνάμεις και τις ικανότητές τους από πολύ μικρή ηλικία. ‘Όταν πια μπαίνουν στα τέσσερα τους χρόνια, είναι εξαιρετικά σημαντικό να μην κάνουμε εμείς τις δουλειές που μπορούν να κάνουν τα ίδια. Θα τους δώσουμε ένα εντελώς λανθασμένο μήνυμα και πολύ «βολικό». Όσο μεγαλώνουν, αυτά που μπορούν να κάνουν μόνα τους αυξάνονται. Να ντύνονται μόνα τους και να τακτοποιούν τα ρούχα τους, να τακτοποιούν τα παιχνίδια τους , να στρώνουν το κρεβάτι τους.</a:t>
            </a:r>
            <a:br>
              <a:rPr lang="el-GR" sz="1600" dirty="0" smtClean="0"/>
            </a:br>
            <a:r>
              <a:rPr lang="el-GR" sz="1600" dirty="0" smtClean="0"/>
              <a:t>Αν και πάλι ακολουθήσουμε λάθος τακτική, τότε θα αντιμετωπίσουμε μεγάλα προβλήματα όταν πια το παιδί θα πάει στο σχολείο.</a:t>
            </a:r>
            <a:br>
              <a:rPr lang="el-GR" sz="1600" dirty="0" smtClean="0"/>
            </a:br>
            <a:r>
              <a:rPr lang="el-GR" sz="1600" dirty="0" smtClean="0"/>
              <a:t>Ένα δωμάτιο σε ακαταστασία δημιουργεί προβλήματα στη συγκέντρωση και στη μελέτη. Η προσοχή του παιδιού διασπάται με άσχημα αποτελέσματα. Πέρα από αυτό αν δεν έχει μάθει να τακτοποιεί το δωμάτιό του στην προσχολική ηλικία, τότε δεν θα μάθει να τακτοποιεί ούτε τη σάκα του, ούτε το γραφείο του.</a:t>
            </a:r>
            <a:br>
              <a:rPr lang="el-GR" sz="1600" dirty="0" smtClean="0"/>
            </a:br>
            <a:r>
              <a:rPr lang="el-GR" sz="1600" dirty="0" smtClean="0"/>
              <a:t>Θα καταλήξει να πηγαίνει στο σχολείο με λάθος βιβλία και τετράδια, χωρίς αυτά που χρειάζεται… Το λάθος μας θα συνεχιστεί με λάθος αν εκτός από το δωμάτιό του, αρχίζουμε να τακτοποιούμε εμείς τη σάκα του. Δύσκολα μετά το παιδί θα αποκτήσει την απαραίτητη αυτονομία του, αν δεν αυτοεξυπηρετείται…</a:t>
            </a:r>
            <a:br>
              <a:rPr lang="el-GR" sz="1600" dirty="0" smtClean="0"/>
            </a:br>
            <a:r>
              <a:rPr lang="el-GR" sz="1600" dirty="0" smtClean="0"/>
              <a:t> Ακολουθώντας θετική στάση, από την πολύ μικρή ηλικία, αναζητούμε και του προτείνουμε λύσεις για να τακτοποιήσει καλύτερα τα πράγματά του, ώστε να τα βρίσκει πιο εύκολα και να είναι πιο εύχρηστα. Ακόμη συνεχίζουμε με μεγαλύτερη ζέση τις εκκαθαρίσεις «παλιών αχρησιμοποίητων παιχνιδιών» και προσπαθούμε να πείσουμε τους γύρω μας και τον εαυτό μας πως χρειάζεται ένα μέτρο στα παιχνίδια που αγοράζουμε!</a:t>
            </a:r>
            <a:br>
              <a:rPr lang="el-GR" sz="1600" dirty="0" smtClean="0"/>
            </a:br>
            <a:r>
              <a:rPr lang="el-GR" sz="1600" dirty="0" smtClean="0"/>
              <a:t>Μπορούμε να ξεκινήσουμε εμείς την τακτοποίηση και να παρακινήσουμε το παιδί να συμμετέχει: «να, είδες πόσο εύκολο είναι;». Αρκεί να μην καταλήξουμε να τακτοποιούμε εμείς το δικό του χώρο και μάλιστα χωρίς τη συγκατάθεσή του…</a:t>
            </a:r>
            <a:br>
              <a:rPr lang="el-GR" sz="1600" dirty="0" smtClean="0"/>
            </a:br>
            <a:r>
              <a:rPr lang="el-GR" sz="1600" dirty="0" smtClean="0"/>
              <a:t>Αν δούμε απροθυμία ή αδιαφορία από την πλευρά του παιδιού, θα πρέπει να αποφύγουμε τις τιμωρίες και να δώσουμε στο παιδί να καταλάβει τις φυσικές συνέπειες των </a:t>
            </a:r>
            <a:r>
              <a:rPr lang="el-GR" sz="1600" dirty="0" err="1" smtClean="0"/>
              <a:t>πράξεών</a:t>
            </a:r>
            <a:r>
              <a:rPr lang="el-GR" sz="1600" dirty="0" smtClean="0"/>
              <a:t> του και το κόστος της συμπεριφοράς του. Επίσης να του θέσουμε τα όρια: π.χ. «αν τα άπλυτα δεν είναι στο καλάθι δεν πλένονται και δεν έχεις καθαρά ρούχα».  Πρέπει να προσέξουμε να μην περάσουμε τη λεπτή γραμμή που χωρίζει τις φυσικές συνέπειες από τις «απειλές»: Δεν μπορούμε να λέμε στο παιδί πως αν δεν τακτοποιήσει δεν θα δει τους φίλους του ή δεν θα φάει παγωτό. Το μόνο που θα καταφέρουμε θα είναι να το κάνουμε ακόμη πιο εχθρικό σε αυτό που εμείς θεωρούμε «τακτικό».</a:t>
            </a:r>
            <a:br>
              <a:rPr lang="el-GR" sz="1600" dirty="0" smtClean="0"/>
            </a:br>
            <a:r>
              <a:rPr lang="el-GR" sz="1600" dirty="0" smtClean="0"/>
              <a:t>Στον αντίποδα βρίσκονται οι υποσχέσεις και οι «δωροδοκίες»: Το παιδί δεν πρέπει να διδαχθεί ότι θα πρέπει να τακτοποιεί για να κερδίσει κάτι, αλλά για να κάνει τον χώρο του πιο λειτουργικό και ευχάριστο.</a:t>
            </a:r>
            <a:br>
              <a:rPr lang="el-GR" sz="1600" dirty="0" smtClean="0"/>
            </a:br>
            <a:r>
              <a:rPr lang="el-GR" sz="1600" dirty="0" smtClean="0"/>
              <a:t>Επιπλέον μπορούμε να κάνουμε μια οικογενειακή σύσκεψη  και να συμφωνήσουμε όλη η οικογένεια σε μερικούς κανόνες καθαριότητας και συγυρίσματος. Μπορούμε να δώσουμε επισημότητα στις αποφάσεις μας, συνυπογράφοντας ένα χαρτί όπου θα γράφονται οι κοινές υποχρεώσεις όλων. Ίσως και κάποια επιβράβευση στο τέλος κάθε μήνα για όσους εφαρμόζουν σωστά τους κανόνες.</a:t>
            </a:r>
            <a:br>
              <a:rPr lang="el-GR" sz="1600" dirty="0" smtClean="0"/>
            </a:br>
            <a:r>
              <a:rPr lang="el-GR" sz="1600" dirty="0" smtClean="0"/>
              <a:t> </a:t>
            </a:r>
            <a:endParaRPr lang="el-GR" sz="1600" dirty="0"/>
          </a:p>
        </p:txBody>
      </p:sp>
    </p:spTree>
    <p:extLst>
      <p:ext uri="{BB962C8B-B14F-4D97-AF65-F5344CB8AC3E}">
        <p14:creationId xmlns:p14="http://schemas.microsoft.com/office/powerpoint/2010/main" val="1542363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300" y="95250"/>
            <a:ext cx="11849100" cy="6610350"/>
          </a:xfrm>
        </p:spPr>
        <p:txBody>
          <a:bodyPr>
            <a:noAutofit/>
          </a:bodyPr>
          <a:lstStyle/>
          <a:p>
            <a:r>
              <a:rPr lang="el-GR" sz="1600" dirty="0" smtClean="0">
                <a:latin typeface="+mn-lt"/>
              </a:rPr>
              <a:t>Πέντε βήματα για να κάνετε την τακτοποίηση με τα παιδιά… παιχνίδι!</a:t>
            </a:r>
            <a:br>
              <a:rPr lang="el-GR" sz="1600" dirty="0" smtClean="0">
                <a:latin typeface="+mn-lt"/>
              </a:rPr>
            </a:br>
            <a:r>
              <a:rPr lang="el-GR" sz="1600" dirty="0" smtClean="0">
                <a:latin typeface="+mn-lt"/>
              </a:rPr>
              <a:t>Καθώς τακτοποιείς με το παιδί περιέγραφε του τι κάνεις και γιατί. Έτσι θα καταλάβει πως η τάξη οδηγεί σε ένα πιο ευχάριστο σπίτι. </a:t>
            </a:r>
            <a:br>
              <a:rPr lang="el-GR" sz="1600" dirty="0" smtClean="0">
                <a:latin typeface="+mn-lt"/>
              </a:rPr>
            </a:br>
            <a:r>
              <a:rPr lang="el-GR" sz="1600" dirty="0" smtClean="0">
                <a:latin typeface="+mn-lt"/>
              </a:rPr>
              <a:t>Όταν τακτοποιείς κάνε το με χαμόγελο, για να το αντιμετωπίσει και το παιδί σου εξίσου θετικά.</a:t>
            </a:r>
            <a:br>
              <a:rPr lang="el-GR" sz="1600" dirty="0" smtClean="0">
                <a:latin typeface="+mn-lt"/>
              </a:rPr>
            </a:br>
            <a:r>
              <a:rPr lang="el-GR" sz="1600" dirty="0" smtClean="0">
                <a:latin typeface="+mn-lt"/>
              </a:rPr>
              <a:t>Κάνε την τακτοποίηση παιχνίδι. Ήδη από τον πρώτο χρόνο της ζωής του, το παιδί μπορεί να μάθει να βάζει τα παιχνίδια του σε ένα συγκεκριμένο μέρος, όταν έχει τελειώσει με αυτά.</a:t>
            </a:r>
            <a:br>
              <a:rPr lang="el-GR" sz="1600" dirty="0" smtClean="0">
                <a:latin typeface="+mn-lt"/>
              </a:rPr>
            </a:br>
            <a:r>
              <a:rPr lang="el-GR" sz="1600" dirty="0" smtClean="0">
                <a:latin typeface="+mn-lt"/>
              </a:rPr>
              <a:t>Δημιούργησε ένα σπιτάκι για όλα: Τα παιχνίδια των παιδιών σου ανήκουν όλα στο δικό τους σπιτάκι –το ίδιο και τα βιβλία τους.</a:t>
            </a:r>
            <a:br>
              <a:rPr lang="el-GR" sz="1600" dirty="0" smtClean="0">
                <a:latin typeface="+mn-lt"/>
              </a:rPr>
            </a:br>
            <a:r>
              <a:rPr lang="el-GR" sz="1600" dirty="0" smtClean="0">
                <a:latin typeface="+mn-lt"/>
              </a:rPr>
              <a:t>Σεβάσου τους χωροταξικούς περιορισμούς. Όταν καταλήξεις σε έναν συγκεκριμένο χώρο για τα παιχνίδια του παιδιού σου, μπορείς να δεις καθαρά τον ακριβή χώρο που έχει για νέα παιχνίδια και αν περισσεύει άλλος χώρος για παλιά. Μη φορτώνεις τον χώρο του με παραπάνω πράγματα από όσα μπορεί να «αντέξει».</a:t>
            </a:r>
            <a:br>
              <a:rPr lang="el-GR" sz="1600" dirty="0" smtClean="0">
                <a:latin typeface="+mn-lt"/>
              </a:rPr>
            </a:br>
            <a:r>
              <a:rPr lang="el-GR" sz="1600" dirty="0" smtClean="0">
                <a:latin typeface="+mn-lt"/>
              </a:rPr>
              <a:t>Εφάρμοσε την παιδαγωγική της </a:t>
            </a:r>
            <a:r>
              <a:rPr lang="el-GR" sz="1600" dirty="0" err="1" smtClean="0">
                <a:latin typeface="+mn-lt"/>
              </a:rPr>
              <a:t>Montessori</a:t>
            </a:r>
            <a:r>
              <a:rPr lang="el-GR" sz="1600" dirty="0" smtClean="0">
                <a:latin typeface="+mn-lt"/>
              </a:rPr>
              <a:t> στην καθημερινότητα! Στην παιδαγωγική μέθοδο της Μαρίας </a:t>
            </a:r>
            <a:r>
              <a:rPr lang="el-GR" sz="1600" dirty="0" err="1" smtClean="0">
                <a:latin typeface="+mn-lt"/>
              </a:rPr>
              <a:t>Μοντεσσόρι</a:t>
            </a:r>
            <a:r>
              <a:rPr lang="el-GR" sz="1600" dirty="0" smtClean="0">
                <a:latin typeface="+mn-lt"/>
              </a:rPr>
              <a:t>, σκοπός της εκπαίδευσης δεν είναι να μεταδώσουμε στο παιδί έτοιμες γνώσεις αλλά να το ενθαρρύνουμε να καλλιεργήσει την επιθυμία του για μάθηση. Τακτοποιώ σημαίνει διαλέγω, ταξινομώ (κατά χρώμα, μέγεθος, σχήμα ή ανάλογα με τη χρησιμότητα των αντικειμένων, ή απλά ανάλογα με τις προτιμήσεις του παιδιού). Η τακτοποίηση λοιπόν, αφορά τη δόμηση της σκέψης του μικρού παιδιού. Υπάρχει τίποτα καλύτερο για να μεγαλώσει ένα παιδί; </a:t>
            </a:r>
            <a:br>
              <a:rPr lang="el-GR" sz="1600" dirty="0" smtClean="0">
                <a:latin typeface="+mn-lt"/>
              </a:rPr>
            </a:br>
            <a:r>
              <a:rPr lang="el-GR" sz="1600" dirty="0" smtClean="0">
                <a:latin typeface="+mn-lt"/>
              </a:rPr>
              <a:t> Μαζί με τις γενικές πληροφορίες σας στέλνουμε:</a:t>
            </a:r>
            <a:br>
              <a:rPr lang="el-GR" sz="1600" dirty="0" smtClean="0">
                <a:latin typeface="+mn-lt"/>
              </a:rPr>
            </a:br>
            <a:r>
              <a:rPr lang="el-GR" sz="1600" dirty="0" smtClean="0">
                <a:latin typeface="+mn-lt"/>
              </a:rPr>
              <a:t>Ενδεικτική βιβλιογραφία που μπορείτε να αξιοποιήσετε διαβάζοντάς την στα παιδιά σας.</a:t>
            </a:r>
            <a:br>
              <a:rPr lang="el-GR" sz="1600" dirty="0" smtClean="0">
                <a:latin typeface="+mn-lt"/>
              </a:rPr>
            </a:br>
            <a:r>
              <a:rPr lang="el-GR" sz="1600" dirty="0" smtClean="0">
                <a:latin typeface="+mn-lt"/>
              </a:rPr>
              <a:t>Καρτέλα με τη ρουτίνα τακτοποίησης για να το κρεμάσετε στο δωμάτιο του παιδιού.</a:t>
            </a:r>
            <a:br>
              <a:rPr lang="el-GR" sz="1600" dirty="0" smtClean="0">
                <a:latin typeface="+mn-lt"/>
              </a:rPr>
            </a:br>
            <a:r>
              <a:rPr lang="el-GR" sz="1600" dirty="0" smtClean="0">
                <a:latin typeface="+mn-lt"/>
              </a:rPr>
              <a:t>Λίστα τακτοποίησης δωματίου.</a:t>
            </a:r>
            <a:br>
              <a:rPr lang="el-GR" sz="1600" dirty="0" smtClean="0">
                <a:latin typeface="+mn-lt"/>
              </a:rPr>
            </a:br>
            <a:r>
              <a:rPr lang="el-GR" sz="1600" dirty="0" smtClean="0">
                <a:latin typeface="+mn-lt"/>
              </a:rPr>
              <a:t>Φυσικά μπορείτε να δημιουργήσετε και δικές σας καρτέλες και λίστες μαζί με το παιδί. </a:t>
            </a:r>
            <a:br>
              <a:rPr lang="el-GR" sz="1600" dirty="0" smtClean="0">
                <a:latin typeface="+mn-lt"/>
              </a:rPr>
            </a:br>
            <a:endParaRPr lang="el-GR" sz="1600" dirty="0">
              <a:latin typeface="+mn-lt"/>
            </a:endParaRPr>
          </a:p>
        </p:txBody>
      </p:sp>
    </p:spTree>
    <p:extLst>
      <p:ext uri="{BB962C8B-B14F-4D97-AF65-F5344CB8AC3E}">
        <p14:creationId xmlns:p14="http://schemas.microsoft.com/office/powerpoint/2010/main" val="27234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t>Το όραμα του σχολείου μας </a:t>
            </a:r>
            <a:endParaRPr lang="el-GR" b="1" dirty="0"/>
          </a:p>
        </p:txBody>
      </p:sp>
      <p:sp>
        <p:nvSpPr>
          <p:cNvPr id="3" name="Θέση περιεχομένου 2"/>
          <p:cNvSpPr>
            <a:spLocks noGrp="1"/>
          </p:cNvSpPr>
          <p:nvPr>
            <p:ph idx="1"/>
          </p:nvPr>
        </p:nvSpPr>
        <p:spPr/>
        <p:txBody>
          <a:bodyPr/>
          <a:lstStyle/>
          <a:p>
            <a:pPr marL="0" indent="0" algn="ctr">
              <a:buNone/>
            </a:pPr>
            <a:r>
              <a:rPr lang="el-GR" b="1" dirty="0" smtClean="0"/>
              <a:t>Τα παιδιά του νηπιαγωγείου μας να μάθουν να είναι ευγενικά, υπεύθυνα και να σέβονται τους άλλους.</a:t>
            </a:r>
          </a:p>
          <a:p>
            <a:pPr marL="0" indent="0" algn="ctr">
              <a:buNone/>
            </a:pPr>
            <a:endParaRPr lang="el-GR" b="1" dirty="0" smtClean="0"/>
          </a:p>
          <a:p>
            <a:pPr marL="0" indent="0" algn="ctr">
              <a:buNone/>
            </a:pPr>
            <a:r>
              <a:rPr lang="el-GR" dirty="0" smtClean="0"/>
              <a:t>Οι δεξιότητες που επιλέξαμε για την φετινή σχολική χρονιά 2022-23 είναι:</a:t>
            </a:r>
          </a:p>
          <a:p>
            <a:pPr algn="ctr"/>
            <a:r>
              <a:rPr lang="el-GR" dirty="0" smtClean="0"/>
              <a:t>Είμαι ευγενικός/ μιλώ ευγενικά</a:t>
            </a:r>
          </a:p>
          <a:p>
            <a:pPr algn="ctr"/>
            <a:r>
              <a:rPr lang="el-GR" dirty="0" smtClean="0"/>
              <a:t>Είμαι υπεύθυνος/ κρατώ τακτοποιημένο το σχολείο μου</a:t>
            </a:r>
          </a:p>
          <a:p>
            <a:pPr algn="ctr"/>
            <a:r>
              <a:rPr lang="el-GR" dirty="0" smtClean="0"/>
              <a:t>Σέβομαι τους άλλους/ μιλώ χαμηλόφωνα</a:t>
            </a:r>
          </a:p>
          <a:p>
            <a:endParaRPr lang="el-GR" dirty="0"/>
          </a:p>
        </p:txBody>
      </p:sp>
    </p:spTree>
    <p:extLst>
      <p:ext uri="{BB962C8B-B14F-4D97-AF65-F5344CB8AC3E}">
        <p14:creationId xmlns:p14="http://schemas.microsoft.com/office/powerpoint/2010/main" val="43580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8187" y="365125"/>
            <a:ext cx="11690647" cy="805649"/>
          </a:xfrm>
        </p:spPr>
        <p:txBody>
          <a:bodyPr>
            <a:normAutofit fontScale="90000"/>
          </a:bodyPr>
          <a:lstStyle/>
          <a:p>
            <a:pPr algn="ctr"/>
            <a:r>
              <a:rPr lang="el-GR" sz="3200" b="1" dirty="0" smtClean="0">
                <a:latin typeface="+mn-lt"/>
              </a:rPr>
              <a:t>Οδηγίες για τους γονείς, για το σχέδιο μαθήματος «Μιλώ ευγενικά»</a:t>
            </a:r>
            <a:br>
              <a:rPr lang="el-GR" sz="3200" b="1" dirty="0" smtClean="0">
                <a:latin typeface="+mn-lt"/>
              </a:rPr>
            </a:br>
            <a:endParaRPr lang="el-GR" sz="3200" b="1" dirty="0">
              <a:latin typeface="+mn-lt"/>
            </a:endParaRPr>
          </a:p>
        </p:txBody>
      </p:sp>
      <p:sp>
        <p:nvSpPr>
          <p:cNvPr id="3" name="Θέση περιεχομένου 2"/>
          <p:cNvSpPr>
            <a:spLocks noGrp="1"/>
          </p:cNvSpPr>
          <p:nvPr>
            <p:ph idx="1"/>
          </p:nvPr>
        </p:nvSpPr>
        <p:spPr>
          <a:xfrm>
            <a:off x="128187" y="1025495"/>
            <a:ext cx="11882838" cy="5580404"/>
          </a:xfrm>
        </p:spPr>
        <p:txBody>
          <a:bodyPr>
            <a:normAutofit fontScale="62500" lnSpcReduction="20000"/>
          </a:bodyPr>
          <a:lstStyle/>
          <a:p>
            <a:pPr marL="0" indent="0">
              <a:buNone/>
            </a:pPr>
            <a:r>
              <a:rPr lang="el-GR" dirty="0" smtClean="0"/>
              <a:t>Το πρώτο σχέδιο μαθήματος που θα εφαρμοστεί αφορά την αξία της ευγένειας και συγκεκριμένα επιδιώκουμε να μάθουν τα παιδιά να χρησιμοποιούν στο καθημερινό τους λεξιλόγιο κάποιες ευγενικές λέξεις (ευχαριστώ, παρακαλώ, συγνώμη, καλημέρα, καλό μεσημέρι). Έχει διαπιστωθεί ότι όταν μια συμπεριφορά – κανόνας εφαρμόζεται με συνέπεια σε όλα τα πλαίσια (σχολείο, σπίτι), το παιδί ανταποκρίνεται θετικά και την υιοθετεί πολύ ευκολότερα. Ζητούμε λοιπόν και τη δική σας συνεργασία σε αυτό το έργο και για τον λόγο αυτό σας στέλνουμε ενδεικτικό υλικό για να σας βοηθήσει να δουλέψετε και στο σπίτι τις ευγενικές λέξεις. </a:t>
            </a:r>
            <a:br>
              <a:rPr lang="el-GR" dirty="0" smtClean="0"/>
            </a:br>
            <a:r>
              <a:rPr lang="el-GR" dirty="0" smtClean="0"/>
              <a:t>Γιατί όμως είναι απαραίτητη η διδασκαλία της επιθυμητής συμπεριφοράς; Διότι:</a:t>
            </a:r>
            <a:br>
              <a:rPr lang="el-GR" dirty="0" smtClean="0"/>
            </a:br>
            <a:r>
              <a:rPr lang="el-GR" dirty="0" smtClean="0"/>
              <a:t>Είναι η βάση για κοινωνικές δεξιότητες και συμπεριφορές που πρέπει τα παιδιά να κατανοήσουν, να ακολουθήσουν, να μάθουν και να επιδείξουν.</a:t>
            </a:r>
            <a:br>
              <a:rPr lang="el-GR" dirty="0" smtClean="0"/>
            </a:br>
            <a:r>
              <a:rPr lang="el-GR" dirty="0" smtClean="0"/>
              <a:t>Βοηθά τα παιδιά να ξέρουν πώς να συμπεριφέρονται</a:t>
            </a:r>
            <a:br>
              <a:rPr lang="el-GR" dirty="0" smtClean="0"/>
            </a:br>
            <a:r>
              <a:rPr lang="el-GR" dirty="0" smtClean="0"/>
              <a:t>Αποτρέπει προβλήματα συμπεριφοράς</a:t>
            </a:r>
            <a:br>
              <a:rPr lang="el-GR" dirty="0" smtClean="0"/>
            </a:br>
            <a:r>
              <a:rPr lang="el-GR" dirty="0" smtClean="0"/>
              <a:t>Παρέχει πειθαρχία με θετικές πτυχές.</a:t>
            </a:r>
            <a:br>
              <a:rPr lang="el-GR" dirty="0" smtClean="0"/>
            </a:br>
            <a:r>
              <a:rPr lang="el-GR" dirty="0" smtClean="0"/>
              <a:t>Οι συμπεριφορές πρέπει να είναι </a:t>
            </a:r>
            <a:r>
              <a:rPr lang="el-GR" dirty="0" err="1" smtClean="0"/>
              <a:t>παρατηρήσιμες</a:t>
            </a:r>
            <a:r>
              <a:rPr lang="el-GR" dirty="0" smtClean="0"/>
              <a:t>, μετρήσιμες, θετικά καθορισμένες, κατανοητές, πάντα εφαρμόσιμες.</a:t>
            </a:r>
            <a:br>
              <a:rPr lang="el-GR" dirty="0" smtClean="0"/>
            </a:br>
            <a:r>
              <a:rPr lang="el-GR" dirty="0" smtClean="0"/>
              <a:t>Συζητήστε με το παιδί πότε θα χρησιμοποιεί τις λέξεις αυτές. Π.χ. κάθε πρωί όταν ξυπνά θα λέει καλημέρα. Όταν θέλει να σας ζητήσει κάτι θα λέει παρακαλώ και ευχαριστώ. Εάν κάνει κάποια ζημιά θα λέει συγνώμη. Δώστε θετική ανατροφοδότηση κάθε φορά που το παιδί χρησιμοποιεί τις ευγενικές λέξεις. Π. χ. Μαρία σήμερα χρησιμοποίησες τη λέξη καλημέρα. Πολύ σωστή συμπεριφορά, μπράβο σου! Στις περιπτώσεις που το παιδί έχει μια συμπεριφορά μη αποδεκτή το ανατροφοδοτούμε πάντα θετικά. Δεν κάνουμε ποτέ αρνητικά σχόλια – παρατηρήσεις. Π.χ. Σήμερα ξέχασες να χρησιμοποιήσεις τη λέξη ευχαριστώ. Ας θυμηθούμε πάλι μαζί πότε πρέπει να τη χρησιμοποιείς. Μου υπόσχεσαι αυτή τη φορά να μην το ξεχάσεις;</a:t>
            </a:r>
            <a:br>
              <a:rPr lang="el-GR" dirty="0" smtClean="0"/>
            </a:br>
            <a:r>
              <a:rPr lang="el-GR" dirty="0" smtClean="0"/>
              <a:t>Για να ενισχύσετε την προσπάθειά του μπορείτε να χρησιμοποιήσετε ένα σύστημα μικρών αμοιβών.</a:t>
            </a:r>
            <a:br>
              <a:rPr lang="el-GR" dirty="0" smtClean="0"/>
            </a:br>
            <a:r>
              <a:rPr lang="el-GR" dirty="0" smtClean="0"/>
              <a:t>•Χρησιμοποιήστε συχνά μικρές λεκτικές ανταμοιβές.</a:t>
            </a:r>
            <a:br>
              <a:rPr lang="el-GR" dirty="0" smtClean="0"/>
            </a:br>
            <a:r>
              <a:rPr lang="el-GR" dirty="0" smtClean="0"/>
              <a:t>•Επιβραβεύστε τη  συμπεριφορά, όχι το άτομο.</a:t>
            </a:r>
            <a:br>
              <a:rPr lang="el-GR" dirty="0" smtClean="0"/>
            </a:br>
            <a:r>
              <a:rPr lang="el-GR" dirty="0" smtClean="0"/>
              <a:t>Σας στέλνουμε και δύο </a:t>
            </a:r>
            <a:r>
              <a:rPr lang="el-GR" dirty="0" err="1" smtClean="0"/>
              <a:t>οπτικοποιημένους</a:t>
            </a:r>
            <a:r>
              <a:rPr lang="el-GR" dirty="0" smtClean="0"/>
              <a:t> πίνακες τους οποίους μπορείτε να αξιοποιήσετε κρεμώντας τους σε διάφορα μέρη του σπιτιού. Η </a:t>
            </a:r>
            <a:r>
              <a:rPr lang="el-GR" dirty="0" err="1" smtClean="0"/>
              <a:t>οπτικοποίηση</a:t>
            </a:r>
            <a:r>
              <a:rPr lang="el-GR" dirty="0" smtClean="0"/>
              <a:t> υπενθυμίζει τη συμπεριφορά και βοηθά στην εμπέδωσή της. Θα μπορούσατε επίσης να δημιουργήσετε δικούς σας παρόμοιους πίνακες.</a:t>
            </a:r>
            <a:br>
              <a:rPr lang="el-GR" dirty="0" smtClean="0"/>
            </a:br>
            <a:endParaRPr lang="el-GR" dirty="0"/>
          </a:p>
        </p:txBody>
      </p:sp>
    </p:spTree>
    <p:extLst>
      <p:ext uri="{BB962C8B-B14F-4D97-AF65-F5344CB8AC3E}">
        <p14:creationId xmlns:p14="http://schemas.microsoft.com/office/powerpoint/2010/main" val="100364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8572"/>
            <a:ext cx="10515600" cy="771466"/>
          </a:xfrm>
        </p:spPr>
        <p:txBody>
          <a:bodyPr>
            <a:normAutofit fontScale="90000"/>
          </a:bodyPr>
          <a:lstStyle/>
          <a:p>
            <a:pPr algn="ctr"/>
            <a:r>
              <a:rPr lang="el-GR" sz="3200" b="1" dirty="0" smtClean="0">
                <a:latin typeface="+mn-lt"/>
              </a:rPr>
              <a:t>Οδηγίες για το σχέδιο μαθήματος «Μιλώ χαμηλόφωνα»</a:t>
            </a:r>
            <a:br>
              <a:rPr lang="el-GR" sz="3200" b="1" dirty="0" smtClean="0">
                <a:latin typeface="+mn-lt"/>
              </a:rPr>
            </a:br>
            <a:endParaRPr lang="el-GR" sz="3200" b="1" dirty="0">
              <a:latin typeface="+mn-lt"/>
            </a:endParaRPr>
          </a:p>
        </p:txBody>
      </p:sp>
      <p:sp>
        <p:nvSpPr>
          <p:cNvPr id="3" name="Θέση περιεχομένου 2"/>
          <p:cNvSpPr>
            <a:spLocks noGrp="1"/>
          </p:cNvSpPr>
          <p:nvPr>
            <p:ph idx="1"/>
          </p:nvPr>
        </p:nvSpPr>
        <p:spPr>
          <a:xfrm>
            <a:off x="102550" y="734938"/>
            <a:ext cx="11793196" cy="5853869"/>
          </a:xfrm>
        </p:spPr>
        <p:txBody>
          <a:bodyPr>
            <a:normAutofit fontScale="47500" lnSpcReduction="20000"/>
          </a:bodyPr>
          <a:lstStyle/>
          <a:p>
            <a:pPr marL="0" indent="0">
              <a:buNone/>
            </a:pPr>
            <a:r>
              <a:rPr lang="el-GR" sz="3200" dirty="0" smtClean="0"/>
              <a:t>Το δεύτερο σχέδιο μαθήματος κοινωνικών δεξιοτήτων  που εφαρμόζεται στο σχολείο μας αφορά την αξία του σεβασμού. Επιδιώκουμε να μάθουν τα παιδιά ποιος είναι ο επιθυμητός τόνος της φωνής σε διαφορετικά πλαίσια. Για παράδειγμα μέσα στο νηπιαγωγείο πρέπει να χρησιμοποιούν άλλη ένταση φωνής στην </a:t>
            </a:r>
            <a:r>
              <a:rPr lang="el-GR" sz="3200" dirty="0" err="1" smtClean="0"/>
              <a:t>παρεούλα</a:t>
            </a:r>
            <a:r>
              <a:rPr lang="el-GR" sz="3200" dirty="0" smtClean="0"/>
              <a:t>, άλλη στην τραπεζαρία, άλλη όταν συνεργάζονται σε ομάδες, άλλη στο διάλειμμα </a:t>
            </a:r>
            <a:r>
              <a:rPr lang="el-GR" sz="3200" dirty="0" err="1" smtClean="0"/>
              <a:t>κ.λ.π</a:t>
            </a:r>
            <a:r>
              <a:rPr lang="el-GR" sz="3200" dirty="0" smtClean="0"/>
              <a:t>. </a:t>
            </a:r>
            <a:br>
              <a:rPr lang="el-GR" sz="3200" dirty="0" smtClean="0"/>
            </a:br>
            <a:r>
              <a:rPr lang="el-GR" sz="3200" dirty="0" smtClean="0"/>
              <a:t>Άραγε γνωρίζουν τα παιδιά μας τον σωστό τρόπο για να χρησιμοποιούν τη φωνή τους; Σίγουρα βοηθάει να υιοθετήσουν στάσεις και συμπεριφορές για επικοινωνία χωρίς κραυγές και ουρλιαχτά. Η φωνή μας είναι ένας τρόπος έκφρασης συναισθημάτων. Χρησιμοποιούμε τη φωνή μας για να μιλάμε, να εκφράζουμε τις απορίες μας, για να λέμε αστεία, για να γελάμε ή ακόμη και να τραγουδάμε. Τα παιδιά είναι σημαντικό να μάθουν σε ποιες περιπτώσεις (πλαίσια) μιλάμε χαμηλόφωνα και σε ποιες χρησιμοποιούμε δυνατή φωνή. </a:t>
            </a:r>
          </a:p>
          <a:p>
            <a:pPr marL="0" indent="0">
              <a:buNone/>
            </a:pPr>
            <a:r>
              <a:rPr lang="el-GR" sz="3200" dirty="0" smtClean="0"/>
              <a:t/>
            </a:r>
            <a:br>
              <a:rPr lang="el-GR" sz="3200" dirty="0" smtClean="0"/>
            </a:br>
            <a:r>
              <a:rPr lang="el-GR" sz="3200" dirty="0" smtClean="0"/>
              <a:t>Γιατί όμως είναι απαραίτητη η διδασκαλία της επιθυμητής συμπεριφοράς; Διότι:</a:t>
            </a:r>
            <a:br>
              <a:rPr lang="el-GR" sz="3200" dirty="0" smtClean="0"/>
            </a:br>
            <a:r>
              <a:rPr lang="el-GR" sz="3200" dirty="0" smtClean="0"/>
              <a:t>Είναι η βάση για κοινωνικές δεξιότητες και συμπεριφορές που πρέπει τα παιδιά να κατανοήσουν, να ακολουθήσουν, να μάθουν και να επιδείξουν.</a:t>
            </a:r>
            <a:br>
              <a:rPr lang="el-GR" sz="3200" dirty="0" smtClean="0"/>
            </a:br>
            <a:r>
              <a:rPr lang="el-GR" sz="3200" dirty="0" smtClean="0"/>
              <a:t>Βοηθά τα παιδιά να ξέρουν πώς να συμπεριφέρονται.</a:t>
            </a:r>
            <a:br>
              <a:rPr lang="el-GR" sz="3200" dirty="0" smtClean="0"/>
            </a:br>
            <a:r>
              <a:rPr lang="el-GR" sz="3200" dirty="0" smtClean="0"/>
              <a:t>Αποτρέπει προβλήματα συμπεριφοράς.</a:t>
            </a:r>
            <a:br>
              <a:rPr lang="el-GR" sz="3200" dirty="0" smtClean="0"/>
            </a:br>
            <a:r>
              <a:rPr lang="el-GR" sz="3200" dirty="0" smtClean="0"/>
              <a:t>Παρέχει πειθαρχία με θετικές πτυχές.</a:t>
            </a:r>
            <a:br>
              <a:rPr lang="el-GR" sz="3200" dirty="0" smtClean="0"/>
            </a:br>
            <a:endParaRPr lang="el-GR" sz="3200" dirty="0" smtClean="0"/>
          </a:p>
          <a:p>
            <a:pPr marL="0" indent="0">
              <a:buNone/>
            </a:pPr>
            <a:r>
              <a:rPr lang="el-GR" sz="3200" dirty="0" smtClean="0"/>
              <a:t> Το παιδί πολλές φορές μπορεί να μιλάει δυνατά. Αν δεν υπάρχει  πρόβλημα  ακοής μπορεί απλά να αναζητά προσοχή από την οικογένεια. Όσο πιο δυνατά μιλάει ένα παιδί τόσο πιο πολύ προσοχή αναζητά από τους γονείς ή θέλει να διεκδικήσει τη θέση του ανάμεσα στα αδέρφια του. Καθίστε κάτω με το παιδί και μιλήστε του για τους λόγους που το κάνουν να μιλάει δυνατά.  Ένας άλλος λόγος που μπορεί να κάνει το παιδί να μιλάει δυνατά είναι ότι έτσι είναι η φωνή του. Αν το παιδί έχει φυσικά δυνατή φωνή δεν πρέπει να το αποθαρρύνετε να μιλάει γιατί θα το κάνει να νιώσει μειονεκτικά. Αυτό που πρέπει να κάνετε είναι να του μάθετε ποιος είναι ο σωστός τρόπος να μιλάει μέσα στο σπίτι και έξω και να του εξηγήσετε τον αρνητικό αντίκτυπο της δυνατής φωνής.  Κάθε παιδί είναι διαφορετικό και γι’ αυτό θα πρέπει να δουλέψετε με το παιδί σας και να βρείτε στρατηγικές που θα βοηθήσουν και αυτό και εσάς.  Το σύστημα θετικής ενίσχυσης της συμπεριφοράς (SWPBS – </a:t>
            </a:r>
            <a:r>
              <a:rPr lang="el-GR" sz="3200" dirty="0" err="1" smtClean="0"/>
              <a:t>School</a:t>
            </a:r>
            <a:r>
              <a:rPr lang="el-GR" sz="3200" dirty="0" smtClean="0"/>
              <a:t> </a:t>
            </a:r>
            <a:r>
              <a:rPr lang="el-GR" sz="3200" dirty="0" err="1" smtClean="0"/>
              <a:t>Wide</a:t>
            </a:r>
            <a:r>
              <a:rPr lang="el-GR" sz="3200" dirty="0" smtClean="0"/>
              <a:t> </a:t>
            </a:r>
            <a:r>
              <a:rPr lang="el-GR" sz="3200" dirty="0" err="1" smtClean="0"/>
              <a:t>Positive</a:t>
            </a:r>
            <a:r>
              <a:rPr lang="el-GR" sz="3200" dirty="0" smtClean="0"/>
              <a:t> </a:t>
            </a:r>
            <a:r>
              <a:rPr lang="el-GR" sz="3200" dirty="0" err="1" smtClean="0"/>
              <a:t>Behavior</a:t>
            </a:r>
            <a:r>
              <a:rPr lang="el-GR" sz="3200" dirty="0" smtClean="0"/>
              <a:t> </a:t>
            </a:r>
            <a:r>
              <a:rPr lang="el-GR" sz="3200" dirty="0" err="1" smtClean="0"/>
              <a:t>System</a:t>
            </a:r>
            <a:r>
              <a:rPr lang="el-GR" sz="3200" dirty="0" smtClean="0"/>
              <a:t>) που εφαρμόζουμε στο νηπιαγωγείο επικεντρώνεται μόνο στη θετική ενίσχυση συμπεριφορών. Για τον λόγο αυτό είναι σημαντικό να δίνετε πάντα βάρος στη θετική ανατροφοδότηση και να αποφεύγετε τα αρνητικά σχόλια. Κάθε φορά που το παιδί σας χρησιμοποιεί την επιθυμητή ένταση φωνής μην ξεχνάτε να το επιβραβεύετε  (Μπράβο! Χρησιμοποίησες την χαμηλή φωνή!).  Επιβραβεύστε τη  συμπεριφορά, όχι το άτομο.</a:t>
            </a:r>
            <a:br>
              <a:rPr lang="el-GR" sz="3200" dirty="0" smtClean="0"/>
            </a:br>
            <a:r>
              <a:rPr lang="el-GR" sz="3200" dirty="0" smtClean="0"/>
              <a:t> </a:t>
            </a:r>
          </a:p>
          <a:p>
            <a:pPr marL="0" indent="0">
              <a:buNone/>
            </a:pPr>
            <a:r>
              <a:rPr lang="el-GR" sz="3200" dirty="0" smtClean="0"/>
              <a:t>Μαζί με τις γενικές πληροφορίες σας στέλνουμε:</a:t>
            </a:r>
            <a:br>
              <a:rPr lang="el-GR" sz="3200" dirty="0" smtClean="0"/>
            </a:br>
            <a:r>
              <a:rPr lang="el-GR" sz="3200" dirty="0" smtClean="0"/>
              <a:t>Καρτέλα με τη ρουτίνα «μιλώ χαμηλόφωνα» για να την κρεμάσετε στο δωμάτιο του παιδιού.</a:t>
            </a:r>
            <a:br>
              <a:rPr lang="el-GR" sz="3200" dirty="0" smtClean="0"/>
            </a:br>
            <a:r>
              <a:rPr lang="el-GR" sz="3200" dirty="0" smtClean="0"/>
              <a:t>Εικόνες  σχετικές με το θέμα που μπορείτε να χρησιμοποιήσετε  όπως εσείς θέλετε.</a:t>
            </a:r>
            <a:br>
              <a:rPr lang="el-GR" sz="3200" dirty="0" smtClean="0"/>
            </a:br>
            <a:r>
              <a:rPr lang="el-GR" sz="3200" dirty="0" smtClean="0"/>
              <a:t>Φωνόμετρο στο οποίο μπορείτε να γράψετε ή να ζωγραφίσετε σε κάθε διαβάθμιση το/α πλαίσιο/α που πρέπει να χρησιμοποιούν τον συγκεκριμένο τόνο της φωνής.</a:t>
            </a:r>
            <a:br>
              <a:rPr lang="el-GR" sz="3200" dirty="0" smtClean="0"/>
            </a:br>
            <a:r>
              <a:rPr lang="el-GR" sz="3200" dirty="0" smtClean="0"/>
              <a:t>Οδηγίες για τη χρήση του φωνόμετρου.</a:t>
            </a:r>
            <a:br>
              <a:rPr lang="el-GR" sz="3200" dirty="0" smtClean="0"/>
            </a:br>
            <a:r>
              <a:rPr lang="el-GR" sz="3200" dirty="0" smtClean="0"/>
              <a:t>Φυσικά μπορείτε να δημιουργήσετε και δικές σας καρτέλες και λίστες μαζί με το παιδί. </a:t>
            </a:r>
            <a:br>
              <a:rPr lang="el-GR" sz="3200" dirty="0" smtClean="0"/>
            </a:br>
            <a:endParaRPr lang="el-GR" sz="3200" dirty="0"/>
          </a:p>
        </p:txBody>
      </p:sp>
    </p:spTree>
    <p:extLst>
      <p:ext uri="{BB962C8B-B14F-4D97-AF65-F5344CB8AC3E}">
        <p14:creationId xmlns:p14="http://schemas.microsoft.com/office/powerpoint/2010/main" val="161902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p:cNvSpPr/>
          <p:nvPr/>
        </p:nvSpPr>
        <p:spPr>
          <a:xfrm>
            <a:off x="256374" y="0"/>
            <a:ext cx="11818834" cy="6463308"/>
          </a:xfrm>
          <a:prstGeom prst="rect">
            <a:avLst/>
          </a:prstGeom>
        </p:spPr>
        <p:txBody>
          <a:bodyPr wrap="square">
            <a:spAutoFit/>
          </a:bodyPr>
          <a:lstStyle/>
          <a:p>
            <a:r>
              <a:rPr lang="el-GR" b="1" dirty="0"/>
              <a:t>Ο μάγος της σκέψης</a:t>
            </a:r>
          </a:p>
          <a:p>
            <a:endParaRPr lang="el-GR" dirty="0"/>
          </a:p>
          <a:p>
            <a:r>
              <a:rPr lang="el-GR" dirty="0"/>
              <a:t>(Η πρώτη κούκλα μπαίνει στη σκηνή και τραγουδά αδιάφορα)</a:t>
            </a:r>
          </a:p>
          <a:p>
            <a:r>
              <a:rPr lang="el-GR" dirty="0"/>
              <a:t>Ορφέας: Λα, λα, λα, λα…</a:t>
            </a:r>
            <a:r>
              <a:rPr lang="el-GR" dirty="0" err="1"/>
              <a:t>Ωωωω</a:t>
            </a:r>
            <a:r>
              <a:rPr lang="el-GR" dirty="0"/>
              <a:t>! Γειά χαρά! Τι κάνετε φίλοι μου; </a:t>
            </a:r>
            <a:r>
              <a:rPr lang="el-GR" dirty="0" err="1"/>
              <a:t>Εγω</a:t>
            </a:r>
            <a:r>
              <a:rPr lang="el-GR" dirty="0"/>
              <a:t> τραγουδώ, τραγουδώ από τη χαρά μου! Ξέρετε γιατί είμαι τόσο χαρούμενος; Να σας πω, να σας πω αμέσως! Στο σχολείο που λέτε μας έφεραν ένα μάγο! Κανονικό μάγο! Μας εμφάνισε έναν λαγό από το καπέλο του, εξαφάνισε ένα περιστέρι, ήταν πραγματικά φανταστικός!</a:t>
            </a:r>
          </a:p>
          <a:p>
            <a:r>
              <a:rPr lang="el-GR" dirty="0"/>
              <a:t>Παππούς: Ορφέα!</a:t>
            </a:r>
          </a:p>
          <a:p>
            <a:r>
              <a:rPr lang="el-GR" dirty="0"/>
              <a:t>Ορφέας: Ωχ! Ποιος με φωνάζει βρε παιδιά; Εσείς είστε;</a:t>
            </a:r>
          </a:p>
          <a:p>
            <a:r>
              <a:rPr lang="el-GR" dirty="0"/>
              <a:t>Παππούς: Ορφέα!</a:t>
            </a:r>
          </a:p>
          <a:p>
            <a:r>
              <a:rPr lang="el-GR" dirty="0"/>
              <a:t>Ορφέας: Εδώ παππού, εδώ!</a:t>
            </a:r>
          </a:p>
          <a:p>
            <a:r>
              <a:rPr lang="el-GR" dirty="0"/>
              <a:t>Παππούς: Που ήσουν βρε αγόρι μου, σχόλασαν τα άλλα παιδιά από το σχολείο και δεν σε βρήκα πουθενά!</a:t>
            </a:r>
          </a:p>
          <a:p>
            <a:r>
              <a:rPr lang="el-GR" dirty="0"/>
              <a:t>Ορφέας: </a:t>
            </a:r>
            <a:r>
              <a:rPr lang="el-GR" dirty="0" err="1"/>
              <a:t>Αααχ</a:t>
            </a:r>
            <a:r>
              <a:rPr lang="el-GR" dirty="0"/>
              <a:t> παππού συγγνώμη, ήμουν τόσο χαρούμενος φεύγοντας από το σχολείο που δεν σκεφτόμουν τίποτα, αλλά μην φοβάσαι εδώ είμαι τώρα και έχω να σου πω πολλά!</a:t>
            </a:r>
          </a:p>
          <a:p>
            <a:r>
              <a:rPr lang="el-GR" dirty="0"/>
              <a:t>Παππούς: Πολλά; Τι έγινε σήμερα στο σχολείο;</a:t>
            </a:r>
          </a:p>
          <a:p>
            <a:r>
              <a:rPr lang="el-GR" dirty="0"/>
              <a:t>Ορφέας: Ήρθε ένας μάγος παππού! Φορούσε μαύρο κοστούμι και καπέλο, κρατούσε ένα ραβδί και έκανε θαύματα, κόλπα, μαγικά!</a:t>
            </a:r>
          </a:p>
          <a:p>
            <a:r>
              <a:rPr lang="el-GR" dirty="0"/>
              <a:t>Παππούς: Αλήθεια; Σίγουρα έκανε αληθινά μαγικά βρε παιδιά;</a:t>
            </a:r>
          </a:p>
          <a:p>
            <a:r>
              <a:rPr lang="el-GR" dirty="0"/>
              <a:t>Ορφέας: Ναι, ναι άσε με να σου πω παππού σε παρακαλώ! Εμφάνισε ένα περιστέρι, ή μάλλον όχι εξαφάνισε ένα περιστέρι…Εμφάνισε έναν βάτραχο… Όχι εμφάνισε έναν λαγό…Αχ βρε παιδιά τι έκανε αυτός ο μάγος τι σας είπα πριν;</a:t>
            </a:r>
          </a:p>
          <a:p>
            <a:r>
              <a:rPr lang="el-GR" dirty="0"/>
              <a:t>Παππούς: Πω, πω, πω θαύματα που έκανε αυτός ο μάγος…</a:t>
            </a:r>
          </a:p>
          <a:p>
            <a:r>
              <a:rPr lang="el-GR" dirty="0"/>
              <a:t>Ορφέας: Ναι παππού, ήταν καταπληκτικός, πόσο θα ήθελα να γίνω κ </a:t>
            </a:r>
            <a:r>
              <a:rPr lang="el-GR" dirty="0" err="1"/>
              <a:t>εγω</a:t>
            </a:r>
            <a:r>
              <a:rPr lang="el-GR" dirty="0"/>
              <a:t> μάγος όταν μεγαλώσω!</a:t>
            </a:r>
          </a:p>
          <a:p>
            <a:r>
              <a:rPr lang="el-GR" dirty="0"/>
              <a:t>Παππούς: Κ όμως, είσαι και εσύ μάγος Ορφέα…</a:t>
            </a:r>
          </a:p>
          <a:p>
            <a:r>
              <a:rPr lang="el-GR" dirty="0"/>
              <a:t>Ορφέας: </a:t>
            </a:r>
            <a:r>
              <a:rPr lang="el-GR" dirty="0" err="1"/>
              <a:t>Πφφφφφ</a:t>
            </a:r>
            <a:r>
              <a:rPr lang="el-GR" dirty="0"/>
              <a:t>…Τι λες βρε παππού, εγώ μάγος, πως είμαι εγώ μάγος και δεν το ξέρω…</a:t>
            </a:r>
          </a:p>
        </p:txBody>
      </p:sp>
    </p:spTree>
    <p:extLst>
      <p:ext uri="{BB962C8B-B14F-4D97-AF65-F5344CB8AC3E}">
        <p14:creationId xmlns:p14="http://schemas.microsoft.com/office/powerpoint/2010/main" val="355998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52400" y="58846"/>
            <a:ext cx="11887200" cy="6740307"/>
          </a:xfrm>
          <a:prstGeom prst="rect">
            <a:avLst/>
          </a:prstGeom>
        </p:spPr>
        <p:txBody>
          <a:bodyPr wrap="square">
            <a:spAutoFit/>
          </a:bodyPr>
          <a:lstStyle/>
          <a:p>
            <a:r>
              <a:rPr lang="el-GR" dirty="0"/>
              <a:t>Παππούς: Είσαι αγοράκι μου, είσαι μάγος της σκέψης εσύ!</a:t>
            </a:r>
          </a:p>
          <a:p>
            <a:r>
              <a:rPr lang="el-GR" dirty="0"/>
              <a:t>Ορφέας: Μάγος της σκέψης; Τι είναι αυτό παππού, δεν σε καταλαβαίνω. </a:t>
            </a:r>
          </a:p>
          <a:p>
            <a:r>
              <a:rPr lang="el-GR" dirty="0"/>
              <a:t>Παππούς: Όταν γίνεται κάτι, βάζεις το μυαλό σου να σκεφτεί και κάνεις μαγικά!</a:t>
            </a:r>
          </a:p>
          <a:p>
            <a:r>
              <a:rPr lang="el-GR" dirty="0"/>
              <a:t>Ορφέας: Μαγικά, δηλαδή μπορώ να σκεφτώ και να κουνήσω το ψυγείο; </a:t>
            </a:r>
          </a:p>
          <a:p>
            <a:r>
              <a:rPr lang="el-GR" dirty="0"/>
              <a:t>Παππούς: Όχι αγοράκι μου, αυτό δεν το κάνεις…</a:t>
            </a:r>
          </a:p>
          <a:p>
            <a:r>
              <a:rPr lang="el-GR" dirty="0"/>
              <a:t>Ορφέας: Μήπως βάζω το μυαλό μου να σκεφτεί, ανοίγω το ψυγείο και φέρνω μια </a:t>
            </a:r>
            <a:r>
              <a:rPr lang="el-GR" dirty="0" err="1"/>
              <a:t>σοκολατόπιτα</a:t>
            </a:r>
            <a:r>
              <a:rPr lang="el-GR" dirty="0"/>
              <a:t> λαχταριστή;</a:t>
            </a:r>
          </a:p>
          <a:p>
            <a:r>
              <a:rPr lang="el-GR" dirty="0"/>
              <a:t>Παππούς: Θα με τρελάνεις βρε! Όχι έτσι. Μάγος της σκέψης είπαμε είσαι όχι μάγος των γλυκών και της σκανταλιάς!</a:t>
            </a:r>
          </a:p>
          <a:p>
            <a:r>
              <a:rPr lang="el-GR" dirty="0"/>
              <a:t>Ορφέας: Ακόμα δεν μπορώ να καταλάβω τι είναι αυτός ο μάγος της σκέψης παππού.</a:t>
            </a:r>
          </a:p>
          <a:p>
            <a:r>
              <a:rPr lang="el-GR" dirty="0"/>
              <a:t>Παππούς: Ωραία, θα σου πω </a:t>
            </a:r>
            <a:r>
              <a:rPr lang="el-GR" dirty="0" err="1"/>
              <a:t>εγω</a:t>
            </a:r>
            <a:r>
              <a:rPr lang="el-GR" dirty="0"/>
              <a:t> τι είναι. Θυμάσαι χτες, που η γιαγιά σου έφερε ένα πιάτο ζεστό φαγητό στο τραπέζι;</a:t>
            </a:r>
          </a:p>
          <a:p>
            <a:r>
              <a:rPr lang="el-GR" dirty="0"/>
              <a:t>Ορφέας: Και βέβαια παππού, </a:t>
            </a:r>
            <a:r>
              <a:rPr lang="el-GR" dirty="0" err="1"/>
              <a:t>λαχταριστάααα</a:t>
            </a:r>
            <a:r>
              <a:rPr lang="el-GR" dirty="0"/>
              <a:t> </a:t>
            </a:r>
            <a:r>
              <a:rPr lang="el-GR" dirty="0" err="1"/>
              <a:t>μακαροοοόνια</a:t>
            </a:r>
            <a:r>
              <a:rPr lang="el-GR" dirty="0"/>
              <a:t> με κιμά! </a:t>
            </a:r>
          </a:p>
          <a:p>
            <a:r>
              <a:rPr lang="el-GR" dirty="0"/>
              <a:t>Παππούς: Θυμάσαι που τις είπες, Ευχαριστώ πολύ;</a:t>
            </a:r>
          </a:p>
          <a:p>
            <a:r>
              <a:rPr lang="el-GR" dirty="0"/>
              <a:t>Ορφέας: Ναι, ναι παππού!</a:t>
            </a:r>
          </a:p>
          <a:p>
            <a:r>
              <a:rPr lang="el-GR" dirty="0"/>
              <a:t>Παππούς: Και προχτές που βοήθησες την μαμά να απλώσει τα ρούχα, όταν σου είπε ευχαριστώ, εσύ τι της είπες….</a:t>
            </a:r>
          </a:p>
          <a:p>
            <a:r>
              <a:rPr lang="el-GR" dirty="0"/>
              <a:t>Ορφέας: Παρακαλώ της είπα!</a:t>
            </a:r>
          </a:p>
          <a:p>
            <a:r>
              <a:rPr lang="el-GR" dirty="0"/>
              <a:t>Παππούς: Μα είναι ολοφάνερο, είσαι μάγος της σκέψης!</a:t>
            </a:r>
          </a:p>
          <a:p>
            <a:r>
              <a:rPr lang="el-GR" dirty="0"/>
              <a:t>Ορφέας: Μα δεν είμαι βρε παππού, ούτε περιστέρια εμφανίζω, ούτε λαγουδάκια εξαφανίζω!</a:t>
            </a:r>
          </a:p>
          <a:p>
            <a:r>
              <a:rPr lang="el-GR" dirty="0"/>
              <a:t>Παππούς: Εμφανίζεις χαμόγελα Ορφέα, χαμόγελα γλυκά!</a:t>
            </a:r>
          </a:p>
          <a:p>
            <a:r>
              <a:rPr lang="el-GR" dirty="0"/>
              <a:t>Ορφέας: </a:t>
            </a:r>
            <a:r>
              <a:rPr lang="el-GR" dirty="0" err="1"/>
              <a:t>Ααααα</a:t>
            </a:r>
            <a:r>
              <a:rPr lang="el-GR" dirty="0"/>
              <a:t>, ναι! Ναι παππού, όποτε λέω ευχαριστώ και παρακαλώ ένα χαμόγελο εμφανίζεται στα πρόσωπα των ανθρώπων!</a:t>
            </a:r>
          </a:p>
          <a:p>
            <a:r>
              <a:rPr lang="el-GR" dirty="0"/>
              <a:t>Παππούς: Είδες που σου είπα, μάγος της σκέψης!</a:t>
            </a:r>
          </a:p>
          <a:p>
            <a:r>
              <a:rPr lang="el-GR" dirty="0"/>
              <a:t>Ορφέας: Ναι αλλά γιατί μόνο εμφανίζω, γιατί να μην εξαφανίζω!</a:t>
            </a:r>
          </a:p>
          <a:p>
            <a:r>
              <a:rPr lang="el-GR" dirty="0"/>
              <a:t>Παππούς: Εξαφανίζεις Ορφέα μου, εξαφανίζεις κακές σκέψεις και θυμό! </a:t>
            </a:r>
          </a:p>
          <a:p>
            <a:r>
              <a:rPr lang="el-GR" dirty="0"/>
              <a:t>Ορφέας: Μα, μα, πότε το κάνω αυτό; Παππούς: Όταν ζητάς συγγνώμη, όταν κάτι δεν το θες και το κάνεις κατά λάθος ζητάς συγγνώμη κι όλα είναι καλά! </a:t>
            </a:r>
          </a:p>
        </p:txBody>
      </p:sp>
    </p:spTree>
    <p:extLst>
      <p:ext uri="{BB962C8B-B14F-4D97-AF65-F5344CB8AC3E}">
        <p14:creationId xmlns:p14="http://schemas.microsoft.com/office/powerpoint/2010/main" val="217240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52400" y="333969"/>
            <a:ext cx="11887200" cy="4524315"/>
          </a:xfrm>
          <a:prstGeom prst="rect">
            <a:avLst/>
          </a:prstGeom>
        </p:spPr>
        <p:txBody>
          <a:bodyPr wrap="square">
            <a:spAutoFit/>
          </a:bodyPr>
          <a:lstStyle/>
          <a:p>
            <a:r>
              <a:rPr lang="el-GR" dirty="0"/>
              <a:t>Ορφέας: Έχεις δίκιο παππού, δηλαδή είμαι μάγος της σκέψης και αντί για ραβδί έχω λέξεις;</a:t>
            </a:r>
          </a:p>
          <a:p>
            <a:r>
              <a:rPr lang="el-GR" dirty="0"/>
              <a:t>Παππούς: Λέξεις απλές, λέξεις μικρές, λέξεις μαγικές!</a:t>
            </a:r>
          </a:p>
          <a:p>
            <a:r>
              <a:rPr lang="el-GR" dirty="0"/>
              <a:t>Ορφέας: Τα κατάφερα λοιπόν, είμαι μάγος, ΕΙΜΑΙ ΜΑΓΟΣ, ΕΙΜΑΙ ΜΑΓΟΣ! </a:t>
            </a:r>
          </a:p>
          <a:p>
            <a:r>
              <a:rPr lang="el-GR" dirty="0"/>
              <a:t>Παππούς: Έλα, πάμε, πάμε να γιορτάσουμε την χαρά σου, να το μάθει και η γιαγιά! Περιμένει πάλι σπίτι να φάμε να χορτάσουμε!</a:t>
            </a:r>
          </a:p>
          <a:p>
            <a:r>
              <a:rPr lang="el-GR" dirty="0"/>
              <a:t>Ορφέας: Συγγνώμη, Παρακαλώ, Ευχαριστώ…Παρακαλώ, ευχαριστώ, συγγνώμη…Μα πως είναι η σωστή σειρά;</a:t>
            </a:r>
          </a:p>
          <a:p>
            <a:r>
              <a:rPr lang="el-GR" dirty="0"/>
              <a:t>Παππούς: Η σωστή σειρά Ορφέα μου είναι αυτή που θα σου πει το μυαλό και η καρδιά! Έλα πάμε, πάμε! Και εσείς παιδάκια μου, να περνάτε καλά, φιλιά πολλά και θα τα πούμε με νέες ιστορίες!</a:t>
            </a:r>
          </a:p>
          <a:p>
            <a:r>
              <a:rPr lang="el-GR" dirty="0"/>
              <a:t>Οι κούκλες φεύγουν και στη συνέχεια μπορούμε να κάνουμε μια μικρή αφήγηση</a:t>
            </a:r>
          </a:p>
          <a:p>
            <a:endParaRPr lang="el-GR" dirty="0"/>
          </a:p>
          <a:p>
            <a:r>
              <a:rPr lang="el-GR" dirty="0"/>
              <a:t>Κομμάτι αφήγησης στο σενάριο κουκλοθεάτρου:</a:t>
            </a:r>
          </a:p>
          <a:p>
            <a:r>
              <a:rPr lang="el-GR" dirty="0"/>
              <a:t>Έτσι ο μικρός Ορφέας κατάλαβε πως ήταν μάγος. Όχι απλός μάγος αλλά μάγος της σκέψης. Τρεις απλές λέξεις: Ευχαριστώ, Παρακαλώ, συγγνώμη και εξαφάνιζε κακές σκέψεις και θυμό, φέρνοντας χαμόγελα σε όλους με ένα δυνατό ευχαριστώ.</a:t>
            </a:r>
          </a:p>
          <a:p>
            <a:r>
              <a:rPr lang="el-GR" dirty="0"/>
              <a:t>Αφού το κατάλαβε χάρηκε πολύ. Γύρισε σπίτι, τα είπε όλα στη γιαγιά του, έφαγε, διάβασε ένα παραμύθι με τον παππού, ξάπλωσε να κοιμηθεί και έτσι…πέρασε αυτός καλά κ εμείς…ΚΑΛΥΤΕΡΑ.</a:t>
            </a:r>
          </a:p>
          <a:p>
            <a:endParaRPr lang="el-GR" dirty="0"/>
          </a:p>
        </p:txBody>
      </p:sp>
      <p:sp>
        <p:nvSpPr>
          <p:cNvPr id="2" name="Ορθογώνιο 1"/>
          <p:cNvSpPr/>
          <p:nvPr/>
        </p:nvSpPr>
        <p:spPr>
          <a:xfrm>
            <a:off x="367940" y="5141500"/>
            <a:ext cx="3012876" cy="369332"/>
          </a:xfrm>
          <a:prstGeom prst="rect">
            <a:avLst/>
          </a:prstGeom>
        </p:spPr>
        <p:txBody>
          <a:bodyPr wrap="none">
            <a:spAutoFit/>
          </a:bodyPr>
          <a:lstStyle/>
          <a:p>
            <a:r>
              <a:rPr lang="el-GR" dirty="0"/>
              <a:t>Θεατρική ομάδα Ονειροβάτες</a:t>
            </a:r>
          </a:p>
        </p:txBody>
      </p:sp>
    </p:spTree>
    <p:extLst>
      <p:ext uri="{BB962C8B-B14F-4D97-AF65-F5344CB8AC3E}">
        <p14:creationId xmlns:p14="http://schemas.microsoft.com/office/powerpoint/2010/main" val="1513040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59473"/>
          </a:xfrm>
        </p:spPr>
        <p:txBody>
          <a:bodyPr>
            <a:normAutofit/>
          </a:bodyPr>
          <a:lstStyle/>
          <a:p>
            <a:pPr algn="ctr"/>
            <a:r>
              <a:rPr lang="el-GR" sz="3200" b="1" dirty="0" smtClean="0">
                <a:latin typeface="+mn-lt"/>
              </a:rPr>
              <a:t>Ενδεικτικά φωνόμετρα</a:t>
            </a:r>
            <a:endParaRPr lang="el-GR" sz="3200" b="1" dirty="0">
              <a:latin typeface="+mn-lt"/>
            </a:endParaRPr>
          </a:p>
        </p:txBody>
      </p:sp>
      <p:pic>
        <p:nvPicPr>
          <p:cNvPr id="4" name="Εικόνα 3"/>
          <p:cNvPicPr>
            <a:picLocks noChangeAspect="1"/>
          </p:cNvPicPr>
          <p:nvPr/>
        </p:nvPicPr>
        <p:blipFill>
          <a:blip r:embed="rId2"/>
          <a:stretch>
            <a:fillRect/>
          </a:stretch>
        </p:blipFill>
        <p:spPr>
          <a:xfrm>
            <a:off x="504203" y="1098941"/>
            <a:ext cx="4298534" cy="5645945"/>
          </a:xfrm>
          <a:prstGeom prst="rect">
            <a:avLst/>
          </a:prstGeom>
        </p:spPr>
      </p:pic>
      <p:sp>
        <p:nvSpPr>
          <p:cNvPr id="5" name="Ορθογώνιο 4"/>
          <p:cNvSpPr/>
          <p:nvPr/>
        </p:nvSpPr>
        <p:spPr>
          <a:xfrm>
            <a:off x="5449368" y="1565537"/>
            <a:ext cx="6096000" cy="4524315"/>
          </a:xfrm>
          <a:prstGeom prst="rect">
            <a:avLst/>
          </a:prstGeom>
        </p:spPr>
        <p:txBody>
          <a:bodyPr>
            <a:spAutoFit/>
          </a:bodyPr>
          <a:lstStyle/>
          <a:p>
            <a:r>
              <a:rPr lang="el-GR" sz="2400" dirty="0"/>
              <a:t>Είναι σημαντικό να συνδέσουμε τα επίπεδα φωνής με το πλαίσιο στο οποίο θέλουμε να τα εφαρμόζουν τα παιδιά μας στο σπίτι, όπως κάνουμε και στο νηπιαγωγείο. Δηλαδή:</a:t>
            </a:r>
          </a:p>
          <a:p>
            <a:r>
              <a:rPr lang="el-GR" sz="2400" dirty="0" smtClean="0"/>
              <a:t>Κάνω </a:t>
            </a:r>
            <a:r>
              <a:rPr lang="el-GR" sz="2400" dirty="0"/>
              <a:t>ησυχία  (1) όταν κοιμάται ή όταν διαβάζει κάποιος.</a:t>
            </a:r>
          </a:p>
          <a:p>
            <a:r>
              <a:rPr lang="el-GR" sz="2400" dirty="0"/>
              <a:t>Ψιθυρίζω (2) όταν τρώω στο </a:t>
            </a:r>
            <a:r>
              <a:rPr lang="el-GR" sz="2400" dirty="0" smtClean="0"/>
              <a:t>τραπέζι.</a:t>
            </a:r>
            <a:endParaRPr lang="el-GR" sz="2400" dirty="0"/>
          </a:p>
          <a:p>
            <a:r>
              <a:rPr lang="el-GR" sz="2400" dirty="0"/>
              <a:t>Μιλώ χαμηλόφωνα (3)  όταν παίζω στο δωμάτιό </a:t>
            </a:r>
            <a:r>
              <a:rPr lang="el-GR" sz="2400" dirty="0" smtClean="0"/>
              <a:t>μου.</a:t>
            </a:r>
            <a:endParaRPr lang="el-GR" sz="2400" dirty="0"/>
          </a:p>
          <a:p>
            <a:r>
              <a:rPr lang="el-GR" sz="2400" dirty="0"/>
              <a:t>Μιλώ κανονικά (4) όταν είμαστε όλοι μαζί στο </a:t>
            </a:r>
            <a:r>
              <a:rPr lang="el-GR" sz="2400" dirty="0" smtClean="0"/>
              <a:t>καθιστικό.</a:t>
            </a:r>
            <a:endParaRPr lang="el-GR" sz="2400" dirty="0"/>
          </a:p>
          <a:p>
            <a:r>
              <a:rPr lang="el-GR" sz="2400" dirty="0"/>
              <a:t>Φωνάζω δυνατά (5) όταν βρίσκομαι στο </a:t>
            </a:r>
            <a:r>
              <a:rPr lang="el-GR" sz="2400" dirty="0" smtClean="0"/>
              <a:t>πάρκο.</a:t>
            </a:r>
            <a:endParaRPr lang="el-GR" sz="2400" dirty="0"/>
          </a:p>
        </p:txBody>
      </p:sp>
    </p:spTree>
    <p:extLst>
      <p:ext uri="{BB962C8B-B14F-4D97-AF65-F5344CB8AC3E}">
        <p14:creationId xmlns:p14="http://schemas.microsoft.com/office/powerpoint/2010/main" val="2923628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61518" y="1358781"/>
            <a:ext cx="5192282" cy="5074556"/>
          </a:xfrm>
        </p:spPr>
        <p:txBody>
          <a:bodyPr>
            <a:normAutofit lnSpcReduction="10000"/>
          </a:bodyPr>
          <a:lstStyle/>
          <a:p>
            <a:pPr marL="0" indent="0">
              <a:buNone/>
            </a:pPr>
            <a:r>
              <a:rPr lang="el-GR" dirty="0" smtClean="0"/>
              <a:t>Σας </a:t>
            </a:r>
            <a:r>
              <a:rPr lang="el-GR" dirty="0"/>
              <a:t>δίνουμε ενδεικτικά τις προτάσεις αυτές, εσείς μπορείτε να τις προσαρμόσετε στις δικές σας ανάγκες. Είναι σημαντικό ο πίνακας αυτός να μπει σε κάποιο σημείο του σπιτιού, που μπορεί το παιδί να τον βλέπει και εσείς να του κάνετε συχνές υπενθυμίσεις. Εναλλακτικά μπορείτε να δημιουργήσετε ένα δικό σας πίνακα σε χαρτόνι όπως </a:t>
            </a:r>
            <a:r>
              <a:rPr lang="el-GR" dirty="0" smtClean="0"/>
              <a:t>αυτούς </a:t>
            </a:r>
            <a:r>
              <a:rPr lang="el-GR" dirty="0"/>
              <a:t>που σας παραθέτουμε </a:t>
            </a:r>
            <a:r>
              <a:rPr lang="el-GR" dirty="0" smtClean="0"/>
              <a:t>παρακάτω.</a:t>
            </a:r>
            <a:endParaRPr lang="el-GR" dirty="0"/>
          </a:p>
          <a:p>
            <a:endParaRPr lang="el-GR" dirty="0"/>
          </a:p>
          <a:p>
            <a:endParaRPr lang="el-GR" dirty="0"/>
          </a:p>
        </p:txBody>
      </p:sp>
      <p:pic>
        <p:nvPicPr>
          <p:cNvPr id="4" name="Εικόνα 3"/>
          <p:cNvPicPr>
            <a:picLocks noChangeAspect="1"/>
          </p:cNvPicPr>
          <p:nvPr/>
        </p:nvPicPr>
        <p:blipFill>
          <a:blip r:embed="rId2"/>
          <a:stretch>
            <a:fillRect/>
          </a:stretch>
        </p:blipFill>
        <p:spPr>
          <a:xfrm>
            <a:off x="487109" y="291045"/>
            <a:ext cx="5195843" cy="6229396"/>
          </a:xfrm>
          <a:prstGeom prst="rect">
            <a:avLst/>
          </a:prstGeom>
        </p:spPr>
      </p:pic>
    </p:spTree>
    <p:extLst>
      <p:ext uri="{BB962C8B-B14F-4D97-AF65-F5344CB8AC3E}">
        <p14:creationId xmlns:p14="http://schemas.microsoft.com/office/powerpoint/2010/main" val="39152714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1390</Words>
  <Application>Microsoft Office PowerPoint</Application>
  <PresentationFormat>Ευρεία οθόνη</PresentationFormat>
  <Paragraphs>78</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Θέμα του Office</vt:lpstr>
      <vt:lpstr>Ευρωπαϊκό 2022-2023 </vt:lpstr>
      <vt:lpstr>Το όραμα του σχολείου μας </vt:lpstr>
      <vt:lpstr>Οδηγίες για τους γονείς, για το σχέδιο μαθήματος «Μιλώ ευγενικά» </vt:lpstr>
      <vt:lpstr>Οδηγίες για το σχέδιο μαθήματος «Μιλώ χαμηλόφωνα» </vt:lpstr>
      <vt:lpstr>Παρουσίαση του PowerPoint</vt:lpstr>
      <vt:lpstr>Παρουσίαση του PowerPoint</vt:lpstr>
      <vt:lpstr>Παρουσίαση του PowerPoint</vt:lpstr>
      <vt:lpstr>Ενδεικτικά φωνόμετρα</vt:lpstr>
      <vt:lpstr>Παρουσίαση του PowerPoint</vt:lpstr>
      <vt:lpstr>Τακτοποιώ το δωμάτιό μου. Μερικές γενικές οδηγίες για τους γονείς </vt:lpstr>
      <vt:lpstr>Πέντε βήματα για να κάνετε την τακτοποίηση με τα παιδιά… παιχνίδι! Καθώς τακτοποιείς με το παιδί περιέγραφε του τι κάνεις και γιατί. Έτσι θα καταλάβει πως η τάξη οδηγεί σε ένα πιο ευχάριστο σπίτι.  Όταν τακτοποιείς κάνε το με χαμόγελο, για να το αντιμετωπίσει και το παιδί σου εξίσου θετικά. Κάνε την τακτοποίηση παιχνίδι. Ήδη από τον πρώτο χρόνο της ζωής του, το παιδί μπορεί να μάθει να βάζει τα παιχνίδια του σε ένα συγκεκριμένο μέρος, όταν έχει τελειώσει με αυτά. Δημιούργησε ένα σπιτάκι για όλα: Τα παιχνίδια των παιδιών σου ανήκουν όλα στο δικό τους σπιτάκι –το ίδιο και τα βιβλία τους. Σεβάσου τους χωροταξικούς περιορισμούς. Όταν καταλήξεις σε έναν συγκεκριμένο χώρο για τα παιχνίδια του παιδιού σου, μπορείς να δεις καθαρά τον ακριβή χώρο που έχει για νέα παιχνίδια και αν περισσεύει άλλος χώρος για παλιά. Μη φορτώνεις τον χώρο του με παραπάνω πράγματα από όσα μπορεί να «αντέξει». Εφάρμοσε την παιδαγωγική της Montessori στην καθημερινότητα! Στην παιδαγωγική μέθοδο της Μαρίας Μοντεσσόρι, σκοπός της εκπαίδευσης δεν είναι να μεταδώσουμε στο παιδί έτοιμες γνώσεις αλλά να το ενθαρρύνουμε να καλλιεργήσει την επιθυμία του για μάθηση. Τακτοποιώ σημαίνει διαλέγω, ταξινομώ (κατά χρώμα, μέγεθος, σχήμα ή ανάλογα με τη χρησιμότητα των αντικειμένων, ή απλά ανάλογα με τις προτιμήσεις του παιδιού). Η τακτοποίηση λοιπόν, αφορά τη δόμηση της σκέψης του μικρού παιδιού. Υπάρχει τίποτα καλύτερο για να μεγαλώσει ένα παιδί;   Μαζί με τις γενικές πληροφορίες σας στέλνουμε: Ενδεικτική βιβλιογραφία που μπορείτε να αξιοποιήσετε διαβάζοντάς την στα παιδιά σας. Καρτέλα με τη ρουτίνα τακτοποίησης για να το κρεμάσετε στο δωμάτιο του παιδιού. Λίστα τακτοποίησης δωματίου. Φυσικά μπορείτε να δημιουργήσετε και δικές σας καρτέλες και λίστες μαζί με το παιδί.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Ευρωπαϊκό 2022-2023</dc:title>
  <dc:creator>Λογαριασμός Microsoft</dc:creator>
  <cp:lastModifiedBy>Λογαριασμός Microsoft</cp:lastModifiedBy>
  <cp:revision>12</cp:revision>
  <dcterms:created xsi:type="dcterms:W3CDTF">2023-02-21T16:49:05Z</dcterms:created>
  <dcterms:modified xsi:type="dcterms:W3CDTF">2023-02-23T15:58:42Z</dcterms:modified>
</cp:coreProperties>
</file>