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5EC"/>
    <a:srgbClr val="162592"/>
    <a:srgbClr val="AFB7F3"/>
    <a:srgbClr val="ECECEC"/>
    <a:srgbClr val="D4D8F8"/>
    <a:srgbClr val="C55A11"/>
    <a:srgbClr val="42672B"/>
    <a:srgbClr val="1F4D77"/>
    <a:srgbClr val="C09200"/>
    <a:srgbClr val="5E9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E470C-F930-4965-B897-71DA4D63B519}" type="datetimeFigureOut">
              <a:rPr lang="el-GR" smtClean="0"/>
              <a:t>16/9/2021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79A9F-DA9F-4CD3-8E45-CEEC4E04B1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87766-C798-4294-A985-F938E063208C}" type="slidenum">
              <a:rPr lang="el-G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9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2988C-2BC6-446C-BD42-DA62434D95E5}" type="slidenum">
              <a:rPr lang="el-G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33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116DE4-C08D-495E-ACFD-A9BC7E4F26A3}" type="slidenum">
              <a:rPr lang="el-G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17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A1CE24-9014-40FE-AB0D-741AB80FD176}" type="slidenum">
              <a:rPr lang="el-G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277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2BEEF-9EE2-460C-ABF0-6DDD5975F85C}" type="slidenum">
              <a:rPr lang="el-G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9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967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322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660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03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448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890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132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363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762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72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632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4D8F8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BDA2-42F1-4501-9E36-4219F29865DC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16/9/2021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81E3-4565-495E-BD0B-71206A0C6D3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401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35494" y="242596"/>
            <a:ext cx="8932506" cy="6370975"/>
          </a:xfrm>
          <a:prstGeom prst="rect">
            <a:avLst/>
          </a:prstGeom>
          <a:solidFill>
            <a:srgbClr val="E0E5EC"/>
          </a:solidFill>
          <a:ln w="76200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C00000"/>
                </a:solidFill>
                <a:latin typeface="Palatino Linotype" pitchFamily="18" charset="0"/>
              </a:rPr>
              <a:t>Συν</a:t>
            </a:r>
            <a:r>
              <a:rPr lang="en-US" sz="3200" b="1" dirty="0">
                <a:solidFill>
                  <a:srgbClr val="C00000"/>
                </a:solidFill>
                <a:latin typeface="Palatino Linotype" pitchFamily="18" charset="0"/>
              </a:rPr>
              <a:t>-</a:t>
            </a:r>
            <a:r>
              <a:rPr lang="el-GR" sz="3200" b="1" dirty="0">
                <a:solidFill>
                  <a:prstClr val="black"/>
                </a:solidFill>
                <a:latin typeface="Palatino Linotype" pitchFamily="18" charset="0"/>
              </a:rPr>
              <a:t>εργασία</a:t>
            </a:r>
            <a:r>
              <a:rPr lang="el-GR" sz="3200" b="1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3200" b="1" dirty="0">
                <a:solidFill>
                  <a:prstClr val="black"/>
                </a:solidFill>
                <a:latin typeface="Palatino Linotype" pitchFamily="18" charset="0"/>
              </a:rPr>
              <a:t>οικογένειας –</a:t>
            </a:r>
            <a:r>
              <a:rPr lang="en-US" sz="32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3200" b="1" dirty="0">
                <a:solidFill>
                  <a:prstClr val="black"/>
                </a:solidFill>
                <a:latin typeface="Palatino Linotype" pitchFamily="18" charset="0"/>
              </a:rPr>
              <a:t>σχολείου </a:t>
            </a:r>
            <a:r>
              <a:rPr lang="el-GR" altLang="en-US" sz="2800" b="1" i="1" dirty="0">
                <a:solidFill>
                  <a:prstClr val="black"/>
                </a:solidFill>
                <a:latin typeface="Palatino Linotype" pitchFamily="18" charset="0"/>
              </a:rPr>
              <a:t>Ζητήματα καθημερινής λειτουργίας </a:t>
            </a:r>
          </a:p>
          <a:p>
            <a:pPr algn="ctr">
              <a:defRPr/>
            </a:pPr>
            <a:r>
              <a:rPr lang="el-GR" altLang="en-US" sz="2800" b="1" i="1" dirty="0">
                <a:solidFill>
                  <a:prstClr val="black"/>
                </a:solidFill>
                <a:latin typeface="Palatino Linotype" pitchFamily="18" charset="0"/>
              </a:rPr>
              <a:t>και πρακτικής στο Δημοτικό Σχολείο</a:t>
            </a:r>
            <a:endParaRPr lang="el-GR" sz="2800" b="1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32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3200" b="1" dirty="0">
                <a:solidFill>
                  <a:prstClr val="black"/>
                </a:solidFill>
                <a:latin typeface="Palatino Linotype" pitchFamily="18" charset="0"/>
              </a:rPr>
              <a:t>   </a:t>
            </a:r>
          </a:p>
        </p:txBody>
      </p:sp>
      <p:pic>
        <p:nvPicPr>
          <p:cNvPr id="2051" name="Picture 2" descr="Αποτέλεσμα εικόνας για εικόνες με δασκάλους και γονεί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0755" y="2708920"/>
            <a:ext cx="5567573" cy="3024882"/>
          </a:xfrm>
          <a:prstGeom prst="rect">
            <a:avLst/>
          </a:prstGeom>
          <a:solidFill>
            <a:srgbClr val="E0E5EC"/>
          </a:solidFill>
          <a:ln>
            <a:noFill/>
          </a:ln>
          <a:effectLst>
            <a:softEdge rad="112500"/>
          </a:effec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735494" y="5489373"/>
            <a:ext cx="8932506" cy="1124198"/>
          </a:xfrm>
          <a:prstGeom prst="rect">
            <a:avLst/>
          </a:prstGeom>
          <a:ln w="38100">
            <a:solidFill>
              <a:srgbClr val="C00000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i="1" dirty="0">
                <a:solidFill>
                  <a:prstClr val="black"/>
                </a:solidFill>
                <a:latin typeface="Palatino Linotype" pitchFamily="18" charset="0"/>
              </a:rPr>
              <a:t>«Σχολείο</a:t>
            </a:r>
            <a:r>
              <a:rPr lang="en-US" sz="2400" i="1" dirty="0">
                <a:solidFill>
                  <a:prstClr val="black"/>
                </a:solidFill>
                <a:latin typeface="Palatino Linotype" pitchFamily="18" charset="0"/>
              </a:rPr>
              <a:t>-</a:t>
            </a:r>
            <a:r>
              <a:rPr lang="el-GR" sz="2400" i="1" dirty="0">
                <a:solidFill>
                  <a:prstClr val="black"/>
                </a:solidFill>
                <a:latin typeface="Palatino Linotype" pitchFamily="18" charset="0"/>
              </a:rPr>
              <a:t>Οικογένεια δύο από τα πιο σημαντικά συστήματα αναφοράς στην προσωπική ανάπτυξη του ανθρώπου» </a:t>
            </a:r>
          </a:p>
          <a:p>
            <a:pPr algn="ctr">
              <a:defRPr/>
            </a:pPr>
            <a:r>
              <a:rPr lang="el-GR" i="1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Palatino Linotype" pitchFamily="18" charset="0"/>
              </a:rPr>
              <a:t>Dowling</a:t>
            </a:r>
            <a:r>
              <a:rPr lang="el-GR" dirty="0">
                <a:solidFill>
                  <a:prstClr val="black"/>
                </a:solidFill>
                <a:latin typeface="Palatino Linotype" pitchFamily="18" charset="0"/>
              </a:rPr>
              <a:t> &amp; </a:t>
            </a:r>
            <a:r>
              <a:rPr lang="en-US" dirty="0">
                <a:solidFill>
                  <a:prstClr val="black"/>
                </a:solidFill>
                <a:latin typeface="Palatino Linotype" pitchFamily="18" charset="0"/>
              </a:rPr>
              <a:t>Osborne</a:t>
            </a:r>
            <a:r>
              <a:rPr lang="el-GR" dirty="0">
                <a:solidFill>
                  <a:prstClr val="black"/>
                </a:solidFill>
                <a:latin typeface="Palatino Linotype" pitchFamily="18" charset="0"/>
              </a:rPr>
              <a:t>, 2001)</a:t>
            </a:r>
            <a:endParaRPr lang="el-GR" sz="2400" i="1" dirty="0">
              <a:solidFill>
                <a:prstClr val="black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5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- TextBox"/>
          <p:cNvSpPr txBox="1">
            <a:spLocks noChangeArrowheads="1"/>
          </p:cNvSpPr>
          <p:nvPr/>
        </p:nvSpPr>
        <p:spPr bwMode="auto">
          <a:xfrm>
            <a:off x="1524000" y="3357563"/>
            <a:ext cx="914400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524000" y="1599487"/>
            <a:ext cx="9144000" cy="5078313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Κάθε σχολική μονάδα κρίνεται αναγκαίο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να προσδιορίσει </a:t>
            </a:r>
            <a:endParaRPr lang="el-GR" sz="2000" b="1" dirty="0">
              <a:solidFill>
                <a:srgbClr val="C00000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(σχεδιάζει)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στρατηγικές και πολιτικές 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για τη βελτίωση της συνεργασίας 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με τους γονείς-κηδεμόνες. </a:t>
            </a:r>
          </a:p>
          <a:p>
            <a:pPr algn="ctr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Οι δράσεις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που θα υιοθετήσει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απαιτείται να ορίζονται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 με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σαφήνεια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ως προς τους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στόχους και τα μέσα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που θα αξιοποιηθούν, λαμβάνοντας </a:t>
            </a: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υπόψη τις ιδιαίτερες ανάγκες των μαθητών και των γονέων-κηδεμόνων.</a:t>
            </a:r>
          </a:p>
          <a:p>
            <a:pPr algn="ctr">
              <a:defRPr/>
            </a:pPr>
            <a:endParaRPr lang="el-GR" sz="2000" dirty="0">
              <a:solidFill>
                <a:srgbClr val="000000"/>
              </a:solidFill>
              <a:latin typeface="Palatino Linotype" pitchFamily="18" charset="0"/>
              <a:cs typeface="Arial" charset="0"/>
            </a:endParaRPr>
          </a:p>
          <a:p>
            <a:pPr algn="ctr">
              <a:defRPr/>
            </a:pPr>
            <a:r>
              <a:rPr lang="el-GR" sz="2000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Οι εκπαιδευτικοί με την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ευελιξία που διαθέτουν </a:t>
            </a:r>
          </a:p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  <a:cs typeface="Arial" charset="0"/>
              </a:rPr>
              <a:t>προβαίνουν σε </a:t>
            </a:r>
            <a:r>
              <a:rPr lang="el-GR" sz="20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αναπροσαρμογή των δράσεών </a:t>
            </a:r>
            <a:r>
              <a:rPr lang="el-GR" sz="2000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τους </a:t>
            </a:r>
          </a:p>
          <a:p>
            <a:pPr algn="ctr">
              <a:defRPr/>
            </a:pPr>
            <a:r>
              <a:rPr lang="el-GR" sz="2000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εφόσον εκείνοι κρίνουν αναγκαίο. Στο τέλος της χρονιάς αποτιμούν το αποτέλεσμα και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b="1" u="sng" dirty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ενσωματώνουν</a:t>
            </a:r>
            <a:r>
              <a:rPr lang="el-GR" sz="2000" dirty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 στον σχεδιασμό </a:t>
            </a:r>
          </a:p>
          <a:p>
            <a:pPr algn="ctr">
              <a:defRPr/>
            </a:pPr>
            <a:r>
              <a:rPr lang="el-GR" sz="2000" dirty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για τον επόμενο χρόνο</a:t>
            </a:r>
            <a:r>
              <a:rPr lang="el-GR" sz="2000" dirty="0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000" b="1" u="sng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524000" y="215187"/>
            <a:ext cx="9144000" cy="1384300"/>
          </a:xfrm>
          <a:prstGeom prst="rect">
            <a:avLst/>
          </a:prstGeom>
          <a:gradFill>
            <a:gsLst>
              <a:gs pos="0">
                <a:srgbClr val="AFB7F3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rgbClr val="86290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2. Πλαίσιο </a:t>
            </a:r>
            <a:r>
              <a:rPr lang="el-GR" sz="2800" b="1" dirty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στρατηγικών και πολιτικών </a:t>
            </a:r>
            <a:r>
              <a:rPr lang="el-GR" sz="28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για τη βελτίωση της συνεργασίας με τους γονείς </a:t>
            </a:r>
          </a:p>
        </p:txBody>
      </p:sp>
    </p:spTree>
    <p:extLst>
      <p:ext uri="{BB962C8B-B14F-4D97-AF65-F5344CB8AC3E}">
        <p14:creationId xmlns:p14="http://schemas.microsoft.com/office/powerpoint/2010/main" val="400829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1607976" y="1476468"/>
            <a:ext cx="9144000" cy="4934684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l-GR" sz="1600" baseline="30000" dirty="0">
              <a:solidFill>
                <a:prstClr val="black"/>
              </a:solidFill>
              <a:latin typeface="Palatino Linotype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l-GR" sz="1600" dirty="0">
              <a:solidFill>
                <a:prstClr val="black"/>
              </a:solidFill>
              <a:latin typeface="Palatino Linotype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 Οι Blamires </a:t>
            </a:r>
            <a:r>
              <a:rPr lang="en-US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et al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 (1997) υποστηρίζουν ότι, </a:t>
            </a:r>
            <a:r>
              <a:rPr lang="el-GR" sz="2400" b="1" u="sng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ο τρόπος με τον οποίο διατυπώνει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ο εκπαιδευτικός τις παρατηρήσεις του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μπορεί να δημιουργήσει σύγχυση στον γονέα </a:t>
            </a:r>
            <a:r>
              <a:rPr lang="el-GR" sz="2400" u="sng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και να αποτρέψει μελλοντικές επισκέψεις του στο σχολείο.</a:t>
            </a:r>
          </a:p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Στους </a:t>
            </a: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πίνακες που ακολουθούν 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καταλαβαίνουμε ότι </a:t>
            </a: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οι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παρατηρήσεις και τα σχόλια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των εκπαιδευτικών πρέπει </a:t>
            </a: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να είναι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ξεκάθαρα και σαφή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, να οδηγούν</a:t>
            </a:r>
          </a:p>
          <a:p>
            <a:pPr algn="ctr">
              <a:defRPr/>
            </a:pP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 σε διάλογο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, αλλά και σε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αναζήτηση πιθανών λύσεων </a:t>
            </a: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του προβλήματος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  <a:cs typeface="Times New Roman" pitchFamily="18" charset="0"/>
              </a:rPr>
              <a:t>σε συνεργασία με τους γονείς.</a:t>
            </a:r>
          </a:p>
          <a:p>
            <a:pPr algn="ctr">
              <a:defRPr/>
            </a:pPr>
            <a:endParaRPr lang="el-GR" sz="2400" b="1" dirty="0">
              <a:solidFill>
                <a:prstClr val="black"/>
              </a:solidFill>
              <a:latin typeface="Palatino Linotype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l-GR" sz="2400" dirty="0">
              <a:solidFill>
                <a:prstClr val="black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607976" y="738280"/>
            <a:ext cx="9144000" cy="738188"/>
          </a:xfrm>
          <a:prstGeom prst="rect">
            <a:avLst/>
          </a:prstGeom>
          <a:gradFill>
            <a:gsLst>
              <a:gs pos="0">
                <a:srgbClr val="AFB7F3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rgbClr val="8629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3. Πρακτικές επικοινωνίας και συνεργασίας </a:t>
            </a:r>
            <a:endParaRPr lang="el-GR" sz="2800" dirty="0">
              <a:solidFill>
                <a:prstClr val="black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69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35857"/>
              </p:ext>
            </p:extLst>
          </p:nvPr>
        </p:nvGraphicFramePr>
        <p:xfrm>
          <a:off x="2046516" y="446048"/>
          <a:ext cx="7937239" cy="6102654"/>
        </p:xfrm>
        <a:graphic>
          <a:graphicData uri="http://schemas.openxmlformats.org/drawingml/2006/table">
            <a:tbl>
              <a:tblPr/>
              <a:tblGrid>
                <a:gridCol w="24269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89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1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58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Αντί να πεις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Πες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Διότι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6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Έχετε άδικο να ανησυχείτε αφού σίγουρα θα τα καταφέρει. 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Μπορείτε να μου πείτε γιατί ανησυχείτε;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Αποφεύγεται η ακύρωση της άποψης του γονέα.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822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Έχει την τάση να τεμπελιάζει.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Την ενθαρρύνω αρκετά στην τάξη. Εξηγήστε μου τι την ενδιαφέρει περισσότερο στο σπίτι;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Αποφεύγεται η ετικέτα και αναζητούνται λύσεις σε συνεργασία με το γονέα.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27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Δεν είναι δυσλεξικός. Ούτε υπερκινητικός.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Θα δούμε.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Για να δούμε τις δυσκολίες και τις δυνατότητές του.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Τι έχετε παρατηρήσει εσείς; 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Αποφεύγουμε την παγίδα  της ετικέτας και επικεντρωνόμαστε στις πραγματικές ανάγκες του παιδιού.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36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Είναι αδιάφορος. 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Θα ήθελα να δούμε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 τι μπορεί να τον κινητοποιήσει.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Είναι μια άλλη εκδοχή του «είναι τεμπέλης».</a:t>
                      </a: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257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4D8F8"/>
            </a:gs>
            <a:gs pos="73000">
              <a:schemeClr val="accent3">
                <a:lumMod val="45000"/>
                <a:lumOff val="55000"/>
              </a:schemeClr>
            </a:gs>
            <a:gs pos="86000">
              <a:schemeClr val="accent3">
                <a:lumMod val="45000"/>
                <a:lumOff val="55000"/>
              </a:schemeClr>
            </a:gs>
            <a:gs pos="100000">
              <a:srgbClr val="ECEC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635812"/>
              </p:ext>
            </p:extLst>
          </p:nvPr>
        </p:nvGraphicFramePr>
        <p:xfrm>
          <a:off x="1747934" y="335901"/>
          <a:ext cx="9196874" cy="610506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196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02434">
                <a:tc>
                  <a:txBody>
                    <a:bodyPr/>
                    <a:lstStyle/>
                    <a:p>
                      <a:pPr algn="ctr"/>
                      <a:endParaRPr lang="el-GR" sz="1600" b="1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l-GR" sz="1800" b="1" kern="120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Πιθανές </a:t>
                      </a:r>
                      <a:r>
                        <a:rPr lang="el-GR" sz="1800" b="1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απαντήσεις εκπαιδευτικού προς αποφυγή</a:t>
                      </a:r>
                      <a:endParaRPr lang="el-GR" sz="180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5440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Εντολή</a:t>
                      </a:r>
                      <a:endParaRPr lang="el-GR" sz="1600" u="sng" kern="1200" dirty="0">
                        <a:solidFill>
                          <a:srgbClr val="C00000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Πρέπει να του μάθετε ότι αυτά δεν είναι σωστά πράγματα, πρέπει να του μάθετε να διαβάζει και να προετοιμάζεται για τα διαγωνίσματα, να το τιμωρείτε κι εσείς»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3184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Ηθικολογία/διδαχή</a:t>
                      </a:r>
                    </a:p>
                    <a:p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Πρέπει να μάθετε σωστές ηθικές αξίες στο παιδί σας, να του μάθετε ότι δεν μπορεί να κλέβει»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3184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Προειδοποίηση/απειλή</a:t>
                      </a:r>
                    </a:p>
                    <a:p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 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Αν δεν συμφωνείτε με τις αποφάσεις μου, δεν μπορούμε να ξαναμιλήσουμε»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1785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Συμβουλή/προσφορά λύσεων</a:t>
                      </a:r>
                    </a:p>
                    <a:p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Έπρεπε να είχατε ελέγξει  αν διάβασε, να το εξετάζατε»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3184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Ερμηνεία/διάγνωση</a:t>
                      </a:r>
                    </a:p>
                    <a:p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Τώρα αυτό το κάνατε, γιατί είστε θυμωμένη για τον βαθμό που του έβαλα στο προηγούμενο τρίμηνο»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7902">
                <a:tc>
                  <a:txBody>
                    <a:bodyPr/>
                    <a:lstStyle/>
                    <a:p>
                      <a:r>
                        <a:rPr lang="el-GR" sz="1600" b="1" u="sng" kern="120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Αποπροσανατολισμός</a:t>
                      </a:r>
                      <a:endParaRPr lang="el-GR" sz="1600" b="1" u="sng" kern="1200" dirty="0">
                        <a:solidFill>
                          <a:srgbClr val="C00000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«Το θέμα είναι ότι γενικά έχω πρόβλημα με το παιδί σας, δεν με ακούει καθόλου»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0927">
                <a:tc>
                  <a:txBody>
                    <a:bodyPr/>
                    <a:lstStyle/>
                    <a:p>
                      <a:r>
                        <a:rPr lang="el-GR" sz="1600" b="1" u="sng" kern="1200" dirty="0">
                          <a:solidFill>
                            <a:srgbClr val="C0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Υποτίμηση</a:t>
                      </a:r>
                    </a:p>
                    <a:p>
                      <a:r>
                        <a:rPr lang="el-GR" sz="18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el-GR" sz="1600" b="1" kern="1200" dirty="0">
                          <a:solidFill>
                            <a:schemeClr val="dk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Είστε υπερβολική»</a:t>
                      </a:r>
                      <a:endParaRPr lang="el-GR" sz="1600" b="1" dirty="0">
                        <a:latin typeface="Palatino Linotype" pitchFamily="18" charset="0"/>
                      </a:endParaRPr>
                    </a:p>
                  </a:txBody>
                  <a:tcPr marT="45723" marB="457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lumMod val="20000"/>
                            <a:lumOff val="80000"/>
                          </a:schemeClr>
                        </a:gs>
                        <a:gs pos="10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014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TextBox"/>
          <p:cNvSpPr txBox="1">
            <a:spLocks noChangeArrowheads="1"/>
          </p:cNvSpPr>
          <p:nvPr/>
        </p:nvSpPr>
        <p:spPr bwMode="auto">
          <a:xfrm>
            <a:off x="2472612" y="1495879"/>
            <a:ext cx="7800392" cy="5139869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Η </a:t>
            </a:r>
            <a:r>
              <a:rPr lang="el-GR" sz="2400" u="sng" dirty="0">
                <a:solidFill>
                  <a:prstClr val="black"/>
                </a:solidFill>
                <a:latin typeface="Palatino Linotype" pitchFamily="18" charset="0"/>
              </a:rPr>
              <a:t>έννοια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«συνεργασία σχολείου-οικογένειας» </a:t>
            </a: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θεωρείται συχνά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αρκετά αφηρημένη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, δίνοντας διαφορετικό κάθε φορά νόημα και</a:t>
            </a:r>
            <a:r>
              <a:rPr lang="en-US" sz="2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περιεχόμενο στον όρο συνεργασία. </a:t>
            </a:r>
          </a:p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Παρατηρείται ότι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το σχολείο και η οικογένεια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έχουν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διαφορετικές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αντιλήψεις</a:t>
            </a:r>
            <a:r>
              <a:rPr lang="en-US" sz="24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400" u="sng" dirty="0">
                <a:solidFill>
                  <a:prstClr val="black"/>
                </a:solidFill>
                <a:latin typeface="Palatino Linotype" pitchFamily="18" charset="0"/>
              </a:rPr>
              <a:t>για το τι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σημαίνει </a:t>
            </a:r>
            <a:r>
              <a:rPr lang="el-GR" sz="2400" b="1" u="sng" dirty="0">
                <a:solidFill>
                  <a:srgbClr val="C00000"/>
                </a:solidFill>
                <a:latin typeface="Palatino Linotype" pitchFamily="18" charset="0"/>
              </a:rPr>
              <a:t>συνεργασία</a:t>
            </a:r>
            <a:r>
              <a:rPr lang="el-GR" sz="24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όπως και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διαφορετικές προσδοκίες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σχετικά</a:t>
            </a:r>
          </a:p>
          <a:p>
            <a:pPr algn="ctr">
              <a:defRPr/>
            </a:pP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 με αυτή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(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Μπαρμπούτη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κ. συν., 2009).</a:t>
            </a:r>
          </a:p>
          <a:p>
            <a:pPr algn="ctr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472611" y="534826"/>
            <a:ext cx="7800393" cy="96105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5400000" scaled="1"/>
            <a:tileRect/>
          </a:gradFill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Συνεργασία (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partnership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collaboration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)</a:t>
            </a:r>
          </a:p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σχολείου-οικογένειας (1)</a:t>
            </a:r>
          </a:p>
        </p:txBody>
      </p:sp>
    </p:spTree>
    <p:extLst>
      <p:ext uri="{BB962C8B-B14F-4D97-AF65-F5344CB8AC3E}">
        <p14:creationId xmlns:p14="http://schemas.microsoft.com/office/powerpoint/2010/main" val="683159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TextBox"/>
          <p:cNvSpPr txBox="1">
            <a:spLocks noChangeArrowheads="1"/>
          </p:cNvSpPr>
          <p:nvPr/>
        </p:nvSpPr>
        <p:spPr bwMode="auto">
          <a:xfrm>
            <a:off x="1775927" y="1186349"/>
            <a:ext cx="9144000" cy="5447645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l-GR" altLang="en-US" dirty="0">
              <a:solidFill>
                <a:prstClr val="black"/>
              </a:solidFill>
            </a:endParaRPr>
          </a:p>
          <a:p>
            <a:r>
              <a:rPr lang="el-GR" altLang="en-US" b="1" dirty="0">
                <a:solidFill>
                  <a:prstClr val="black"/>
                </a:solidFill>
              </a:rPr>
              <a:t> </a:t>
            </a:r>
            <a:endParaRPr lang="el-GR" altLang="en-US" dirty="0">
              <a:solidFill>
                <a:prstClr val="black"/>
              </a:solidFill>
            </a:endParaRPr>
          </a:p>
          <a:p>
            <a:pPr algn="ctr"/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Από τα 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ευρήματα εμπειρικών ερευνών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, τόσο στην Ελλάδα όσο και στο εξωτερικό προκύπτει ότι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τα εμπλεκόμενα μέλη, γονείς και εκπαιδευτικοί, </a:t>
            </a:r>
            <a:r>
              <a:rPr lang="el-GR" altLang="en-US" sz="2400" b="1" u="sng" dirty="0">
                <a:solidFill>
                  <a:prstClr val="black"/>
                </a:solidFill>
                <a:latin typeface="Palatino Linotype" pitchFamily="18" charset="0"/>
              </a:rPr>
              <a:t>αντιλαμβάνοντα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ι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endParaRPr lang="en-US" altLang="en-US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r>
              <a:rPr lang="el-GR" altLang="en-US" sz="2400" b="1" dirty="0">
                <a:solidFill>
                  <a:srgbClr val="C00000"/>
                </a:solidFill>
                <a:latin typeface="Palatino Linotype" pitchFamily="18" charset="0"/>
              </a:rPr>
              <a:t>ως</a:t>
            </a:r>
            <a:r>
              <a:rPr lang="el-GR" altLang="en-US" sz="24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altLang="en-US" sz="2400" b="1" dirty="0">
                <a:solidFill>
                  <a:srgbClr val="C00000"/>
                </a:solidFill>
                <a:latin typeface="Palatino Linotype" pitchFamily="18" charset="0"/>
              </a:rPr>
              <a:t>«συνεργασία»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2400" b="1" dirty="0">
                <a:solidFill>
                  <a:srgbClr val="C00000"/>
                </a:solidFill>
                <a:latin typeface="Palatino Linotype" pitchFamily="18" charset="0"/>
              </a:rPr>
              <a:t>την οποιαδήποτε μεταξύ </a:t>
            </a:r>
            <a:endParaRPr lang="en-US" altLang="en-US" sz="2400" b="1" dirty="0">
              <a:solidFill>
                <a:srgbClr val="C00000"/>
              </a:solidFill>
              <a:latin typeface="Palatino Linotype" pitchFamily="18" charset="0"/>
            </a:endParaRPr>
          </a:p>
          <a:p>
            <a:pPr algn="ctr"/>
            <a:r>
              <a:rPr lang="el-GR" altLang="en-US" sz="2400" b="1" dirty="0">
                <a:solidFill>
                  <a:srgbClr val="C00000"/>
                </a:solidFill>
                <a:latin typeface="Palatino Linotype" pitchFamily="18" charset="0"/>
              </a:rPr>
              <a:t>τους αλληλεπίδραση</a:t>
            </a:r>
            <a:r>
              <a:rPr lang="el-GR" altLang="en-US" sz="2400" dirty="0">
                <a:solidFill>
                  <a:srgbClr val="C00000"/>
                </a:solidFill>
                <a:latin typeface="Palatino Linotype" pitchFamily="18" charset="0"/>
              </a:rPr>
              <a:t>. </a:t>
            </a:r>
          </a:p>
          <a:p>
            <a:endParaRPr lang="el-GR" altLang="en-US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Τελικά ως </a:t>
            </a:r>
            <a:r>
              <a:rPr lang="el-GR" altLang="en-US" sz="2400" b="1" dirty="0">
                <a:solidFill>
                  <a:srgbClr val="C00000"/>
                </a:solidFill>
                <a:latin typeface="Palatino Linotype" pitchFamily="18" charset="0"/>
              </a:rPr>
              <a:t>«συνεργασία»</a:t>
            </a:r>
            <a:r>
              <a:rPr lang="el-GR" altLang="en-US" sz="24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καταγράφεται </a:t>
            </a:r>
          </a:p>
          <a:p>
            <a:pPr algn="ctr"/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η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προκαθορισμένη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τις περισσότερες φορές παρουσία των γονιών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σε συζητήσεις 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με τους εκπαιδευτικούς,</a:t>
            </a:r>
          </a:p>
          <a:p>
            <a:pPr algn="ctr"/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η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“ελεγχόμενη” συμμετοχή 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σε δράσεις του σχολείου </a:t>
            </a:r>
          </a:p>
          <a:p>
            <a:pPr algn="ctr"/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και η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παρακολούθηση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2400" b="1" dirty="0">
                <a:solidFill>
                  <a:prstClr val="black"/>
                </a:solidFill>
                <a:latin typeface="Palatino Linotype" pitchFamily="18" charset="0"/>
              </a:rPr>
              <a:t>εκδηλώσεων</a:t>
            </a:r>
            <a:r>
              <a:rPr lang="el-GR" altLang="en-US" sz="2400" dirty="0">
                <a:solidFill>
                  <a:prstClr val="black"/>
                </a:solidFill>
                <a:latin typeface="Palatino Linotype" pitchFamily="18" charset="0"/>
              </a:rPr>
              <a:t> που οργανώνει το σχολείο </a:t>
            </a:r>
            <a:r>
              <a:rPr lang="el-GR" altLang="en-US" sz="20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altLang="en-US" sz="2000" dirty="0" err="1">
                <a:solidFill>
                  <a:prstClr val="black"/>
                </a:solidFill>
                <a:latin typeface="Palatino Linotype" pitchFamily="18" charset="0"/>
              </a:rPr>
              <a:t>Μανωλίτσης</a:t>
            </a:r>
            <a:r>
              <a:rPr lang="el-GR" altLang="en-US" sz="2000" dirty="0">
                <a:solidFill>
                  <a:prstClr val="black"/>
                </a:solidFill>
                <a:latin typeface="Palatino Linotype" pitchFamily="18" charset="0"/>
              </a:rPr>
              <a:t>, 2004. Πνευματικός, </a:t>
            </a:r>
            <a:r>
              <a:rPr lang="el-GR" altLang="en-US" sz="2000" dirty="0" err="1">
                <a:solidFill>
                  <a:prstClr val="black"/>
                </a:solidFill>
                <a:latin typeface="Palatino Linotype" pitchFamily="18" charset="0"/>
              </a:rPr>
              <a:t>Παπακανάκης</a:t>
            </a:r>
            <a:r>
              <a:rPr lang="el-GR" altLang="en-US" sz="2000" dirty="0">
                <a:solidFill>
                  <a:prstClr val="black"/>
                </a:solidFill>
                <a:latin typeface="Palatino Linotype" pitchFamily="18" charset="0"/>
              </a:rPr>
              <a:t>, &amp; Γάκη, 2008).</a:t>
            </a:r>
            <a:endParaRPr lang="el-GR" altLang="en-US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/>
            <a:endParaRPr lang="el-GR" altLang="en-US" sz="2400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775927" y="222930"/>
            <a:ext cx="9144000" cy="954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5400000" scaled="1"/>
            <a:tileRect/>
          </a:gradFill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Συνεργασία (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partnership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collaboration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)</a:t>
            </a:r>
          </a:p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σχολείου-οικογένειας (2)</a:t>
            </a:r>
          </a:p>
        </p:txBody>
      </p:sp>
    </p:spTree>
    <p:extLst>
      <p:ext uri="{BB962C8B-B14F-4D97-AF65-F5344CB8AC3E}">
        <p14:creationId xmlns:p14="http://schemas.microsoft.com/office/powerpoint/2010/main" val="23481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10613" y="1503590"/>
            <a:ext cx="9144000" cy="5078313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Οι εκπαιδευτικοί επιθυμούν τη συνεργασία των γονιών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 ε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ντός των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ορίων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που θέτει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ο κανονισμός λειτουργίας του σχολείου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και στο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πλαίσιο που ορίζουν οι ίδιοι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Μπρούζος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, 2003).</a:t>
            </a:r>
          </a:p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Η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επιβολή «</a:t>
            </a:r>
            <a:r>
              <a:rPr lang="en-US" sz="2000" b="1" dirty="0">
                <a:solidFill>
                  <a:srgbClr val="C00000"/>
                </a:solidFill>
                <a:latin typeface="Palatino Linotype" pitchFamily="18" charset="0"/>
              </a:rPr>
              <a:t>o</a:t>
            </a:r>
            <a:r>
              <a:rPr lang="el-GR" sz="2000" b="1" dirty="0" err="1">
                <a:solidFill>
                  <a:srgbClr val="C00000"/>
                </a:solidFill>
                <a:latin typeface="Palatino Linotype" pitchFamily="18" charset="0"/>
              </a:rPr>
              <a:t>ρίων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»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από την πλευρά των εκπαιδευτικών </a:t>
            </a:r>
          </a:p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για το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πλαίσιο της συνεργασίας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με τους γονείς συχνά δημιουργεί τις προϋποθέσεις για την ανάπτυξη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εκατέρωθεν αντιστάσεων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,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με αποτέλεσμα </a:t>
            </a:r>
            <a:r>
              <a:rPr lang="el-GR" sz="2000" u="sng" dirty="0">
                <a:solidFill>
                  <a:prstClr val="black"/>
                </a:solidFill>
                <a:latin typeface="Palatino Linotype" pitchFamily="18" charset="0"/>
              </a:rPr>
              <a:t>οι γονείς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που δεν συμμορφώνονται να θεωρούνται «αδιάφοροι» ή «δύσκολοι» ενώ </a:t>
            </a:r>
            <a:r>
              <a:rPr lang="el-GR" sz="2000" u="sng" dirty="0">
                <a:solidFill>
                  <a:prstClr val="black"/>
                </a:solidFill>
                <a:latin typeface="Palatino Linotype" pitchFamily="18" charset="0"/>
              </a:rPr>
              <a:t>οι εκπαιδευτικοί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«απρόσιτοι» (Γεωργίου, 2000. Ρεκαλίδου,2009). </a:t>
            </a:r>
          </a:p>
          <a:p>
            <a:pPr algn="ctr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u="sng" dirty="0">
                <a:solidFill>
                  <a:srgbClr val="C00000"/>
                </a:solidFill>
                <a:latin typeface="Palatino Linotype" pitchFamily="18" charset="0"/>
              </a:rPr>
              <a:t>Σε κάθε περίπτωση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οι εκπαιδευτικοί είναι εκείνοι </a:t>
            </a:r>
            <a:endParaRPr lang="en-US" sz="20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που έχουν το θεσμικό ρόλο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, την ικανότητα και την επαγγελματική ευθύνη να διευκολύνουν τη σχέση σχολείου και οικογένειας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Jones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et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al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., 1997).</a:t>
            </a:r>
          </a:p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710613" y="530841"/>
            <a:ext cx="9144000" cy="954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5400000" scaled="1"/>
            <a:tileRect/>
          </a:gradFill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Συνεργασία (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partnership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el-GR" sz="2800" b="1" dirty="0" err="1">
                <a:solidFill>
                  <a:prstClr val="black"/>
                </a:solidFill>
                <a:latin typeface="Palatino Linotype" pitchFamily="18" charset="0"/>
              </a:rPr>
              <a:t>collaboration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)</a:t>
            </a:r>
          </a:p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σχολείου-οικογένειας (3)</a:t>
            </a:r>
          </a:p>
        </p:txBody>
      </p:sp>
    </p:spTree>
    <p:extLst>
      <p:ext uri="{BB962C8B-B14F-4D97-AF65-F5344CB8AC3E}">
        <p14:creationId xmlns:p14="http://schemas.microsoft.com/office/powerpoint/2010/main" val="3505642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24000" y="377239"/>
            <a:ext cx="9144000" cy="523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5400000" scaled="1"/>
            <a:tileRect/>
          </a:gradFill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Γονεϊκή εμπλοκή  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524000" y="901114"/>
            <a:ext cx="914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sz="2000" dirty="0" smtClean="0">
                <a:solidFill>
                  <a:prstClr val="black"/>
                </a:solidFill>
                <a:latin typeface="Palatino Linotype" pitchFamily="18" charset="0"/>
              </a:rPr>
              <a:t>Ο </a:t>
            </a:r>
            <a:r>
              <a:rPr lang="el-GR" sz="2000" u="sng" dirty="0">
                <a:solidFill>
                  <a:prstClr val="black"/>
                </a:solidFill>
                <a:latin typeface="Palatino Linotype" pitchFamily="18" charset="0"/>
              </a:rPr>
              <a:t>όρος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της </a:t>
            </a:r>
            <a:r>
              <a:rPr lang="el-GR" sz="2000" b="1" u="sng" dirty="0">
                <a:solidFill>
                  <a:srgbClr val="C00000"/>
                </a:solidFill>
                <a:latin typeface="Palatino Linotype" pitchFamily="18" charset="0"/>
              </a:rPr>
              <a:t>γονεϊκής εμπλοκής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αναφέρεται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 στη συμμετοχή του γονέα στην</a:t>
            </a:r>
            <a:endParaRPr lang="en-US" sz="20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 εκπαιδευτική διαδικασία του παιδιού.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</a:p>
          <a:p>
            <a:pPr algn="just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just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Η χρήση, του συγκεκριμένου όρου </a:t>
            </a: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προϋποθέτει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, ή και </a:t>
            </a: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επιβάλλει,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την ύπαρξη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ισοδύναμων σχέσεων</a:t>
            </a:r>
            <a:r>
              <a:rPr lang="el-GR" sz="2000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μεταξύ των εμπλεκομένων σε μια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αμοιβαία, υποστηρικτική και διαλεκτική σχέση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(Epstein &amp;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Sheldon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, 2006.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Vincent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&amp;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Tomlinson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, 1997).</a:t>
            </a:r>
          </a:p>
          <a:p>
            <a:pPr algn="ctr">
              <a:defRPr/>
            </a:pPr>
            <a:endParaRPr lang="el-GR" sz="20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just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 </a:t>
            </a:r>
            <a:endParaRPr lang="el-GR" sz="2000" b="1" u="sng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just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Η γονεϊκή εμπλοκή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μπορεί να </a:t>
            </a:r>
            <a:r>
              <a:rPr lang="el-GR" sz="2000" b="1" u="sng" dirty="0">
                <a:solidFill>
                  <a:srgbClr val="C00000"/>
                </a:solidFill>
                <a:latin typeface="Palatino Linotype" pitchFamily="18" charset="0"/>
              </a:rPr>
              <a:t>κυμαίνεται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από μια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τυπική επίσκεψη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στο σχολείο έως και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συχνές συναντήσεις γονέων-εκπαιδευτικών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και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ενεργητική συμμετοχή σε θέματα εκπαιδευτικής διαδικασίας. </a:t>
            </a:r>
          </a:p>
          <a:p>
            <a:pPr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>
              <a:defRPr/>
            </a:pPr>
            <a:endParaRPr lang="el-GR" sz="2000" b="1" u="sng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22532" name="7 - TextBox"/>
          <p:cNvSpPr txBox="1">
            <a:spLocks noChangeArrowheads="1"/>
          </p:cNvSpPr>
          <p:nvPr/>
        </p:nvSpPr>
        <p:spPr bwMode="auto">
          <a:xfrm>
            <a:off x="1524000" y="5671651"/>
            <a:ext cx="9144000" cy="954088"/>
          </a:xfrm>
          <a:prstGeom prst="rect">
            <a:avLst/>
          </a:prstGeom>
          <a:ln w="571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Έναντι της γονικής εμπλοκής, προτείνονται οι όροι όπως </a:t>
            </a:r>
            <a:r>
              <a:rPr lang="el-GR" altLang="en-US" sz="1400" b="1" dirty="0">
                <a:solidFill>
                  <a:prstClr val="black"/>
                </a:solidFill>
                <a:latin typeface="Palatino Linotype" pitchFamily="18" charset="0"/>
              </a:rPr>
              <a:t>γονική συμμετοχή 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parental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participation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) 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Vyverman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&amp;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Vettenburg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, 2009), </a:t>
            </a:r>
            <a:r>
              <a:rPr lang="el-GR" altLang="en-US" sz="1400" b="1" dirty="0">
                <a:solidFill>
                  <a:prstClr val="black"/>
                </a:solidFill>
                <a:latin typeface="Palatino Linotype" pitchFamily="18" charset="0"/>
              </a:rPr>
              <a:t>σχέσεις/δεσμοί/σύνδεση σχολείου-οικογένειας 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school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-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family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relations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), </a:t>
            </a:r>
            <a:r>
              <a:rPr lang="el-GR" altLang="en-US" sz="1400" b="1" dirty="0">
                <a:solidFill>
                  <a:prstClr val="black"/>
                </a:solidFill>
                <a:latin typeface="Palatino Linotype" pitchFamily="18" charset="0"/>
              </a:rPr>
              <a:t>εκπαιδευτική συμμαχία/συνεταιρισμός 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educational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partnership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), </a:t>
            </a:r>
            <a:r>
              <a:rPr lang="el-GR" altLang="en-US" sz="1400" b="1" dirty="0">
                <a:solidFill>
                  <a:prstClr val="black"/>
                </a:solidFill>
                <a:latin typeface="Palatino Linotype" pitchFamily="18" charset="0"/>
              </a:rPr>
              <a:t>συμμαχία/συνεταιρισμός σχολείου-οικογένειας 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school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-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family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partnerships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) (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Driessen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Smit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, &amp; </a:t>
            </a:r>
            <a:r>
              <a:rPr lang="el-GR" altLang="en-US" sz="1400" dirty="0" err="1">
                <a:solidFill>
                  <a:prstClr val="black"/>
                </a:solidFill>
                <a:latin typeface="Palatino Linotype" pitchFamily="18" charset="0"/>
              </a:rPr>
              <a:t>Sleegers</a:t>
            </a:r>
            <a:r>
              <a:rPr lang="el-GR" altLang="en-US" sz="1400" dirty="0">
                <a:solidFill>
                  <a:prstClr val="black"/>
                </a:solidFill>
                <a:latin typeface="Palatino Linotype" pitchFamily="18" charset="0"/>
              </a:rPr>
              <a:t>, 2005).</a:t>
            </a:r>
            <a:endParaRPr lang="el-G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952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1524000" y="447870"/>
            <a:ext cx="9144000" cy="6001643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Η συνεργασία ανάμεσα στο σχολείο και την οικογένεια</a:t>
            </a:r>
            <a:r>
              <a:rPr lang="el-GR" sz="28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  <a:cs typeface="Arial" charset="0"/>
              </a:rPr>
              <a:t>προϋποθέτει </a:t>
            </a:r>
            <a:r>
              <a:rPr lang="el-GR" sz="2800" b="1" u="sng" dirty="0">
                <a:solidFill>
                  <a:prstClr val="black"/>
                </a:solidFill>
                <a:latin typeface="Palatino Linotype" pitchFamily="18" charset="0"/>
                <a:cs typeface="Arial" charset="0"/>
              </a:rPr>
              <a:t>αποσαφήνιση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  <a:cs typeface="Arial" charset="0"/>
              </a:rPr>
              <a:t>: </a:t>
            </a:r>
            <a:r>
              <a:rPr lang="en-US" sz="2800" b="1" dirty="0">
                <a:solidFill>
                  <a:prstClr val="black"/>
                </a:solidFill>
                <a:latin typeface="Palatino Linotype" pitchFamily="18" charset="0"/>
                <a:cs typeface="Arial" charset="0"/>
              </a:rPr>
              <a:t> </a:t>
            </a:r>
            <a:endParaRPr lang="el-GR" sz="2800" b="1" dirty="0">
              <a:solidFill>
                <a:prstClr val="black"/>
              </a:solidFill>
              <a:latin typeface="Palatino Linotype" pitchFamily="18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endParaRPr lang="el-GR" sz="3200" b="1" dirty="0">
              <a:solidFill>
                <a:srgbClr val="000000"/>
              </a:solidFill>
              <a:latin typeface="Palatino Linotype" pitchFamily="18" charset="0"/>
              <a:cs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 του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ρόλου</a:t>
            </a: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 εκπαιδευτικών- γονέων-κηδεμόνων,</a:t>
            </a:r>
          </a:p>
          <a:p>
            <a:pPr>
              <a:lnSpc>
                <a:spcPct val="150000"/>
              </a:lnSpc>
              <a:defRPr/>
            </a:pPr>
            <a:endParaRPr lang="el-GR" sz="2400" dirty="0">
              <a:solidFill>
                <a:srgbClr val="000000"/>
              </a:solidFill>
              <a:latin typeface="Palatino Linotype" pitchFamily="18" charset="0"/>
              <a:cs typeface="Arial" charset="0"/>
            </a:endParaRPr>
          </a:p>
          <a:p>
            <a:pPr marL="261938" indent="-261938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του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πλαισίου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Times New Roman" pitchFamily="18" charset="0"/>
              </a:rPr>
              <a:t>στρατηγικών</a:t>
            </a: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  και πολιτικής </a:t>
            </a: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για τη βελτίωση  της συνεργασίας με τους γονείς-κηδεμόνες,</a:t>
            </a:r>
          </a:p>
          <a:p>
            <a:pPr>
              <a:lnSpc>
                <a:spcPct val="150000"/>
              </a:lnSpc>
              <a:defRPr/>
            </a:pPr>
            <a:endParaRPr lang="el-GR" sz="2400" b="1" dirty="0">
              <a:solidFill>
                <a:srgbClr val="000000"/>
              </a:solidFill>
              <a:latin typeface="Palatino Linotype" pitchFamily="18" charset="0"/>
              <a:cs typeface="Arial" charset="0"/>
            </a:endParaRPr>
          </a:p>
          <a:p>
            <a:pPr marL="261938" indent="-261938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των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πρακτικών επικοινωνίας </a:t>
            </a: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και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  <a:cs typeface="Arial" charset="0"/>
              </a:rPr>
              <a:t>συνεργασίας</a:t>
            </a: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 </a:t>
            </a:r>
          </a:p>
          <a:p>
            <a:pPr marL="261938" indent="-261938">
              <a:lnSpc>
                <a:spcPct val="150000"/>
              </a:lnSpc>
              <a:defRPr/>
            </a:pPr>
            <a:r>
              <a:rPr lang="el-GR" sz="2400" b="1" dirty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    σχολείου-γονέων-κηδεμόνων</a:t>
            </a:r>
            <a:r>
              <a:rPr lang="el-GR" sz="2400" b="1" dirty="0" smtClean="0">
                <a:solidFill>
                  <a:srgbClr val="000000"/>
                </a:solidFill>
                <a:latin typeface="Palatino Linotype" pitchFamily="18" charset="0"/>
                <a:cs typeface="Arial" charset="0"/>
              </a:rPr>
              <a:t>.</a:t>
            </a:r>
            <a:endParaRPr lang="el-GR" sz="2400" b="1" dirty="0">
              <a:solidFill>
                <a:srgbClr val="000000"/>
              </a:solidFill>
              <a:latin typeface="Palatino Linotype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9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524000" y="1499881"/>
            <a:ext cx="9144000" cy="5016758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Η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αναγνώριση των ορίων και των ρόλων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έχει ως αποτέλεσμα, </a:t>
            </a: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</a:rPr>
              <a:t>οι μεν εκπαιδευτικοί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να μην νιώθουν ότι απειλείται η </a:t>
            </a:r>
            <a:r>
              <a:rPr lang="el-GR" sz="2400" b="1" u="sng" dirty="0">
                <a:solidFill>
                  <a:srgbClr val="C00000"/>
                </a:solidFill>
                <a:latin typeface="Palatino Linotype" pitchFamily="18" charset="0"/>
              </a:rPr>
              <a:t>επαγγελματική τους επάρκεια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, </a:t>
            </a:r>
          </a:p>
          <a:p>
            <a:pPr algn="ctr">
              <a:lnSpc>
                <a:spcPct val="150000"/>
              </a:lnSpc>
              <a:defRPr/>
            </a:pP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</a:rPr>
              <a:t>οι δε γονείς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να μην νιώθουν αδύναμοι μπροστά στον εκπαιδευτικό,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 αλλά</a:t>
            </a:r>
            <a:r>
              <a:rPr lang="el-GR" sz="2400" u="sng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να αξιοποιούν αυτή την επάρκεια του εκπαιδευτικού για το καλό του/της μαθητή/</a:t>
            </a:r>
            <a:r>
              <a:rPr lang="el-GR" sz="2400" dirty="0" err="1">
                <a:solidFill>
                  <a:prstClr val="black"/>
                </a:solidFill>
                <a:latin typeface="Palatino Linotype" pitchFamily="18" charset="0"/>
              </a:rPr>
              <a:t>τριας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n-US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Τι σημαίνει αυτό:</a:t>
            </a:r>
          </a:p>
          <a:p>
            <a:pPr algn="ctr">
              <a:defRPr/>
            </a:pPr>
            <a:endParaRPr lang="el-GR" sz="2800" b="1" u="sng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524000" y="391885"/>
            <a:ext cx="9144000" cy="1107996"/>
          </a:xfrm>
          <a:prstGeom prst="rect">
            <a:avLst/>
          </a:prstGeom>
          <a:gradFill flip="none" rotWithShape="1">
            <a:gsLst>
              <a:gs pos="0">
                <a:srgbClr val="AFB7F3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2700000" scaled="1"/>
            <a:tileRect/>
          </a:gradFill>
          <a:ln w="57150">
            <a:solidFill>
              <a:srgbClr val="8629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1. Αποσαφήνιση του ρόλου κάθε παράγοντα</a:t>
            </a:r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Όρια στις σχέσεις οικογένειας σχολείου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52000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524000" y="1288986"/>
            <a:ext cx="9144000" cy="5262979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</a:ln>
        </p:spPr>
        <p:txBody>
          <a:bodyPr>
            <a:spAutoFit/>
          </a:bodyPr>
          <a:lstStyle/>
          <a:p>
            <a:pPr marL="0" lvl="3"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3"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3" algn="ctr">
              <a:defRPr/>
            </a:pP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Οι διαφοροποιήσεις στους ρόλους των δύο φορέων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υποδηλώνουν ότι </a:t>
            </a:r>
            <a:r>
              <a:rPr lang="el-GR" sz="2400" u="sng" dirty="0">
                <a:solidFill>
                  <a:prstClr val="black"/>
                </a:solidFill>
                <a:latin typeface="Palatino Linotype" pitchFamily="18" charset="0"/>
              </a:rPr>
              <a:t>οι </a:t>
            </a: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</a:rPr>
              <a:t>εκπαιδευτικοί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εξειδικεύονται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 στα ακαδημαϊκά θέματα, ενώ </a:t>
            </a: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</a:rPr>
              <a:t>οι γονείς είναι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υπεύθυνοι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 να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παρέχουν πληροφορίες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για την πορεία του παιδιού τους </a:t>
            </a:r>
          </a:p>
          <a:p>
            <a:pPr marL="0" lvl="3" algn="ctr">
              <a:defRPr/>
            </a:pP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στο σπίτι καθώς και για τη σωματική, κοινωνική και συναισθηματική τους ανάπτυξη γενικότερα. </a:t>
            </a:r>
          </a:p>
          <a:p>
            <a:pPr marL="0" lvl="3" algn="ctr">
              <a:defRPr/>
            </a:pPr>
            <a:endParaRPr lang="el-GR" sz="24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3"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Και οι δύο πλευρές </a:t>
            </a:r>
            <a:r>
              <a:rPr lang="el-GR" sz="2400" b="1" u="sng" dirty="0">
                <a:solidFill>
                  <a:prstClr val="black"/>
                </a:solidFill>
                <a:latin typeface="Palatino Linotype" pitchFamily="18" charset="0"/>
              </a:rPr>
              <a:t>έχουν ευθύνη </a:t>
            </a:r>
          </a:p>
          <a:p>
            <a:pPr marL="0" lvl="3" algn="ctr">
              <a:defRPr/>
            </a:pP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να 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ενημερώνουν 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ο ένας τον άλλο για ό,τι προκύπτει, </a:t>
            </a:r>
          </a:p>
          <a:p>
            <a:pPr marL="0" lvl="3"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αλλά και να </a:t>
            </a:r>
            <a:r>
              <a:rPr lang="el-GR" sz="2400" b="1" dirty="0" err="1">
                <a:solidFill>
                  <a:srgbClr val="C00000"/>
                </a:solidFill>
                <a:latin typeface="Palatino Linotype" pitchFamily="18" charset="0"/>
              </a:rPr>
              <a:t>αλληλο</a:t>
            </a:r>
            <a:r>
              <a:rPr lang="el-GR" sz="2400" b="1" dirty="0">
                <a:solidFill>
                  <a:srgbClr val="C00000"/>
                </a:solidFill>
                <a:latin typeface="Palatino Linotype" pitchFamily="18" charset="0"/>
              </a:rPr>
              <a:t>-ζητούν βοήθεια</a:t>
            </a: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.</a:t>
            </a:r>
          </a:p>
          <a:p>
            <a:pPr marL="0" lvl="3"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3" algn="ctr">
              <a:defRPr/>
            </a:pPr>
            <a:endParaRPr lang="el-GR" sz="2400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524000" y="348258"/>
            <a:ext cx="9144000" cy="1107996"/>
          </a:xfrm>
          <a:prstGeom prst="rect">
            <a:avLst/>
          </a:prstGeom>
          <a:gradFill>
            <a:gsLst>
              <a:gs pos="0">
                <a:srgbClr val="AFB7F3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rgbClr val="8629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1. </a:t>
            </a:r>
            <a:r>
              <a:rPr lang="el-GR" sz="2800" b="1" u="sng" dirty="0">
                <a:solidFill>
                  <a:prstClr val="black"/>
                </a:solidFill>
                <a:latin typeface="Palatino Linotype" pitchFamily="18" charset="0"/>
              </a:rPr>
              <a:t>Αποσαφήνιση 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των ρόλων κάθε παράγοντα</a:t>
            </a:r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Όρια στις σχέσεις οικογένειας σχολείου </a:t>
            </a:r>
            <a:r>
              <a:rPr lang="el-GR" sz="2400" b="1" dirty="0">
                <a:solidFill>
                  <a:prstClr val="black"/>
                </a:solidFill>
                <a:latin typeface="Palatino Linotype" pitchFamily="18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805768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24000" y="445958"/>
            <a:ext cx="9144000" cy="1107996"/>
          </a:xfrm>
          <a:prstGeom prst="rect">
            <a:avLst/>
          </a:prstGeom>
          <a:gradFill>
            <a:gsLst>
              <a:gs pos="0">
                <a:srgbClr val="AFB7F3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rgbClr val="8629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1. </a:t>
            </a:r>
            <a:r>
              <a:rPr lang="el-GR" sz="2800" b="1" u="sng" dirty="0">
                <a:solidFill>
                  <a:prstClr val="black"/>
                </a:solidFill>
                <a:latin typeface="Palatino Linotype" pitchFamily="18" charset="0"/>
              </a:rPr>
              <a:t>Αποσαφήνιση </a:t>
            </a:r>
            <a:r>
              <a:rPr lang="el-GR" sz="2800" b="1" dirty="0">
                <a:solidFill>
                  <a:prstClr val="black"/>
                </a:solidFill>
                <a:latin typeface="Palatino Linotype" pitchFamily="18" charset="0"/>
              </a:rPr>
              <a:t>των ρόλων κάθε παράγοντα(3)</a:t>
            </a:r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400" dirty="0">
                <a:solidFill>
                  <a:prstClr val="black"/>
                </a:solidFill>
                <a:latin typeface="Palatino Linotype" pitchFamily="18" charset="0"/>
              </a:rPr>
              <a:t>Όρια στις σχέσεις οικογένειας σχολείου </a:t>
            </a:r>
            <a:endParaRPr lang="el-GR" sz="2400" b="1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524000" y="1553954"/>
            <a:ext cx="914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86290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3" algn="ctr">
              <a:defRPr/>
            </a:pPr>
            <a:endParaRPr lang="el-GR" sz="24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3"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Με ορθή οριοθέτηση καθηκόντων </a:t>
            </a:r>
            <a:r>
              <a:rPr lang="el-GR" sz="2000" b="1" i="1" dirty="0">
                <a:solidFill>
                  <a:prstClr val="black"/>
                </a:solidFill>
                <a:latin typeface="Palatino Linotype" pitchFamily="18" charset="0"/>
              </a:rPr>
              <a:t>(κανονισμός σχολείου)</a:t>
            </a:r>
            <a:r>
              <a:rPr lang="el-GR" sz="2000" b="1" i="1" dirty="0">
                <a:solidFill>
                  <a:srgbClr val="C000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και 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θετική διάθεση </a:t>
            </a:r>
            <a:r>
              <a:rPr lang="el-GR" sz="2000" b="1" dirty="0">
                <a:solidFill>
                  <a:srgbClr val="C00000"/>
                </a:solidFill>
                <a:latin typeface="Palatino Linotype" pitchFamily="18" charset="0"/>
              </a:rPr>
              <a:t>προλαμβάνονται εγκαίρως ζητήματα </a:t>
            </a:r>
            <a:r>
              <a:rPr lang="el-GR" sz="2000" i="1" dirty="0">
                <a:solidFill>
                  <a:prstClr val="black"/>
                </a:solidFill>
                <a:latin typeface="Palatino Linotype" pitchFamily="18" charset="0"/>
              </a:rPr>
              <a:t>(τόσο στο σχολείο όσο και στο σπίτι), </a:t>
            </a:r>
            <a:r>
              <a:rPr lang="el-GR" sz="2000" u="sng" dirty="0">
                <a:solidFill>
                  <a:prstClr val="black"/>
                </a:solidFill>
                <a:latin typeface="Palatino Linotype" pitchFamily="18" charset="0"/>
              </a:rPr>
              <a:t>μειώνεται το στρες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και </a:t>
            </a:r>
            <a:r>
              <a:rPr lang="el-GR" sz="2000" u="sng" dirty="0">
                <a:solidFill>
                  <a:prstClr val="black"/>
                </a:solidFill>
                <a:latin typeface="Palatino Linotype" pitchFamily="18" charset="0"/>
              </a:rPr>
              <a:t>αυξάνεται η θετική διάθεση 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όλων των πλευρών, φέροντας </a:t>
            </a:r>
          </a:p>
          <a:p>
            <a:pPr marL="0" lvl="3"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τα καλύτερα αποτελέσματα!</a:t>
            </a:r>
          </a:p>
          <a:p>
            <a:pPr marL="0" lvl="3" algn="ctr">
              <a:defRPr/>
            </a:pPr>
            <a:endParaRPr lang="el-GR" sz="2000" b="1" u="sng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u="sng" dirty="0">
                <a:solidFill>
                  <a:prstClr val="black"/>
                </a:solidFill>
                <a:latin typeface="Palatino Linotype" pitchFamily="18" charset="0"/>
              </a:rPr>
              <a:t> Για όλα αυτά απαιτείτα</a:t>
            </a: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ι: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ειλικρίνεια, αμοιβαία εμπιστοσύνη </a:t>
            </a: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και απουσία επικριτικής διάθεσης.</a:t>
            </a:r>
          </a:p>
          <a:p>
            <a:pPr algn="ctr">
              <a:buFont typeface="Wingdings" pitchFamily="2" charset="2"/>
              <a:buChar char="ü"/>
              <a:defRPr/>
            </a:pPr>
            <a:endParaRPr lang="el-GR" sz="20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>
              <a:defRPr/>
            </a:pPr>
            <a:r>
              <a:rPr lang="el-GR" sz="2000" b="1" dirty="0">
                <a:solidFill>
                  <a:prstClr val="black"/>
                </a:solidFill>
                <a:latin typeface="Palatino Linotype" pitchFamily="18" charset="0"/>
              </a:rPr>
              <a:t>Μια συνεργασία μεταξύ σχολείου-οικογένειας  </a:t>
            </a:r>
          </a:p>
          <a:p>
            <a:pPr algn="ctr">
              <a:defRPr/>
            </a:pP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κατά τον </a:t>
            </a:r>
            <a:r>
              <a:rPr lang="el-GR" sz="2000" dirty="0" err="1">
                <a:solidFill>
                  <a:prstClr val="black"/>
                </a:solidFill>
                <a:latin typeface="Palatino Linotype" pitchFamily="18" charset="0"/>
              </a:rPr>
              <a:t>Αrmstrong</a:t>
            </a:r>
            <a:r>
              <a:rPr lang="el-GR" sz="2000" dirty="0">
                <a:solidFill>
                  <a:prstClr val="black"/>
                </a:solidFill>
                <a:latin typeface="Palatino Linotype" pitchFamily="18" charset="0"/>
              </a:rPr>
              <a:t> (1996)  </a:t>
            </a:r>
            <a:r>
              <a:rPr lang="el-GR" sz="2000" b="1" i="1" dirty="0">
                <a:solidFill>
                  <a:prstClr val="black"/>
                </a:solidFill>
                <a:latin typeface="Palatino Linotype" pitchFamily="18" charset="0"/>
              </a:rPr>
              <a:t>«προϋποθέτει  αμοιβαίο σεβασμό και επιθυμία  αμφοτέρων των μερών να μάθουν</a:t>
            </a:r>
          </a:p>
          <a:p>
            <a:pPr algn="ctr">
              <a:defRPr/>
            </a:pPr>
            <a:r>
              <a:rPr lang="el-GR" sz="2000" b="1" i="1" dirty="0">
                <a:solidFill>
                  <a:prstClr val="black"/>
                </a:solidFill>
                <a:latin typeface="Palatino Linotype" pitchFamily="18" charset="0"/>
              </a:rPr>
              <a:t>ο ένας από τον άλλον».</a:t>
            </a:r>
            <a:endParaRPr lang="el-G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53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1086</Words>
  <Application>Microsoft Office PowerPoint</Application>
  <PresentationFormat>Ευρεία οθόνη</PresentationFormat>
  <Paragraphs>160</Paragraphs>
  <Slides>13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Palatino Linotype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34</cp:revision>
  <dcterms:created xsi:type="dcterms:W3CDTF">2021-09-16T05:54:36Z</dcterms:created>
  <dcterms:modified xsi:type="dcterms:W3CDTF">2021-09-16T06:49:38Z</dcterms:modified>
</cp:coreProperties>
</file>