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72" r:id="rId3"/>
    <p:sldId id="303" r:id="rId4"/>
    <p:sldId id="304" r:id="rId5"/>
    <p:sldId id="279" r:id="rId6"/>
    <p:sldId id="301" r:id="rId7"/>
    <p:sldId id="305" r:id="rId8"/>
    <p:sldId id="313" r:id="rId9"/>
    <p:sldId id="314" r:id="rId10"/>
    <p:sldId id="306" r:id="rId11"/>
    <p:sldId id="315" r:id="rId12"/>
    <p:sldId id="308" r:id="rId13"/>
    <p:sldId id="307" r:id="rId14"/>
    <p:sldId id="311" r:id="rId15"/>
    <p:sldId id="31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8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C67CF-DCF7-4A53-B0A1-581348F4F669}" type="datetimeFigureOut">
              <a:rPr lang="el-GR" smtClean="0"/>
              <a:pPr/>
              <a:t>25/6/2024</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7FF42-712F-4187-89A0-4B90ADD960E3}" type="slidenum">
              <a:rPr lang="el-GR" smtClean="0"/>
              <a:pPr/>
              <a:t>‹#›</a:t>
            </a:fld>
            <a:endParaRPr lang="el-GR" dirty="0"/>
          </a:p>
        </p:txBody>
      </p:sp>
    </p:spTree>
    <p:extLst>
      <p:ext uri="{BB962C8B-B14F-4D97-AF65-F5344CB8AC3E}">
        <p14:creationId xmlns:p14="http://schemas.microsoft.com/office/powerpoint/2010/main" val="35086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E87FF42-712F-4187-89A0-4B90ADD960E3}" type="slidenum">
              <a:rPr lang="el-GR" smtClean="0"/>
              <a:pPr/>
              <a:t>12</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0C52D09C-6068-4578-8819-F45C23D041CF}" type="datetime1">
              <a:rPr lang="en-US" smtClean="0"/>
              <a:pPr/>
              <a:t>6/25/2024</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EE995-3572-4B9C-AFD9-30D5C4B2CF96}" type="datetime1">
              <a:rPr lang="en-US" smtClean="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934D69-53D1-4A63-B2D8-EB54721619ED}" type="datetime1">
              <a:rPr lang="en-US" smtClean="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A1C695-9148-42D7-A6FC-CDB591958E2E}" type="datetime1">
              <a:rPr lang="en-US" smtClean="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1AFF542-7282-48A3-8B5E-CF8DD84CB9BD}" type="datetime1">
              <a:rPr lang="en-US" smtClean="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F974CD-40D6-4394-BC38-B58ADF9C27BE}" type="datetime1">
              <a:rPr lang="en-US" smtClean="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038741-2C60-475B-908F-168D1146914D}" type="datetime1">
              <a:rPr lang="en-US" smtClean="0"/>
              <a:pPr/>
              <a:t>6/25/2024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9584B1B1-7B86-412C-84B7-29D5135320DA}" type="datetime1">
              <a:rPr lang="en-US" smtClean="0"/>
              <a:pPr/>
              <a:t>6/25/2024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4A70D1E-C68E-4EDA-9961-EA50612E6173}" type="datetime1">
              <a:rPr lang="en-US" smtClean="0"/>
              <a:pPr/>
              <a:t>6/25/2024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2E17799-78BC-4FEB-96AA-B2AEFAA39EBA}" type="datetime1">
              <a:rPr lang="en-US" smtClean="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E2E68B3-DBC1-4EC1-BB7C-1354ABD0ED0F}" type="datetime1">
              <a:rPr lang="en-US" smtClean="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8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A59EFA9-433C-42BD-9F02-D63FA6AF5E24}" type="datetime1">
              <a:rPr lang="en-US" smtClean="0"/>
              <a:pPr/>
              <a:t>6/25/2024</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356992"/>
            <a:ext cx="7715200" cy="1390797"/>
          </a:xfrm>
        </p:spPr>
        <p:txBody>
          <a:bodyPr>
            <a:normAutofit fontScale="90000"/>
          </a:bodyPr>
          <a:lstStyle/>
          <a:p>
            <a:r>
              <a:rPr lang="el-GR" sz="3200" b="1" dirty="0" smtClean="0">
                <a:solidFill>
                  <a:schemeClr val="tx1"/>
                </a:solidFill>
                <a:latin typeface="Calibri" pitchFamily="34" charset="0"/>
                <a:cs typeface="Calibri" pitchFamily="34" charset="0"/>
              </a:rPr>
              <a:t>Πρόγραμμα Π.Ε. ή Α.Υ. ή Πολιτιστικών </a:t>
            </a:r>
            <a:r>
              <a:rPr lang="en-US" sz="3200" b="1" dirty="0" smtClean="0">
                <a:solidFill>
                  <a:schemeClr val="tx1"/>
                </a:solidFill>
                <a:latin typeface="Calibri" pitchFamily="34" charset="0"/>
                <a:cs typeface="Calibri" pitchFamily="34" charset="0"/>
              </a:rPr>
              <a:t>: </a:t>
            </a:r>
            <a:r>
              <a:rPr lang="el-GR" sz="3200" b="1" dirty="0" smtClean="0">
                <a:solidFill>
                  <a:schemeClr val="tx1"/>
                </a:solidFill>
                <a:latin typeface="Calibri" pitchFamily="34" charset="0"/>
                <a:cs typeface="Calibri" pitchFamily="34" charset="0"/>
              </a:rPr>
              <a:t/>
            </a:r>
            <a:br>
              <a:rPr lang="el-GR" sz="3200" b="1" dirty="0" smtClean="0">
                <a:solidFill>
                  <a:schemeClr val="tx1"/>
                </a:solidFill>
                <a:latin typeface="Calibri" pitchFamily="34" charset="0"/>
                <a:cs typeface="Calibri" pitchFamily="34" charset="0"/>
              </a:rPr>
            </a:br>
            <a:r>
              <a:rPr lang="el-GR" sz="3200" b="1" dirty="0" smtClean="0">
                <a:solidFill>
                  <a:schemeClr val="tx1"/>
                </a:solidFill>
                <a:latin typeface="Calibri" pitchFamily="34" charset="0"/>
                <a:cs typeface="Calibri" pitchFamily="34" charset="0"/>
              </a:rPr>
              <a:t/>
            </a:r>
            <a:br>
              <a:rPr lang="el-GR" sz="3200" b="1" dirty="0" smtClean="0">
                <a:solidFill>
                  <a:schemeClr val="tx1"/>
                </a:solidFill>
                <a:latin typeface="Calibri" pitchFamily="34" charset="0"/>
                <a:cs typeface="Calibri" pitchFamily="34" charset="0"/>
              </a:rPr>
            </a:br>
            <a:r>
              <a:rPr lang="el-GR" sz="3200" b="1" dirty="0" smtClean="0">
                <a:solidFill>
                  <a:schemeClr val="tx1"/>
                </a:solidFill>
                <a:latin typeface="Calibri" pitchFamily="34" charset="0"/>
                <a:cs typeface="Calibri" pitchFamily="34" charset="0"/>
              </a:rPr>
              <a:t>Τίτλος προγράμματος</a:t>
            </a:r>
            <a:r>
              <a:rPr lang="el-GR" sz="2700" b="1" dirty="0" smtClean="0">
                <a:solidFill>
                  <a:schemeClr val="tx1"/>
                </a:solidFill>
                <a:latin typeface="Calibri" pitchFamily="34" charset="0"/>
                <a:cs typeface="Calibri" pitchFamily="34" charset="0"/>
              </a:rPr>
              <a:t>:  «Στήσαν τα συναισθήματα χορό κι εμένα βάλαν αρχηγό»</a:t>
            </a:r>
            <a:r>
              <a:rPr lang="el-GR" sz="3200" b="1" dirty="0" smtClean="0">
                <a:solidFill>
                  <a:schemeClr val="tx1"/>
                </a:solidFill>
                <a:latin typeface="Calibri" pitchFamily="34" charset="0"/>
                <a:cs typeface="Calibri" pitchFamily="34" charset="0"/>
              </a:rPr>
              <a:t/>
            </a:r>
            <a:br>
              <a:rPr lang="el-GR" sz="3200" b="1" dirty="0" smtClean="0">
                <a:solidFill>
                  <a:schemeClr val="tx1"/>
                </a:solidFill>
                <a:latin typeface="Calibri" pitchFamily="34" charset="0"/>
                <a:cs typeface="Calibri" pitchFamily="34" charset="0"/>
              </a:rPr>
            </a:br>
            <a:endParaRPr lang="el-GR" sz="3200" b="1" dirty="0">
              <a:solidFill>
                <a:schemeClr val="tx1"/>
              </a:solidFill>
              <a:latin typeface="Calibri" pitchFamily="34" charset="0"/>
              <a:cs typeface="Calibri" pitchFamily="34" charset="0"/>
            </a:endParaRPr>
          </a:p>
        </p:txBody>
      </p:sp>
      <p:sp>
        <p:nvSpPr>
          <p:cNvPr id="3" name="Subtitle 2"/>
          <p:cNvSpPr>
            <a:spLocks noGrp="1"/>
          </p:cNvSpPr>
          <p:nvPr>
            <p:ph type="subTitle" idx="1"/>
          </p:nvPr>
        </p:nvSpPr>
        <p:spPr>
          <a:xfrm>
            <a:off x="914400" y="1676400"/>
            <a:ext cx="7546032" cy="744488"/>
          </a:xfrm>
        </p:spPr>
        <p:txBody>
          <a:bodyPr>
            <a:normAutofit fontScale="25000" lnSpcReduction="20000"/>
          </a:bodyPr>
          <a:lstStyle/>
          <a:p>
            <a:r>
              <a:rPr lang="el-GR" sz="9600" b="1" dirty="0">
                <a:solidFill>
                  <a:schemeClr val="tx1"/>
                </a:solidFill>
                <a:latin typeface="Calibri" pitchFamily="34" charset="0"/>
                <a:cs typeface="Calibri" pitchFamily="34" charset="0"/>
              </a:rPr>
              <a:t>Σχολείο </a:t>
            </a:r>
            <a:r>
              <a:rPr lang="en-US" sz="9600" b="1" dirty="0" smtClean="0">
                <a:solidFill>
                  <a:schemeClr val="tx1"/>
                </a:solidFill>
                <a:latin typeface="Calibri" pitchFamily="34" charset="0"/>
                <a:cs typeface="Calibri" pitchFamily="34" charset="0"/>
              </a:rPr>
              <a:t>:</a:t>
            </a:r>
            <a:r>
              <a:rPr lang="el-GR" sz="9600" b="1" dirty="0" smtClean="0">
                <a:solidFill>
                  <a:schemeClr val="tx1"/>
                </a:solidFill>
                <a:latin typeface="Calibri" pitchFamily="34" charset="0"/>
                <a:cs typeface="Calibri" pitchFamily="34" charset="0"/>
              </a:rPr>
              <a:t> 1</a:t>
            </a:r>
            <a:r>
              <a:rPr lang="el-GR" sz="9600" b="1" baseline="30000" dirty="0" smtClean="0">
                <a:solidFill>
                  <a:schemeClr val="tx1"/>
                </a:solidFill>
                <a:latin typeface="Calibri" pitchFamily="34" charset="0"/>
                <a:cs typeface="Calibri" pitchFamily="34" charset="0"/>
              </a:rPr>
              <a:t>ο</a:t>
            </a:r>
            <a:r>
              <a:rPr lang="el-GR" sz="9600" b="1" dirty="0" smtClean="0">
                <a:solidFill>
                  <a:schemeClr val="tx1"/>
                </a:solidFill>
                <a:latin typeface="Calibri" pitchFamily="34" charset="0"/>
                <a:cs typeface="Calibri" pitchFamily="34" charset="0"/>
              </a:rPr>
              <a:t> Νηπιαγωγείο Μεταμόρφωσης</a:t>
            </a:r>
            <a:endParaRPr lang="el-GR" sz="9600" b="1" dirty="0">
              <a:solidFill>
                <a:schemeClr val="tx1"/>
              </a:solidFill>
              <a:latin typeface="Calibri" pitchFamily="34" charset="0"/>
              <a:cs typeface="Calibri" pitchFamily="34" charset="0"/>
            </a:endParaRPr>
          </a:p>
          <a:p>
            <a:r>
              <a:rPr lang="el-GR" sz="9600" b="1" dirty="0">
                <a:solidFill>
                  <a:schemeClr val="tx1"/>
                </a:solidFill>
                <a:latin typeface="Calibri" pitchFamily="34" charset="0"/>
                <a:cs typeface="Calibri" pitchFamily="34" charset="0"/>
              </a:rPr>
              <a:t>Σχολικό έτος </a:t>
            </a:r>
            <a:r>
              <a:rPr lang="en-US" sz="9600" b="1" dirty="0">
                <a:solidFill>
                  <a:schemeClr val="tx1"/>
                </a:solidFill>
                <a:latin typeface="Calibri" pitchFamily="34" charset="0"/>
                <a:cs typeface="Calibri" pitchFamily="34" charset="0"/>
              </a:rPr>
              <a:t>:  </a:t>
            </a:r>
            <a:r>
              <a:rPr lang="el-GR" sz="9600" b="1" dirty="0" smtClean="0">
                <a:solidFill>
                  <a:schemeClr val="tx1"/>
                </a:solidFill>
                <a:latin typeface="Calibri" pitchFamily="34" charset="0"/>
                <a:cs typeface="Calibri" pitchFamily="34" charset="0"/>
              </a:rPr>
              <a:t>202</a:t>
            </a:r>
            <a:r>
              <a:rPr lang="el-GR" sz="9600" b="1" dirty="0">
                <a:solidFill>
                  <a:schemeClr val="tx1"/>
                </a:solidFill>
                <a:latin typeface="Calibri" pitchFamily="34" charset="0"/>
                <a:cs typeface="Calibri" pitchFamily="34" charset="0"/>
              </a:rPr>
              <a:t>3</a:t>
            </a:r>
            <a:r>
              <a:rPr lang="el-GR" sz="9600" b="1" dirty="0" smtClean="0">
                <a:solidFill>
                  <a:schemeClr val="tx1"/>
                </a:solidFill>
                <a:latin typeface="Calibri" pitchFamily="34" charset="0"/>
                <a:cs typeface="Calibri" pitchFamily="34" charset="0"/>
              </a:rPr>
              <a:t>-20</a:t>
            </a:r>
            <a:r>
              <a:rPr lang="en-US" sz="9600" b="1" dirty="0" smtClean="0">
                <a:solidFill>
                  <a:schemeClr val="tx1"/>
                </a:solidFill>
                <a:latin typeface="Calibri" pitchFamily="34" charset="0"/>
                <a:cs typeface="Calibri" pitchFamily="34" charset="0"/>
              </a:rPr>
              <a:t>2</a:t>
            </a:r>
            <a:r>
              <a:rPr lang="el-GR" sz="9600" b="1" dirty="0" smtClean="0">
                <a:solidFill>
                  <a:schemeClr val="tx1"/>
                </a:solidFill>
                <a:latin typeface="Calibri" pitchFamily="34" charset="0"/>
                <a:cs typeface="Calibri" pitchFamily="34" charset="0"/>
              </a:rPr>
              <a:t>4</a:t>
            </a:r>
            <a:endParaRPr lang="en-US" sz="9600" b="1" dirty="0" smtClean="0">
              <a:solidFill>
                <a:schemeClr val="tx1"/>
              </a:solidFill>
              <a:latin typeface="Calibri" pitchFamily="34" charset="0"/>
              <a:cs typeface="Calibri" pitchFamily="34" charset="0"/>
            </a:endParaRPr>
          </a:p>
          <a:p>
            <a:endParaRPr lang="en-US" b="1" dirty="0" smtClean="0">
              <a:solidFill>
                <a:schemeClr val="tx1"/>
              </a:solidFill>
              <a:latin typeface="Calibri" pitchFamily="34" charset="0"/>
              <a:cs typeface="Calibri" pitchFamily="34" charset="0"/>
            </a:endParaRPr>
          </a:p>
          <a:p>
            <a:r>
              <a:rPr lang="en-US" b="1" dirty="0" smtClean="0">
                <a:solidFill>
                  <a:schemeClr val="tx1"/>
                </a:solidFill>
                <a:latin typeface="Calibri" pitchFamily="34" charset="0"/>
                <a:cs typeface="Calibri" pitchFamily="34" charset="0"/>
              </a:rPr>
              <a:t>                                                 </a:t>
            </a:r>
            <a:endParaRPr lang="el-GR" b="1" dirty="0" smtClean="0">
              <a:solidFill>
                <a:schemeClr val="tx1"/>
              </a:solidFill>
              <a:latin typeface="Calibri" pitchFamily="34" charset="0"/>
              <a:cs typeface="Calibri" pitchFamily="34" charset="0"/>
            </a:endParaRPr>
          </a:p>
          <a:p>
            <a:endParaRPr lang="el-GR" b="1" dirty="0" smtClean="0">
              <a:solidFill>
                <a:schemeClr val="tx1"/>
              </a:solidFill>
              <a:latin typeface="Calibri" pitchFamily="34" charset="0"/>
              <a:cs typeface="Calibri" pitchFamily="34" charset="0"/>
            </a:endParaRPr>
          </a:p>
          <a:p>
            <a:r>
              <a:rPr lang="el-GR" b="1" dirty="0" smtClean="0">
                <a:solidFill>
                  <a:schemeClr val="tx1"/>
                </a:solidFill>
                <a:latin typeface="Calibri" pitchFamily="34" charset="0"/>
                <a:cs typeface="Calibri" pitchFamily="34" charset="0"/>
              </a:rPr>
              <a:t>                                                              </a:t>
            </a:r>
            <a:endParaRPr lang="el-GR" b="1" dirty="0">
              <a:solidFill>
                <a:schemeClr val="tx1"/>
              </a:solidFill>
              <a:latin typeface="Calibri" pitchFamily="34" charset="0"/>
              <a:cs typeface="Calibri" pitchFamily="34" charset="0"/>
            </a:endParaRPr>
          </a:p>
        </p:txBody>
      </p:sp>
      <p:grpSp>
        <p:nvGrpSpPr>
          <p:cNvPr id="15" name="Group 14"/>
          <p:cNvGrpSpPr/>
          <p:nvPr/>
        </p:nvGrpSpPr>
        <p:grpSpPr>
          <a:xfrm>
            <a:off x="2824138" y="179174"/>
            <a:ext cx="3390900" cy="1060450"/>
            <a:chOff x="2819400" y="152400"/>
            <a:chExt cx="3390900" cy="1060450"/>
          </a:xfrm>
        </p:grpSpPr>
        <p:pic>
          <p:nvPicPr>
            <p:cNvPr id="1026"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1027"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i="0" u="none" strike="noStrike" cap="none" normalizeH="0" baseline="0" dirty="0">
                  <a:ln>
                    <a:noFill/>
                  </a:ln>
                  <a:solidFill>
                    <a:schemeClr val="tx1"/>
                  </a:solidFill>
                  <a:effectLst/>
                  <a:latin typeface="Calibri" pitchFamily="34" charset="0"/>
                  <a:cs typeface="Arial" pitchFamily="34" charset="0"/>
                </a:rPr>
                <a:t>ΕΛΛΗΝΙΚΗ</a:t>
              </a:r>
              <a:r>
                <a:rPr kumimoji="0" lang="el-GR" sz="1000" b="1" i="0" u="none" strike="noStrike" cap="none" normalizeH="0" baseline="0" dirty="0">
                  <a:ln>
                    <a:noFill/>
                  </a:ln>
                  <a:solidFill>
                    <a:schemeClr val="tx1"/>
                  </a:solidFill>
                  <a:effectLst/>
                  <a:latin typeface="Calibri" pitchFamily="34" charset="0"/>
                  <a:cs typeface="Arial" pitchFamily="34" charset="0"/>
                </a:rPr>
                <a:t>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8" name="7 - TextBox"/>
          <p:cNvSpPr txBox="1"/>
          <p:nvPr/>
        </p:nvSpPr>
        <p:spPr>
          <a:xfrm>
            <a:off x="7092280" y="2564904"/>
            <a:ext cx="2051720" cy="415498"/>
          </a:xfrm>
          <a:prstGeom prst="rect">
            <a:avLst/>
          </a:prstGeom>
          <a:noFill/>
        </p:spPr>
        <p:txBody>
          <a:bodyPr wrap="square" rtlCol="0">
            <a:spAutoFit/>
          </a:bodyPr>
          <a:lstStyle/>
          <a:p>
            <a:r>
              <a:rPr lang="el-GR" sz="2100" b="1" dirty="0" smtClean="0"/>
              <a:t>Αγωγή υγείας</a:t>
            </a:r>
            <a:endParaRPr lang="el-GR" sz="21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itchFamily="34" charset="0"/>
                <a:cs typeface="Calibri" pitchFamily="34" charset="0"/>
              </a:rPr>
              <a:t>Δραστηριότητες και Δράσεις (επισυνάψτε 5 φωτογραφίες)</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027" name="Picture 3" descr="C:\Users\user\Downloads\429789813_769842395023450_8927168591066626934_n.jpg"/>
          <p:cNvPicPr>
            <a:picLocks noChangeAspect="1" noChangeArrowheads="1"/>
          </p:cNvPicPr>
          <p:nvPr/>
        </p:nvPicPr>
        <p:blipFill>
          <a:blip r:embed="rId3" cstate="print"/>
          <a:srcRect/>
          <a:stretch>
            <a:fillRect/>
          </a:stretch>
        </p:blipFill>
        <p:spPr bwMode="auto">
          <a:xfrm>
            <a:off x="3096578" y="2288061"/>
            <a:ext cx="4210847" cy="1941200"/>
          </a:xfrm>
          <a:prstGeom prst="rect">
            <a:avLst/>
          </a:prstGeom>
          <a:noFill/>
        </p:spPr>
      </p:pic>
      <p:pic>
        <p:nvPicPr>
          <p:cNvPr id="17" name="16 - Εικόνα" descr="429581404_411660524707175_7546793174518378499_n.jpg"/>
          <p:cNvPicPr>
            <a:picLocks noChangeAspect="1"/>
          </p:cNvPicPr>
          <p:nvPr/>
        </p:nvPicPr>
        <p:blipFill>
          <a:blip r:embed="rId4" cstate="print"/>
          <a:stretch>
            <a:fillRect/>
          </a:stretch>
        </p:blipFill>
        <p:spPr>
          <a:xfrm rot="925876">
            <a:off x="6198798" y="2944263"/>
            <a:ext cx="2254738" cy="3514234"/>
          </a:xfrm>
          <a:prstGeom prst="rect">
            <a:avLst/>
          </a:prstGeom>
        </p:spPr>
      </p:pic>
      <p:pic>
        <p:nvPicPr>
          <p:cNvPr id="1026" name="Picture 2" descr="C:\Users\user\Downloads\429575521_434201562282461_3783569702324345833_n.jpg"/>
          <p:cNvPicPr>
            <a:picLocks noChangeAspect="1" noChangeArrowheads="1"/>
          </p:cNvPicPr>
          <p:nvPr/>
        </p:nvPicPr>
        <p:blipFill>
          <a:blip r:embed="rId5" cstate="print"/>
          <a:srcRect/>
          <a:stretch>
            <a:fillRect/>
          </a:stretch>
        </p:blipFill>
        <p:spPr bwMode="auto">
          <a:xfrm rot="20784759">
            <a:off x="1520181" y="3166394"/>
            <a:ext cx="2598439" cy="324686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2050" name="Picture 2" descr="C:\Users\user\Downloads\428888530_971465997912736_384249382766600816_n.jpg"/>
          <p:cNvPicPr>
            <a:picLocks noChangeAspect="1" noChangeArrowheads="1"/>
          </p:cNvPicPr>
          <p:nvPr/>
        </p:nvPicPr>
        <p:blipFill>
          <a:blip r:embed="rId2" cstate="print"/>
          <a:srcRect/>
          <a:stretch>
            <a:fillRect/>
          </a:stretch>
        </p:blipFill>
        <p:spPr bwMode="auto">
          <a:xfrm rot="372019">
            <a:off x="4413672" y="489727"/>
            <a:ext cx="4384973" cy="2639318"/>
          </a:xfrm>
          <a:prstGeom prst="rect">
            <a:avLst/>
          </a:prstGeom>
          <a:noFill/>
        </p:spPr>
      </p:pic>
      <p:pic>
        <p:nvPicPr>
          <p:cNvPr id="5" name="4 - Εικόνα" descr="viber_image_2024-03-05_09-39-01-467.jpg"/>
          <p:cNvPicPr>
            <a:picLocks noChangeAspect="1"/>
          </p:cNvPicPr>
          <p:nvPr/>
        </p:nvPicPr>
        <p:blipFill>
          <a:blip r:embed="rId3" cstate="print"/>
          <a:srcRect l="9384" b="10000"/>
          <a:stretch>
            <a:fillRect/>
          </a:stretch>
        </p:blipFill>
        <p:spPr>
          <a:xfrm flipV="1">
            <a:off x="3491880" y="3789040"/>
            <a:ext cx="5652120" cy="2592288"/>
          </a:xfrm>
          <a:prstGeom prst="rect">
            <a:avLst/>
          </a:prstGeom>
        </p:spPr>
      </p:pic>
      <p:pic>
        <p:nvPicPr>
          <p:cNvPr id="6" name="5 - Εικόνα" descr="viber_image_2024-04-26_09-59-13-423.jpg"/>
          <p:cNvPicPr>
            <a:picLocks noChangeAspect="1"/>
          </p:cNvPicPr>
          <p:nvPr/>
        </p:nvPicPr>
        <p:blipFill>
          <a:blip r:embed="rId4" cstate="print"/>
          <a:srcRect l="2815" t="2564" b="17949"/>
          <a:stretch>
            <a:fillRect/>
          </a:stretch>
        </p:blipFill>
        <p:spPr>
          <a:xfrm>
            <a:off x="1259632" y="548680"/>
            <a:ext cx="2517732" cy="44644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itchFamily="34" charset="0"/>
                <a:cs typeface="Calibri" pitchFamily="34" charset="0"/>
              </a:rPr>
              <a:t>Επισκέψεις (συνοπτική περιγραφή)</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3"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0" name="9 - TextBox"/>
          <p:cNvSpPr txBox="1"/>
          <p:nvPr/>
        </p:nvSpPr>
        <p:spPr>
          <a:xfrm>
            <a:off x="1187624" y="2530624"/>
            <a:ext cx="7705846" cy="3046988"/>
          </a:xfrm>
          <a:prstGeom prst="rect">
            <a:avLst/>
          </a:prstGeom>
          <a:noFill/>
        </p:spPr>
        <p:txBody>
          <a:bodyPr wrap="square" rtlCol="0">
            <a:spAutoFit/>
          </a:bodyPr>
          <a:lstStyle/>
          <a:p>
            <a:r>
              <a:rPr lang="el-GR" sz="2400" dirty="0" smtClean="0">
                <a:latin typeface="Calibri" panose="020F0502020204030204" pitchFamily="34" charset="0"/>
                <a:cs typeface="Calibri" panose="020F0502020204030204" pitchFamily="34" charset="0"/>
              </a:rPr>
              <a:t>Οι επισκέψεις που πραγματοποιήθηκαν, εντός της σχολικής μονάδας, ήταν:</a:t>
            </a:r>
          </a:p>
          <a:p>
            <a:pPr>
              <a:buFont typeface="Arial" pitchFamily="34" charset="0"/>
              <a:buChar char="•"/>
            </a:pPr>
            <a:r>
              <a:rPr lang="el-GR" sz="2400" dirty="0" smtClean="0">
                <a:latin typeface="Calibri" panose="020F0502020204030204" pitchFamily="34" charset="0"/>
                <a:cs typeface="Calibri" panose="020F0502020204030204" pitchFamily="34" charset="0"/>
              </a:rPr>
              <a:t> Παρακολούθηση βιωματικής παράστασης από το </a:t>
            </a:r>
            <a:r>
              <a:rPr lang="en-US" sz="2400" dirty="0" smtClean="0">
                <a:latin typeface="Calibri" panose="020F0502020204030204" pitchFamily="34" charset="0"/>
                <a:cs typeface="Calibri" panose="020F0502020204030204" pitchFamily="34" charset="0"/>
              </a:rPr>
              <a:t>Fantasia Theatre</a:t>
            </a:r>
            <a:r>
              <a:rPr lang="el-GR" sz="2400" dirty="0" smtClean="0">
                <a:latin typeface="Calibri" panose="020F0502020204030204" pitchFamily="34" charset="0"/>
                <a:cs typeface="Calibri" panose="020F0502020204030204" pitchFamily="34" charset="0"/>
              </a:rPr>
              <a:t> στις </a:t>
            </a:r>
            <a:r>
              <a:rPr lang="en-US" sz="2400" dirty="0" smtClean="0">
                <a:latin typeface="Calibri" panose="020F0502020204030204" pitchFamily="34" charset="0"/>
                <a:cs typeface="Calibri" panose="020F0502020204030204" pitchFamily="34" charset="0"/>
              </a:rPr>
              <a:t>02/11/2023</a:t>
            </a:r>
            <a:endParaRPr lang="el-GR" sz="2400" dirty="0" smtClean="0">
              <a:latin typeface="Calibri" panose="020F0502020204030204" pitchFamily="34" charset="0"/>
              <a:cs typeface="Calibri" panose="020F0502020204030204" pitchFamily="34" charset="0"/>
            </a:endParaRPr>
          </a:p>
          <a:p>
            <a:pPr>
              <a:buFont typeface="Arial" pitchFamily="34" charset="0"/>
              <a:buChar char="•"/>
            </a:pPr>
            <a:r>
              <a:rPr lang="el-GR" sz="2400" dirty="0" smtClean="0">
                <a:latin typeface="Calibri" panose="020F0502020204030204" pitchFamily="34" charset="0"/>
                <a:cs typeface="Calibri" panose="020F0502020204030204" pitchFamily="34" charset="0"/>
              </a:rPr>
              <a:t>Παρακολούθηση κουκλοθέατρου: «Ο εγωιστής γίγαντας»</a:t>
            </a:r>
            <a:r>
              <a:rPr lang="en-US" sz="2400"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16/01/2024</a:t>
            </a:r>
            <a:endParaRPr lang="en-US" sz="2400" dirty="0" smtClean="0">
              <a:latin typeface="Calibri" panose="020F0502020204030204" pitchFamily="34" charset="0"/>
              <a:cs typeface="Calibri" panose="020F0502020204030204" pitchFamily="34" charset="0"/>
            </a:endParaRPr>
          </a:p>
          <a:p>
            <a:pPr>
              <a:buFont typeface="Arial" pitchFamily="34" charset="0"/>
              <a:buChar char="•"/>
            </a:pPr>
            <a:r>
              <a:rPr lang="el-GR" sz="2400" dirty="0" smtClean="0">
                <a:latin typeface="Calibri" panose="020F0502020204030204" pitchFamily="34" charset="0"/>
                <a:cs typeface="Calibri" panose="020F0502020204030204" pitchFamily="34" charset="0"/>
              </a:rPr>
              <a:t>Παρακολούθηση παράστασης, με τίτλο: « Μύθοι του Αισώπου», από τις Μαριονέτες Γκότση στις 11/04/2024</a:t>
            </a:r>
            <a:endParaRPr lang="el-GR" sz="2400"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itchFamily="34" charset="0"/>
                <a:cs typeface="Calibri" pitchFamily="34" charset="0"/>
              </a:rPr>
              <a:t>Επισκέψεις (επισυνάψτε 5 φωτογραφίες)</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3074" name="Picture 2" descr="C:\Users\user\Downloads\1715934676854.jpg"/>
          <p:cNvPicPr>
            <a:picLocks noChangeAspect="1" noChangeArrowheads="1"/>
          </p:cNvPicPr>
          <p:nvPr/>
        </p:nvPicPr>
        <p:blipFill>
          <a:blip r:embed="rId3" cstate="print"/>
          <a:srcRect/>
          <a:stretch>
            <a:fillRect/>
          </a:stretch>
        </p:blipFill>
        <p:spPr bwMode="auto">
          <a:xfrm rot="21015235">
            <a:off x="1546725" y="2842909"/>
            <a:ext cx="1521440" cy="2583497"/>
          </a:xfrm>
          <a:prstGeom prst="rect">
            <a:avLst/>
          </a:prstGeom>
          <a:noFill/>
        </p:spPr>
      </p:pic>
      <p:pic>
        <p:nvPicPr>
          <p:cNvPr id="3075" name="Picture 3" descr="C:\Users\user\Downloads\1715934676867.jpg"/>
          <p:cNvPicPr>
            <a:picLocks noChangeAspect="1" noChangeArrowheads="1"/>
          </p:cNvPicPr>
          <p:nvPr/>
        </p:nvPicPr>
        <p:blipFill>
          <a:blip r:embed="rId4" cstate="print"/>
          <a:srcRect/>
          <a:stretch>
            <a:fillRect/>
          </a:stretch>
        </p:blipFill>
        <p:spPr bwMode="auto">
          <a:xfrm rot="978657">
            <a:off x="7109074" y="2600296"/>
            <a:ext cx="1505559" cy="2460851"/>
          </a:xfrm>
          <a:prstGeom prst="rect">
            <a:avLst/>
          </a:prstGeom>
          <a:noFill/>
        </p:spPr>
      </p:pic>
      <p:pic>
        <p:nvPicPr>
          <p:cNvPr id="1026" name="Picture 2" descr="C:\Users\user\Downloads\image1 (2).jpeg"/>
          <p:cNvPicPr>
            <a:picLocks noChangeAspect="1" noChangeArrowheads="1"/>
          </p:cNvPicPr>
          <p:nvPr/>
        </p:nvPicPr>
        <p:blipFill>
          <a:blip r:embed="rId5" cstate="print"/>
          <a:srcRect/>
          <a:stretch>
            <a:fillRect/>
          </a:stretch>
        </p:blipFill>
        <p:spPr bwMode="auto">
          <a:xfrm>
            <a:off x="3275856" y="2420888"/>
            <a:ext cx="2418541" cy="1368152"/>
          </a:xfrm>
          <a:prstGeom prst="rect">
            <a:avLst/>
          </a:prstGeom>
          <a:noFill/>
        </p:spPr>
      </p:pic>
      <p:pic>
        <p:nvPicPr>
          <p:cNvPr id="1027" name="Picture 3" descr="C:\Users\user\Downloads\image0 (6).jpeg"/>
          <p:cNvPicPr>
            <a:picLocks noChangeAspect="1" noChangeArrowheads="1"/>
          </p:cNvPicPr>
          <p:nvPr/>
        </p:nvPicPr>
        <p:blipFill>
          <a:blip r:embed="rId6" cstate="print"/>
          <a:srcRect/>
          <a:stretch>
            <a:fillRect/>
          </a:stretch>
        </p:blipFill>
        <p:spPr bwMode="auto">
          <a:xfrm rot="6196381">
            <a:off x="4168382" y="4000121"/>
            <a:ext cx="2226220" cy="22644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itchFamily="34" charset="0"/>
                <a:cs typeface="Calibri" pitchFamily="34" charset="0"/>
              </a:rPr>
              <a:t>Διάχυση αποτελεσμάτων</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115616" y="2204864"/>
            <a:ext cx="7799784" cy="3734619"/>
          </a:xfrm>
        </p:spPr>
        <p:txBody>
          <a:bodyPr>
            <a:normAutofit lnSpcReduction="10000"/>
          </a:bodyPr>
          <a:lstStyle/>
          <a:p>
            <a:pPr>
              <a:buNone/>
            </a:pPr>
            <a:endParaRPr lang="el-GR" sz="2400" dirty="0" smtClean="0">
              <a:solidFill>
                <a:schemeClr val="accent1">
                  <a:lumMod val="50000"/>
                </a:schemeClr>
              </a:solidFill>
              <a:effectLst>
                <a:outerShdw blurRad="38100" dist="38100" dir="2700000" algn="tl">
                  <a:srgbClr val="000000">
                    <a:alpha val="43137"/>
                  </a:srgbClr>
                </a:outerShdw>
              </a:effectLst>
            </a:endParaRPr>
          </a:p>
          <a:p>
            <a:r>
              <a:rPr lang="el-GR" sz="2400" dirty="0">
                <a:latin typeface="Calibri" panose="020F0502020204030204" pitchFamily="34" charset="0"/>
                <a:cs typeface="Calibri" panose="020F0502020204030204" pitchFamily="34" charset="0"/>
              </a:rPr>
              <a:t>Ε</a:t>
            </a:r>
            <a:r>
              <a:rPr lang="el-GR" sz="2400" dirty="0" smtClean="0">
                <a:latin typeface="Calibri" panose="020F0502020204030204" pitchFamily="34" charset="0"/>
                <a:cs typeface="Calibri" panose="020F0502020204030204" pitchFamily="34" charset="0"/>
              </a:rPr>
              <a:t>νημέρωση </a:t>
            </a:r>
            <a:r>
              <a:rPr lang="el-GR" sz="2400" dirty="0" smtClean="0">
                <a:latin typeface="Calibri" panose="020F0502020204030204" pitchFamily="34" charset="0"/>
                <a:cs typeface="Calibri" panose="020F0502020204030204" pitchFamily="34" charset="0"/>
              </a:rPr>
              <a:t>της σχολικής κοινότητας για </a:t>
            </a:r>
            <a:r>
              <a:rPr lang="el-GR" sz="2400" dirty="0" smtClean="0">
                <a:latin typeface="Calibri" panose="020F0502020204030204" pitchFamily="34" charset="0"/>
                <a:cs typeface="Calibri" panose="020F0502020204030204" pitchFamily="34" charset="0"/>
              </a:rPr>
              <a:t>το πρόγραμμα </a:t>
            </a:r>
            <a:r>
              <a:rPr lang="el-GR" sz="2400" dirty="0" smtClean="0">
                <a:latin typeface="Calibri" panose="020F0502020204030204" pitchFamily="34" charset="0"/>
                <a:cs typeface="Calibri" panose="020F0502020204030204" pitchFamily="34" charset="0"/>
              </a:rPr>
              <a:t>(μέσω του σχολικού </a:t>
            </a:r>
            <a:r>
              <a:rPr lang="en-US" sz="2400" dirty="0" smtClean="0">
                <a:latin typeface="Calibri" panose="020F0502020204030204" pitchFamily="34" charset="0"/>
                <a:cs typeface="Calibri" panose="020F0502020204030204" pitchFamily="34" charset="0"/>
              </a:rPr>
              <a:t>blog</a:t>
            </a:r>
            <a:r>
              <a:rPr lang="el-GR" sz="2400" dirty="0" smtClean="0">
                <a:latin typeface="Calibri" panose="020F0502020204030204" pitchFamily="34" charset="0"/>
                <a:cs typeface="Calibri" panose="020F0502020204030204" pitchFamily="34" charset="0"/>
              </a:rPr>
              <a:t>)</a:t>
            </a:r>
          </a:p>
          <a:p>
            <a:pPr>
              <a:buNone/>
            </a:pPr>
            <a:endParaRPr lang="el-GR" sz="1200" dirty="0" smtClean="0">
              <a:latin typeface="Calibri" panose="020F0502020204030204" pitchFamily="34" charset="0"/>
              <a:cs typeface="Calibri" panose="020F0502020204030204" pitchFamily="34" charset="0"/>
            </a:endParaRPr>
          </a:p>
          <a:p>
            <a:r>
              <a:rPr lang="el-GR" sz="2400" dirty="0" smtClean="0">
                <a:latin typeface="Calibri" panose="020F0502020204030204" pitchFamily="34" charset="0"/>
                <a:cs typeface="Calibri" panose="020F0502020204030204" pitchFamily="34" charset="0"/>
              </a:rPr>
              <a:t>Δημιουργία βίντεο με φωτογραφικό υλικό από τις δράσεις μας</a:t>
            </a:r>
          </a:p>
          <a:p>
            <a:pPr>
              <a:buNone/>
            </a:pPr>
            <a:endParaRPr lang="el-GR" sz="1100" dirty="0" smtClean="0">
              <a:latin typeface="Calibri" panose="020F0502020204030204" pitchFamily="34" charset="0"/>
              <a:cs typeface="Calibri" panose="020F0502020204030204" pitchFamily="34" charset="0"/>
            </a:endParaRPr>
          </a:p>
          <a:p>
            <a:r>
              <a:rPr lang="el-GR" sz="2400" dirty="0" smtClean="0">
                <a:latin typeface="Calibri" panose="020F0502020204030204" pitchFamily="34" charset="0"/>
                <a:cs typeface="Calibri" panose="020F0502020204030204" pitchFamily="34" charset="0"/>
              </a:rPr>
              <a:t>Παρουσίαση των αποτελεσμάτων του προγράμματος (π.χ. έκθεση έργων των παιδιών) στη σχολική κοινότητα (μετά τη λήξη του προγράμματος).</a:t>
            </a:r>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itchFamily="34" charset="0"/>
                <a:cs typeface="Calibri" pitchFamily="34" charset="0"/>
              </a:rPr>
              <a:t>Αξιολόγηση αποτελεσμάτων </a:t>
            </a:r>
            <a:r>
              <a:rPr lang="el-GR" sz="3000" dirty="0" smtClean="0">
                <a:solidFill>
                  <a:schemeClr val="tx1"/>
                </a:solidFill>
                <a:latin typeface="Calibri" pitchFamily="34" charset="0"/>
                <a:cs typeface="Calibri" pitchFamily="34" charset="0"/>
              </a:rPr>
              <a:t>(το πριν και το μετά, τι άλλαξε …)</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331640" y="2133600"/>
            <a:ext cx="758376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0" name="9 - TextBox"/>
          <p:cNvSpPr txBox="1"/>
          <p:nvPr/>
        </p:nvSpPr>
        <p:spPr>
          <a:xfrm>
            <a:off x="1187624" y="2492610"/>
            <a:ext cx="7880176" cy="3293209"/>
          </a:xfrm>
          <a:prstGeom prst="rect">
            <a:avLst/>
          </a:prstGeom>
          <a:noFill/>
        </p:spPr>
        <p:txBody>
          <a:bodyPr wrap="square" rtlCol="0">
            <a:spAutoFit/>
          </a:bodyPr>
          <a:lstStyle/>
          <a:p>
            <a:endParaRPr lang="el-GR" sz="2000" dirty="0" smtClean="0">
              <a:latin typeface="Arial" panose="020B0604020202020204" pitchFamily="34" charset="0"/>
              <a:cs typeface="Arial" panose="020B0604020202020204" pitchFamily="34" charset="0"/>
            </a:endParaRPr>
          </a:p>
          <a:p>
            <a:r>
              <a:rPr lang="el-GR" sz="2400" dirty="0" smtClean="0">
                <a:latin typeface="Calibri" panose="020F0502020204030204" pitchFamily="34" charset="0"/>
                <a:cs typeface="Calibri" panose="020F0502020204030204" pitchFamily="34" charset="0"/>
              </a:rPr>
              <a:t>Στην </a:t>
            </a:r>
            <a:r>
              <a:rPr lang="el-GR" sz="2400" dirty="0" smtClean="0">
                <a:latin typeface="Calibri" panose="020F0502020204030204" pitchFamily="34" charset="0"/>
                <a:cs typeface="Calibri" panose="020F0502020204030204" pitchFamily="34" charset="0"/>
              </a:rPr>
              <a:t>αρχή της σχολικής χρονιάς, πολλά παιδιά δυσκολεύονταν να κατανοήσουν τόσο τα δικά τους ,όσο και τα συναισθήματα των άλλων. Μετά το πέρας των δραστηριοτήτων παρατηρήθηκε ότι τα παιδιά κατανόησαν εις βάθος τις έννοιες των συναισθημάτων, διαχειρίζονταν καλύτερα τα δικά τους  (αρνητικά) συναισθήματα, </a:t>
            </a:r>
            <a:r>
              <a:rPr lang="el-GR" sz="2400" dirty="0" smtClean="0">
                <a:latin typeface="Calibri" panose="020F0502020204030204" pitchFamily="34" charset="0"/>
                <a:cs typeface="Calibri" panose="020F0502020204030204" pitchFamily="34" charset="0"/>
              </a:rPr>
              <a:t>ενώ </a:t>
            </a:r>
            <a:r>
              <a:rPr lang="el-GR" sz="2400" dirty="0" smtClean="0">
                <a:latin typeface="Calibri" panose="020F0502020204030204" pitchFamily="34" charset="0"/>
                <a:cs typeface="Calibri" panose="020F0502020204030204" pitchFamily="34" charset="0"/>
              </a:rPr>
              <a:t>αναπτύχθηκε και η ενσυναίσθησή τους</a:t>
            </a:r>
            <a:r>
              <a:rPr lang="el-GR" sz="2400" dirty="0" smtClean="0">
                <a:latin typeface="Calibri" panose="020F0502020204030204" pitchFamily="34" charset="0"/>
                <a:cs typeface="Calibri" panose="020F0502020204030204" pitchFamily="34" charset="0"/>
              </a:rPr>
              <a:t>.</a:t>
            </a:r>
          </a:p>
          <a:p>
            <a:endParaRPr lang="el-GR" sz="20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5334000" cy="838200"/>
          </a:xfrm>
        </p:spPr>
        <p:txBody>
          <a:bodyPr>
            <a:normAutofit/>
          </a:bodyPr>
          <a:lstStyle/>
          <a:p>
            <a:r>
              <a:rPr lang="el-GR" sz="3200" b="1" dirty="0">
                <a:solidFill>
                  <a:schemeClr val="tx1"/>
                </a:solidFill>
                <a:latin typeface="Calibri" pitchFamily="34" charset="0"/>
                <a:cs typeface="Calibri" pitchFamily="34" charset="0"/>
              </a:rPr>
              <a:t>Στοιχεία εκπαιδευτικών</a:t>
            </a:r>
          </a:p>
        </p:txBody>
      </p:sp>
      <p:sp>
        <p:nvSpPr>
          <p:cNvPr id="3" name="Content Placeholder 2"/>
          <p:cNvSpPr>
            <a:spLocks noGrp="1"/>
          </p:cNvSpPr>
          <p:nvPr>
            <p:ph idx="1"/>
          </p:nvPr>
        </p:nvSpPr>
        <p:spPr>
          <a:xfrm>
            <a:off x="899592" y="1828800"/>
            <a:ext cx="8244408" cy="4768552"/>
          </a:xfrm>
        </p:spPr>
        <p:txBody>
          <a:bodyPr>
            <a:normAutofit fontScale="92500" lnSpcReduction="20000"/>
          </a:bodyPr>
          <a:lstStyle/>
          <a:p>
            <a:pPr lvl="1">
              <a:buNone/>
            </a:pPr>
            <a:endParaRPr lang="en-US" dirty="0">
              <a:solidFill>
                <a:schemeClr val="bg1"/>
              </a:solidFill>
              <a:latin typeface="Calibri" pitchFamily="34" charset="0"/>
              <a:cs typeface="Calibri" pitchFamily="34" charset="0"/>
            </a:endParaRPr>
          </a:p>
          <a:p>
            <a:r>
              <a:rPr lang="el-GR" sz="2800" dirty="0">
                <a:latin typeface="Calibri" pitchFamily="34" charset="0"/>
                <a:cs typeface="Calibri" pitchFamily="34" charset="0"/>
              </a:rPr>
              <a:t>Ονοματεπώνυμο και κλάδος συμμετεχόντων εκπαιδευτικών στο </a:t>
            </a:r>
            <a:r>
              <a:rPr lang="el-GR" sz="2800" dirty="0" smtClean="0">
                <a:latin typeface="Calibri" pitchFamily="34" charset="0"/>
                <a:cs typeface="Calibri" pitchFamily="34" charset="0"/>
              </a:rPr>
              <a:t>πρόγραμμα</a:t>
            </a:r>
          </a:p>
          <a:p>
            <a:r>
              <a:rPr lang="el-GR" sz="2800" b="1" dirty="0" smtClean="0">
                <a:latin typeface="Calibri" pitchFamily="34" charset="0"/>
                <a:cs typeface="Calibri" pitchFamily="34" charset="0"/>
              </a:rPr>
              <a:t>Συντονιστές: </a:t>
            </a:r>
          </a:p>
          <a:p>
            <a:r>
              <a:rPr lang="el-GR" sz="2800" dirty="0" smtClean="0">
                <a:latin typeface="Calibri" pitchFamily="34" charset="0"/>
                <a:cs typeface="Calibri" pitchFamily="34" charset="0"/>
              </a:rPr>
              <a:t>Τσικώνη Παναγιώτα- ΠΕ60.ΕΑΕ</a:t>
            </a:r>
          </a:p>
          <a:p>
            <a:r>
              <a:rPr lang="el-GR" sz="2800" dirty="0" smtClean="0">
                <a:latin typeface="Calibri" pitchFamily="34" charset="0"/>
                <a:cs typeface="Calibri" pitchFamily="34" charset="0"/>
              </a:rPr>
              <a:t>Καραδήμα Φωτεινή- ΠΕ60</a:t>
            </a:r>
          </a:p>
          <a:p>
            <a:r>
              <a:rPr lang="el-GR" sz="2800" b="1" dirty="0" smtClean="0">
                <a:latin typeface="Calibri" pitchFamily="34" charset="0"/>
                <a:cs typeface="Calibri" pitchFamily="34" charset="0"/>
              </a:rPr>
              <a:t>Εκπαιδευτικοί:</a:t>
            </a:r>
          </a:p>
          <a:p>
            <a:r>
              <a:rPr lang="el-GR" sz="2800" dirty="0" smtClean="0">
                <a:latin typeface="Calibri" pitchFamily="34" charset="0"/>
                <a:cs typeface="Calibri" pitchFamily="34" charset="0"/>
              </a:rPr>
              <a:t> Τσιολάκη Μαρία- ΠΕ60,</a:t>
            </a:r>
          </a:p>
          <a:p>
            <a:r>
              <a:rPr lang="el-GR" sz="2800" dirty="0" smtClean="0">
                <a:latin typeface="Calibri" pitchFamily="34" charset="0"/>
                <a:cs typeface="Calibri" pitchFamily="34" charset="0"/>
              </a:rPr>
              <a:t> Νταντινάκη Βασιλική -</a:t>
            </a:r>
            <a:r>
              <a:rPr lang="el-GR" sz="2800" dirty="0" smtClean="0">
                <a:latin typeface="Calibri" pitchFamily="34" charset="0"/>
                <a:cs typeface="Calibri" pitchFamily="34" charset="0"/>
              </a:rPr>
              <a:t>ΠΕ60</a:t>
            </a:r>
            <a:endParaRPr lang="el-GR" sz="2800" dirty="0" smtClean="0">
              <a:latin typeface="Calibri" pitchFamily="34" charset="0"/>
              <a:cs typeface="Calibri" pitchFamily="34" charset="0"/>
            </a:endParaRPr>
          </a:p>
          <a:p>
            <a:r>
              <a:rPr lang="el-GR" sz="2800" dirty="0" smtClean="0">
                <a:latin typeface="Calibri" pitchFamily="34" charset="0"/>
                <a:cs typeface="Calibri" pitchFamily="34" charset="0"/>
              </a:rPr>
              <a:t>Κοντού Βασιλική- ΠΕ60.ΕΑΕ</a:t>
            </a:r>
          </a:p>
          <a:p>
            <a:r>
              <a:rPr lang="el-GR" sz="2800" dirty="0" smtClean="0">
                <a:latin typeface="Calibri" pitchFamily="34" charset="0"/>
                <a:cs typeface="Calibri" pitchFamily="34" charset="0"/>
              </a:rPr>
              <a:t>Καρανάσιου Μαρία -ΠΕ60.ΕΑΕ </a:t>
            </a:r>
            <a:r>
              <a:rPr lang="el-GR" dirty="0" smtClean="0">
                <a:solidFill>
                  <a:schemeClr val="bg1"/>
                </a:solidFill>
              </a:rPr>
              <a:t>κααΚΚαρααρανάσιου1.</a:t>
            </a:r>
            <a:endParaRPr lang="en-US" dirty="0">
              <a:solidFill>
                <a:schemeClr val="bg1"/>
              </a:solidFill>
            </a:endParaRPr>
          </a:p>
          <a:p>
            <a:endParaRPr lang="el-GR" dirty="0"/>
          </a:p>
        </p:txBody>
      </p:sp>
      <p:grpSp>
        <p:nvGrpSpPr>
          <p:cNvPr id="18" name="Group 14"/>
          <p:cNvGrpSpPr/>
          <p:nvPr/>
        </p:nvGrpSpPr>
        <p:grpSpPr>
          <a:xfrm>
            <a:off x="2824138" y="142852"/>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178494"/>
            <a:ext cx="6336704" cy="654135"/>
          </a:xfrm>
        </p:spPr>
        <p:txBody>
          <a:bodyPr>
            <a:noAutofit/>
          </a:bodyPr>
          <a:lstStyle/>
          <a:p>
            <a:r>
              <a:rPr lang="el-GR" sz="3000" b="1" dirty="0" smtClean="0">
                <a:solidFill>
                  <a:schemeClr val="tx1"/>
                </a:solidFill>
                <a:latin typeface="Calibri" pitchFamily="34" charset="0"/>
                <a:cs typeface="Calibri" pitchFamily="34" charset="0"/>
              </a:rPr>
              <a:t>Κριτήρια επιλογής του θέματος</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grpSp>
        <p:nvGrpSpPr>
          <p:cNvPr id="3" name="Group 14"/>
          <p:cNvGrpSpPr/>
          <p:nvPr/>
        </p:nvGrpSpPr>
        <p:grpSpPr>
          <a:xfrm>
            <a:off x="2819400" y="3175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7 - Ορθογώνιο"/>
          <p:cNvSpPr/>
          <p:nvPr/>
        </p:nvSpPr>
        <p:spPr>
          <a:xfrm>
            <a:off x="1043608" y="1772816"/>
            <a:ext cx="8002837" cy="4939814"/>
          </a:xfrm>
          <a:prstGeom prst="rect">
            <a:avLst/>
          </a:prstGeom>
        </p:spPr>
        <p:txBody>
          <a:bodyPr wrap="square">
            <a:spAutoFit/>
          </a:bodyPr>
          <a:lstStyle/>
          <a:p>
            <a:pPr algn="just">
              <a:lnSpc>
                <a:spcPct val="150000"/>
              </a:lnSpc>
            </a:pPr>
            <a:r>
              <a:rPr lang="el-GR" sz="1500" dirty="0" smtClean="0">
                <a:latin typeface="Calibri" panose="020F0502020204030204" pitchFamily="34" charset="0"/>
                <a:cs typeface="Calibri" panose="020F0502020204030204" pitchFamily="34" charset="0"/>
              </a:rPr>
              <a:t>Η συναισθηματική αγωγή στο νηπιαγωγείο είναι ιδιαίτερα σημαντική για πολλούς λόγους. Τα παιδιά προσχολικής ηλικίας χρειάζονται ένα ασφαλές και φιλικό περιβάλλον για να αναπτύξουν την αυτοπεποίθηση τους και να εξερευνήσουν τον κόσμο γύρω τους. Η συναισθηματική αγωγή βοηθά στη δημιουργία ενός τέτοιου περιβάλλοντος. </a:t>
            </a:r>
          </a:p>
          <a:p>
            <a:pPr algn="just">
              <a:lnSpc>
                <a:spcPct val="150000"/>
              </a:lnSpc>
            </a:pPr>
            <a:r>
              <a:rPr lang="el-GR" sz="1500" dirty="0" smtClean="0">
                <a:latin typeface="Calibri" panose="020F0502020204030204" pitchFamily="34" charset="0"/>
                <a:cs typeface="Calibri" panose="020F0502020204030204" pitchFamily="34" charset="0"/>
              </a:rPr>
              <a:t>Μέσω της αναγνώρισης και της έκφρασης συναισθημάτων, τα παιδιά μαθαίνουν πώς να επικοινωνούν και πώς να αλληλεπιδρούν με άλλα παιδιά και ενήλικες, ενώ η εκπαίδευση στην αντιμετώπιση των συναισθημάτων βοηθά τα παιδιά να μάθουν πώς να αντιδρούν σε διάφορες καταστάσεις και πώς να διαχειρίζονται τις συναισθηματικές τους αντιδράσεις. Επιπλέον, μέσω της συναισθηματικής αγωγής, τα παιδιά αναπτύσσουν μια καλύτερη κατανόηση του εαυτού τους, των αναγκών τους και των δυνατοτήτων τους.</a:t>
            </a:r>
          </a:p>
          <a:p>
            <a:pPr algn="just">
              <a:lnSpc>
                <a:spcPct val="150000"/>
              </a:lnSpc>
            </a:pPr>
            <a:r>
              <a:rPr lang="el-GR" sz="1500" dirty="0" smtClean="0">
                <a:latin typeface="Calibri" panose="020F0502020204030204" pitchFamily="34" charset="0"/>
                <a:cs typeface="Calibri" panose="020F0502020204030204" pitchFamily="34" charset="0"/>
              </a:rPr>
              <a:t>Τέλος, Όταν τα παιδιά αισθάνονται ασφαλή και αναπτύσσουν θετικές σχέσεις με τους άλλους, είναι πιο πιθανό να είναι ανοιχτά στη μάθηση και να επιδεικνύουν βελτιωμένες ακαδημαϊκές επιδόσεις.</a:t>
            </a:r>
          </a:p>
          <a:p>
            <a:pPr algn="just">
              <a:lnSpc>
                <a:spcPct val="150000"/>
              </a:lnSpc>
            </a:pPr>
            <a:r>
              <a:rPr lang="el-GR" sz="1500" dirty="0" smtClean="0">
                <a:latin typeface="Calibri" panose="020F0502020204030204" pitchFamily="34" charset="0"/>
                <a:cs typeface="Calibri" panose="020F0502020204030204" pitchFamily="34" charset="0"/>
              </a:rPr>
              <a:t>Συνολικά, η συναισθηματική αγωγή στο νηπιαγωγείο βοηθά στη δημιουργία ενός ισορροπημένου και υγιούς περιβάλλοντος που ενισχύει την ολοκληρωμένη ανάπτυξη του παιδιού.</a:t>
            </a:r>
            <a:endParaRPr lang="el-GR" sz="15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09" y="1052736"/>
            <a:ext cx="7772400" cy="838200"/>
          </a:xfrm>
        </p:spPr>
        <p:txBody>
          <a:bodyPr>
            <a:noAutofit/>
          </a:bodyPr>
          <a:lstStyle/>
          <a:p>
            <a:r>
              <a:rPr lang="el-GR" sz="3000" b="1" dirty="0" smtClean="0">
                <a:solidFill>
                  <a:schemeClr val="tx1"/>
                </a:solidFill>
                <a:latin typeface="Calibri" pitchFamily="34" charset="0"/>
                <a:cs typeface="Calibri" pitchFamily="34" charset="0"/>
              </a:rPr>
              <a:t>Σκοπός - στόχοι</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9217" name="Rectangle 1"/>
          <p:cNvSpPr>
            <a:spLocks noChangeArrowheads="1"/>
          </p:cNvSpPr>
          <p:nvPr/>
        </p:nvSpPr>
        <p:spPr bwMode="auto">
          <a:xfrm>
            <a:off x="1115616" y="1916832"/>
            <a:ext cx="7740352" cy="41703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l-GR" sz="200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1.Να αναγνωρίζουν και να κατανοούν τα βασικά συναισθήματα (χαρά, λύπη, φόβος,</a:t>
            </a:r>
            <a:r>
              <a:rPr kumimoji="0" lang="el-GR" sz="2000" i="0" u="none" strike="noStrike" cap="none" normalizeH="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l-GR" sz="200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θυμός</a:t>
            </a:r>
            <a:r>
              <a:rPr kumimoji="0" lang="el-GR" sz="200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gn="l" defTabSz="914400" rtl="0" eaLnBrk="1" fontAlgn="base" latinLnBrk="0" hangingPunct="1">
              <a:lnSpc>
                <a:spcPct val="100000"/>
              </a:lnSpc>
              <a:spcBef>
                <a:spcPct val="0"/>
              </a:spcBef>
              <a:spcAft>
                <a:spcPct val="0"/>
              </a:spcAft>
              <a:buClrTx/>
              <a:buSzTx/>
              <a:tabLst/>
            </a:pPr>
            <a:endParaRPr kumimoji="0" lang="el-GR" sz="9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2</a:t>
            </a: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 Να αποδέχονται, να εκφράζουν και να διαχειρίζονται τα συναισθήματά τους, τόσο τα</a:t>
            </a:r>
            <a:r>
              <a:rPr lang="el-GR" sz="2000" dirty="0" smtClean="0">
                <a:latin typeface="Calibri" panose="020F0502020204030204" pitchFamily="34" charset="0"/>
                <a:cs typeface="Calibri" panose="020F0502020204030204" pitchFamily="34" charset="0"/>
              </a:rPr>
              <a:t> </a:t>
            </a: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θετικά όσο και τα αρνητικά</a:t>
            </a: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9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3</a:t>
            </a: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 Να κατανοήσουν ότι όλα τα συναισθήματα είναι φυσιολογικά</a:t>
            </a: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9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4</a:t>
            </a: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 Να αναγνωρίζουν και να αποδέχονται τα συναισθήματα των άλλων</a:t>
            </a: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9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6</a:t>
            </a: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 Να μάθουν να διαχειρίζονται το συναίσθημα του θυμού και να επιλύουν τις διαφορές του με όμορφο και ήρεμο τρόπο</a:t>
            </a: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9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7</a:t>
            </a:r>
            <a:r>
              <a:rPr kumimoji="0" lang="el-GR" sz="20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 Να αποκτήσουν βασικές κοινωνικές δεξιότητες, απαραίτητες τόσο για την προσαρμογή τους στο σχολικό πλαίσιο, όσο και στο κοινωνικό μεταγενέστερα</a:t>
            </a:r>
            <a:r>
              <a:rPr kumimoji="0" lang="el-GR" b="1"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a:t>
            </a:r>
            <a:r>
              <a:rPr kumimoji="0" lang="el-GR"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a:solidFill>
                  <a:schemeClr val="tx1"/>
                </a:solidFill>
                <a:latin typeface="Calibri" pitchFamily="34" charset="0"/>
                <a:cs typeface="Calibri" pitchFamily="34" charset="0"/>
              </a:rPr>
              <a:t>Σύνδεση με τα προγράμματα σπουδών</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grpSp>
        <p:nvGrpSpPr>
          <p:cNvPr id="18"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smtClean="0">
              <a:latin typeface="Calibri" pitchFamily="34" charset="0"/>
              <a:cs typeface="Calibri" pitchFamily="34" charset="0"/>
            </a:endParaRPr>
          </a:p>
          <a:p>
            <a:endParaRPr lang="el-GR" sz="2400" dirty="0" smtClean="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193" name="Rectangle 1"/>
          <p:cNvSpPr>
            <a:spLocks noChangeArrowheads="1"/>
          </p:cNvSpPr>
          <p:nvPr/>
        </p:nvSpPr>
        <p:spPr bwMode="auto">
          <a:xfrm>
            <a:off x="1368599" y="2636912"/>
            <a:ext cx="676875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1.Παιδί και Επικοινωνία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2. Παιδί , Εαυτός και Κοινωνία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el-GR" sz="24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3. Παιδί και Θετικές Επιστήμες</a:t>
            </a:r>
          </a:p>
          <a:p>
            <a:pPr marL="457200" marR="0" lvl="0" indent="-457200" algn="l" defTabSz="914400" rtl="0" eaLnBrk="0" fontAlgn="base" latinLnBrk="0" hangingPunct="0">
              <a:lnSpc>
                <a:spcPct val="100000"/>
              </a:lnSpc>
              <a:spcBef>
                <a:spcPct val="0"/>
              </a:spcBef>
              <a:spcAft>
                <a:spcPct val="0"/>
              </a:spcAft>
              <a:buClrTx/>
              <a:buSzTx/>
              <a:tabLst/>
            </a:pPr>
            <a:endParaRPr kumimoji="0" lang="el-GR" sz="2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4. Παιδί, Σώμα, Δημιουργία και Έκφραση</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i="0" u="none" strike="noStrike" cap="none" normalizeH="0" baseline="0" dirty="0" smtClean="0">
                <a:ln>
                  <a:noFill/>
                </a:ln>
                <a:solidFill>
                  <a:srgbClr val="000000"/>
                </a:solidFill>
                <a:effectLst/>
                <a:latin typeface="Calibri" panose="020F0502020204030204" pitchFamily="34" charset="0"/>
                <a:ea typeface="Calibri" pitchFamily="34" charset="0"/>
                <a:cs typeface="Calibri" panose="020F0502020204030204" pitchFamily="34" charset="0"/>
              </a:rPr>
              <a:t>5. Εργαστήρια Δεξιοτήτων</a:t>
            </a:r>
            <a:r>
              <a:rPr kumimoji="0" lang="el-GR" sz="24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smtClean="0">
                <a:solidFill>
                  <a:schemeClr val="tx1"/>
                </a:solidFill>
                <a:latin typeface="Calibri" pitchFamily="34" charset="0"/>
                <a:cs typeface="Calibri" pitchFamily="34" charset="0"/>
              </a:rPr>
              <a:t>Συνεργασία με φορείς </a:t>
            </a:r>
            <a:r>
              <a:rPr lang="el-GR" sz="3000" dirty="0" smtClean="0">
                <a:solidFill>
                  <a:schemeClr val="tx1"/>
                </a:solidFill>
                <a:latin typeface="Calibri" pitchFamily="34" charset="0"/>
                <a:cs typeface="Calibri" pitchFamily="34" charset="0"/>
              </a:rPr>
              <a:t>(Δήμος, ΚΠΕ, ΜΚΟ, σύλλογοι γονέων, ειδικοί επιστήμονες κλπ</a:t>
            </a:r>
            <a:r>
              <a:rPr lang="el-GR" sz="3000" b="1" dirty="0" smtClean="0">
                <a:solidFill>
                  <a:schemeClr val="tx1"/>
                </a:solidFill>
                <a:latin typeface="Calibri" pitchFamily="34" charset="0"/>
                <a:cs typeface="Calibri" pitchFamily="34" charset="0"/>
              </a:rPr>
              <a:t>)</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buNone/>
            </a:pPr>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7 - TextBox"/>
          <p:cNvSpPr txBox="1"/>
          <p:nvPr/>
        </p:nvSpPr>
        <p:spPr>
          <a:xfrm>
            <a:off x="1115616" y="3210804"/>
            <a:ext cx="7632848" cy="1754326"/>
          </a:xfrm>
          <a:prstGeom prst="rect">
            <a:avLst/>
          </a:prstGeom>
          <a:noFill/>
        </p:spPr>
        <p:txBody>
          <a:bodyPr wrap="square" rtlCol="0">
            <a:spAutoFit/>
          </a:bodyPr>
          <a:lstStyle/>
          <a:p>
            <a:pPr marL="342900" indent="-342900">
              <a:buFont typeface="Arial" panose="020B0604020202020204" pitchFamily="34" charset="0"/>
              <a:buChar char="•"/>
            </a:pPr>
            <a:r>
              <a:rPr lang="el-GR" sz="2400" dirty="0" smtClean="0">
                <a:latin typeface="Calibri" panose="020F0502020204030204" pitchFamily="34" charset="0"/>
                <a:cs typeface="Calibri" panose="020F0502020204030204" pitchFamily="34" charset="0"/>
              </a:rPr>
              <a:t> Κέντρο </a:t>
            </a:r>
            <a:r>
              <a:rPr lang="el-GR" sz="2400" dirty="0" smtClean="0">
                <a:latin typeface="Calibri" panose="020F0502020204030204" pitchFamily="34" charset="0"/>
                <a:cs typeface="Calibri" panose="020F0502020204030204" pitchFamily="34" charset="0"/>
              </a:rPr>
              <a:t>Ημέρας Παιδιών και Εφήβων </a:t>
            </a:r>
            <a:r>
              <a:rPr lang="el-GR" sz="2400" dirty="0" smtClean="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Μεταμόρφωσης</a:t>
            </a:r>
          </a:p>
          <a:p>
            <a:pPr marL="342900" indent="-342900">
              <a:buFont typeface="Arial" panose="020B0604020202020204" pitchFamily="34" charset="0"/>
              <a:buChar char="•"/>
            </a:pPr>
            <a:endParaRPr lang="el-GR" sz="24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l-GR" sz="2400" dirty="0" smtClean="0">
                <a:latin typeface="Calibri" panose="020F0502020204030204" pitchFamily="34" charset="0"/>
                <a:cs typeface="Calibri" panose="020F0502020204030204" pitchFamily="34" charset="0"/>
              </a:rPr>
              <a:t> Σύλλογος </a:t>
            </a:r>
            <a:r>
              <a:rPr lang="el-GR" sz="2400" dirty="0" smtClean="0">
                <a:latin typeface="Calibri" panose="020F0502020204030204" pitchFamily="34" charset="0"/>
                <a:cs typeface="Calibri" panose="020F0502020204030204" pitchFamily="34" charset="0"/>
              </a:rPr>
              <a:t>γονέων 1</a:t>
            </a:r>
            <a:r>
              <a:rPr lang="el-GR" sz="2400" baseline="30000" dirty="0" smtClean="0">
                <a:latin typeface="Calibri" panose="020F0502020204030204" pitchFamily="34" charset="0"/>
                <a:cs typeface="Calibri" panose="020F0502020204030204" pitchFamily="34" charset="0"/>
              </a:rPr>
              <a:t>ου</a:t>
            </a:r>
            <a:r>
              <a:rPr lang="el-GR" sz="2400" dirty="0" smtClean="0">
                <a:latin typeface="Calibri" panose="020F0502020204030204" pitchFamily="34" charset="0"/>
                <a:cs typeface="Calibri" panose="020F0502020204030204" pitchFamily="34" charset="0"/>
              </a:rPr>
              <a:t> Νηπιαγωγείου Μεταμόρφωσης</a:t>
            </a:r>
          </a:p>
          <a:p>
            <a:pPr>
              <a:buFont typeface="Arial" pitchFamily="34" charset="0"/>
              <a:buChar char="•"/>
            </a:pPr>
            <a:endParaRPr lang="el-GR" dirty="0" smtClean="0"/>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052736"/>
            <a:ext cx="7502152" cy="1021432"/>
          </a:xfrm>
        </p:spPr>
        <p:txBody>
          <a:bodyPr>
            <a:noAutofit/>
          </a:bodyPr>
          <a:lstStyle/>
          <a:p>
            <a:r>
              <a:rPr lang="el-GR" sz="3000" b="1" dirty="0" smtClean="0">
                <a:solidFill>
                  <a:schemeClr val="tx1"/>
                </a:solidFill>
                <a:latin typeface="Calibri" pitchFamily="34" charset="0"/>
                <a:cs typeface="Calibri" pitchFamily="34" charset="0"/>
              </a:rPr>
              <a:t>Δραστηριότητες και Δράσεις (περιγραφή)</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r>
                <a:rPr kumimoji="0" lang="en-US" sz="1000" b="1" i="0" u="none" strike="noStrike" cap="none" normalizeH="0" baseline="0" dirty="0">
                  <a:ln>
                    <a:noFill/>
                  </a:ln>
                  <a:solidFill>
                    <a:schemeClr val="tx1"/>
                  </a:solidFill>
                  <a:effectLst/>
                  <a:latin typeface="Calibri" pitchFamily="34" charset="0"/>
                  <a:cs typeface="Arial" pitchFamily="34" charset="0"/>
                </a:rPr>
                <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smtClean="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6145" name="Rectangle 1"/>
          <p:cNvSpPr>
            <a:spLocks noChangeArrowheads="1"/>
          </p:cNvSpPr>
          <p:nvPr/>
        </p:nvSpPr>
        <p:spPr bwMode="auto">
          <a:xfrm>
            <a:off x="1254390" y="1772816"/>
            <a:ext cx="7560840" cy="49090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Aft>
                <a:spcPct val="0"/>
              </a:spcAft>
              <a:buClrTx/>
              <a:buSzTx/>
              <a:buFontTx/>
              <a:buNone/>
              <a:tabLst/>
            </a:pPr>
            <a:r>
              <a:rPr kumimoji="0" lang="el-GR"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1ος Μήνας:</a:t>
            </a:r>
          </a:p>
          <a:p>
            <a:pPr marL="0" marR="0" lvl="0" indent="0" algn="just" defTabSz="914400" rtl="0" eaLnBrk="1" fontAlgn="base" latinLnBrk="0" hangingPunct="1">
              <a:lnSpc>
                <a:spcPct val="100000"/>
              </a:lnSpc>
              <a:spcAft>
                <a:spcPct val="0"/>
              </a:spcAft>
              <a:buClrTx/>
              <a:buSzTx/>
              <a:buFontTx/>
              <a:buNone/>
              <a:tabLst/>
            </a:pPr>
            <a:endParaRPr kumimoji="0" lang="el-GR" sz="7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285750" marR="0" lvl="0" indent="-285750" algn="just" defTabSz="914400" rtl="0" eaLnBrk="0" fontAlgn="base" latinLnBrk="0" hangingPunct="0">
              <a:lnSpc>
                <a:spcPct val="100000"/>
              </a:lnSpc>
              <a:spcAft>
                <a:spcPct val="0"/>
              </a:spcAft>
              <a:buClrTx/>
              <a:buSzTx/>
              <a:buFont typeface="Arial" panose="020B0604020202020204" pitchFamily="34" charset="0"/>
              <a:buChar char="•"/>
              <a:tabLst/>
            </a:pP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Με αφορμή το παραμύθι </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«Η </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παλέτα των συναισθημάτων», συζητήθηκε</a:t>
            </a:r>
            <a:r>
              <a:rPr kumimoji="0" lang="el-GR" b="0" i="0" u="none" strike="noStrike" cap="none" normalizeH="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στην ολομέλεια τι σημαίνει για τα παιδιά «συναίσθημα» και έγινε ο σχεδιασμός</a:t>
            </a:r>
            <a:r>
              <a:rPr kumimoji="0" lang="el-GR" b="0" i="0" u="none" strike="noStrike" cap="none" normalizeH="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και η και οργάνωση του σχεδίου δράσης (ιστόγραμμα προϋπάρχουσας γνώσης-ιστόγραμμα με τις προτάσεις των παιδιών).</a:t>
            </a:r>
          </a:p>
          <a:p>
            <a:pPr marL="171450" marR="0" lvl="0" indent="-171450" algn="just" defTabSz="914400" rtl="0" eaLnBrk="0" fontAlgn="base" latinLnBrk="0" hangingPunct="0">
              <a:lnSpc>
                <a:spcPct val="100000"/>
              </a:lnSpc>
              <a:spcAft>
                <a:spcPct val="0"/>
              </a:spcAft>
              <a:buClrTx/>
              <a:buSzTx/>
              <a:buFont typeface="Arial" panose="020B0604020202020204" pitchFamily="34" charset="0"/>
              <a:buChar char="•"/>
              <a:tabLst/>
            </a:pPr>
            <a:endParaRPr kumimoji="0" lang="el-GR" sz="9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285750" marR="0" lvl="0" indent="-285750" algn="just" defTabSz="914400" rtl="0" eaLnBrk="0" fontAlgn="base" latinLnBrk="0" hangingPunct="0">
              <a:lnSpc>
                <a:spcPct val="100000"/>
              </a:lnSpc>
              <a:spcAft>
                <a:spcPct val="0"/>
              </a:spcAft>
              <a:buClrTx/>
              <a:buSzTx/>
              <a:buFont typeface="Arial" panose="020B0604020202020204" pitchFamily="34" charset="0"/>
              <a:buChar char="•"/>
              <a:tabLst/>
            </a:pP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Δημιουργία αυτοσχέδιων ιστοριών χρησιμοποιώντας εικόνες του </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παραμυθιού</a:t>
            </a:r>
          </a:p>
          <a:p>
            <a:pPr marR="0" lvl="0" algn="just" defTabSz="914400" rtl="0" eaLnBrk="0" fontAlgn="base" latinLnBrk="0" hangingPunct="0">
              <a:lnSpc>
                <a:spcPct val="100000"/>
              </a:lnSpc>
              <a:spcAft>
                <a:spcPct val="0"/>
              </a:spcAft>
              <a:buClrTx/>
              <a:buSzTx/>
              <a:tabLst/>
            </a:pPr>
            <a:endParaRPr kumimoji="0" lang="el-GR" sz="9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285750" marR="0" lvl="0" indent="-285750" algn="just" defTabSz="914400" rtl="0" eaLnBrk="0" fontAlgn="base" latinLnBrk="0" hangingPunct="0">
              <a:lnSpc>
                <a:spcPct val="100000"/>
              </a:lnSpc>
              <a:spcAft>
                <a:spcPct val="0"/>
              </a:spcAft>
              <a:buClrTx/>
              <a:buSzTx/>
              <a:buFont typeface="Arial" panose="020B0604020202020204" pitchFamily="34" charset="0"/>
              <a:buChar char="•"/>
              <a:tabLst/>
            </a:pP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Παντομίμα </a:t>
            </a:r>
          </a:p>
          <a:p>
            <a:pPr marL="171450" marR="0" lvl="0" indent="-171450" algn="just" defTabSz="914400" rtl="0" eaLnBrk="0" fontAlgn="base" latinLnBrk="0" hangingPunct="0">
              <a:lnSpc>
                <a:spcPct val="100000"/>
              </a:lnSpc>
              <a:spcAft>
                <a:spcPct val="0"/>
              </a:spcAft>
              <a:buClrTx/>
              <a:buSzTx/>
              <a:buFont typeface="Arial" panose="020B0604020202020204" pitchFamily="34" charset="0"/>
              <a:buChar char="•"/>
              <a:tabLst/>
            </a:pPr>
            <a:endParaRPr kumimoji="0" lang="el-GR" sz="9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285750" marR="0" lvl="0" indent="-285750" algn="just" defTabSz="914400" rtl="0" eaLnBrk="0" fontAlgn="base" latinLnBrk="0" hangingPunct="0">
              <a:lnSpc>
                <a:spcPct val="100000"/>
              </a:lnSpc>
              <a:spcAft>
                <a:spcPct val="0"/>
              </a:spcAft>
              <a:buClrTx/>
              <a:buSzTx/>
              <a:buFont typeface="Arial" panose="020B0604020202020204" pitchFamily="34" charset="0"/>
              <a:buChar char="•"/>
              <a:tabLst/>
            </a:pP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Χρώματα </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και </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συναισθήματα</a:t>
            </a:r>
          </a:p>
          <a:p>
            <a:pPr marL="171450" marR="0" lvl="0" indent="-171450" algn="just" defTabSz="914400" rtl="0" eaLnBrk="0" fontAlgn="base" latinLnBrk="0" hangingPunct="0">
              <a:lnSpc>
                <a:spcPct val="100000"/>
              </a:lnSpc>
              <a:spcAft>
                <a:spcPct val="0"/>
              </a:spcAft>
              <a:buClrTx/>
              <a:buSzTx/>
              <a:buFont typeface="Arial" panose="020B0604020202020204" pitchFamily="34" charset="0"/>
              <a:buChar char="•"/>
              <a:tabLst/>
            </a:pPr>
            <a:endParaRPr kumimoji="0" lang="el-GR" sz="9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285750" marR="0" lvl="0" indent="-285750" algn="just" defTabSz="914400" rtl="0" eaLnBrk="0" fontAlgn="base" latinLnBrk="0" hangingPunct="0">
              <a:lnSpc>
                <a:spcPct val="100000"/>
              </a:lnSpc>
              <a:spcAft>
                <a:spcPct val="0"/>
              </a:spcAft>
              <a:buClrTx/>
              <a:buSzTx/>
              <a:buFont typeface="Arial" panose="020B0604020202020204" pitchFamily="34" charset="0"/>
              <a:buChar char="•"/>
              <a:tabLst/>
            </a:pP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Αναγνώριση </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των συναισθημάτων χαράς –λύπης, Ζωγραφική (Χαίρομαι όταν… Λυπάμαι όταν</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a:t>
            </a:r>
          </a:p>
          <a:p>
            <a:pPr marL="171450" marR="0" lvl="0" indent="-171450" algn="just" defTabSz="914400" rtl="0" eaLnBrk="0" fontAlgn="base" latinLnBrk="0" hangingPunct="0">
              <a:lnSpc>
                <a:spcPct val="100000"/>
              </a:lnSpc>
              <a:spcAft>
                <a:spcPct val="0"/>
              </a:spcAft>
              <a:buClrTx/>
              <a:buSzTx/>
              <a:buFont typeface="Arial" panose="020B0604020202020204" pitchFamily="34" charset="0"/>
              <a:buChar char="•"/>
              <a:tabLst/>
            </a:pPr>
            <a:endParaRPr kumimoji="0" lang="el-GR" sz="9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285750" marR="0" lvl="0" indent="-285750" algn="just" defTabSz="914400" rtl="0" eaLnBrk="0" fontAlgn="base" latinLnBrk="0" hangingPunct="0">
              <a:lnSpc>
                <a:spcPct val="100000"/>
              </a:lnSpc>
              <a:spcAft>
                <a:spcPct val="0"/>
              </a:spcAft>
              <a:buClrTx/>
              <a:buSzTx/>
              <a:buFont typeface="Arial" panose="020B0604020202020204" pitchFamily="34" charset="0"/>
              <a:buChar char="•"/>
              <a:tabLst/>
            </a:pP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Ανάγνωση </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ιστοριών σχετικών με τη χαρά και τη λύπη</a:t>
            </a:r>
          </a:p>
          <a:p>
            <a:pPr marL="171450" marR="0" lvl="0" indent="-171450" algn="just" defTabSz="914400" rtl="0" eaLnBrk="0" fontAlgn="base" latinLnBrk="0" hangingPunct="0">
              <a:lnSpc>
                <a:spcPct val="100000"/>
              </a:lnSpc>
              <a:spcAft>
                <a:spcPct val="0"/>
              </a:spcAft>
              <a:buClrTx/>
              <a:buSzTx/>
              <a:buFont typeface="Arial" panose="020B0604020202020204" pitchFamily="34" charset="0"/>
              <a:buChar char="•"/>
              <a:tabLst/>
            </a:pPr>
            <a:endParaRPr kumimoji="0" lang="el-GR" sz="9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285750" marR="0" lvl="0" indent="-285750" algn="just" defTabSz="914400" rtl="0" eaLnBrk="0" fontAlgn="base" latinLnBrk="0" hangingPunct="0">
              <a:lnSpc>
                <a:spcPct val="100000"/>
              </a:lnSpc>
              <a:spcAft>
                <a:spcPct val="0"/>
              </a:spcAft>
              <a:buClrTx/>
              <a:buSzTx/>
              <a:buFont typeface="Arial" panose="020B0604020202020204" pitchFamily="34" charset="0"/>
              <a:buChar char="•"/>
              <a:tabLst/>
            </a:pP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Ταξινόμηση ευχάριστων και δυσάρεστων συναισθημάτων (φωτογραφίες ανθρώπων </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με</a:t>
            </a:r>
            <a:r>
              <a:rPr lang="el-GR" dirty="0">
                <a:latin typeface="Calibri" panose="020F0502020204030204" pitchFamily="34" charset="0"/>
                <a:cs typeface="Calibri" panose="020F0502020204030204" pitchFamily="34" charset="0"/>
              </a:rPr>
              <a:t> </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βάση </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το συναίσθημα που υποδήλωνε η έκφρασή τους</a:t>
            </a:r>
            <a:r>
              <a:rPr kumimoji="0" lang="el-GR"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259632" y="692696"/>
            <a:ext cx="7498080" cy="3888432"/>
          </a:xfrm>
        </p:spPr>
        <p:txBody>
          <a:bodyPr>
            <a:noAutofit/>
          </a:bodyPr>
          <a:lstStyle/>
          <a:p>
            <a:pPr>
              <a:buNone/>
            </a:pPr>
            <a:endParaRPr lang="el-GR" sz="1200" b="1" dirty="0" smtClean="0">
              <a:latin typeface="Arial" pitchFamily="34" charset="0"/>
              <a:cs typeface="Arial" pitchFamily="34" charset="0"/>
            </a:endParaRPr>
          </a:p>
          <a:p>
            <a:pPr>
              <a:buNone/>
            </a:pPr>
            <a:r>
              <a:rPr lang="el-GR" sz="2000" b="1" dirty="0" smtClean="0">
                <a:latin typeface="Calibri" panose="020F0502020204030204" pitchFamily="34" charset="0"/>
                <a:cs typeface="Calibri" panose="020F0502020204030204" pitchFamily="34" charset="0"/>
              </a:rPr>
              <a:t>2</a:t>
            </a:r>
            <a:r>
              <a:rPr lang="el-GR" sz="2000" b="1" baseline="30000" dirty="0" smtClean="0">
                <a:latin typeface="Calibri" panose="020F0502020204030204" pitchFamily="34" charset="0"/>
                <a:cs typeface="Calibri" panose="020F0502020204030204" pitchFamily="34" charset="0"/>
              </a:rPr>
              <a:t>ος</a:t>
            </a:r>
            <a:r>
              <a:rPr lang="el-GR" sz="2000" b="1" dirty="0" smtClean="0">
                <a:latin typeface="Calibri" panose="020F0502020204030204" pitchFamily="34" charset="0"/>
                <a:cs typeface="Calibri" panose="020F0502020204030204" pitchFamily="34" charset="0"/>
              </a:rPr>
              <a:t> Μήνας</a:t>
            </a:r>
          </a:p>
          <a:p>
            <a:pPr>
              <a:buNone/>
            </a:pPr>
            <a:endParaRPr lang="el-GR" sz="400" b="1" dirty="0" smtClean="0">
              <a:latin typeface="Calibri" panose="020F0502020204030204" pitchFamily="34" charset="0"/>
              <a:cs typeface="Calibri" panose="020F0502020204030204" pitchFamily="34" charset="0"/>
            </a:endParaRPr>
          </a:p>
          <a:p>
            <a:pPr>
              <a:buNone/>
            </a:pPr>
            <a:endParaRPr lang="el-GR" sz="200" dirty="0" smtClean="0">
              <a:latin typeface="Calibri" panose="020F0502020204030204" pitchFamily="34" charset="0"/>
              <a:cs typeface="Calibri" panose="020F0502020204030204" pitchFamily="34" charset="0"/>
            </a:endParaRPr>
          </a:p>
          <a:p>
            <a:r>
              <a:rPr lang="el-GR" sz="2000" dirty="0" smtClean="0">
                <a:latin typeface="Calibri" panose="020F0502020204030204" pitchFamily="34" charset="0"/>
                <a:cs typeface="Calibri" panose="020F0502020204030204" pitchFamily="34" charset="0"/>
              </a:rPr>
              <a:t>Αναγνώριση του θυμού-Ζωγραφική (Θυμώνω όταν</a:t>
            </a:r>
            <a:r>
              <a:rPr lang="el-GR" sz="2000" dirty="0" smtClean="0">
                <a:latin typeface="Calibri" panose="020F0502020204030204" pitchFamily="34" charset="0"/>
                <a:cs typeface="Calibri" panose="020F0502020204030204" pitchFamily="34" charset="0"/>
              </a:rPr>
              <a:t>…)</a:t>
            </a:r>
            <a:endParaRPr lang="el-GR" sz="2000" dirty="0" smtClean="0">
              <a:latin typeface="Calibri" panose="020F0502020204030204" pitchFamily="34" charset="0"/>
              <a:cs typeface="Calibri" panose="020F0502020204030204" pitchFamily="34" charset="0"/>
            </a:endParaRPr>
          </a:p>
          <a:p>
            <a:r>
              <a:rPr lang="el-GR" sz="2000" dirty="0" smtClean="0">
                <a:latin typeface="Calibri" panose="020F0502020204030204" pitchFamily="34" charset="0"/>
                <a:cs typeface="Calibri" panose="020F0502020204030204" pitchFamily="34" charset="0"/>
              </a:rPr>
              <a:t> Ανάγνωση ιστοριών σχετικών με το συναίσθημα του </a:t>
            </a:r>
            <a:r>
              <a:rPr lang="el-GR" sz="2000" dirty="0" smtClean="0">
                <a:latin typeface="Calibri" panose="020F0502020204030204" pitchFamily="34" charset="0"/>
                <a:cs typeface="Calibri" panose="020F0502020204030204" pitchFamily="34" charset="0"/>
              </a:rPr>
              <a:t>θυμού</a:t>
            </a:r>
            <a:endParaRPr lang="el-GR" sz="2000" dirty="0" smtClean="0">
              <a:latin typeface="Calibri" panose="020F0502020204030204" pitchFamily="34" charset="0"/>
              <a:cs typeface="Calibri" panose="020F0502020204030204" pitchFamily="34" charset="0"/>
            </a:endParaRPr>
          </a:p>
          <a:p>
            <a:r>
              <a:rPr lang="el-GR" sz="2000" dirty="0" smtClean="0">
                <a:latin typeface="Calibri" panose="020F0502020204030204" pitchFamily="34" charset="0"/>
                <a:cs typeface="Calibri" panose="020F0502020204030204" pitchFamily="34" charset="0"/>
              </a:rPr>
              <a:t>Δραματική τέχνη: «η πολιτεία του θυμού και η πολιτεία της ηρεμίας</a:t>
            </a:r>
            <a:r>
              <a:rPr lang="el-GR" sz="2000" dirty="0" smtClean="0">
                <a:latin typeface="Calibri" panose="020F0502020204030204" pitchFamily="34" charset="0"/>
                <a:cs typeface="Calibri" panose="020F0502020204030204" pitchFamily="34" charset="0"/>
              </a:rPr>
              <a:t>»</a:t>
            </a:r>
            <a:endParaRPr lang="el-GR" sz="2000" dirty="0" smtClean="0">
              <a:latin typeface="Calibri" panose="020F0502020204030204" pitchFamily="34" charset="0"/>
              <a:cs typeface="Calibri" panose="020F0502020204030204" pitchFamily="34" charset="0"/>
            </a:endParaRPr>
          </a:p>
          <a:p>
            <a:r>
              <a:rPr lang="el-GR" sz="2000" dirty="0" smtClean="0">
                <a:latin typeface="Calibri" panose="020F0502020204030204" pitchFamily="34" charset="0"/>
                <a:cs typeface="Calibri" panose="020F0502020204030204" pitchFamily="34" charset="0"/>
              </a:rPr>
              <a:t>Κατασκευή: </a:t>
            </a:r>
            <a:r>
              <a:rPr lang="el-GR" sz="2000" dirty="0" err="1" smtClean="0">
                <a:latin typeface="Calibri" panose="020F0502020204030204" pitchFamily="34" charset="0"/>
                <a:cs typeface="Calibri" panose="020F0502020204030204" pitchFamily="34" charset="0"/>
              </a:rPr>
              <a:t>Θυμόμετρο</a:t>
            </a:r>
            <a:endParaRPr lang="el-GR" sz="2000" dirty="0" smtClean="0">
              <a:latin typeface="Calibri" panose="020F0502020204030204" pitchFamily="34" charset="0"/>
              <a:cs typeface="Calibri" panose="020F0502020204030204" pitchFamily="34" charset="0"/>
            </a:endParaRPr>
          </a:p>
          <a:p>
            <a:r>
              <a:rPr lang="el-GR" sz="2000" dirty="0" smtClean="0">
                <a:latin typeface="Calibri" panose="020F0502020204030204" pitchFamily="34" charset="0"/>
                <a:cs typeface="Calibri" panose="020F0502020204030204" pitchFamily="34" charset="0"/>
              </a:rPr>
              <a:t>Τεχνική ηρεμίας της χελώνας (αφήγηση νηπιαγωγού και</a:t>
            </a:r>
          </a:p>
          <a:p>
            <a:r>
              <a:rPr lang="el-GR" sz="2000" dirty="0" smtClean="0">
                <a:latin typeface="Calibri" panose="020F0502020204030204" pitchFamily="34" charset="0"/>
                <a:cs typeface="Calibri" panose="020F0502020204030204" pitchFamily="34" charset="0"/>
              </a:rPr>
              <a:t>δραματοποίηση των παιδιών</a:t>
            </a:r>
            <a:r>
              <a:rPr lang="el-GR" sz="2000" dirty="0" smtClean="0">
                <a:latin typeface="Calibri" panose="020F0502020204030204" pitchFamily="34" charset="0"/>
                <a:cs typeface="Calibri" panose="020F0502020204030204" pitchFamily="34" charset="0"/>
              </a:rPr>
              <a:t>)</a:t>
            </a:r>
            <a:endParaRPr lang="el-GR" sz="2000" dirty="0" smtClean="0">
              <a:latin typeface="Calibri" panose="020F0502020204030204" pitchFamily="34" charset="0"/>
              <a:cs typeface="Calibri" panose="020F0502020204030204" pitchFamily="34" charset="0"/>
            </a:endParaRPr>
          </a:p>
          <a:p>
            <a:r>
              <a:rPr lang="el-GR" sz="2000" dirty="0" smtClean="0">
                <a:latin typeface="Calibri" panose="020F0502020204030204" pitchFamily="34" charset="0"/>
                <a:cs typeface="Calibri" panose="020F0502020204030204" pitchFamily="34" charset="0"/>
              </a:rPr>
              <a:t>Ανάγνωση ιστοριών σχετικών με το συναίσθημα του </a:t>
            </a:r>
            <a:r>
              <a:rPr lang="el-GR" sz="2000" dirty="0" smtClean="0">
                <a:latin typeface="Calibri" panose="020F0502020204030204" pitchFamily="34" charset="0"/>
                <a:cs typeface="Calibri" panose="020F0502020204030204" pitchFamily="34" charset="0"/>
              </a:rPr>
              <a:t>φόβου</a:t>
            </a:r>
            <a:endParaRPr lang="el-GR" sz="2000" dirty="0" smtClean="0">
              <a:latin typeface="Calibri" panose="020F0502020204030204" pitchFamily="34" charset="0"/>
              <a:cs typeface="Calibri" panose="020F0502020204030204" pitchFamily="34" charset="0"/>
            </a:endParaRPr>
          </a:p>
          <a:p>
            <a:r>
              <a:rPr lang="el-GR" sz="2000" dirty="0" smtClean="0">
                <a:latin typeface="Calibri" panose="020F0502020204030204" pitchFamily="34" charset="0"/>
                <a:cs typeface="Calibri" panose="020F0502020204030204" pitchFamily="34" charset="0"/>
              </a:rPr>
              <a:t>Ομαδική κατασκευή: Ο δράκος που διώχνει τους φόβους, η σούπα</a:t>
            </a:r>
          </a:p>
          <a:p>
            <a:pPr marL="82296" indent="0">
              <a:buNone/>
            </a:pPr>
            <a:r>
              <a:rPr lang="el-GR" sz="2000" dirty="0" smtClean="0">
                <a:latin typeface="Calibri" panose="020F0502020204030204" pitchFamily="34" charset="0"/>
                <a:cs typeface="Calibri" panose="020F0502020204030204" pitchFamily="34" charset="0"/>
              </a:rPr>
              <a:t> των φόβων, λέξεις που </a:t>
            </a:r>
            <a:r>
              <a:rPr lang="el-GR" sz="2000" dirty="0" smtClean="0">
                <a:latin typeface="Calibri" panose="020F0502020204030204" pitchFamily="34" charset="0"/>
                <a:cs typeface="Calibri" panose="020F0502020204030204" pitchFamily="34" charset="0"/>
              </a:rPr>
              <a:t>πληγώνουν </a:t>
            </a:r>
            <a:r>
              <a:rPr lang="el-GR" sz="2000" dirty="0" smtClean="0">
                <a:latin typeface="Calibri" panose="020F0502020204030204" pitchFamily="34" charset="0"/>
                <a:cs typeface="Calibri" panose="020F0502020204030204" pitchFamily="34" charset="0"/>
              </a:rPr>
              <a:t>την καρδιά</a:t>
            </a:r>
            <a:r>
              <a:rPr lang="el-GR" sz="2000" dirty="0" smtClean="0">
                <a:latin typeface="Calibri" panose="020F0502020204030204" pitchFamily="34" charset="0"/>
                <a:cs typeface="Calibri" panose="020F0502020204030204" pitchFamily="34" charset="0"/>
              </a:rPr>
              <a:t>…</a:t>
            </a:r>
            <a:endParaRPr lang="el-GR" sz="2000" dirty="0" smtClean="0">
              <a:latin typeface="Calibri" panose="020F0502020204030204" pitchFamily="34" charset="0"/>
              <a:cs typeface="Calibri" panose="020F0502020204030204" pitchFamily="34" charset="0"/>
            </a:endParaRPr>
          </a:p>
        </p:txBody>
      </p:sp>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35608" y="764704"/>
            <a:ext cx="7498080" cy="4824536"/>
          </a:xfrm>
        </p:spPr>
        <p:txBody>
          <a:bodyPr>
            <a:normAutofit/>
          </a:bodyPr>
          <a:lstStyle/>
          <a:p>
            <a:pPr>
              <a:buNone/>
            </a:pPr>
            <a:r>
              <a:rPr lang="el-GR" sz="2000" b="1" dirty="0" smtClean="0">
                <a:latin typeface="Calibri" panose="020F0502020204030204" pitchFamily="34" charset="0"/>
                <a:cs typeface="Calibri" panose="020F0502020204030204" pitchFamily="34" charset="0"/>
              </a:rPr>
              <a:t>3</a:t>
            </a:r>
            <a:r>
              <a:rPr lang="el-GR" sz="2000" b="1" baseline="30000" dirty="0" smtClean="0">
                <a:latin typeface="Calibri" panose="020F0502020204030204" pitchFamily="34" charset="0"/>
                <a:cs typeface="Calibri" panose="020F0502020204030204" pitchFamily="34" charset="0"/>
              </a:rPr>
              <a:t>ος</a:t>
            </a:r>
            <a:r>
              <a:rPr lang="el-GR" sz="2000" b="1" dirty="0" smtClean="0">
                <a:latin typeface="Calibri" panose="020F0502020204030204" pitchFamily="34" charset="0"/>
                <a:cs typeface="Calibri" panose="020F0502020204030204" pitchFamily="34" charset="0"/>
              </a:rPr>
              <a:t> Μήνας</a:t>
            </a:r>
          </a:p>
          <a:p>
            <a:pPr>
              <a:buNone/>
            </a:pPr>
            <a:endParaRPr lang="el-GR" sz="2000" dirty="0" smtClean="0">
              <a:latin typeface="Calibri" panose="020F0502020204030204" pitchFamily="34" charset="0"/>
              <a:cs typeface="Calibri" panose="020F0502020204030204" pitchFamily="34" charset="0"/>
            </a:endParaRPr>
          </a:p>
          <a:p>
            <a:r>
              <a:rPr lang="el-GR" sz="2000" dirty="0" smtClean="0">
                <a:latin typeface="Calibri" panose="020F0502020204030204" pitchFamily="34" charset="0"/>
                <a:cs typeface="Calibri" panose="020F0502020204030204" pitchFamily="34" charset="0"/>
              </a:rPr>
              <a:t>Πάζλ για τα συναισθήματα</a:t>
            </a:r>
          </a:p>
          <a:p>
            <a:endParaRPr lang="el-GR" sz="2000" dirty="0" smtClean="0">
              <a:latin typeface="Calibri" panose="020F0502020204030204" pitchFamily="34" charset="0"/>
              <a:cs typeface="Calibri" panose="020F0502020204030204" pitchFamily="34" charset="0"/>
            </a:endParaRPr>
          </a:p>
          <a:p>
            <a:r>
              <a:rPr lang="el-GR" sz="2000" dirty="0" smtClean="0">
                <a:latin typeface="Calibri" panose="020F0502020204030204" pitchFamily="34" charset="0"/>
                <a:cs typeface="Calibri" panose="020F0502020204030204" pitchFamily="34" charset="0"/>
              </a:rPr>
              <a:t>Χορεύω με τα συναισθήματά μου </a:t>
            </a:r>
          </a:p>
          <a:p>
            <a:endParaRPr lang="el-GR" sz="2000" dirty="0" smtClean="0">
              <a:latin typeface="Calibri" panose="020F0502020204030204" pitchFamily="34" charset="0"/>
              <a:cs typeface="Calibri" panose="020F0502020204030204" pitchFamily="34" charset="0"/>
            </a:endParaRPr>
          </a:p>
          <a:p>
            <a:r>
              <a:rPr lang="el-GR" sz="2000" dirty="0" smtClean="0">
                <a:latin typeface="Calibri" panose="020F0502020204030204" pitchFamily="34" charset="0"/>
                <a:cs typeface="Calibri" panose="020F0502020204030204" pitchFamily="34" charset="0"/>
              </a:rPr>
              <a:t>Ομαδικά </a:t>
            </a:r>
            <a:r>
              <a:rPr lang="el-GR" sz="2000" dirty="0" smtClean="0">
                <a:latin typeface="Calibri" panose="020F0502020204030204" pitchFamily="34" charset="0"/>
                <a:cs typeface="Calibri" panose="020F0502020204030204" pitchFamily="34" charset="0"/>
              </a:rPr>
              <a:t>κατασκευή: </a:t>
            </a:r>
            <a:r>
              <a:rPr lang="el-GR" sz="2000" dirty="0" smtClean="0">
                <a:latin typeface="Calibri" panose="020F0502020204030204" pitchFamily="34" charset="0"/>
                <a:cs typeface="Calibri" panose="020F0502020204030204" pitchFamily="34" charset="0"/>
              </a:rPr>
              <a:t>Ο κήπος των συναισθημάτων</a:t>
            </a:r>
          </a:p>
          <a:p>
            <a:endParaRPr lang="el-GR" sz="2000" dirty="0" smtClean="0">
              <a:latin typeface="Calibri" panose="020F0502020204030204" pitchFamily="34" charset="0"/>
              <a:cs typeface="Calibri" panose="020F0502020204030204" pitchFamily="34" charset="0"/>
            </a:endParaRPr>
          </a:p>
          <a:p>
            <a:r>
              <a:rPr lang="el-GR" sz="2000" dirty="0" smtClean="0">
                <a:latin typeface="Calibri" panose="020F0502020204030204" pitchFamily="34" charset="0"/>
                <a:cs typeface="Calibri" panose="020F0502020204030204" pitchFamily="34" charset="0"/>
              </a:rPr>
              <a:t>Τα συναισθήματα μέσα από την τέχνη</a:t>
            </a:r>
          </a:p>
          <a:p>
            <a:endParaRPr lang="el-GR" sz="2000" dirty="0" smtClean="0">
              <a:latin typeface="Calibri" panose="020F0502020204030204" pitchFamily="34" charset="0"/>
              <a:cs typeface="Calibri" panose="020F0502020204030204" pitchFamily="34" charset="0"/>
            </a:endParaRPr>
          </a:p>
          <a:p>
            <a:r>
              <a:rPr lang="el-GR" sz="2000" dirty="0" smtClean="0">
                <a:latin typeface="Calibri" panose="020F0502020204030204" pitchFamily="34" charset="0"/>
                <a:cs typeface="Calibri" panose="020F0502020204030204" pitchFamily="34" charset="0"/>
              </a:rPr>
              <a:t>Έκθεση εργασιών των παιδιών (ατομικών –ομαδικών)</a:t>
            </a:r>
          </a:p>
          <a:p>
            <a:pPr>
              <a:buNone/>
            </a:pPr>
            <a:endParaRPr lang="el-GR" sz="3600" dirty="0" smtClean="0">
              <a:latin typeface="Calibri" panose="020F0502020204030204" pitchFamily="34" charset="0"/>
              <a:cs typeface="Calibri" panose="020F0502020204030204" pitchFamily="34" charset="0"/>
            </a:endParaRPr>
          </a:p>
        </p:txBody>
      </p:sp>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862</TotalTime>
  <Words>851</Words>
  <Application>Microsoft Office PowerPoint</Application>
  <PresentationFormat>Προβολή στην οθόνη (4:3)</PresentationFormat>
  <Paragraphs>189</Paragraphs>
  <Slides>15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Solstice</vt:lpstr>
      <vt:lpstr>Πρόγραμμα Π.Ε. ή Α.Υ. ή Πολιτιστικών :   Τίτλος προγράμματος:  «Στήσαν τα συναισθήματα χορό κι εμένα βάλαν αρχηγό» </vt:lpstr>
      <vt:lpstr>Στοιχεία εκπαιδευτικών</vt:lpstr>
      <vt:lpstr>Κριτήρια επιλογής του θέματος</vt:lpstr>
      <vt:lpstr>Σκοπός - στόχοι</vt:lpstr>
      <vt:lpstr>Σύνδεση με τα προγράμματα σπουδών</vt:lpstr>
      <vt:lpstr>Συνεργασία με φορείς (Δήμος, ΚΠΕ, ΜΚΟ, σύλλογοι γονέων, ειδικοί επιστήμονες κλπ)</vt:lpstr>
      <vt:lpstr>Δραστηριότητες και Δράσεις (περιγραφή)</vt:lpstr>
      <vt:lpstr>Παρουσίαση του PowerPoint</vt:lpstr>
      <vt:lpstr>Παρουσίαση του PowerPoint</vt:lpstr>
      <vt:lpstr>Δραστηριότητες και Δράσεις (επισυνάψτε 5 φωτογραφίες)</vt:lpstr>
      <vt:lpstr>Παρουσίαση του PowerPoint</vt:lpstr>
      <vt:lpstr>Επισκέψεις (συνοπτική περιγραφή)</vt:lpstr>
      <vt:lpstr>Επισκέψεις (επισυνάψτε 5 φωτογραφίες)</vt:lpstr>
      <vt:lpstr>Διάχυση αποτελεσμάτων</vt:lpstr>
      <vt:lpstr>Αξιολόγηση αποτελεσμάτων (το πριν και το μετά, τι άλλαξε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Varvara</dc:creator>
  <cp:lastModifiedBy>Windows User</cp:lastModifiedBy>
  <cp:revision>151</cp:revision>
  <dcterms:created xsi:type="dcterms:W3CDTF">2006-08-16T00:00:00Z</dcterms:created>
  <dcterms:modified xsi:type="dcterms:W3CDTF">2024-06-25T18:54:15Z</dcterms:modified>
</cp:coreProperties>
</file>