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138920" y="260352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7122600" y="260352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1154880" y="438804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4138920" y="438804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7122600" y="438804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1154880" y="973800"/>
            <a:ext cx="8760960" cy="327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138920" y="260352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7122600" y="260352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1154880" y="438804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4138920" y="438804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7122600" y="4388040"/>
            <a:ext cx="28414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1154880" y="973800"/>
            <a:ext cx="8760960" cy="327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677200" y="438804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lIns="0" rIns="0" tIns="0" bIns="0" anchor="ctr"/>
          <a:p>
            <a:endParaRPr b="0" lang="el-GR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677200" y="2603520"/>
            <a:ext cx="430668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154880" y="4388040"/>
            <a:ext cx="88254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12191760" cy="68576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2666880"/>
              <a:ext cx="4190760" cy="41907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0" y="2895480"/>
              <a:ext cx="2361960" cy="23619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8609040" y="5867280"/>
              <a:ext cx="990360" cy="9903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609040" y="1676520"/>
              <a:ext cx="2819160" cy="28191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7999560" y="8640"/>
              <a:ext cx="1599840" cy="159984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21010200">
              <a:off x="8490960" y="1797480"/>
              <a:ext cx="3299040" cy="440640"/>
            </a:xfrm>
            <a:custGeom>
              <a:avLst/>
              <a:gd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459360" y="1866240"/>
              <a:ext cx="11277360" cy="4533480"/>
            </a:xfrm>
            <a:custGeom>
              <a:avLst/>
              <a:gdLst/>
              <a:ah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0" y="1440"/>
              <a:ext cx="12191760" cy="6856200"/>
            </a:xfrm>
            <a:custGeom>
              <a:avLst/>
              <a:gdLst/>
              <a:ah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CustomShape 11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11" name="Group 1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2" name="CustomShape 13"/>
            <p:cNvSpPr/>
            <p:nvPr/>
          </p:nvSpPr>
          <p:spPr>
            <a:xfrm>
              <a:off x="0" y="0"/>
              <a:ext cx="12191760" cy="685764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0" y="1440"/>
              <a:ext cx="12191760" cy="6856200"/>
            </a:xfrm>
            <a:custGeom>
              <a:avLst/>
              <a:gdLst/>
              <a:ah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1154880" y="2099880"/>
            <a:ext cx="8825400" cy="26773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l-GR" sz="5400" spc="-1" strike="noStrike">
                <a:solidFill>
                  <a:srgbClr val="ebebeb"/>
                </a:solidFill>
                <a:latin typeface="Century Gothic"/>
              </a:rPr>
              <a:t>Στυλ κύριου τίτλου</a:t>
            </a:r>
            <a:endParaRPr b="0" lang="el-GR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 rot="5400000">
            <a:off x="10159200" y="1792080"/>
            <a:ext cx="990360" cy="304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99FB374E-0B2F-4478-9717-127DD0342497}" type="datetime">
              <a:rPr b="0" lang="el-GR" sz="1000" spc="-1" strike="noStrike">
                <a:solidFill>
                  <a:srgbClr val="ffffff"/>
                </a:solidFill>
                <a:latin typeface="Century Gothic"/>
              </a:rPr>
              <a:t>1/6/2020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 rot="5400000">
            <a:off x="8952120" y="3227760"/>
            <a:ext cx="3859560" cy="30456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17" name="CustomShape 18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PlaceHolder 19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689D654E-5A72-4629-BB74-EEB879EF4D21}" type="slidenum">
              <a:rPr b="0" lang="el-GR" sz="2800" spc="-1" strike="noStrike">
                <a:solidFill>
                  <a:srgbClr val="ffffff"/>
                </a:solidFill>
                <a:latin typeface="Century Gothic"/>
              </a:rPr>
              <a:t>&lt;αριθμός&gt;</a:t>
            </a:fld>
            <a:endParaRPr b="0" lang="el-GR" sz="2800" spc="-1" strike="noStrike">
              <a:latin typeface="Times New Roman"/>
            </a:endParaRPr>
          </a:p>
        </p:txBody>
      </p:sp>
      <p:sp>
        <p:nvSpPr>
          <p:cNvPr id="19" name="PlaceHolder 2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Πατήστε για επεξεργασία της μορφής κειμένου διάρθρωσης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pc="-1" strike="noStrike">
                <a:solidFill>
                  <a:srgbClr val="404040"/>
                </a:solidFill>
                <a:latin typeface="Century Gothic"/>
              </a:rPr>
              <a:t>Δεύτερο επίπεδο διάρθρωσης</a:t>
            </a:r>
            <a:endParaRPr b="0" lang="el-GR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200" spc="-1" strike="noStrike">
                <a:solidFill>
                  <a:srgbClr val="404040"/>
                </a:solidFill>
                <a:latin typeface="Century Gothic"/>
              </a:rPr>
              <a:t>Τρίτο επίπεδο διάρθρωσης</a:t>
            </a:r>
            <a:endParaRPr b="0" lang="el-GR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200" spc="-1" strike="noStrike">
                <a:solidFill>
                  <a:srgbClr val="404040"/>
                </a:solidFill>
                <a:latin typeface="Century Gothic"/>
              </a:rPr>
              <a:t>Τέταρτο επίπεδο διάρθρωσης</a:t>
            </a:r>
            <a:endParaRPr b="0" lang="el-G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404040"/>
                </a:solidFill>
                <a:latin typeface="Century Gothic"/>
              </a:rPr>
              <a:t>Πέμπτο επίπεδο διάρθρωσης</a:t>
            </a:r>
            <a:endParaRPr b="0" lang="el-GR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404040"/>
                </a:solidFill>
                <a:latin typeface="Century Gothic"/>
              </a:rPr>
              <a:t>Έκτο επίπεδο διάρθρωσης</a:t>
            </a:r>
            <a:endParaRPr b="0" lang="el-GR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404040"/>
                </a:solidFill>
                <a:latin typeface="Century Gothic"/>
              </a:rPr>
              <a:t>Έβδομο επίπεδο διάρθρωσης</a:t>
            </a:r>
            <a:endParaRPr b="0" lang="el-GR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57" name="CustomShape 2"/>
            <p:cNvSpPr/>
            <p:nvPr/>
          </p:nvSpPr>
          <p:spPr>
            <a:xfrm>
              <a:off x="0" y="0"/>
              <a:ext cx="12191760" cy="68576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CustomShape 3"/>
            <p:cNvSpPr/>
            <p:nvPr/>
          </p:nvSpPr>
          <p:spPr>
            <a:xfrm>
              <a:off x="0" y="2666880"/>
              <a:ext cx="4190760" cy="41907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CustomShape 4"/>
            <p:cNvSpPr/>
            <p:nvPr/>
          </p:nvSpPr>
          <p:spPr>
            <a:xfrm>
              <a:off x="0" y="2895480"/>
              <a:ext cx="2361960" cy="23619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CustomShape 5"/>
            <p:cNvSpPr/>
            <p:nvPr/>
          </p:nvSpPr>
          <p:spPr>
            <a:xfrm>
              <a:off x="8609040" y="5867280"/>
              <a:ext cx="990360" cy="9903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CustomShape 6"/>
            <p:cNvSpPr/>
            <p:nvPr/>
          </p:nvSpPr>
          <p:spPr>
            <a:xfrm>
              <a:off x="8609040" y="1676520"/>
              <a:ext cx="2819160" cy="281916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CustomShape 7"/>
            <p:cNvSpPr/>
            <p:nvPr/>
          </p:nvSpPr>
          <p:spPr>
            <a:xfrm>
              <a:off x="7999560" y="8640"/>
              <a:ext cx="1599840" cy="1599840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lin ang="0"/>
            </a:gradFill>
            <a:ln>
              <a:noFill/>
            </a:ln>
            <a:effectLst>
              <a:outerShdw blurRad="38100" dir="5400000" dist="254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3" name="CustomShape 8"/>
            <p:cNvSpPr/>
            <p:nvPr/>
          </p:nvSpPr>
          <p:spPr>
            <a:xfrm rot="21010200">
              <a:off x="8490960" y="1797480"/>
              <a:ext cx="3299040" cy="440640"/>
            </a:xfrm>
            <a:custGeom>
              <a:avLst/>
              <a:gd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9"/>
            <p:cNvSpPr/>
            <p:nvPr/>
          </p:nvSpPr>
          <p:spPr>
            <a:xfrm>
              <a:off x="459360" y="1866240"/>
              <a:ext cx="11277360" cy="4533480"/>
            </a:xfrm>
            <a:custGeom>
              <a:avLst/>
              <a:gdLst/>
              <a:ah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10"/>
            <p:cNvSpPr/>
            <p:nvPr/>
          </p:nvSpPr>
          <p:spPr>
            <a:xfrm>
              <a:off x="0" y="1440"/>
              <a:ext cx="12191760" cy="6856200"/>
            </a:xfrm>
            <a:custGeom>
              <a:avLst/>
              <a:gdLst/>
              <a:ah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" name="CustomShape 1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PlaceHolder 12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l-GR" sz="3600" spc="-1" strike="noStrike">
                <a:solidFill>
                  <a:srgbClr val="ebebeb"/>
                </a:solidFill>
                <a:latin typeface="Century Gothic"/>
              </a:rPr>
              <a:t>Στυλ κύριου τίτλου</a:t>
            </a:r>
            <a:endParaRPr b="0" lang="el-GR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13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Στυλ υποδείγματος κειμένου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600" spc="-1" strike="noStrike">
                <a:solidFill>
                  <a:srgbClr val="404040"/>
                </a:solidFill>
                <a:latin typeface="Century Gothic"/>
              </a:rPr>
              <a:t>Δεύτερου επιπέδου</a:t>
            </a:r>
            <a:endParaRPr b="0" lang="el-GR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400" spc="-1" strike="noStrike">
                <a:solidFill>
                  <a:srgbClr val="404040"/>
                </a:solidFill>
                <a:latin typeface="Century Gothic"/>
              </a:rPr>
              <a:t>Τρίτου επιπέδου</a:t>
            </a:r>
            <a:endParaRPr b="0" lang="el-GR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200" spc="-1" strike="noStrike">
                <a:solidFill>
                  <a:srgbClr val="404040"/>
                </a:solidFill>
                <a:latin typeface="Century Gothic"/>
              </a:rPr>
              <a:t>Τέταρτου επιπέδου</a:t>
            </a:r>
            <a:endParaRPr b="0" lang="el-GR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200" spc="-1" strike="noStrike">
                <a:solidFill>
                  <a:srgbClr val="404040"/>
                </a:solidFill>
                <a:latin typeface="Century Gothic"/>
              </a:rPr>
              <a:t>Πέμπτου επιπέδου</a:t>
            </a:r>
            <a:endParaRPr b="0" lang="el-GR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9" name="PlaceHolder 14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B5FF077-02C2-4D2F-9060-EF5065422B9E}" type="datetime">
              <a:rPr b="1" lang="el-GR" sz="1000" spc="-1" strike="noStrike">
                <a:solidFill>
                  <a:srgbClr val="b31166"/>
                </a:solidFill>
                <a:latin typeface="Century Gothic"/>
              </a:rPr>
              <a:t>1/6/2020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70" name="PlaceHolder 15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71" name="PlaceHolder 1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fld id="{BF39C101-3564-4943-A711-9051BBC54AB1}" type="slidenum">
              <a:rPr b="0" lang="el-GR" sz="2800" spc="-1" strike="noStrike">
                <a:solidFill>
                  <a:srgbClr val="ffffff"/>
                </a:solidFill>
                <a:latin typeface="Century Gothic"/>
              </a:rPr>
              <a:t>&lt;αριθμός&gt;</a:t>
            </a:fld>
            <a:endParaRPr b="0" lang="el-GR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154880" y="2099880"/>
            <a:ext cx="8825400" cy="1060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el-GR" sz="5400" spc="-1" strike="noStrike">
                <a:solidFill>
                  <a:srgbClr val="ebebeb"/>
                </a:solidFill>
                <a:latin typeface="Century Gothic"/>
              </a:rPr>
              <a:t>ΣΕΝΑΡΙΑ για ΑΣΚΗΣΗ</a:t>
            </a:r>
            <a:endParaRPr b="0" lang="el-GR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995760" y="3737520"/>
            <a:ext cx="9143640" cy="1048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l-GR" sz="2400" spc="-1" strike="noStrike" cap="all">
                <a:solidFill>
                  <a:srgbClr val="ef53a5"/>
                </a:solidFill>
                <a:latin typeface="Century Gothic"/>
              </a:rPr>
              <a:t>ΠωΣ διαχειριζoμαστε στο σχολείο το COVID 19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10" name="Εικόνα 4" descr=""/>
          <p:cNvPicPr/>
          <p:nvPr/>
        </p:nvPicPr>
        <p:blipFill>
          <a:blip r:embed="rId1"/>
          <a:stretch/>
        </p:blipFill>
        <p:spPr>
          <a:xfrm>
            <a:off x="9584280" y="805320"/>
            <a:ext cx="1548360" cy="995040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1" name="CustomShape 3"/>
          <p:cNvSpPr/>
          <p:nvPr/>
        </p:nvSpPr>
        <p:spPr>
          <a:xfrm>
            <a:off x="6549480" y="5363280"/>
            <a:ext cx="4582800" cy="9140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i="1" lang="el-GR" sz="1400" spc="-1" strike="noStrike">
                <a:solidFill>
                  <a:srgbClr val="ffffff"/>
                </a:solidFill>
                <a:latin typeface="Century Gothic"/>
              </a:rPr>
              <a:t>Τμήμα Μικροβιακής Αντοχής και Λοιμώξεων που συνδέονται με Φροντίδα Υγείας - ΕΟΔΥ</a:t>
            </a:r>
            <a:endParaRPr b="0" lang="el-GR" sz="1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l-GR" sz="2800" spc="-1" strike="noStrike">
                <a:solidFill>
                  <a:srgbClr val="ebebeb"/>
                </a:solidFill>
                <a:latin typeface="Century Gothic"/>
              </a:rPr>
              <a:t>Τι κάνουμε πριν και αφού μπούμε στην τάξη;</a:t>
            </a:r>
            <a:endParaRPr b="0" lang="el-GR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Περιμένουμε υπομονετικά στη σειρά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Βάζουμε αντισηπτικό διάλυμα στα χέρια μας 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Εάν το θρανίο μας δεν είναι καθαρό, το καθαρίζουμε με αντισηπτικά μαντηλάκιa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Φροντίζουμε ο χώρος να αερίζεται καλά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10521360" y="50400"/>
            <a:ext cx="5230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l-GR" sz="5400" spc="-1" strike="noStrike">
                <a:solidFill>
                  <a:srgbClr val="ffffff"/>
                </a:solidFill>
                <a:latin typeface="Century Gothic"/>
              </a:rPr>
              <a:t>1</a:t>
            </a:r>
            <a:endParaRPr b="0" lang="el-GR" sz="5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219320" y="88632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l-GR" sz="2800" spc="-1" strike="noStrike">
                <a:solidFill>
                  <a:srgbClr val="ebebeb"/>
                </a:solidFill>
                <a:latin typeface="Century Gothic"/>
              </a:rPr>
              <a:t>Τι κάνουμε όταν βγαίνουμε από την τάξη - Διάλειμμα</a:t>
            </a:r>
            <a:endParaRPr b="0" lang="el-GR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Βγαίνουμε με σειρά χωρίς να στριμωχνόμαστε και να πέφτουμε o ένας πάνω στον άλλο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Κατεβαίνουμε τις σκάλες χωρίς να συνωστιζόμαστε 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Στο προαύλιο κρατάμε όσο μπορούμε αποστάσεις. Μιλάμε με τους φίλους μας αλλά αποφεύγουμε τη στενή επαφή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0521360" y="50400"/>
            <a:ext cx="5230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l-GR" sz="5400" spc="-1" strike="noStrike">
                <a:solidFill>
                  <a:srgbClr val="ffffff"/>
                </a:solidFill>
                <a:latin typeface="Century Gothic"/>
              </a:rPr>
              <a:t>2</a:t>
            </a:r>
            <a:endParaRPr b="0" lang="el-GR" sz="5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ebebeb"/>
                </a:solidFill>
                <a:latin typeface="Century Gothic"/>
              </a:rPr>
              <a:t>Τι κάνουμε όταν το πρωί πριν ξεκινήσουμε για το σχολείο δεν νιώθουμε καλά</a:t>
            </a:r>
            <a:endParaRPr b="0" lang="el-GR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Το αναφέρουμε στους γονείς μας για να ενημερώσουν τον γιατρό και το σχολείο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Βάζουμε θερμόμετρο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Παραμένουμε σπίτι και παρακολουθούμε την υγεία μας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10521360" y="50400"/>
            <a:ext cx="5230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l-GR" sz="5400" spc="-1" strike="noStrike">
                <a:solidFill>
                  <a:srgbClr val="ffffff"/>
                </a:solidFill>
                <a:latin typeface="Century Gothic"/>
              </a:rPr>
              <a:t>3</a:t>
            </a:r>
            <a:endParaRPr b="0" lang="el-GR" sz="5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ebebeb"/>
                </a:solidFill>
                <a:latin typeface="Century Gothic"/>
              </a:rPr>
              <a:t>Τι κάνουμε όταν δεν έχουμε διαθέσιμο αντισηπτικό διάλυμα για να καθαρίσουμε τα χέρια μας</a:t>
            </a:r>
            <a:endParaRPr b="0" lang="el-GR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Ζητάμε από κάποιο δάσκαλό μας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Βρίσκουμε βρύση και σαπούνι και σαπουνίζουμε καλά τα χέρια μας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Μέχρι να καταφέρουμε να καθαρίσουμε τα χέρια μας: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Δεν ακουμπάμε το πρόσωπό μας με τα χέρια μας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Δεν πιάνουμε τα προσωπικά μας αντικείμενα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Δεν ακουμπάμε τους άλλους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0521360" y="50400"/>
            <a:ext cx="5230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l-GR" sz="5400" spc="-1" strike="noStrike">
                <a:solidFill>
                  <a:srgbClr val="ffffff"/>
                </a:solidFill>
                <a:latin typeface="Century Gothic"/>
              </a:rPr>
              <a:t>4</a:t>
            </a:r>
            <a:endParaRPr b="0" lang="el-GR" sz="5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el-GR" sz="2800" spc="-1" strike="noStrike">
                <a:solidFill>
                  <a:srgbClr val="ebebeb"/>
                </a:solidFill>
                <a:latin typeface="Century Gothic"/>
              </a:rPr>
              <a:t>Πώς αντιμετωπίζουμε έναν συμμαθητή μας που μπορεί να εμφανίσει συμπτώματα COVID 19</a:t>
            </a:r>
            <a:endParaRPr b="0" lang="el-GR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256040" y="2830320"/>
            <a:ext cx="9603720" cy="2644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Του δίνουμε ένα χαρτομάντηλο να καλύψει τον βήχα του εάν δεν έχει 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Του λέμε να βγει μαζί μας έξω από την τάξη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Κρατάμε απόσταση χωρίς όμως να τον αφήνουμε μόνο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000000"/>
                </a:solidFill>
                <a:latin typeface="Century Gothic"/>
              </a:rPr>
              <a:t>Ενημερώνουμε αμέσως έναν δάσκαλο για να τον οδηγήσει στον χώρο αποκλειστικής χρήσης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0521360" y="50400"/>
            <a:ext cx="5230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l-GR" sz="5400" spc="-1" strike="noStrike">
                <a:solidFill>
                  <a:srgbClr val="ffffff"/>
                </a:solidFill>
                <a:latin typeface="Century Gothic"/>
              </a:rPr>
              <a:t>5</a:t>
            </a:r>
            <a:endParaRPr b="0" lang="el-GR" sz="5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ebebeb"/>
                </a:solidFill>
                <a:latin typeface="Century Gothic"/>
              </a:rPr>
              <a:t>Τι κάνουμε όταν πρέπει να δανειστούμε ένα αντικείμενο από έναν συμμαθητή μας</a:t>
            </a:r>
            <a:endParaRPr b="0" lang="el-GR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Είναι πολύ σημαντικό να καταλάβουμε ότι δεν πρέπει να μοιραζόμαστε αντικείμενα με τους συμμαθητές μας. Γι’ αυτόν τον λόγο: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Πριν ξεκινήσουμε το πρωί από το σπίτι πρέπει να έχουμε φροντίσει να έχουμε όλα αυτά που χρειαζόμαστε για τη συγκεκριμένη ημέρα στο σχολείο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Δεν δανειζόμαστε και δεν δανείζουμε αντικείμενα ,όπως στιλό, μολύβια, γόμες, κασετίνες, τετράδια, χαρτάκια κ.ά.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Στη περίπτωση που πρέπει να δανειστούμε ή να δανείσουμε κάτι το καθαρίζουμε με αντισηπτικό μαντηλάκι όπως επίσης και τα χέρια μας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0521360" y="50400"/>
            <a:ext cx="5230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l-GR" sz="5400" spc="-1" strike="noStrike">
                <a:solidFill>
                  <a:srgbClr val="ffffff"/>
                </a:solidFill>
                <a:latin typeface="Century Gothic"/>
              </a:rPr>
              <a:t>6</a:t>
            </a:r>
            <a:endParaRPr b="0" lang="el-GR" sz="5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l-GR" sz="2800" spc="-1" strike="noStrike">
                <a:solidFill>
                  <a:srgbClr val="ebebeb"/>
                </a:solidFill>
                <a:latin typeface="Century Gothic"/>
              </a:rPr>
              <a:t>Τι κάνουμε με τον κοινό εξοπλισμό</a:t>
            </a:r>
            <a:endParaRPr b="0" lang="el-GR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154880" y="26035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Αποφεύγουμε τη χρήση κοινού εξοπλισμού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Στον πίνακα γράφει ο δάσκαλος με υλικά που θα χρησιμοποιεί μόνο εκείνος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Στο μάθημα της φυσικής αγωγής δεν χρησιμοποιούμε αντικείμενα με τα οποία έρχονται σε επαφή πολλά άτομα  ή δεν πραγματοποιούμε ασκήσεις που απαιτούν στενή επαφή 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Στα εργαστήρια (π.χ. ηλεκτρονικών υπολογιστών) μετά από κάθε μάθημα ο χώρος θα πρέπει να καθαρίζεται και να αερίζεται επαρκώς πριν μπει το επόμενο τμήμα. 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Ο εξοπλισμός που χρησιμοποιείται από πολλούς χρήστες θα πρέπει να καθαρίζεται συχνά και οι χρήστες μετά από κάθε επαφή να πλένουν καλά τα χέρια τους</a:t>
            </a:r>
            <a:endParaRPr b="0" lang="el-GR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0521360" y="50400"/>
            <a:ext cx="5230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l-GR" sz="5400" spc="-1" strike="noStrike">
                <a:solidFill>
                  <a:srgbClr val="ffffff"/>
                </a:solidFill>
                <a:latin typeface="Century Gothic"/>
              </a:rPr>
              <a:t>7</a:t>
            </a:r>
            <a:endParaRPr b="0" lang="el-GR" sz="54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</TotalTime>
  <Application>LibreOffice/6.0.5.2$Windows_X86_64 LibreOffice_project/54c8cbb85f300ac59db32fe8a675ff7683cd5a16</Application>
  <Words>461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2020-04-25T20:59:36Z</dcterms:created>
  <dc:creator>Flora</dc:creator>
  <dc:description/>
  <dc:language>el-GR</dc:language>
  <cp:lastModifiedBy>Μαρίνα Γκανά</cp:lastModifiedBy>
  <dcterms:modified xsi:type="dcterms:W3CDTF">2020-05-23T06:34:46Z</dcterms:modified>
  <cp:revision>47</cp:revision>
  <dc:subject/>
  <dc:title>ΠΕΡΙΠΤΩΣΕΙΣ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Προσαρμογή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