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7" r:id="rId5"/>
    <p:sldId id="266" r:id="rId6"/>
    <p:sldId id="267" r:id="rId7"/>
    <p:sldId id="275" r:id="rId8"/>
    <p:sldId id="276" r:id="rId9"/>
    <p:sldId id="268" r:id="rId10"/>
    <p:sldId id="258" r:id="rId1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15/12/2023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15/12/2023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noProof="0" dirty="0" smtClean="0"/>
              <a:t>Δεύτερου επιπέδου</a:t>
            </a:r>
          </a:p>
          <a:p>
            <a:pPr lvl="2" rtl="0"/>
            <a:r>
              <a:rPr lang="el-GR" noProof="0" dirty="0" smtClean="0"/>
              <a:t>Τρίτου επιπέδου</a:t>
            </a:r>
          </a:p>
          <a:p>
            <a:pPr lvl="3" rtl="0"/>
            <a:r>
              <a:rPr lang="el-GR" noProof="0" dirty="0" smtClean="0"/>
              <a:t>Τέταρτου επιπέδου</a:t>
            </a:r>
          </a:p>
          <a:p>
            <a:pPr lvl="4" rtl="0"/>
            <a:r>
              <a:rPr lang="el-GR" noProof="0" dirty="0" smtClean="0"/>
              <a:t>Πέμπτου επιπέδου</a:t>
            </a:r>
            <a:endParaRPr lang="el-GR" noProof="0" dirty="0"/>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1</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3</a:t>
            </a:fld>
            <a:endParaRPr lang="el-GR" dirty="0"/>
          </a:p>
        </p:txBody>
      </p:sp>
    </p:spTree>
    <p:extLst>
      <p:ext uri="{BB962C8B-B14F-4D97-AF65-F5344CB8AC3E}">
        <p14:creationId xmlns:p14="http://schemas.microsoft.com/office/powerpoint/2010/main" val="2235521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4</a:t>
            </a:fld>
            <a:endParaRPr lang="el-GR" dirty="0"/>
          </a:p>
        </p:txBody>
      </p:sp>
    </p:spTree>
    <p:extLst>
      <p:ext uri="{BB962C8B-B14F-4D97-AF65-F5344CB8AC3E}">
        <p14:creationId xmlns:p14="http://schemas.microsoft.com/office/powerpoint/2010/main" val="34506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5</a:t>
            </a:fld>
            <a:endParaRPr lang="el-GR" dirty="0"/>
          </a:p>
        </p:txBody>
      </p:sp>
    </p:spTree>
    <p:extLst>
      <p:ext uri="{BB962C8B-B14F-4D97-AF65-F5344CB8AC3E}">
        <p14:creationId xmlns:p14="http://schemas.microsoft.com/office/powerpoint/2010/main" val="120707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6</a:t>
            </a:fld>
            <a:endParaRPr lang="el-GR" dirty="0"/>
          </a:p>
        </p:txBody>
      </p:sp>
    </p:spTree>
    <p:extLst>
      <p:ext uri="{BB962C8B-B14F-4D97-AF65-F5344CB8AC3E}">
        <p14:creationId xmlns:p14="http://schemas.microsoft.com/office/powerpoint/2010/main" val="55326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7</a:t>
            </a:fld>
            <a:endParaRPr lang="el-GR" dirty="0"/>
          </a:p>
        </p:txBody>
      </p:sp>
    </p:spTree>
    <p:extLst>
      <p:ext uri="{BB962C8B-B14F-4D97-AF65-F5344CB8AC3E}">
        <p14:creationId xmlns:p14="http://schemas.microsoft.com/office/powerpoint/2010/main" val="2333254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smtClean="0"/>
              <a:t>Στυλ κύριου τίτλου</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smtClean="0"/>
              <a:t>Κάντε κλικ για να επεξεργαστείτε το Στυλ κύριου τίτλου</a:t>
            </a:r>
            <a:endParaRPr lang="el-GR" noProof="0" dirty="0"/>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smtClean="0"/>
              <a:t>Κάντε κλικ για να επεξεργαστείτε το Στυλ κύριου τίτλου</a:t>
            </a:r>
            <a:endParaRPr lang="el-GR" noProof="0" dirty="0"/>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smtClean="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15/12/2023</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15/12/2023</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smtClean="0"/>
              <a:t>Στυλ κύριου τίτλου</a:t>
            </a:r>
            <a:endParaRPr lang="el-GR" noProof="0" dirty="0"/>
          </a:p>
        </p:txBody>
      </p:sp>
      <p:sp>
        <p:nvSpPr>
          <p:cNvPr id="3" name="Θέση περιεχομένου 2"/>
          <p:cNvSpPr>
            <a:spLocks noGrp="1"/>
          </p:cNvSpPr>
          <p:nvPr>
            <p:ph idx="1"/>
          </p:nvPr>
        </p:nvSpPr>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15/12/2023</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smtClean="0"/>
              <a:t>Στυλ κύριου τίτλου</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15/12/2023</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15/12/2023</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smtClean="0"/>
              <a:t>Κάντε κλικ για να επεξεργαστείτε το Στυλ κύριου τίτλου</a:t>
            </a:r>
            <a:endParaRPr lang="el-GR" noProof="0" dirty="0"/>
          </a:p>
        </p:txBody>
      </p:sp>
      <p:sp>
        <p:nvSpPr>
          <p:cNvPr id="4" name="Θέση υποσέλιδου 3"/>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15/12/2023</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15/12/2023</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15/12/2023</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smtClean="0"/>
              <a:t>Κάντε κλικ για να επεξεργαστείτε το Στυλ κύριου τίτλου</a:t>
            </a:r>
            <a:endParaRPr lang="el-GR" noProof="0" dirty="0"/>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6" name="Θέση υποσέλιδου 5"/>
          <p:cNvSpPr>
            <a:spLocks noGrp="1"/>
          </p:cNvSpPr>
          <p:nvPr>
            <p:ph type="ftr" sz="quarter" idx="11"/>
          </p:nvPr>
        </p:nvSpPr>
        <p:spPr/>
        <p:txBody>
          <a:bodyPr rtlCol="0"/>
          <a:lstStyle/>
          <a:p>
            <a:pPr rtl="0"/>
            <a:r>
              <a:rPr lang="el-GR" noProof="0" dirty="0" smtClean="0"/>
              <a:t>Προσθήκη υποσέλιδου</a:t>
            </a:r>
            <a:endParaRPr lang="el-GR" noProof="0" dirty="0"/>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15/12/2023</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smtClean="0"/>
              <a:t>Κάντε κλικ για να επεξεργαστείτε το Στυλ κύριου τίτλου</a:t>
            </a:r>
            <a:endParaRPr lang="el-GR" noProof="0" dirty="0"/>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smtClean="0"/>
              <a:t>Επεξεργασία στυλ υποδείγματος κειμένου</a:t>
            </a:r>
          </a:p>
          <a:p>
            <a:pPr lvl="1" rtl="0"/>
            <a:r>
              <a:rPr lang="el-GR" noProof="0" dirty="0" smtClean="0"/>
              <a:t>Δεύτερου </a:t>
            </a:r>
            <a:r>
              <a:rPr lang="el-GR" noProof="0" dirty="0"/>
              <a:t>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smtClean="0"/>
              <a:t>Προσθήκη υποσέλιδου</a:t>
            </a:r>
            <a:endParaRPr lang="el-GR" noProof="0" dirty="0"/>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15/12/2023</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b="1" dirty="0" smtClean="0"/>
              <a:t>Οι</a:t>
            </a:r>
            <a:r>
              <a:rPr lang="en-US" b="1" dirty="0" smtClean="0"/>
              <a:t> </a:t>
            </a:r>
            <a:r>
              <a:rPr lang="el-GR" b="1" dirty="0" smtClean="0"/>
              <a:t>μικροί </a:t>
            </a:r>
            <a:r>
              <a:rPr lang="el-GR" b="1" dirty="0" err="1" smtClean="0"/>
              <a:t>Ευχούληδες</a:t>
            </a:r>
            <a:endParaRPr lang="el-GR" b="1" dirty="0"/>
          </a:p>
        </p:txBody>
      </p:sp>
      <p:sp>
        <p:nvSpPr>
          <p:cNvPr id="3" name="Υπότιτλος 2"/>
          <p:cNvSpPr>
            <a:spLocks noGrp="1"/>
          </p:cNvSpPr>
          <p:nvPr>
            <p:ph type="subTitle" idx="1"/>
          </p:nvPr>
        </p:nvSpPr>
        <p:spPr>
          <a:xfrm>
            <a:off x="911424" y="2362200"/>
            <a:ext cx="7086600" cy="914400"/>
          </a:xfrm>
        </p:spPr>
        <p:txBody>
          <a:bodyPr rtlCol="0"/>
          <a:lstStyle/>
          <a:p>
            <a:pPr rtl="0"/>
            <a:r>
              <a:rPr lang="el-GR" i="1" dirty="0" smtClean="0"/>
              <a:t>1</a:t>
            </a:r>
            <a:r>
              <a:rPr lang="el-GR" i="1" baseline="30000" dirty="0" smtClean="0"/>
              <a:t>ο</a:t>
            </a:r>
            <a:r>
              <a:rPr lang="el-GR" i="1" dirty="0" smtClean="0"/>
              <a:t> ΝΗΠΙΑΓΩΓΕΙΟ </a:t>
            </a:r>
            <a:r>
              <a:rPr lang="el-GR" i="1" dirty="0" smtClean="0"/>
              <a:t>ΓΛΥΦΑΔΑΣ</a:t>
            </a:r>
            <a:endParaRPr lang="en-US" i="1" dirty="0" smtClean="0"/>
          </a:p>
          <a:p>
            <a:pPr rtl="0"/>
            <a:r>
              <a:rPr lang="en-US" i="1" dirty="0" smtClean="0"/>
              <a:t>2023-2024</a:t>
            </a:r>
            <a:endParaRPr lang="el-GR" i="1"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92165" y="1268760"/>
            <a:ext cx="4209194" cy="3028235"/>
          </a:xfrm>
        </p:spPr>
      </p:pic>
      <p:sp>
        <p:nvSpPr>
          <p:cNvPr id="4" name="Θέση κειμένου 3"/>
          <p:cNvSpPr>
            <a:spLocks noGrp="1"/>
          </p:cNvSpPr>
          <p:nvPr>
            <p:ph type="body" sz="quarter" idx="14"/>
          </p:nvPr>
        </p:nvSpPr>
        <p:spPr>
          <a:xfrm>
            <a:off x="602036" y="5229200"/>
            <a:ext cx="10678540" cy="1512168"/>
          </a:xfrm>
        </p:spPr>
        <p:txBody>
          <a:bodyPr rtlCol="0">
            <a:normAutofit/>
          </a:bodyPr>
          <a:lstStyle/>
          <a:p>
            <a:pPr fontAlgn="base"/>
            <a:r>
              <a:rPr lang="el-GR" dirty="0">
                <a:latin typeface="Comic Sans MS" panose="030F0702030302020204" pitchFamily="66" charset="0"/>
              </a:rPr>
              <a:t>Μια φορά και ένα καιρό ήταν δύο αδερφάκια, ο </a:t>
            </a:r>
            <a:r>
              <a:rPr lang="el-GR" dirty="0" err="1">
                <a:latin typeface="Comic Sans MS" panose="030F0702030302020204" pitchFamily="66" charset="0"/>
              </a:rPr>
              <a:t>Ευχούλης</a:t>
            </a:r>
            <a:r>
              <a:rPr lang="el-GR" dirty="0">
                <a:latin typeface="Comic Sans MS" panose="030F0702030302020204" pitchFamily="66" charset="0"/>
              </a:rPr>
              <a:t> και η </a:t>
            </a:r>
            <a:r>
              <a:rPr lang="el-GR" dirty="0" err="1">
                <a:latin typeface="Comic Sans MS" panose="030F0702030302020204" pitchFamily="66" charset="0"/>
              </a:rPr>
              <a:t>Ευχούλα</a:t>
            </a:r>
            <a:r>
              <a:rPr lang="el-GR" dirty="0">
                <a:latin typeface="Comic Sans MS" panose="030F0702030302020204" pitchFamily="66" charset="0"/>
              </a:rPr>
              <a:t>, που αγαπούσαν πολύ τα παιδιά κι ήθελαν να βοηθούν ιδιαίτερα εκείνα που ήταν άρρωστα. </a:t>
            </a:r>
          </a:p>
          <a:p>
            <a:pPr fontAlgn="base"/>
            <a:r>
              <a:rPr lang="el-GR" dirty="0">
                <a:latin typeface="Comic Sans MS" panose="030F0702030302020204" pitchFamily="66" charset="0"/>
              </a:rPr>
              <a:t>Πώς θα μπορούσαν όμως να βοηθήσουν όλα τα παιδιά αφού δεν τα γνώριζαν; </a:t>
            </a:r>
            <a:r>
              <a:rPr lang="el-GR" dirty="0" smtClean="0">
                <a:latin typeface="Comic Sans MS" panose="030F0702030302020204" pitchFamily="66" charset="0"/>
              </a:rPr>
              <a:t>Και </a:t>
            </a:r>
            <a:r>
              <a:rPr lang="el-GR" dirty="0">
                <a:latin typeface="Comic Sans MS" panose="030F0702030302020204" pitchFamily="66" charset="0"/>
              </a:rPr>
              <a:t>πώς θα μάθαιναν όλοι για τον </a:t>
            </a:r>
            <a:r>
              <a:rPr lang="el-GR" dirty="0" err="1">
                <a:latin typeface="Comic Sans MS" panose="030F0702030302020204" pitchFamily="66" charset="0"/>
              </a:rPr>
              <a:t>Ευχούλη</a:t>
            </a:r>
            <a:r>
              <a:rPr lang="el-GR" dirty="0">
                <a:latin typeface="Comic Sans MS" panose="030F0702030302020204" pitchFamily="66" charset="0"/>
              </a:rPr>
              <a:t> και την </a:t>
            </a:r>
            <a:r>
              <a:rPr lang="el-GR" dirty="0" err="1">
                <a:latin typeface="Comic Sans MS" panose="030F0702030302020204" pitchFamily="66" charset="0"/>
              </a:rPr>
              <a:t>Ευχούλα</a:t>
            </a:r>
            <a:r>
              <a:rPr lang="el-GR" dirty="0">
                <a:latin typeface="Comic Sans MS" panose="030F0702030302020204" pitchFamily="66" charset="0"/>
              </a:rPr>
              <a:t>, ότι ήθελαν να πραγματοποιούν τις ευχές τους;;; </a:t>
            </a:r>
          </a:p>
        </p:txBody>
      </p:sp>
      <p:pic>
        <p:nvPicPr>
          <p:cNvPr id="3" name="Θέση εικόνας 2"/>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5303912" y="1216624"/>
            <a:ext cx="4237840" cy="3078586"/>
          </a:xfr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19336" y="5589240"/>
            <a:ext cx="11856640" cy="1008112"/>
          </a:xfrm>
        </p:spPr>
        <p:txBody>
          <a:bodyPr rtlCol="0">
            <a:normAutofit/>
          </a:bodyPr>
          <a:lstStyle/>
          <a:p>
            <a:pPr algn="just" fontAlgn="base"/>
            <a:r>
              <a:rPr lang="el-GR" sz="1800" dirty="0">
                <a:solidFill>
                  <a:srgbClr val="000000"/>
                </a:solidFill>
                <a:latin typeface="Comic Sans MS" panose="030F0702030302020204" pitchFamily="66" charset="0"/>
              </a:rPr>
              <a:t>Έψαξαν από δω, έψαξαν από κει, έψαξαν πέρα, έψαξαν παραπέρα, για να μάθουν ποιος χρειάζεται βοήθεια και να στείλουν ευχές με μήνυμα από το ραδιόφωνο ή την τηλεόραση, με μια κάρτα, με ένα γράμμα …  </a:t>
            </a:r>
            <a:br>
              <a:rPr lang="el-GR" sz="1800" dirty="0">
                <a:solidFill>
                  <a:srgbClr val="000000"/>
                </a:solidFill>
                <a:latin typeface="Comic Sans MS" panose="030F0702030302020204" pitchFamily="66" charset="0"/>
              </a:rPr>
            </a:br>
            <a:r>
              <a:rPr lang="el-GR" sz="1800" dirty="0">
                <a:solidFill>
                  <a:srgbClr val="000000"/>
                </a:solidFill>
                <a:latin typeface="Comic Sans MS" panose="030F0702030302020204" pitchFamily="66" charset="0"/>
              </a:rPr>
              <a:t>Οι ευχές τους είχαν τέλεια υλικά: έσταζαν μέλι, γλύκα, ζεστασιά σαν μια αγκαλιά με αρώματα, λουλούδια!!! </a:t>
            </a:r>
            <a:endParaRPr lang="el-GR" sz="1800" b="0" i="0" dirty="0">
              <a:solidFill>
                <a:srgbClr val="000000"/>
              </a:solidFill>
              <a:effectLst/>
              <a:latin typeface="Comic Sans MS" panose="030F0702030302020204" pitchFamily="66" charset="0"/>
            </a:endParaRPr>
          </a:p>
        </p:txBody>
      </p:sp>
      <p:pic>
        <p:nvPicPr>
          <p:cNvPr id="7" name="Θέση εικόνας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91888" y="1220019"/>
            <a:ext cx="4874224" cy="3536324"/>
          </a:xfrm>
        </p:spPr>
      </p:pic>
      <p:pic>
        <p:nvPicPr>
          <p:cNvPr id="8" name="Θέση εικόνας 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312024" y="743907"/>
            <a:ext cx="3105441" cy="2253045"/>
          </a:xfrm>
        </p:spPr>
      </p:pic>
      <p:pic>
        <p:nvPicPr>
          <p:cNvPr id="9" name="Θέση εικόνας 8"/>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6297528" y="3102343"/>
            <a:ext cx="3088375" cy="2227615"/>
          </a:xfrm>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19336" y="5589240"/>
            <a:ext cx="11856640" cy="1008112"/>
          </a:xfrm>
        </p:spPr>
        <p:txBody>
          <a:bodyPr rtlCol="0">
            <a:noAutofit/>
          </a:bodyPr>
          <a:lstStyle/>
          <a:p>
            <a:pPr algn="just" fontAlgn="base"/>
            <a:r>
              <a:rPr lang="el-GR" sz="1800" dirty="0">
                <a:solidFill>
                  <a:srgbClr val="000000"/>
                </a:solidFill>
                <a:latin typeface="Comic Sans MS" panose="030F0702030302020204" pitchFamily="66" charset="0"/>
              </a:rPr>
              <a:t>Ο </a:t>
            </a:r>
            <a:r>
              <a:rPr lang="el-GR" sz="1800" dirty="0" err="1">
                <a:solidFill>
                  <a:srgbClr val="000000"/>
                </a:solidFill>
                <a:latin typeface="Comic Sans MS" panose="030F0702030302020204" pitchFamily="66" charset="0"/>
              </a:rPr>
              <a:t>Ευχούλης</a:t>
            </a:r>
            <a:r>
              <a:rPr lang="el-GR" sz="1800" dirty="0">
                <a:solidFill>
                  <a:srgbClr val="000000"/>
                </a:solidFill>
                <a:latin typeface="Comic Sans MS" panose="030F0702030302020204" pitchFamily="66" charset="0"/>
              </a:rPr>
              <a:t> και η </a:t>
            </a:r>
            <a:r>
              <a:rPr lang="el-GR" sz="1800" dirty="0" err="1">
                <a:solidFill>
                  <a:srgbClr val="000000"/>
                </a:solidFill>
                <a:latin typeface="Comic Sans MS" panose="030F0702030302020204" pitchFamily="66" charset="0"/>
              </a:rPr>
              <a:t>Ευχούλα</a:t>
            </a:r>
            <a:r>
              <a:rPr lang="el-GR" sz="1800" dirty="0">
                <a:solidFill>
                  <a:srgbClr val="000000"/>
                </a:solidFill>
                <a:latin typeface="Comic Sans MS" panose="030F0702030302020204" pitchFamily="66" charset="0"/>
              </a:rPr>
              <a:t>, αποφάσισαν να ενώσουν τις δυνάμεις τους με άλλα παιδιά και να γίνουν μια μεγάλη ομάδα, «Οι μικροί </a:t>
            </a:r>
            <a:r>
              <a:rPr lang="el-GR" sz="1800" dirty="0" err="1">
                <a:solidFill>
                  <a:srgbClr val="000000"/>
                </a:solidFill>
                <a:latin typeface="Comic Sans MS" panose="030F0702030302020204" pitchFamily="66" charset="0"/>
              </a:rPr>
              <a:t>Ευχούληδες</a:t>
            </a:r>
            <a:r>
              <a:rPr lang="el-GR" sz="1800" dirty="0">
                <a:solidFill>
                  <a:srgbClr val="000000"/>
                </a:solidFill>
                <a:latin typeface="Comic Sans MS" panose="030F0702030302020204" pitchFamily="66" charset="0"/>
              </a:rPr>
              <a:t>». Σκέφτηκαν να φτιάξουν μια αφίσα, να πάνε στην πλατεία και να φωνάξουν δυνατά πως όποιο παιδί χρειάζεται βοήθεια να έρθει να τους βρει. Σκέφτηκαν να βάλουν μέσα σε μπουκαλάκια τις ευχές τους, να τα ρίξουν στη θάλασσα, ώστε να ταξιδέψουν μακριά αλλά και σε αερόστατα για να πετάξουν ψηλά.  </a:t>
            </a:r>
            <a:endParaRPr lang="el-GR" sz="1800" b="0" i="0" dirty="0">
              <a:solidFill>
                <a:srgbClr val="000000"/>
              </a:solidFill>
              <a:effectLst/>
              <a:latin typeface="Comic Sans MS" panose="030F0702030302020204" pitchFamily="66" charset="0"/>
            </a:endParaRPr>
          </a:p>
        </p:txBody>
      </p:sp>
      <p:pic>
        <p:nvPicPr>
          <p:cNvPr id="7" name="Θέση εικόνας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91888" y="1229440"/>
            <a:ext cx="4874224" cy="3517481"/>
          </a:xfrm>
        </p:spPr>
      </p:pic>
      <p:pic>
        <p:nvPicPr>
          <p:cNvPr id="8" name="Θέση εικόνας 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312305" y="743907"/>
            <a:ext cx="3239798" cy="2350931"/>
          </a:xfrm>
        </p:spPr>
      </p:pic>
      <p:pic>
        <p:nvPicPr>
          <p:cNvPr id="9" name="Θέση εικόνας 8"/>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6398501" y="3094838"/>
            <a:ext cx="3067406" cy="2227615"/>
          </a:xfrm>
        </p:spPr>
      </p:pic>
    </p:spTree>
    <p:extLst>
      <p:ext uri="{BB962C8B-B14F-4D97-AF65-F5344CB8AC3E}">
        <p14:creationId xmlns:p14="http://schemas.microsoft.com/office/powerpoint/2010/main" val="9920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19336" y="5589240"/>
            <a:ext cx="11856640" cy="1008112"/>
          </a:xfrm>
        </p:spPr>
        <p:txBody>
          <a:bodyPr rtlCol="0">
            <a:noAutofit/>
          </a:bodyPr>
          <a:lstStyle/>
          <a:p>
            <a:pPr algn="just" fontAlgn="base"/>
            <a:r>
              <a:rPr lang="el-GR" sz="1800" dirty="0" err="1">
                <a:solidFill>
                  <a:srgbClr val="000000"/>
                </a:solidFill>
                <a:latin typeface="Comic Sans MS" panose="030F0702030302020204" pitchFamily="66" charset="0"/>
              </a:rPr>
              <a:t>Αααα</a:t>
            </a:r>
            <a:r>
              <a:rPr lang="el-GR" sz="1800" dirty="0">
                <a:solidFill>
                  <a:srgbClr val="000000"/>
                </a:solidFill>
                <a:latin typeface="Comic Sans MS" panose="030F0702030302020204" pitchFamily="66" charset="0"/>
              </a:rPr>
              <a:t>… Σκέφτηκαν, ακόμα, να ανέβουν ψηλά στο βουνό και να στήσουν σκάλες, τη μία πάνω στην άλλη, ώστε να φτάσουν στα σύννεφα και τα αστέρια. Αν οι ευχές κρεμαστούν στα αστέρια, τότε θα λάμπουν όλη νύχτα και θα τις βλέπουν, όλοι μικροί - μεγάλοι. Κι αν όλοι μάθουν για τα αστεράκια των </a:t>
            </a:r>
            <a:r>
              <a:rPr lang="el-GR" sz="1800" dirty="0" err="1">
                <a:solidFill>
                  <a:srgbClr val="000000"/>
                </a:solidFill>
                <a:latin typeface="Comic Sans MS" panose="030F0702030302020204" pitchFamily="66" charset="0"/>
              </a:rPr>
              <a:t>ευχούληδων</a:t>
            </a:r>
            <a:r>
              <a:rPr lang="el-GR" sz="1800" dirty="0">
                <a:solidFill>
                  <a:srgbClr val="000000"/>
                </a:solidFill>
                <a:latin typeface="Comic Sans MS" panose="030F0702030302020204" pitchFamily="66" charset="0"/>
              </a:rPr>
              <a:t>, τότε μπορεί ο καθένας να γίνει, ένας κρίκος μιας αλυσίδας, σαν ένα τζίνι βοήθεια που θα στείλει βοηθούς, όπου υπάρχει ανάγκη. </a:t>
            </a:r>
            <a:endParaRPr lang="el-GR" sz="1800" b="0" i="0" dirty="0">
              <a:solidFill>
                <a:srgbClr val="000000"/>
              </a:solidFill>
              <a:effectLst/>
              <a:latin typeface="Comic Sans MS" panose="030F0702030302020204" pitchFamily="66" charset="0"/>
            </a:endParaRPr>
          </a:p>
        </p:txBody>
      </p:sp>
      <p:pic>
        <p:nvPicPr>
          <p:cNvPr id="7" name="Θέση εικόνας 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1423" y="1124745"/>
            <a:ext cx="5114279" cy="3670090"/>
          </a:xfrm>
        </p:spPr>
      </p:pic>
      <p:pic>
        <p:nvPicPr>
          <p:cNvPr id="8" name="Θέση εικόνας 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6312305" y="748865"/>
            <a:ext cx="3239798" cy="2341015"/>
          </a:xfrm>
        </p:spPr>
      </p:pic>
      <p:pic>
        <p:nvPicPr>
          <p:cNvPr id="9" name="Θέση εικόνας 8"/>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6398501" y="3100752"/>
            <a:ext cx="3067406" cy="2215786"/>
          </a:xfrm>
        </p:spPr>
      </p:pic>
    </p:spTree>
    <p:extLst>
      <p:ext uri="{BB962C8B-B14F-4D97-AF65-F5344CB8AC3E}">
        <p14:creationId xmlns:p14="http://schemas.microsoft.com/office/powerpoint/2010/main" val="353233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0" y="6297262"/>
            <a:ext cx="12192000" cy="479791"/>
          </a:xfrm>
        </p:spPr>
        <p:txBody>
          <a:bodyPr rtlCol="0">
            <a:noAutofit/>
          </a:bodyPr>
          <a:lstStyle/>
          <a:p>
            <a:r>
              <a:rPr lang="el-GR" sz="1800" dirty="0">
                <a:solidFill>
                  <a:srgbClr val="000000"/>
                </a:solidFill>
                <a:latin typeface="Comic Sans MS" panose="030F0702030302020204" pitchFamily="66" charset="0"/>
              </a:rPr>
              <a:t>Τα παιδιά ενθουσιάστηκαν με την ιδέα κι έπιασαν αμέσως δουλειά, δεν έπρεπε να χάσουν λεπτό… σκέφτονταν μόνο τα παιδιά που τους περίμεναν… </a:t>
            </a:r>
            <a:endParaRPr lang="el-GR" sz="1800" dirty="0"/>
          </a:p>
        </p:txBody>
      </p:sp>
      <p:pic>
        <p:nvPicPr>
          <p:cNvPr id="10" name="Θέση εικόνας 9"/>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960037" y="462510"/>
            <a:ext cx="3677389" cy="2677481"/>
          </a:xfrm>
        </p:spPr>
      </p:pic>
      <p:pic>
        <p:nvPicPr>
          <p:cNvPr id="7" name="Θέση εικόνας 6"/>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1033697" y="260648"/>
            <a:ext cx="2562697" cy="2003364"/>
          </a:xfrm>
        </p:spPr>
      </p:pic>
      <p:pic>
        <p:nvPicPr>
          <p:cNvPr id="8" name="Θέση εικόνας 7"/>
          <p:cNvPicPr>
            <a:picLocks noGrp="1" noChangeAspect="1"/>
          </p:cNvPicPr>
          <p:nvPr>
            <p:ph type="pic" sz="quarter" idx="16"/>
          </p:nvPr>
        </p:nvPicPr>
        <p:blipFill>
          <a:blip r:embed="rId5">
            <a:extLst>
              <a:ext uri="{28A0092B-C50C-407E-A947-70E740481C1C}">
                <a14:useLocalDpi xmlns:a14="http://schemas.microsoft.com/office/drawing/2010/main" val="0"/>
              </a:ext>
            </a:extLst>
          </a:blip>
          <a:stretch>
            <a:fillRect/>
          </a:stretch>
        </p:blipFill>
        <p:spPr>
          <a:xfrm>
            <a:off x="1027273" y="2492896"/>
            <a:ext cx="2427126" cy="1798107"/>
          </a:xfrm>
        </p:spPr>
      </p:pic>
      <p:pic>
        <p:nvPicPr>
          <p:cNvPr id="9" name="Θέση εικόνας 8"/>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1161642" y="4519887"/>
            <a:ext cx="2434752" cy="1791009"/>
          </a:xfrm>
        </p:spPr>
      </p:pic>
      <p:pic>
        <p:nvPicPr>
          <p:cNvPr id="11" name="Θέση εικόνας 10"/>
          <p:cNvPicPr>
            <a:picLocks noGrp="1" noChangeAspect="1"/>
          </p:cNvPicPr>
          <p:nvPr>
            <p:ph type="pic" sz="quarter" idx="18"/>
          </p:nvPr>
        </p:nvPicPr>
        <p:blipFill>
          <a:blip r:embed="rId7">
            <a:extLst>
              <a:ext uri="{28A0092B-C50C-407E-A947-70E740481C1C}">
                <a14:useLocalDpi xmlns:a14="http://schemas.microsoft.com/office/drawing/2010/main" val="0"/>
              </a:ext>
            </a:extLst>
          </a:blip>
          <a:stretch>
            <a:fillRect/>
          </a:stretch>
        </p:blipFill>
        <p:spPr>
          <a:xfrm>
            <a:off x="4758036" y="3480596"/>
            <a:ext cx="3889206" cy="2816667"/>
          </a:xfrm>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376" y="4365374"/>
            <a:ext cx="7351712" cy="2461592"/>
          </a:xfrm>
        </p:spPr>
        <p:txBody>
          <a:bodyPr rtlCol="0">
            <a:normAutofit fontScale="90000"/>
          </a:bodyPr>
          <a:lstStyle/>
          <a:p>
            <a:pPr algn="ctr" fontAlgn="base"/>
            <a:r>
              <a:rPr lang="el-GR" sz="2000" dirty="0">
                <a:solidFill>
                  <a:srgbClr val="000000"/>
                </a:solidFill>
                <a:latin typeface="Comic Sans MS" panose="030F0702030302020204" pitchFamily="66" charset="0"/>
              </a:rPr>
              <a:t>Κι από τότε και </a:t>
            </a:r>
            <a:r>
              <a:rPr lang="el-GR" sz="2000" dirty="0" smtClean="0">
                <a:solidFill>
                  <a:srgbClr val="000000"/>
                </a:solidFill>
                <a:latin typeface="Comic Sans MS" panose="030F0702030302020204" pitchFamily="66" charset="0"/>
              </a:rPr>
              <a:t>μετά</a:t>
            </a:r>
            <a:r>
              <a:rPr lang="en-US" sz="2000" dirty="0" smtClean="0">
                <a:solidFill>
                  <a:srgbClr val="000000"/>
                </a:solidFill>
                <a:latin typeface="Comic Sans MS" panose="030F0702030302020204" pitchFamily="66" charset="0"/>
              </a:rPr>
              <a:t/>
            </a:r>
            <a:br>
              <a:rPr lang="en-US" sz="2000" dirty="0" smtClean="0">
                <a:solidFill>
                  <a:srgbClr val="000000"/>
                </a:solidFill>
                <a:latin typeface="Comic Sans MS" panose="030F0702030302020204" pitchFamily="66" charset="0"/>
              </a:rPr>
            </a:br>
            <a:r>
              <a:rPr lang="el-GR" sz="2000" dirty="0" smtClean="0">
                <a:solidFill>
                  <a:srgbClr val="000000"/>
                </a:solidFill>
                <a:latin typeface="Comic Sans MS" panose="030F0702030302020204" pitchFamily="66" charset="0"/>
              </a:rPr>
              <a:t>,</a:t>
            </a:r>
            <a:r>
              <a:rPr lang="el-GR" sz="2000" dirty="0">
                <a:solidFill>
                  <a:srgbClr val="000000"/>
                </a:solidFill>
                <a:latin typeface="Comic Sans MS" panose="030F0702030302020204" pitchFamily="66" charset="0"/>
              </a:rPr>
              <a:t> </a:t>
            </a:r>
            <a:br>
              <a:rPr lang="el-GR" sz="2000" dirty="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οι </a:t>
            </a:r>
            <a:r>
              <a:rPr lang="el-GR" sz="2000" dirty="0" err="1">
                <a:solidFill>
                  <a:srgbClr val="000000"/>
                </a:solidFill>
                <a:latin typeface="Comic Sans MS" panose="030F0702030302020204" pitchFamily="66" charset="0"/>
              </a:rPr>
              <a:t>Ευχούληδες</a:t>
            </a:r>
            <a:r>
              <a:rPr lang="el-GR" sz="2000" dirty="0">
                <a:solidFill>
                  <a:srgbClr val="000000"/>
                </a:solidFill>
                <a:latin typeface="Comic Sans MS" panose="030F0702030302020204" pitchFamily="66" charset="0"/>
              </a:rPr>
              <a:t> παιδιά, </a:t>
            </a:r>
            <a:r>
              <a:rPr lang="en-US" sz="2000" dirty="0" smtClean="0">
                <a:solidFill>
                  <a:srgbClr val="000000"/>
                </a:solidFill>
                <a:latin typeface="Comic Sans MS" panose="030F0702030302020204" pitchFamily="66" charset="0"/>
              </a:rPr>
              <a:t/>
            </a:r>
            <a:br>
              <a:rPr lang="en-US" sz="2000" dirty="0" smtClean="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
            </a:r>
            <a:br>
              <a:rPr lang="el-GR" sz="2000" dirty="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ένιωθαν πολύ καλά</a:t>
            </a:r>
            <a:r>
              <a:rPr lang="el-GR" sz="2000" dirty="0" smtClean="0">
                <a:solidFill>
                  <a:srgbClr val="000000"/>
                </a:solidFill>
                <a:latin typeface="Comic Sans MS" panose="030F0702030302020204" pitchFamily="66" charset="0"/>
              </a:rPr>
              <a:t>,</a:t>
            </a:r>
            <a:r>
              <a:rPr lang="en-US" sz="2000" dirty="0" smtClean="0">
                <a:solidFill>
                  <a:srgbClr val="000000"/>
                </a:solidFill>
                <a:latin typeface="Comic Sans MS" panose="030F0702030302020204" pitchFamily="66" charset="0"/>
              </a:rPr>
              <a:t/>
            </a:r>
            <a:br>
              <a:rPr lang="en-US" sz="2000" dirty="0" smtClean="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 </a:t>
            </a:r>
            <a:br>
              <a:rPr lang="el-GR" sz="2000" dirty="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που βοηθούσαν τα παιδιά, </a:t>
            </a:r>
            <a:br>
              <a:rPr lang="el-GR" sz="2000" dirty="0">
                <a:solidFill>
                  <a:srgbClr val="000000"/>
                </a:solidFill>
                <a:latin typeface="Comic Sans MS" panose="030F0702030302020204" pitchFamily="66" charset="0"/>
              </a:rPr>
            </a:br>
            <a:r>
              <a:rPr lang="el-GR" sz="2000" dirty="0">
                <a:solidFill>
                  <a:srgbClr val="000000"/>
                </a:solidFill>
                <a:latin typeface="Comic Sans MS" panose="030F0702030302020204" pitchFamily="66" charset="0"/>
              </a:rPr>
              <a:t>με λόγια μέσα από την καρδιά!!!</a:t>
            </a:r>
            <a:r>
              <a:rPr lang="el-GR" dirty="0">
                <a:solidFill>
                  <a:srgbClr val="000000"/>
                </a:solidFill>
                <a:latin typeface="Comic Sans MS" panose="030F0702030302020204" pitchFamily="66" charset="0"/>
              </a:rPr>
              <a:t> </a:t>
            </a:r>
            <a:endParaRPr lang="el-GR" b="0" i="0" dirty="0">
              <a:solidFill>
                <a:srgbClr val="000000"/>
              </a:solidFill>
              <a:effectLst/>
              <a:latin typeface="Segoe UI" panose="020B0502040204020203"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28" y="98929"/>
            <a:ext cx="2929270" cy="2110576"/>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3893" y="85598"/>
            <a:ext cx="2967220" cy="2157631"/>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408" y="209948"/>
            <a:ext cx="2649404" cy="1908930"/>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2258" y="180974"/>
            <a:ext cx="3049446" cy="2193874"/>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6075" y="2531540"/>
            <a:ext cx="2528419" cy="1833834"/>
          </a:xfrm>
          <a:prstGeom prst="rect">
            <a:avLst/>
          </a:prstGeom>
        </p:spPr>
      </p:pic>
      <p:pic>
        <p:nvPicPr>
          <p:cNvPr id="10" name="Εικόνα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3603" y="2446855"/>
            <a:ext cx="2557590" cy="1845683"/>
          </a:xfrm>
          <a:prstGeom prst="rect">
            <a:avLst/>
          </a:prstGeom>
        </p:spPr>
      </p:pic>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3173" y="4869160"/>
            <a:ext cx="2557590" cy="1837651"/>
          </a:xfrm>
          <a:prstGeom prst="rect">
            <a:avLst/>
          </a:prstGeom>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openxmlformats.org/package/2006/metadata/core-properties"/>
    <ds:schemaRef ds:uri="http://purl.org/dc/elements/1.1/"/>
    <ds:schemaRef ds:uri="a4f35948-e619-41b3-aa29-22878b09cfd2"/>
    <ds:schemaRef ds:uri="http://schemas.microsoft.com/office/infopath/2007/PartnerControls"/>
    <ds:schemaRef ds:uri="http://purl.org/dc/terms/"/>
    <ds:schemaRef ds:uri="40262f94-9f35-4ac3-9a90-690165a166b7"/>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Παρουσίαση με παιδιά στην αυλή σχολείου, άλμπουμ (ευρεία οθόνη)</Template>
  <TotalTime>75</TotalTime>
  <Words>489</Words>
  <Application>Microsoft Office PowerPoint</Application>
  <PresentationFormat>Ευρεία οθόνη</PresentationFormat>
  <Paragraphs>22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Comic Sans MS</vt:lpstr>
      <vt:lpstr>Segoe UI</vt:lpstr>
      <vt:lpstr>Times New Roman</vt:lpstr>
      <vt:lpstr>Παιδιά-φίλοι 16x9</vt:lpstr>
      <vt:lpstr>Οι μικροί Ευχούληδες</vt:lpstr>
      <vt:lpstr>Παρουσίαση του PowerPoint</vt:lpstr>
      <vt:lpstr>Έψαξαν από δω, έψαξαν από κει, έψαξαν πέρα, έψαξαν παραπέρα, για να μάθουν ποιος χρειάζεται βοήθεια και να στείλουν ευχές με μήνυμα από το ραδιόφωνο ή την τηλεόραση, με μια κάρτα, με ένα γράμμα …   Οι ευχές τους είχαν τέλεια υλικά: έσταζαν μέλι, γλύκα, ζεστασιά σαν μια αγκαλιά με αρώματα, λουλούδια!!! </vt:lpstr>
      <vt:lpstr>Ο Ευχούλης και η Ευχούλα, αποφάσισαν να ενώσουν τις δυνάμεις τους με άλλα παιδιά και να γίνουν μια μεγάλη ομάδα, «Οι μικροί Ευχούληδες». Σκέφτηκαν να φτιάξουν μια αφίσα, να πάνε στην πλατεία και να φωνάξουν δυνατά πως όποιο παιδί χρειάζεται βοήθεια να έρθει να τους βρει. Σκέφτηκαν να βάλουν μέσα σε μπουκαλάκια τις ευχές τους, να τα ρίξουν στη θάλασσα, ώστε να ταξιδέψουν μακριά αλλά και σε αερόστατα για να πετάξουν ψηλά.  </vt:lpstr>
      <vt:lpstr>Αααα… Σκέφτηκαν, ακόμα, να ανέβουν ψηλά στο βουνό και να στήσουν σκάλες, τη μία πάνω στην άλλη, ώστε να φτάσουν στα σύννεφα και τα αστέρια. Αν οι ευχές κρεμαστούν στα αστέρια, τότε θα λάμπουν όλη νύχτα και θα τις βλέπουν, όλοι μικροί - μεγάλοι. Κι αν όλοι μάθουν για τα αστεράκια των ευχούληδων, τότε μπορεί ο καθένας να γίνει, ένας κρίκος μιας αλυσίδας, σαν ένα τζίνι βοήθεια που θα στείλει βοηθούς, όπου υπάρχει ανάγκη. </vt:lpstr>
      <vt:lpstr>Τα παιδιά ενθουσιάστηκαν με την ιδέα κι έπιασαν αμέσως δουλειά, δεν έπρεπε να χάσουν λεπτό… σκέφτονταν μόνο τα παιδιά που τους περίμεναν… </vt:lpstr>
      <vt:lpstr>Κι από τότε και μετά ,  οι Ευχούληδες παιδιά,   ένιωθαν πολύ καλά,   που βοηθούσαν τα παιδιά,  με λόγια μέσα από την καρδιά!!!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Ευχούληδες</dc:title>
  <dc:creator>user</dc:creator>
  <cp:keywords/>
  <cp:lastModifiedBy>user</cp:lastModifiedBy>
  <cp:revision>7</cp:revision>
  <dcterms:created xsi:type="dcterms:W3CDTF">2023-12-14T12:24:12Z</dcterms:created>
  <dcterms:modified xsi:type="dcterms:W3CDTF">2023-12-15T10:42:27Z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