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9ACE85CE-2D8A-44EB-A832-B95AC9128B6F}" type="datetimeFigureOut">
              <a:rPr lang="el-GR" smtClean="0"/>
              <a:t>22/10/2025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00782E-4F4E-4B95-BBC1-EFFCBFC74AE2}" type="slidenum">
              <a:rPr lang="el-GR" smtClean="0"/>
              <a:t>‹#›</a:t>
            </a:fld>
            <a:endParaRPr lang="el-GR"/>
          </a:p>
        </p:txBody>
      </p:sp>
    </p:spTree>
    <p:extLst>
      <p:ext uri="{BB962C8B-B14F-4D97-AF65-F5344CB8AC3E}">
        <p14:creationId xmlns:p14="http://schemas.microsoft.com/office/powerpoint/2010/main" val="95284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ACE85CE-2D8A-44EB-A832-B95AC9128B6F}" type="datetimeFigureOut">
              <a:rPr lang="el-GR" smtClean="0"/>
              <a:t>22/10/2025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00782E-4F4E-4B95-BBC1-EFFCBFC74AE2}" type="slidenum">
              <a:rPr lang="el-GR" smtClean="0"/>
              <a:t>‹#›</a:t>
            </a:fld>
            <a:endParaRPr lang="el-GR"/>
          </a:p>
        </p:txBody>
      </p:sp>
    </p:spTree>
    <p:extLst>
      <p:ext uri="{BB962C8B-B14F-4D97-AF65-F5344CB8AC3E}">
        <p14:creationId xmlns:p14="http://schemas.microsoft.com/office/powerpoint/2010/main" val="152667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ACE85CE-2D8A-44EB-A832-B95AC9128B6F}" type="datetimeFigureOut">
              <a:rPr lang="el-GR" smtClean="0"/>
              <a:t>22/10/2025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00782E-4F4E-4B95-BBC1-EFFCBFC74AE2}" type="slidenum">
              <a:rPr lang="el-GR" smtClean="0"/>
              <a:t>‹#›</a:t>
            </a:fld>
            <a:endParaRPr lang="el-GR"/>
          </a:p>
        </p:txBody>
      </p:sp>
    </p:spTree>
    <p:extLst>
      <p:ext uri="{BB962C8B-B14F-4D97-AF65-F5344CB8AC3E}">
        <p14:creationId xmlns:p14="http://schemas.microsoft.com/office/powerpoint/2010/main" val="37269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ACE85CE-2D8A-44EB-A832-B95AC9128B6F}" type="datetimeFigureOut">
              <a:rPr lang="el-GR" smtClean="0"/>
              <a:t>22/10/2025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00782E-4F4E-4B95-BBC1-EFFCBFC74AE2}" type="slidenum">
              <a:rPr lang="el-GR" smtClean="0"/>
              <a:t>‹#›</a:t>
            </a:fld>
            <a:endParaRPr lang="el-GR"/>
          </a:p>
        </p:txBody>
      </p:sp>
    </p:spTree>
    <p:extLst>
      <p:ext uri="{BB962C8B-B14F-4D97-AF65-F5344CB8AC3E}">
        <p14:creationId xmlns:p14="http://schemas.microsoft.com/office/powerpoint/2010/main" val="429380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9ACE85CE-2D8A-44EB-A832-B95AC9128B6F}" type="datetimeFigureOut">
              <a:rPr lang="el-GR" smtClean="0"/>
              <a:t>22/10/2025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00782E-4F4E-4B95-BBC1-EFFCBFC74AE2}" type="slidenum">
              <a:rPr lang="el-GR" smtClean="0"/>
              <a:t>‹#›</a:t>
            </a:fld>
            <a:endParaRPr lang="el-GR"/>
          </a:p>
        </p:txBody>
      </p:sp>
    </p:spTree>
    <p:extLst>
      <p:ext uri="{BB962C8B-B14F-4D97-AF65-F5344CB8AC3E}">
        <p14:creationId xmlns:p14="http://schemas.microsoft.com/office/powerpoint/2010/main" val="178593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ACE85CE-2D8A-44EB-A832-B95AC9128B6F}" type="datetimeFigureOut">
              <a:rPr lang="el-GR" smtClean="0"/>
              <a:t>22/10/2025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600782E-4F4E-4B95-BBC1-EFFCBFC74AE2}" type="slidenum">
              <a:rPr lang="el-GR" smtClean="0"/>
              <a:t>‹#›</a:t>
            </a:fld>
            <a:endParaRPr lang="el-GR"/>
          </a:p>
        </p:txBody>
      </p:sp>
    </p:spTree>
    <p:extLst>
      <p:ext uri="{BB962C8B-B14F-4D97-AF65-F5344CB8AC3E}">
        <p14:creationId xmlns:p14="http://schemas.microsoft.com/office/powerpoint/2010/main" val="64997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ACE85CE-2D8A-44EB-A832-B95AC9128B6F}" type="datetimeFigureOut">
              <a:rPr lang="el-GR" smtClean="0"/>
              <a:t>22/10/2025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600782E-4F4E-4B95-BBC1-EFFCBFC74AE2}" type="slidenum">
              <a:rPr lang="el-GR" smtClean="0"/>
              <a:t>‹#›</a:t>
            </a:fld>
            <a:endParaRPr lang="el-GR"/>
          </a:p>
        </p:txBody>
      </p:sp>
    </p:spTree>
    <p:extLst>
      <p:ext uri="{BB962C8B-B14F-4D97-AF65-F5344CB8AC3E}">
        <p14:creationId xmlns:p14="http://schemas.microsoft.com/office/powerpoint/2010/main" val="212657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ACE85CE-2D8A-44EB-A832-B95AC9128B6F}" type="datetimeFigureOut">
              <a:rPr lang="el-GR" smtClean="0"/>
              <a:t>22/10/2025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600782E-4F4E-4B95-BBC1-EFFCBFC74AE2}" type="slidenum">
              <a:rPr lang="el-GR" smtClean="0"/>
              <a:t>‹#›</a:t>
            </a:fld>
            <a:endParaRPr lang="el-GR"/>
          </a:p>
        </p:txBody>
      </p:sp>
    </p:spTree>
    <p:extLst>
      <p:ext uri="{BB962C8B-B14F-4D97-AF65-F5344CB8AC3E}">
        <p14:creationId xmlns:p14="http://schemas.microsoft.com/office/powerpoint/2010/main" val="83422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ACE85CE-2D8A-44EB-A832-B95AC9128B6F}" type="datetimeFigureOut">
              <a:rPr lang="el-GR" smtClean="0"/>
              <a:t>22/10/2025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600782E-4F4E-4B95-BBC1-EFFCBFC74AE2}" type="slidenum">
              <a:rPr lang="el-GR" smtClean="0"/>
              <a:t>‹#›</a:t>
            </a:fld>
            <a:endParaRPr lang="el-GR"/>
          </a:p>
        </p:txBody>
      </p:sp>
    </p:spTree>
    <p:extLst>
      <p:ext uri="{BB962C8B-B14F-4D97-AF65-F5344CB8AC3E}">
        <p14:creationId xmlns:p14="http://schemas.microsoft.com/office/powerpoint/2010/main" val="362151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9ACE85CE-2D8A-44EB-A832-B95AC9128B6F}" type="datetimeFigureOut">
              <a:rPr lang="el-GR" smtClean="0"/>
              <a:t>22/10/2025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600782E-4F4E-4B95-BBC1-EFFCBFC74AE2}" type="slidenum">
              <a:rPr lang="el-GR" smtClean="0"/>
              <a:t>‹#›</a:t>
            </a:fld>
            <a:endParaRPr lang="el-GR"/>
          </a:p>
        </p:txBody>
      </p:sp>
    </p:spTree>
    <p:extLst>
      <p:ext uri="{BB962C8B-B14F-4D97-AF65-F5344CB8AC3E}">
        <p14:creationId xmlns:p14="http://schemas.microsoft.com/office/powerpoint/2010/main" val="177442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9ACE85CE-2D8A-44EB-A832-B95AC9128B6F}" type="datetimeFigureOut">
              <a:rPr lang="el-GR" smtClean="0"/>
              <a:t>22/10/2025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600782E-4F4E-4B95-BBC1-EFFCBFC74AE2}" type="slidenum">
              <a:rPr lang="el-GR" smtClean="0"/>
              <a:t>‹#›</a:t>
            </a:fld>
            <a:endParaRPr lang="el-GR"/>
          </a:p>
        </p:txBody>
      </p:sp>
    </p:spTree>
    <p:extLst>
      <p:ext uri="{BB962C8B-B14F-4D97-AF65-F5344CB8AC3E}">
        <p14:creationId xmlns:p14="http://schemas.microsoft.com/office/powerpoint/2010/main" val="412167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E85CE-2D8A-44EB-A832-B95AC9128B6F}" type="datetimeFigureOut">
              <a:rPr lang="el-GR" smtClean="0"/>
              <a:t>22/10/2025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0782E-4F4E-4B95-BBC1-EFFCBFC74AE2}" type="slidenum">
              <a:rPr lang="el-GR" smtClean="0"/>
              <a:t>‹#›</a:t>
            </a:fld>
            <a:endParaRPr lang="el-GR"/>
          </a:p>
        </p:txBody>
      </p:sp>
    </p:spTree>
    <p:extLst>
      <p:ext uri="{BB962C8B-B14F-4D97-AF65-F5344CB8AC3E}">
        <p14:creationId xmlns:p14="http://schemas.microsoft.com/office/powerpoint/2010/main" val="1379675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i="1" dirty="0" smtClean="0"/>
              <a:t>ΨΥΧΙΚΗ ΥΓΕΙΑ </a:t>
            </a:r>
            <a:endParaRPr lang="el-GR" b="1" i="1"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390775" y="-2943225"/>
            <a:ext cx="7245350" cy="12357100"/>
          </a:xfrm>
          <a:prstGeom prst="rect">
            <a:avLst/>
          </a:prstGeom>
        </p:spPr>
      </p:pic>
    </p:spTree>
    <p:extLst>
      <p:ext uri="{BB962C8B-B14F-4D97-AF65-F5344CB8AC3E}">
        <p14:creationId xmlns:p14="http://schemas.microsoft.com/office/powerpoint/2010/main" val="2029937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534458"/>
            <a:ext cx="4406900" cy="5875868"/>
          </a:xfr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950" y="534458"/>
            <a:ext cx="4406107" cy="5874809"/>
          </a:xfrm>
          <a:prstGeom prst="rect">
            <a:avLst/>
          </a:prstGeom>
        </p:spPr>
      </p:pic>
    </p:spTree>
    <p:extLst>
      <p:ext uri="{BB962C8B-B14F-4D97-AF65-F5344CB8AC3E}">
        <p14:creationId xmlns:p14="http://schemas.microsoft.com/office/powerpoint/2010/main" val="5816866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0728" y="0"/>
            <a:ext cx="5146872" cy="6862497"/>
          </a:xfrm>
        </p:spPr>
      </p:pic>
    </p:spTree>
    <p:extLst>
      <p:ext uri="{BB962C8B-B14F-4D97-AF65-F5344CB8AC3E}">
        <p14:creationId xmlns:p14="http://schemas.microsoft.com/office/powerpoint/2010/main" val="22337141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4325" y="896950"/>
            <a:ext cx="6607176" cy="4929969"/>
          </a:xfrm>
        </p:spPr>
      </p:pic>
    </p:spTree>
    <p:extLst>
      <p:ext uri="{BB962C8B-B14F-4D97-AF65-F5344CB8AC3E}">
        <p14:creationId xmlns:p14="http://schemas.microsoft.com/office/powerpoint/2010/main" val="3447301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08100" y="-635000"/>
            <a:ext cx="9144000" cy="2387600"/>
          </a:xfrm>
        </p:spPr>
        <p:txBody>
          <a:bodyPr>
            <a:normAutofit/>
          </a:bodyPr>
          <a:lstStyle/>
          <a:p>
            <a:r>
              <a:rPr lang="el-GR" sz="4000" b="1" dirty="0" smtClean="0"/>
              <a:t>Τι είναι η ψυχική υγεία?</a:t>
            </a:r>
            <a:endParaRPr lang="el-GR" sz="4000" b="1" dirty="0"/>
          </a:p>
        </p:txBody>
      </p:sp>
      <p:sp>
        <p:nvSpPr>
          <p:cNvPr id="3" name="Υπότιτλος 2"/>
          <p:cNvSpPr>
            <a:spLocks noGrp="1"/>
          </p:cNvSpPr>
          <p:nvPr>
            <p:ph type="subTitle" idx="1"/>
          </p:nvPr>
        </p:nvSpPr>
        <p:spPr>
          <a:xfrm>
            <a:off x="355600" y="2209800"/>
            <a:ext cx="11442700" cy="3052762"/>
          </a:xfrm>
        </p:spPr>
        <p:txBody>
          <a:bodyPr>
            <a:noAutofit/>
          </a:bodyPr>
          <a:lstStyle/>
          <a:p>
            <a:r>
              <a:rPr lang="el-GR" dirty="0" smtClean="0"/>
              <a:t>Η ψυχική υγεία περιλαμβάνει τη συναισθηματική, ψυχολογική, και κοινωνική ευημερία, επηρεάζοντας τη γνώση, την αντίληψη, και τη συμπεριφορά. Σύμφωνα με τον Παγκόσμιο Οργανισμό Υγείας (ΠΟΥ), είναι μια «κατάσταση ευημερίας κατά την οποία το άτομο συνειδητοποιεί τις ικανότητές του, μπορεί να αντιμετωπίσει τα συνηθισμένα άγχη της ζωής, μπορεί να εργαστεί παραγωγικά και γόνιμα, και μπορεί να συνεισφέρει στην κοινότητά του». Καθορίζει επίσης πώς ένα άτομο χειρίζεται το άγχος, τις διαπροσωπικές σχέσεις, και τη λήψη αποφάσεων. Η ψυχική υγεία περιλαμβάνει την υποκειμενική ευεξία, την αντιληπτή αυτό-αποτελεσματικότητα, την αυτονομία, την ικανότητα, την εξάρτηση μεταξύ των γενεών, και την αυτοπραγμάτωση των πνευματικών και συναισθηματικών δυνατοτήτων κάποιου, μεταξύ άλλων.</a:t>
            </a:r>
          </a:p>
          <a:p>
            <a:pPr algn="l"/>
            <a:endParaRPr lang="el-GR" dirty="0" smtClean="0"/>
          </a:p>
          <a:p>
            <a:pPr algn="l"/>
            <a:endParaRPr lang="el-GR" dirty="0" smtClean="0"/>
          </a:p>
          <a:p>
            <a:endParaRPr lang="el-GR" dirty="0" smtClean="0"/>
          </a:p>
          <a:p>
            <a:endParaRPr lang="el-GR" sz="2000" dirty="0"/>
          </a:p>
        </p:txBody>
      </p:sp>
    </p:spTree>
    <p:extLst>
      <p:ext uri="{BB962C8B-B14F-4D97-AF65-F5344CB8AC3E}">
        <p14:creationId xmlns:p14="http://schemas.microsoft.com/office/powerpoint/2010/main" val="3320486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000" b="1" dirty="0" smtClean="0"/>
              <a:t>Τι περιλαμβάνει όμως?</a:t>
            </a:r>
            <a:endParaRPr lang="el-GR" sz="4000" b="1" dirty="0"/>
          </a:p>
        </p:txBody>
      </p:sp>
      <p:sp>
        <p:nvSpPr>
          <p:cNvPr id="3" name="Θέση περιεχομένου 2"/>
          <p:cNvSpPr>
            <a:spLocks noGrp="1"/>
          </p:cNvSpPr>
          <p:nvPr>
            <p:ph idx="1"/>
          </p:nvPr>
        </p:nvSpPr>
        <p:spPr>
          <a:xfrm>
            <a:off x="838200" y="1447800"/>
            <a:ext cx="4876800" cy="5067299"/>
          </a:xfrm>
        </p:spPr>
        <p:txBody>
          <a:bodyPr/>
          <a:lstStyle/>
          <a:p>
            <a:pPr marL="0" indent="0" algn="ctr">
              <a:buNone/>
            </a:pPr>
            <a:r>
              <a:rPr lang="el-GR" dirty="0" smtClean="0"/>
              <a:t>Θετικά</a:t>
            </a:r>
          </a:p>
          <a:p>
            <a:r>
              <a:rPr lang="el-GR" sz="2400" dirty="0" smtClean="0"/>
              <a:t>Χαρά</a:t>
            </a:r>
          </a:p>
          <a:p>
            <a:r>
              <a:rPr lang="el-GR" sz="2400" dirty="0" smtClean="0"/>
              <a:t>Αισιοδοξία</a:t>
            </a:r>
          </a:p>
          <a:p>
            <a:r>
              <a:rPr lang="el-GR" sz="2400" dirty="0" smtClean="0"/>
              <a:t>Ενθουσιασμός</a:t>
            </a:r>
          </a:p>
          <a:p>
            <a:r>
              <a:rPr lang="el-GR" sz="2400" dirty="0" smtClean="0"/>
              <a:t>Αγάπη </a:t>
            </a:r>
          </a:p>
          <a:p>
            <a:r>
              <a:rPr lang="el-GR" sz="2400" dirty="0" smtClean="0"/>
              <a:t>Αυτογνωσία</a:t>
            </a:r>
          </a:p>
        </p:txBody>
      </p:sp>
      <p:sp>
        <p:nvSpPr>
          <p:cNvPr id="6" name="TextBox 5"/>
          <p:cNvSpPr txBox="1"/>
          <p:nvPr/>
        </p:nvSpPr>
        <p:spPr>
          <a:xfrm>
            <a:off x="6642100" y="1231900"/>
            <a:ext cx="2540000" cy="3397598"/>
          </a:xfrm>
          <a:prstGeom prst="rect">
            <a:avLst/>
          </a:prstGeom>
          <a:noFill/>
        </p:spPr>
        <p:txBody>
          <a:bodyPr wrap="square" rtlCol="0">
            <a:spAutoFit/>
          </a:bodyPr>
          <a:lstStyle/>
          <a:p>
            <a:pPr marL="342900" indent="-342900">
              <a:buFont typeface="Arial" panose="020B0604020202020204" pitchFamily="34" charset="0"/>
              <a:buChar char="•"/>
            </a:pPr>
            <a:endParaRPr lang="el-GR" sz="2400" dirty="0" smtClean="0"/>
          </a:p>
          <a:p>
            <a:endParaRPr lang="el-GR" sz="2400" dirty="0"/>
          </a:p>
          <a:p>
            <a:pPr marL="342900" indent="-342900">
              <a:buFont typeface="Arial" panose="020B0604020202020204" pitchFamily="34" charset="0"/>
              <a:buChar char="•"/>
            </a:pPr>
            <a:r>
              <a:rPr lang="el-GR" sz="2400" dirty="0" smtClean="0"/>
              <a:t>Άγχος</a:t>
            </a:r>
          </a:p>
          <a:p>
            <a:pPr marL="342900" indent="-342900">
              <a:buFont typeface="Arial" panose="020B0604020202020204" pitchFamily="34" charset="0"/>
              <a:buChar char="•"/>
            </a:pPr>
            <a:r>
              <a:rPr lang="el-GR" sz="2400" dirty="0" smtClean="0"/>
              <a:t>Φόβος</a:t>
            </a:r>
          </a:p>
          <a:p>
            <a:pPr marL="342900" indent="-342900">
              <a:buFont typeface="Arial" panose="020B0604020202020204" pitchFamily="34" charset="0"/>
              <a:buChar char="•"/>
            </a:pPr>
            <a:r>
              <a:rPr lang="el-GR" sz="2400" dirty="0" smtClean="0"/>
              <a:t>Λύπη</a:t>
            </a:r>
          </a:p>
          <a:p>
            <a:pPr marL="342900" indent="-342900">
              <a:buFont typeface="Arial" panose="020B0604020202020204" pitchFamily="34" charset="0"/>
              <a:buChar char="•"/>
            </a:pPr>
            <a:r>
              <a:rPr lang="el-GR" sz="2400" dirty="0" smtClean="0"/>
              <a:t>Ζήλια</a:t>
            </a:r>
          </a:p>
          <a:p>
            <a:pPr marL="342900" indent="-342900">
              <a:buFont typeface="Arial" panose="020B0604020202020204" pitchFamily="34" charset="0"/>
              <a:buChar char="•"/>
            </a:pPr>
            <a:r>
              <a:rPr lang="el-GR" sz="2400" dirty="0" smtClean="0"/>
              <a:t>Κατάθλιψη</a:t>
            </a:r>
          </a:p>
          <a:p>
            <a:pPr marL="342900" indent="-342900">
              <a:buFont typeface="Arial" panose="020B0604020202020204" pitchFamily="34" charset="0"/>
              <a:buChar char="•"/>
            </a:pPr>
            <a:r>
              <a:rPr lang="el-GR" sz="2400" dirty="0" smtClean="0"/>
              <a:t>Ντροπή</a:t>
            </a:r>
          </a:p>
          <a:p>
            <a:pPr marL="342900" indent="-342900">
              <a:buFont typeface="Arial" panose="020B0604020202020204" pitchFamily="34" charset="0"/>
              <a:buChar char="•"/>
            </a:pPr>
            <a:r>
              <a:rPr lang="el-GR" sz="2400" dirty="0" smtClean="0"/>
              <a:t>Απαισιοδοξία</a:t>
            </a:r>
          </a:p>
        </p:txBody>
      </p:sp>
      <p:sp>
        <p:nvSpPr>
          <p:cNvPr id="5" name="TextBox 4"/>
          <p:cNvSpPr txBox="1"/>
          <p:nvPr/>
        </p:nvSpPr>
        <p:spPr>
          <a:xfrm>
            <a:off x="9486900" y="1959992"/>
            <a:ext cx="2514600" cy="2308324"/>
          </a:xfrm>
          <a:prstGeom prst="rect">
            <a:avLst/>
          </a:prstGeom>
          <a:noFill/>
        </p:spPr>
        <p:txBody>
          <a:bodyPr wrap="square" rtlCol="0">
            <a:spAutoFit/>
          </a:bodyPr>
          <a:lstStyle/>
          <a:p>
            <a:pPr marL="457200" lvl="0" indent="-457200">
              <a:buFont typeface="Arial" panose="020B0604020202020204" pitchFamily="34" charset="0"/>
              <a:buChar char="•"/>
            </a:pPr>
            <a:r>
              <a:rPr lang="el-GR" sz="2400">
                <a:solidFill>
                  <a:prstClr val="black"/>
                </a:solidFill>
              </a:rPr>
              <a:t>Μίσος</a:t>
            </a:r>
          </a:p>
          <a:p>
            <a:pPr marL="457200" lvl="0" indent="-457200">
              <a:buFont typeface="Arial" panose="020B0604020202020204" pitchFamily="34" charset="0"/>
              <a:buChar char="•"/>
            </a:pPr>
            <a:r>
              <a:rPr lang="el-GR" sz="2400">
                <a:solidFill>
                  <a:prstClr val="black"/>
                </a:solidFill>
              </a:rPr>
              <a:t>Μοναξιά</a:t>
            </a:r>
          </a:p>
          <a:p>
            <a:pPr marL="457200" lvl="0" indent="-457200">
              <a:buFont typeface="Arial" panose="020B0604020202020204" pitchFamily="34" charset="0"/>
              <a:buChar char="•"/>
            </a:pPr>
            <a:r>
              <a:rPr lang="el-GR" sz="2400">
                <a:solidFill>
                  <a:prstClr val="black"/>
                </a:solidFill>
              </a:rPr>
              <a:t>Απόγνωση</a:t>
            </a:r>
          </a:p>
          <a:p>
            <a:pPr marL="457200" lvl="0" indent="-457200">
              <a:buFont typeface="Arial" panose="020B0604020202020204" pitchFamily="34" charset="0"/>
              <a:buChar char="•"/>
            </a:pPr>
            <a:r>
              <a:rPr lang="el-GR" sz="2400">
                <a:solidFill>
                  <a:prstClr val="black"/>
                </a:solidFill>
              </a:rPr>
              <a:t>Απογοήτευση</a:t>
            </a:r>
          </a:p>
          <a:p>
            <a:pPr marL="457200" lvl="0" indent="-457200">
              <a:buFont typeface="Arial" panose="020B0604020202020204" pitchFamily="34" charset="0"/>
              <a:buChar char="•"/>
            </a:pPr>
            <a:r>
              <a:rPr lang="el-GR" sz="2400">
                <a:solidFill>
                  <a:prstClr val="black"/>
                </a:solidFill>
              </a:rPr>
              <a:t>Πόνος</a:t>
            </a:r>
          </a:p>
          <a:p>
            <a:pPr marL="457200" lvl="0" indent="-457200">
              <a:buFont typeface="Arial" panose="020B0604020202020204" pitchFamily="34" charset="0"/>
              <a:buChar char="•"/>
            </a:pPr>
            <a:r>
              <a:rPr lang="el-GR" sz="2400">
                <a:solidFill>
                  <a:prstClr val="black"/>
                </a:solidFill>
              </a:rPr>
              <a:t>Ανία</a:t>
            </a:r>
            <a:endParaRPr lang="el-GR" sz="2400" dirty="0">
              <a:solidFill>
                <a:prstClr val="black"/>
              </a:solidFill>
            </a:endParaRPr>
          </a:p>
        </p:txBody>
      </p:sp>
      <p:sp>
        <p:nvSpPr>
          <p:cNvPr id="7" name="TextBox 6"/>
          <p:cNvSpPr txBox="1"/>
          <p:nvPr/>
        </p:nvSpPr>
        <p:spPr>
          <a:xfrm>
            <a:off x="7454900" y="1447800"/>
            <a:ext cx="3009900" cy="523220"/>
          </a:xfrm>
          <a:prstGeom prst="rect">
            <a:avLst/>
          </a:prstGeom>
          <a:noFill/>
        </p:spPr>
        <p:txBody>
          <a:bodyPr wrap="square" rtlCol="0">
            <a:spAutoFit/>
          </a:bodyPr>
          <a:lstStyle/>
          <a:p>
            <a:pPr algn="ctr"/>
            <a:r>
              <a:rPr lang="el-GR" sz="2800" dirty="0" smtClean="0"/>
              <a:t>Αρνητικά</a:t>
            </a:r>
            <a:endParaRPr lang="el-GR" sz="2800" dirty="0"/>
          </a:p>
        </p:txBody>
      </p:sp>
    </p:spTree>
    <p:extLst>
      <p:ext uri="{BB962C8B-B14F-4D97-AF65-F5344CB8AC3E}">
        <p14:creationId xmlns:p14="http://schemas.microsoft.com/office/powerpoint/2010/main" val="3639620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04799"/>
            <a:ext cx="10515600" cy="1500188"/>
          </a:xfrm>
        </p:spPr>
        <p:txBody>
          <a:bodyPr>
            <a:normAutofit/>
          </a:bodyPr>
          <a:lstStyle/>
          <a:p>
            <a:pPr algn="ctr"/>
            <a:r>
              <a:rPr lang="el-GR" sz="4000" b="1" i="1" dirty="0" smtClean="0"/>
              <a:t>Τι είναι η ενσυναίσθηση?</a:t>
            </a:r>
            <a:endParaRPr lang="el-GR" sz="4000" b="1" i="1" dirty="0"/>
          </a:p>
        </p:txBody>
      </p:sp>
      <p:sp>
        <p:nvSpPr>
          <p:cNvPr id="3" name="Θέση περιεχομένου 2"/>
          <p:cNvSpPr>
            <a:spLocks noGrp="1"/>
          </p:cNvSpPr>
          <p:nvPr>
            <p:ph idx="1"/>
          </p:nvPr>
        </p:nvSpPr>
        <p:spPr>
          <a:xfrm>
            <a:off x="635000" y="835025"/>
            <a:ext cx="10515600" cy="4351338"/>
          </a:xfrm>
        </p:spPr>
        <p:txBody>
          <a:bodyPr/>
          <a:lstStyle/>
          <a:p>
            <a:r>
              <a:rPr lang="el-GR" dirty="0" smtClean="0"/>
              <a:t>Τοποθετείς τον εαυτό σου στη θέση του άλλου</a:t>
            </a:r>
          </a:p>
          <a:p>
            <a:r>
              <a:rPr lang="el-GR" dirty="0" smtClean="0"/>
              <a:t>Να &lt;&lt;πονάς&gt;&gt; τον συνάνθρωπο σου</a:t>
            </a:r>
          </a:p>
          <a:p>
            <a:r>
              <a:rPr lang="el-GR" dirty="0" smtClean="0"/>
              <a:t>Κατανόηση</a:t>
            </a:r>
          </a:p>
          <a:p>
            <a:r>
              <a:rPr lang="el-GR" dirty="0" smtClean="0"/>
              <a:t>Ουσιαστική Επικοινωνία</a:t>
            </a:r>
          </a:p>
          <a:p>
            <a:r>
              <a:rPr lang="el-GR" dirty="0" smtClean="0"/>
              <a:t>Αλληλεπίδραση </a:t>
            </a:r>
          </a:p>
          <a:p>
            <a:r>
              <a:rPr lang="el-GR" dirty="0" smtClean="0"/>
              <a:t>Πυρήνας Επικοινωνίας</a:t>
            </a:r>
          </a:p>
          <a:p>
            <a:r>
              <a:rPr lang="el-GR" dirty="0" smtClean="0"/>
              <a:t>Δημιουργία Σχέσεων</a:t>
            </a:r>
          </a:p>
          <a:p>
            <a:r>
              <a:rPr lang="el-GR" dirty="0" smtClean="0"/>
              <a:t>Αποδοχή της διαφορετικότητας</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375" y="1398587"/>
            <a:ext cx="3781425" cy="5041900"/>
          </a:xfrm>
          <a:prstGeom prst="rect">
            <a:avLst/>
          </a:prstGeom>
        </p:spPr>
      </p:pic>
    </p:spTree>
    <p:extLst>
      <p:ext uri="{BB962C8B-B14F-4D97-AF65-F5344CB8AC3E}">
        <p14:creationId xmlns:p14="http://schemas.microsoft.com/office/powerpoint/2010/main" val="503578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9300" y="82551"/>
            <a:ext cx="10515600" cy="1325563"/>
          </a:xfrm>
        </p:spPr>
        <p:txBody>
          <a:bodyPr>
            <a:normAutofit/>
          </a:bodyPr>
          <a:lstStyle/>
          <a:p>
            <a:pPr algn="ctr"/>
            <a:r>
              <a:rPr lang="el-GR" sz="2800" b="1" dirty="0" smtClean="0"/>
              <a:t>Συναισθήματα: Η χαρά ή η λύπη διαρκεί πιο πολύ?</a:t>
            </a:r>
            <a:endParaRPr lang="el-GR" sz="2800" b="1" dirty="0"/>
          </a:p>
        </p:txBody>
      </p:sp>
      <p:sp>
        <p:nvSpPr>
          <p:cNvPr id="3" name="Θέση περιεχομένου 2"/>
          <p:cNvSpPr>
            <a:spLocks noGrp="1"/>
          </p:cNvSpPr>
          <p:nvPr>
            <p:ph idx="1"/>
          </p:nvPr>
        </p:nvSpPr>
        <p:spPr>
          <a:xfrm>
            <a:off x="889000" y="1220788"/>
            <a:ext cx="9702800" cy="4486275"/>
          </a:xfrm>
        </p:spPr>
        <p:txBody>
          <a:bodyPr/>
          <a:lstStyle/>
          <a:p>
            <a:pPr marL="0" indent="0" algn="just">
              <a:buNone/>
            </a:pPr>
            <a:r>
              <a:rPr lang="el-GR" dirty="0" smtClean="0"/>
              <a:t>Συνιστά ένα απλό ερώτημα με πολύπλοκη, όμως, απάντηση.  Φαινομενικά, οι περισσότεροι άνθρωποι θα απαντούσαν στη συγκεκριμένη ερώτηση ότι η λύπη και τα αντίστοιχα αρνητικά συναισθήματα διαρκούν για μεγαλύτερο χρονικό διάστημα καθώς το μυαλό κολλά σε θλιβερές σκέψεις. Στην πραγματικότητα, ωστόσο, η διάρκεια των συναισθημάτων ποικίλλει και εξαρτάται από τον ίδιο τον άνθρωπο, την ψυχοσύνθεσή του καθώς και την επίμονη σκέψη του γεγονότος που προκάλεσε το συναίσθημα. </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4918795"/>
            <a:ext cx="10058400" cy="1576536"/>
          </a:xfrm>
          <a:prstGeom prst="rect">
            <a:avLst/>
          </a:prstGeom>
        </p:spPr>
      </p:pic>
    </p:spTree>
    <p:extLst>
      <p:ext uri="{BB962C8B-B14F-4D97-AF65-F5344CB8AC3E}">
        <p14:creationId xmlns:p14="http://schemas.microsoft.com/office/powerpoint/2010/main" val="42920139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0550" y="187325"/>
            <a:ext cx="10515600" cy="1325563"/>
          </a:xfrm>
        </p:spPr>
        <p:txBody>
          <a:bodyPr>
            <a:normAutofit/>
          </a:bodyPr>
          <a:lstStyle/>
          <a:p>
            <a:pPr algn="ctr"/>
            <a:r>
              <a:rPr lang="el-GR" sz="2800" b="1" dirty="0" smtClean="0"/>
              <a:t>Ενσυναίσθηση: Βλέποντας τον κόσμο </a:t>
            </a:r>
            <a:br>
              <a:rPr lang="el-GR" sz="2800" b="1" dirty="0" smtClean="0"/>
            </a:br>
            <a:r>
              <a:rPr lang="el-GR" sz="2800" b="1" dirty="0" smtClean="0"/>
              <a:t>μέσα από τα μάτια του άλλου</a:t>
            </a:r>
            <a:endParaRPr lang="el-GR" sz="2800" b="1" dirty="0"/>
          </a:p>
        </p:txBody>
      </p:sp>
      <p:sp>
        <p:nvSpPr>
          <p:cNvPr id="3" name="Θέση περιεχομένου 2"/>
          <p:cNvSpPr>
            <a:spLocks noGrp="1"/>
          </p:cNvSpPr>
          <p:nvPr>
            <p:ph idx="1"/>
          </p:nvPr>
        </p:nvSpPr>
        <p:spPr>
          <a:xfrm>
            <a:off x="101600" y="1396999"/>
            <a:ext cx="4838700" cy="5461001"/>
          </a:xfrm>
        </p:spPr>
        <p:txBody>
          <a:bodyPr>
            <a:normAutofit fontScale="92500" lnSpcReduction="10000"/>
          </a:bodyPr>
          <a:lstStyle/>
          <a:p>
            <a:r>
              <a:rPr lang="el-GR" sz="2400" dirty="0" smtClean="0"/>
              <a:t>Ο όρος ενσυναίσθηση εισήχθη από τον </a:t>
            </a:r>
            <a:r>
              <a:rPr lang="en-US" sz="2400" dirty="0" smtClean="0"/>
              <a:t>Carl Rogers </a:t>
            </a:r>
            <a:r>
              <a:rPr lang="el-GR" sz="2400" dirty="0" smtClean="0"/>
              <a:t>το 1951 και εφαρμόστηκε κυρίως στο εκπαιδευτικό και ψυχοθεραπευτικό πλαίσιο επιδρώντας θετικά στον δρόμο προς την… αυτοπραγμάτωση. Μπορεί, όμως, να έχει την ίδια αποτελεσματικότητα στην καθημερινότητα των  ανθρώπων? Ειδικά, σε μια εποχή που οι άνθρωποι έχουν την τάση να επιβάλλονται στους άλλους, να τους&lt;&lt;ελέγχουν&gt;&gt; και να τους επιδεικνύουν τα λάθη τους, ως συνέπεια της ανασφάλειας, του εγωκεντρισμού, της απαξίωσης και της έντονα επικριτικής διάθεσης που τους διακατέχει. Έτσι, ξεχνούν &lt;&lt;να μπουν στη θέση των άλλων&gt;&gt;</a:t>
            </a:r>
            <a:endParaRPr lang="el-GR" sz="2400"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350" y="1396999"/>
            <a:ext cx="5459354" cy="2964258"/>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100" y="4534724"/>
            <a:ext cx="6642100" cy="2072413"/>
          </a:xfrm>
          <a:prstGeom prst="rect">
            <a:avLst/>
          </a:prstGeom>
        </p:spPr>
      </p:pic>
    </p:spTree>
    <p:extLst>
      <p:ext uri="{BB962C8B-B14F-4D97-AF65-F5344CB8AC3E}">
        <p14:creationId xmlns:p14="http://schemas.microsoft.com/office/powerpoint/2010/main" val="2212509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0"/>
            <a:ext cx="10515600" cy="1325563"/>
          </a:xfrm>
        </p:spPr>
        <p:txBody>
          <a:bodyPr>
            <a:normAutofit/>
          </a:bodyPr>
          <a:lstStyle/>
          <a:p>
            <a:pPr algn="ctr"/>
            <a:r>
              <a:rPr lang="el-GR" sz="2800" b="1" dirty="0" smtClean="0"/>
              <a:t>Τάσος Λειβαδίτης: &lt;&lt;Γέννηση&gt;&gt;</a:t>
            </a:r>
            <a:endParaRPr lang="el-GR" sz="2800" b="1" dirty="0"/>
          </a:p>
        </p:txBody>
      </p:sp>
      <p:sp>
        <p:nvSpPr>
          <p:cNvPr id="3" name="Θέση περιεχομένου 2"/>
          <p:cNvSpPr>
            <a:spLocks noGrp="1"/>
          </p:cNvSpPr>
          <p:nvPr>
            <p:ph idx="1"/>
          </p:nvPr>
        </p:nvSpPr>
        <p:spPr>
          <a:xfrm>
            <a:off x="88900" y="888999"/>
            <a:ext cx="4724400" cy="5499101"/>
          </a:xfrm>
        </p:spPr>
        <p:txBody>
          <a:bodyPr>
            <a:normAutofit fontScale="92500"/>
          </a:bodyPr>
          <a:lstStyle/>
          <a:p>
            <a:r>
              <a:rPr lang="el-GR" sz="2400" dirty="0" smtClean="0"/>
              <a:t>Με το ποίημα του Τ. Λειβαδίτη γεννήθηκε… η ευσπλαχνία! Ο μικρός ξύλινος σταυρός συμβολίζει τα πάθη του ανθρώπου που τον απομακρύνουν από την ενσυναίσθηση, την κατανόηση προς τους άλλους, την αισιοδοξία, την αγάπη ,την χαρά, τον ενθουσιασμό ή την αυτογνωσία. μπορεί η φιλοσοφική προσέγγιση των συναισθημάτων να προστατεύσει τον άνθρωπο και να τον βοηθήσει να τα αντιμετωπίζει πιο ψύχραιμα. Εξάλλου, δεν υπάρχει &lt;&lt; τίποτε πιο ωραίο από αυτό&gt;&gt;, από το να παραμένεις προσηλωμένος στον δρόμο των θετικών συναισθημάτων.</a:t>
            </a:r>
            <a:endParaRPr lang="el-GR" sz="24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4247" y="1136648"/>
            <a:ext cx="6602953" cy="5003801"/>
          </a:xfrm>
          <a:prstGeom prst="rect">
            <a:avLst/>
          </a:prstGeom>
        </p:spPr>
      </p:pic>
    </p:spTree>
    <p:extLst>
      <p:ext uri="{BB962C8B-B14F-4D97-AF65-F5344CB8AC3E}">
        <p14:creationId xmlns:p14="http://schemas.microsoft.com/office/powerpoint/2010/main" val="9781831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b="1" dirty="0" smtClean="0"/>
              <a:t>Παχυσαρκία: Ξεκινά η δωρεάν χορήγηση φαρμάκων</a:t>
            </a:r>
            <a:endParaRPr lang="el-GR" sz="2800" b="1" dirty="0"/>
          </a:p>
        </p:txBody>
      </p:sp>
      <p:sp>
        <p:nvSpPr>
          <p:cNvPr id="3" name="Θέση περιεχομένου 2"/>
          <p:cNvSpPr>
            <a:spLocks noGrp="1"/>
          </p:cNvSpPr>
          <p:nvPr>
            <p:ph idx="1"/>
          </p:nvPr>
        </p:nvSpPr>
        <p:spPr>
          <a:xfrm>
            <a:off x="723900" y="1216025"/>
            <a:ext cx="10515600" cy="4351338"/>
          </a:xfrm>
        </p:spPr>
        <p:txBody>
          <a:bodyPr/>
          <a:lstStyle/>
          <a:p>
            <a:r>
              <a:rPr lang="el-GR" dirty="0" smtClean="0"/>
              <a:t>Γράφει η εφημερίδα &lt;&lt; </a:t>
            </a:r>
            <a:r>
              <a:rPr lang="en-US" dirty="0" smtClean="0"/>
              <a:t>Documento&gt;&gt;</a:t>
            </a:r>
            <a:r>
              <a:rPr lang="el-GR" dirty="0" smtClean="0"/>
              <a:t>, παραχωρώντας  βασικές πληροφορίες σύντομα και περιεκτικά, τονίζοντας εμμέσως πως πρόκειται για ένα κοινωνικό-πολιτικό θέμα, που αφορά στη ψυχική υγεία.</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100" y="3391694"/>
            <a:ext cx="6928576" cy="2642196"/>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3250" y="2701958"/>
            <a:ext cx="3016250" cy="4021667"/>
          </a:xfrm>
          <a:prstGeom prst="rect">
            <a:avLst/>
          </a:prstGeom>
        </p:spPr>
      </p:pic>
    </p:spTree>
    <p:extLst>
      <p:ext uri="{BB962C8B-B14F-4D97-AF65-F5344CB8AC3E}">
        <p14:creationId xmlns:p14="http://schemas.microsoft.com/office/powerpoint/2010/main" val="15040072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b="1" dirty="0" smtClean="0"/>
              <a:t>Ξεκινά η δωρεάν χορήγηση φαρμάκων για την παχυσαρκία. Οι δικαιούχοι και η διαδικασία</a:t>
            </a:r>
            <a:endParaRPr lang="el-GR" sz="2800" b="1" dirty="0"/>
          </a:p>
        </p:txBody>
      </p:sp>
      <p:sp>
        <p:nvSpPr>
          <p:cNvPr id="3" name="Θέση περιεχομένου 2"/>
          <p:cNvSpPr>
            <a:spLocks noGrp="1"/>
          </p:cNvSpPr>
          <p:nvPr>
            <p:ph idx="1"/>
          </p:nvPr>
        </p:nvSpPr>
        <p:spPr>
          <a:xfrm>
            <a:off x="838200" y="1381125"/>
            <a:ext cx="10515600" cy="4351338"/>
          </a:xfrm>
        </p:spPr>
        <p:txBody>
          <a:bodyPr/>
          <a:lstStyle/>
          <a:p>
            <a:r>
              <a:rPr lang="el-GR" dirty="0" smtClean="0"/>
              <a:t>Γράφει ο ιστότοπος &lt;&lt;</a:t>
            </a:r>
            <a:r>
              <a:rPr lang="en-US" dirty="0" smtClean="0"/>
              <a:t>I-</a:t>
            </a:r>
            <a:r>
              <a:rPr lang="en-US" dirty="0" err="1" smtClean="0"/>
              <a:t>Eidiseis</a:t>
            </a:r>
            <a:r>
              <a:rPr lang="en-US" dirty="0" smtClean="0"/>
              <a:t>&gt;&gt;. </a:t>
            </a:r>
            <a:r>
              <a:rPr lang="el-GR" dirty="0" smtClean="0"/>
              <a:t>Παρέχει στους αναγνώστες πιο σαφείς πληροφορίες, αντλούμενες από το αρμόδιο Υπουργείο Υγείας, ενισχύοντας την αξιοπιστία. Ενημερώνει λεπτομερώς για αυτό το εγχείρημα. </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116" y="5170955"/>
            <a:ext cx="7345867" cy="1452674"/>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000" y="2703449"/>
            <a:ext cx="4864100" cy="2341798"/>
          </a:xfrm>
          <a:prstGeom prst="rect">
            <a:avLst/>
          </a:prstGeom>
        </p:spPr>
      </p:pic>
    </p:spTree>
    <p:extLst>
      <p:ext uri="{BB962C8B-B14F-4D97-AF65-F5344CB8AC3E}">
        <p14:creationId xmlns:p14="http://schemas.microsoft.com/office/powerpoint/2010/main" val="2173699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559</Words>
  <Application>Microsoft Office PowerPoint</Application>
  <PresentationFormat>Ευρεία οθόνη</PresentationFormat>
  <Paragraphs>47</Paragraphs>
  <Slides>12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Calibri</vt:lpstr>
      <vt:lpstr>Calibri Light</vt:lpstr>
      <vt:lpstr>Θέμα του Office</vt:lpstr>
      <vt:lpstr>ΨΥΧΙΚΗ ΥΓΕΙΑ </vt:lpstr>
      <vt:lpstr>Τι είναι η ψυχική υγεία?</vt:lpstr>
      <vt:lpstr>Τι περιλαμβάνει όμως?</vt:lpstr>
      <vt:lpstr>Τι είναι η ενσυναίσθηση?</vt:lpstr>
      <vt:lpstr>Συναισθήματα: Η χαρά ή η λύπη διαρκεί πιο πολύ?</vt:lpstr>
      <vt:lpstr>Ενσυναίσθηση: Βλέποντας τον κόσμο  μέσα από τα μάτια του άλλου</vt:lpstr>
      <vt:lpstr>Τάσος Λειβαδίτης: &lt;&lt;Γέννηση&gt;&gt;</vt:lpstr>
      <vt:lpstr>Παχυσαρκία: Ξεκινά η δωρεάν χορήγηση φαρμάκων</vt:lpstr>
      <vt:lpstr>Ξεκινά η δωρεάν χορήγηση φαρμάκων για την παχυσαρκία. Οι δικαιούχοι και η διαδικασία</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ΨΥΧΙΚΗ ΥΓΕΙΑ</dc:title>
  <dc:creator>User</dc:creator>
  <cp:lastModifiedBy>User</cp:lastModifiedBy>
  <cp:revision>22</cp:revision>
  <dcterms:created xsi:type="dcterms:W3CDTF">2025-10-17T08:21:50Z</dcterms:created>
  <dcterms:modified xsi:type="dcterms:W3CDTF">2025-10-22T06:47:38Z</dcterms:modified>
</cp:coreProperties>
</file>