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73" r:id="rId3"/>
    <p:sldId id="276" r:id="rId4"/>
    <p:sldId id="272" r:id="rId5"/>
    <p:sldId id="269" r:id="rId6"/>
    <p:sldId id="270" r:id="rId7"/>
    <p:sldId id="271" r:id="rId8"/>
    <p:sldId id="287" r:id="rId9"/>
    <p:sldId id="279" r:id="rId10"/>
    <p:sldId id="286" r:id="rId11"/>
    <p:sldId id="280" r:id="rId12"/>
    <p:sldId id="285" r:id="rId13"/>
    <p:sldId id="281" r:id="rId14"/>
    <p:sldId id="283" r:id="rId15"/>
    <p:sldId id="284"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5" d="100"/>
          <a:sy n="75" d="100"/>
        </p:scale>
        <p:origin x="-166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6F0F65-7397-4312-B7A5-E6B32D5DD608}" type="datetimeFigureOut">
              <a:rPr lang="el-GR" smtClean="0"/>
              <a:pPr/>
              <a:t>10/1/2025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8D71DF-42B2-4965-A612-03AEC96AD87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82DFFBD-B13A-4B1E-9206-ECC0E4A5C688}" type="datetimeFigureOut">
              <a:rPr lang="el-GR" smtClean="0"/>
              <a:pPr/>
              <a:t>10/1/2025</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4C17278-5408-4DA5-8382-57AD53412FD4}"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82DFFBD-B13A-4B1E-9206-ECC0E4A5C688}" type="datetimeFigureOut">
              <a:rPr lang="el-GR" smtClean="0"/>
              <a:pPr/>
              <a:t>10/1/2025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4C17278-5408-4DA5-8382-57AD53412FD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082DFFBD-B13A-4B1E-9206-ECC0E4A5C688}" type="datetimeFigureOut">
              <a:rPr lang="el-GR" smtClean="0"/>
              <a:pPr/>
              <a:t>10/1/2025</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4C17278-5408-4DA5-8382-57AD53412FD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82DFFBD-B13A-4B1E-9206-ECC0E4A5C688}" type="datetimeFigureOut">
              <a:rPr lang="el-GR" smtClean="0"/>
              <a:pPr/>
              <a:t>10/1/2025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4C17278-5408-4DA5-8382-57AD53412FD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82DFFBD-B13A-4B1E-9206-ECC0E4A5C688}" type="datetimeFigureOut">
              <a:rPr lang="el-GR" smtClean="0"/>
              <a:pPr/>
              <a:t>10/1/2025</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44C17278-5408-4DA5-8382-57AD53412FD4}"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082DFFBD-B13A-4B1E-9206-ECC0E4A5C688}" type="datetimeFigureOut">
              <a:rPr lang="el-GR" smtClean="0"/>
              <a:pPr/>
              <a:t>10/1/2025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44C17278-5408-4DA5-8382-57AD53412FD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082DFFBD-B13A-4B1E-9206-ECC0E4A5C688}" type="datetimeFigureOut">
              <a:rPr lang="el-GR" smtClean="0"/>
              <a:pPr/>
              <a:t>10/1/2025</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44C17278-5408-4DA5-8382-57AD53412FD4}"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082DFFBD-B13A-4B1E-9206-ECC0E4A5C688}" type="datetimeFigureOut">
              <a:rPr lang="el-GR" smtClean="0"/>
              <a:pPr/>
              <a:t>10/1/2025</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44C17278-5408-4DA5-8382-57AD53412FD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082DFFBD-B13A-4B1E-9206-ECC0E4A5C688}" type="datetimeFigureOut">
              <a:rPr lang="el-GR" smtClean="0"/>
              <a:pPr/>
              <a:t>10/1/2025</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extLst/>
          </a:lstStyle>
          <a:p>
            <a:fld id="{44C17278-5408-4DA5-8382-57AD53412FD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082DFFBD-B13A-4B1E-9206-ECC0E4A5C688}" type="datetimeFigureOut">
              <a:rPr lang="el-GR" smtClean="0"/>
              <a:pPr/>
              <a:t>10/1/2025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44C17278-5408-4DA5-8382-57AD53412FD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082DFFBD-B13A-4B1E-9206-ECC0E4A5C688}" type="datetimeFigureOut">
              <a:rPr lang="el-GR" smtClean="0"/>
              <a:pPr/>
              <a:t>10/1/2025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44C17278-5408-4DA5-8382-57AD53412FD4}" type="slidenum">
              <a:rPr lang="el-GR" smtClean="0"/>
              <a:pPr/>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82DFFBD-B13A-4B1E-9206-ECC0E4A5C688}" type="datetimeFigureOut">
              <a:rPr lang="el-GR" smtClean="0"/>
              <a:pPr/>
              <a:t>10/1/2025</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4C17278-5408-4DA5-8382-57AD53412FD4}"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https://encrypted-tbn0.gstatic.com/images?q=tbn:ANd9GcRYYFcC-wCUkk7Iej1kTa_fWmsik9wTPyCBPPCkfgRGBCOTONJAyQOSdjvRRw&amp;s"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https://www.infokids.gr/wp-content/uploads/2022/09/306742274_622850852545947_3908239548102102757_n.jpg" TargetMode="External"/><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857488" y="571480"/>
            <a:ext cx="5600712" cy="3028971"/>
          </a:xfrm>
        </p:spPr>
        <p:txBody>
          <a:bodyPr>
            <a:normAutofit fontScale="90000"/>
          </a:bodyPr>
          <a:lstStyle/>
          <a:p>
            <a:r>
              <a:rPr lang="el-GR" dirty="0" err="1" smtClean="0"/>
              <a:t>ΣχεδιασμοΣ</a:t>
            </a:r>
            <a:r>
              <a:rPr lang="el-GR" dirty="0" smtClean="0"/>
              <a:t> </a:t>
            </a:r>
            <a:r>
              <a:rPr lang="el-GR" dirty="0" err="1" smtClean="0"/>
              <a:t>ΕξατομικευμΕνου</a:t>
            </a:r>
            <a:r>
              <a:rPr lang="el-GR" dirty="0" smtClean="0"/>
              <a:t> </a:t>
            </a:r>
            <a:r>
              <a:rPr lang="el-GR" dirty="0" err="1" smtClean="0"/>
              <a:t>ΠρογρΑμματοΣ</a:t>
            </a:r>
            <a:r>
              <a:rPr lang="el-GR" dirty="0" smtClean="0"/>
              <a:t> </a:t>
            </a:r>
            <a:r>
              <a:rPr lang="el-GR" dirty="0" err="1" smtClean="0"/>
              <a:t>ΕκπαΙδευσησ</a:t>
            </a:r>
            <a:r>
              <a:rPr lang="el-GR" dirty="0" smtClean="0"/>
              <a:t> </a:t>
            </a:r>
            <a:r>
              <a:rPr lang="el-GR" dirty="0"/>
              <a:t>(ΕΠΕ)</a:t>
            </a:r>
            <a:br>
              <a:rPr lang="el-GR" dirty="0"/>
            </a:br>
            <a:endParaRPr lang="el-GR" dirty="0"/>
          </a:p>
        </p:txBody>
      </p:sp>
      <p:sp>
        <p:nvSpPr>
          <p:cNvPr id="3" name="2 - Υπότιτλος"/>
          <p:cNvSpPr>
            <a:spLocks noGrp="1"/>
          </p:cNvSpPr>
          <p:nvPr>
            <p:ph type="subTitle" idx="1"/>
          </p:nvPr>
        </p:nvSpPr>
        <p:spPr/>
        <p:txBody>
          <a:bodyPr/>
          <a:lstStyle/>
          <a:p>
            <a:r>
              <a:rPr lang="el-GR" dirty="0" smtClean="0"/>
              <a:t>1</a:t>
            </a:r>
            <a:r>
              <a:rPr lang="el-GR" baseline="30000" dirty="0" smtClean="0"/>
              <a:t>ο</a:t>
            </a:r>
            <a:r>
              <a:rPr lang="el-GR" dirty="0" smtClean="0"/>
              <a:t> ΚΕΔΑΣΥ Β ΑΘΗΝΑΣ</a:t>
            </a:r>
          </a:p>
          <a:p>
            <a:r>
              <a:rPr lang="el-GR" dirty="0" smtClean="0"/>
              <a:t>ΛΥΔΙΑ</a:t>
            </a:r>
            <a:r>
              <a:rPr lang="el-GR" dirty="0" smtClean="0"/>
              <a:t> </a:t>
            </a:r>
            <a:r>
              <a:rPr lang="el-GR" dirty="0" smtClean="0"/>
              <a:t>ΧΑΤΖΗΚΩΝΣΤΑΝΤΗ ΠΕ 60</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Ο τροχός που νιώθεις ❤️ – Έξυπνα Παιδιά"/>
          <p:cNvPicPr>
            <a:picLocks noChangeAspect="1" noChangeArrowheads="1"/>
          </p:cNvPicPr>
          <p:nvPr/>
        </p:nvPicPr>
        <p:blipFill>
          <a:blip r:embed="rId2" r:link="rId3"/>
          <a:srcRect/>
          <a:stretch>
            <a:fillRect/>
          </a:stretch>
        </p:blipFill>
        <p:spPr bwMode="auto">
          <a:xfrm>
            <a:off x="1500166" y="1000108"/>
            <a:ext cx="5357850" cy="478634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214282" y="428603"/>
          <a:ext cx="7429552" cy="6910568"/>
        </p:xfrm>
        <a:graphic>
          <a:graphicData uri="http://schemas.openxmlformats.org/drawingml/2006/table">
            <a:tbl>
              <a:tblPr/>
              <a:tblGrid>
                <a:gridCol w="2224310"/>
                <a:gridCol w="5205242"/>
              </a:tblGrid>
              <a:tr h="219659">
                <a:tc>
                  <a:txBody>
                    <a:bodyPr/>
                    <a:lstStyle/>
                    <a:p>
                      <a:pPr algn="ctr">
                        <a:lnSpc>
                          <a:spcPct val="115000"/>
                        </a:lnSpc>
                        <a:spcAft>
                          <a:spcPts val="0"/>
                        </a:spcAft>
                      </a:pPr>
                      <a:r>
                        <a:rPr lang="el-GR" sz="500" b="1" dirty="0">
                          <a:latin typeface="Calibri"/>
                          <a:ea typeface="Calibri"/>
                          <a:cs typeface="Calibri"/>
                        </a:rPr>
                        <a:t>ΒΗΜΑΤΑ</a:t>
                      </a:r>
                      <a:endParaRPr lang="el-GR" sz="500" dirty="0">
                        <a:latin typeface="Calibri"/>
                        <a:ea typeface="Calibri"/>
                        <a:cs typeface="Times New Roman"/>
                      </a:endParaRPr>
                    </a:p>
                  </a:txBody>
                  <a:tcPr marL="34245" marR="3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500" b="1" dirty="0">
                          <a:latin typeface="Calibri"/>
                          <a:ea typeface="Calibri"/>
                          <a:cs typeface="Times New Roman"/>
                        </a:rPr>
                        <a:t>ΔΡΑΣΤΗΡΙΟΤΗΤΕΣ</a:t>
                      </a:r>
                      <a:endParaRPr lang="el-GR" sz="500" dirty="0">
                        <a:latin typeface="Calibri"/>
                        <a:ea typeface="Calibri"/>
                        <a:cs typeface="Times New Roman"/>
                      </a:endParaRPr>
                    </a:p>
                    <a:p>
                      <a:pPr algn="ctr">
                        <a:spcAft>
                          <a:spcPts val="0"/>
                        </a:spcAft>
                      </a:pPr>
                      <a:r>
                        <a:rPr lang="el-GR" sz="500" dirty="0">
                          <a:latin typeface="Calibri"/>
                          <a:ea typeface="Calibri"/>
                          <a:cs typeface="Times New Roman"/>
                        </a:rPr>
                        <a:t>(τρόποι-μέθοδοι επίτευξης)</a:t>
                      </a:r>
                    </a:p>
                  </a:txBody>
                  <a:tcPr marL="34245" marR="3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8725">
                <a:tc>
                  <a:txBody>
                    <a:bodyPr/>
                    <a:lstStyle/>
                    <a:p>
                      <a:pPr algn="just">
                        <a:lnSpc>
                          <a:spcPct val="115000"/>
                        </a:lnSpc>
                        <a:spcAft>
                          <a:spcPts val="0"/>
                        </a:spcAft>
                      </a:pPr>
                      <a:r>
                        <a:rPr lang="el-GR" sz="1200" b="1" dirty="0">
                          <a:latin typeface="Calibri"/>
                          <a:ea typeface="Calibri"/>
                          <a:cs typeface="Calibri"/>
                        </a:rPr>
                        <a:t>1</a:t>
                      </a:r>
                      <a:r>
                        <a:rPr lang="el-GR" sz="1200" b="1" baseline="30000" dirty="0">
                          <a:latin typeface="Calibri"/>
                          <a:ea typeface="Calibri"/>
                          <a:cs typeface="Calibri"/>
                        </a:rPr>
                        <a:t>ο</a:t>
                      </a:r>
                      <a:r>
                        <a:rPr lang="el-GR" sz="1200" b="1" dirty="0">
                          <a:latin typeface="Calibri"/>
                          <a:ea typeface="Calibri"/>
                          <a:cs typeface="Calibri"/>
                        </a:rPr>
                        <a:t>:  Να εκφραστεί μέσα από την τέχνη</a:t>
                      </a:r>
                      <a:endParaRPr lang="el-GR" sz="1200" b="1" dirty="0">
                        <a:latin typeface="Calibri"/>
                        <a:ea typeface="Calibri"/>
                        <a:cs typeface="Times New Roman"/>
                      </a:endParaRPr>
                    </a:p>
                  </a:txBody>
                  <a:tcPr marL="34245" marR="3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b="1">
                          <a:latin typeface="Calibri"/>
                          <a:ea typeface="Calibri"/>
                          <a:cs typeface="Calibri"/>
                        </a:rPr>
                        <a:t>Ακούμε από το </a:t>
                      </a:r>
                      <a:r>
                        <a:rPr lang="en-US" sz="1200" b="1">
                          <a:latin typeface="Calibri"/>
                          <a:ea typeface="Calibri"/>
                          <a:cs typeface="Calibri"/>
                        </a:rPr>
                        <a:t>you tube </a:t>
                      </a:r>
                      <a:r>
                        <a:rPr lang="el-GR" sz="1200" b="1">
                          <a:latin typeface="Calibri"/>
                          <a:ea typeface="Calibri"/>
                          <a:cs typeface="Calibri"/>
                        </a:rPr>
                        <a:t>τραγούδια.</a:t>
                      </a:r>
                      <a:endParaRPr lang="el-GR" sz="1200" b="1">
                        <a:latin typeface="Calibri"/>
                        <a:ea typeface="Calibri"/>
                        <a:cs typeface="Times New Roman"/>
                      </a:endParaRPr>
                    </a:p>
                    <a:p>
                      <a:pPr algn="just">
                        <a:lnSpc>
                          <a:spcPct val="115000"/>
                        </a:lnSpc>
                        <a:spcAft>
                          <a:spcPts val="0"/>
                        </a:spcAft>
                      </a:pPr>
                      <a:r>
                        <a:rPr lang="el-GR" sz="1200" b="1">
                          <a:latin typeface="Calibri"/>
                          <a:ea typeface="Calibri"/>
                          <a:cs typeface="Calibri"/>
                        </a:rPr>
                        <a:t>Μαθαίνουμε τα τραγούδια ‘’Ένα φιλάκι είναι λίγο‘’, ‘’Μια αγκαλιά-δύο φιλιά‘’.</a:t>
                      </a:r>
                      <a:endParaRPr lang="el-GR" sz="1200" b="1">
                        <a:latin typeface="Calibri"/>
                        <a:ea typeface="Calibri"/>
                        <a:cs typeface="Times New Roman"/>
                      </a:endParaRPr>
                    </a:p>
                    <a:p>
                      <a:pPr algn="just">
                        <a:lnSpc>
                          <a:spcPct val="115000"/>
                        </a:lnSpc>
                        <a:spcAft>
                          <a:spcPts val="0"/>
                        </a:spcAft>
                      </a:pPr>
                      <a:r>
                        <a:rPr lang="el-GR" sz="1200" b="1">
                          <a:latin typeface="Calibri"/>
                          <a:ea typeface="Calibri"/>
                          <a:cs typeface="Calibri"/>
                        </a:rPr>
                        <a:t>Έπειτα το ζωγραφίζει και το χαρίζει στον φίλο του</a:t>
                      </a:r>
                      <a:endParaRPr lang="el-GR" sz="1200" b="1">
                        <a:latin typeface="Calibri"/>
                        <a:ea typeface="Calibri"/>
                        <a:cs typeface="Times New Roman"/>
                      </a:endParaRPr>
                    </a:p>
                  </a:txBody>
                  <a:tcPr marL="34245" marR="3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8143">
                <a:tc>
                  <a:txBody>
                    <a:bodyPr/>
                    <a:lstStyle/>
                    <a:p>
                      <a:pPr algn="just">
                        <a:lnSpc>
                          <a:spcPct val="115000"/>
                        </a:lnSpc>
                        <a:spcAft>
                          <a:spcPts val="0"/>
                        </a:spcAft>
                      </a:pPr>
                      <a:r>
                        <a:rPr lang="el-GR" sz="1200" b="1">
                          <a:latin typeface="Calibri"/>
                          <a:ea typeface="Calibri"/>
                          <a:cs typeface="Calibri"/>
                        </a:rPr>
                        <a:t>2</a:t>
                      </a:r>
                      <a:r>
                        <a:rPr lang="el-GR" sz="1200" b="1" baseline="30000">
                          <a:latin typeface="Calibri"/>
                          <a:ea typeface="Calibri"/>
                          <a:cs typeface="Calibri"/>
                        </a:rPr>
                        <a:t>ο</a:t>
                      </a:r>
                      <a:r>
                        <a:rPr lang="el-GR" sz="1200" b="1">
                          <a:latin typeface="Calibri"/>
                          <a:ea typeface="Calibri"/>
                          <a:cs typeface="Calibri"/>
                        </a:rPr>
                        <a:t>: Να δείχνει με κοινωνικά αποδεκτό τρόπο τη συμπάθεια και την αγάπη του στους άλλους </a:t>
                      </a:r>
                      <a:endParaRPr lang="el-GR" sz="1200" b="1">
                        <a:latin typeface="Calibri"/>
                        <a:ea typeface="Calibri"/>
                        <a:cs typeface="Times New Roman"/>
                      </a:endParaRPr>
                    </a:p>
                  </a:txBody>
                  <a:tcPr marL="34245" marR="3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800"/>
                        </a:spcAft>
                      </a:pPr>
                      <a:r>
                        <a:rPr lang="el-GR" sz="1200" b="1" dirty="0">
                          <a:latin typeface="Calibri"/>
                          <a:ea typeface="Times New Roman"/>
                          <a:cs typeface="Calibri"/>
                        </a:rPr>
                        <a:t>Κατασκευάζουμε τα λουλούδια της φιλίας και στα πέταλα του λουλουδιού ο καθένας ζωγραφίζει τους αγαπημένους φίλους του. </a:t>
                      </a:r>
                      <a:endParaRPr lang="el-GR" sz="1200" b="1" dirty="0">
                        <a:latin typeface="Calibri"/>
                        <a:ea typeface="Calibri"/>
                        <a:cs typeface="Times New Roman"/>
                      </a:endParaRPr>
                    </a:p>
                    <a:p>
                      <a:pPr algn="just">
                        <a:lnSpc>
                          <a:spcPct val="115000"/>
                        </a:lnSpc>
                        <a:spcAft>
                          <a:spcPts val="1800"/>
                        </a:spcAft>
                      </a:pPr>
                      <a:r>
                        <a:rPr lang="el-GR" sz="1200" b="1" dirty="0">
                          <a:latin typeface="Calibri"/>
                          <a:ea typeface="Times New Roman"/>
                          <a:cs typeface="Calibri"/>
                        </a:rPr>
                        <a:t>Ζ</a:t>
                      </a:r>
                      <a:r>
                        <a:rPr lang="el-GR" sz="1200" b="1" dirty="0">
                          <a:latin typeface="Calibri"/>
                          <a:ea typeface="Calibri"/>
                          <a:cs typeface="Calibri"/>
                        </a:rPr>
                        <a:t>ωγραφίζουμε σε κόκκινες καρδιές τι σημαίνει αγάπη για μας , και πως την δείχνουμε με αφορμή την γιορτή του Αγίου Βαλεντίνου .</a:t>
                      </a:r>
                      <a:endParaRPr lang="el-GR" sz="1200" b="1" dirty="0">
                        <a:latin typeface="Calibri"/>
                        <a:ea typeface="Calibri"/>
                        <a:cs typeface="Times New Roman"/>
                      </a:endParaRPr>
                    </a:p>
                  </a:txBody>
                  <a:tcPr marL="34245" marR="3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0303">
                <a:tc>
                  <a:txBody>
                    <a:bodyPr/>
                    <a:lstStyle/>
                    <a:p>
                      <a:pPr algn="just">
                        <a:lnSpc>
                          <a:spcPct val="115000"/>
                        </a:lnSpc>
                        <a:spcAft>
                          <a:spcPts val="0"/>
                        </a:spcAft>
                      </a:pPr>
                      <a:r>
                        <a:rPr lang="el-GR" sz="1200" b="1">
                          <a:latin typeface="Calibri"/>
                          <a:ea typeface="Calibri"/>
                          <a:cs typeface="Calibri"/>
                        </a:rPr>
                        <a:t>3</a:t>
                      </a:r>
                      <a:r>
                        <a:rPr lang="el-GR" sz="1200" b="1" baseline="30000">
                          <a:latin typeface="Calibri"/>
                          <a:ea typeface="Calibri"/>
                          <a:cs typeface="Calibri"/>
                        </a:rPr>
                        <a:t>ο</a:t>
                      </a:r>
                      <a:r>
                        <a:rPr lang="el-GR" sz="1200" b="1">
                          <a:latin typeface="Calibri"/>
                          <a:ea typeface="Calibri"/>
                          <a:cs typeface="Calibri"/>
                        </a:rPr>
                        <a:t>: Να αντιληφθεί τι συμβαίνει στο σώμα  του όταν νιώθει θυμό</a:t>
                      </a:r>
                      <a:endParaRPr lang="el-GR" sz="1200" b="1">
                        <a:latin typeface="Calibri"/>
                        <a:ea typeface="Calibri"/>
                        <a:cs typeface="Times New Roman"/>
                      </a:endParaRPr>
                    </a:p>
                  </a:txBody>
                  <a:tcPr marL="34245" marR="3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b="1" dirty="0">
                          <a:latin typeface="Calibri"/>
                          <a:ea typeface="Calibri"/>
                          <a:cs typeface="Times New Roman"/>
                        </a:rPr>
                        <a:t>Το ξεφούσκωτο και το φουσκωμένο μπαλόνι.</a:t>
                      </a:r>
                    </a:p>
                    <a:p>
                      <a:pPr algn="just">
                        <a:lnSpc>
                          <a:spcPct val="115000"/>
                        </a:lnSpc>
                        <a:spcAft>
                          <a:spcPts val="0"/>
                        </a:spcAft>
                      </a:pPr>
                      <a:r>
                        <a:rPr lang="el-GR" sz="1200" b="1" dirty="0">
                          <a:latin typeface="Calibri"/>
                          <a:ea typeface="Calibri"/>
                          <a:cs typeface="Times New Roman"/>
                        </a:rPr>
                        <a:t> Χρησιμοποιούμε ένα ξεφούσκωτο μπαλόνι για να δείξουμε  τη διαδικασία κλιμάκωσης αλλά και εκτόνωσης του θυμού. Δείχνουμε το μπαλόνι στο παιδί, εξηγώντας  ότι είναι σαν ένα παιδί που αισθάνεται ήρεμο. Διευκρινίζουμε ότι κάθε φορά που φουσκώνουμε το μπαλόνι θα είναι σαν να μπαίνει θυμός και εκνευρισμός μέσα στο παιδί.</a:t>
                      </a:r>
                    </a:p>
                  </a:txBody>
                  <a:tcPr marL="34245" marR="3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0933">
                <a:tc>
                  <a:txBody>
                    <a:bodyPr/>
                    <a:lstStyle/>
                    <a:p>
                      <a:pPr algn="just">
                        <a:lnSpc>
                          <a:spcPct val="115000"/>
                        </a:lnSpc>
                        <a:spcAft>
                          <a:spcPts val="0"/>
                        </a:spcAft>
                      </a:pPr>
                      <a:r>
                        <a:rPr lang="el-GR" sz="1200" b="1" dirty="0">
                          <a:latin typeface="Calibri"/>
                          <a:ea typeface="Calibri"/>
                          <a:cs typeface="Calibri"/>
                        </a:rPr>
                        <a:t>4</a:t>
                      </a:r>
                      <a:r>
                        <a:rPr lang="el-GR" sz="1200" b="1" baseline="30000" dirty="0">
                          <a:latin typeface="Calibri"/>
                          <a:ea typeface="Calibri"/>
                          <a:cs typeface="Calibri"/>
                        </a:rPr>
                        <a:t>ο</a:t>
                      </a:r>
                      <a:r>
                        <a:rPr lang="el-GR" sz="1200" b="1" dirty="0">
                          <a:latin typeface="Calibri"/>
                          <a:ea typeface="Calibri"/>
                          <a:cs typeface="Calibri"/>
                        </a:rPr>
                        <a:t>: Να αναπτύξει στρατηγικές </a:t>
                      </a:r>
                      <a:r>
                        <a:rPr lang="el-GR" sz="1200" b="1" dirty="0" smtClean="0">
                          <a:latin typeface="Calibri"/>
                          <a:ea typeface="Calibri"/>
                          <a:cs typeface="Calibri"/>
                        </a:rPr>
                        <a:t>διαχείρισης </a:t>
                      </a:r>
                      <a:r>
                        <a:rPr lang="el-GR" sz="1200" b="1" dirty="0">
                          <a:latin typeface="Calibri"/>
                          <a:ea typeface="Calibri"/>
                          <a:cs typeface="Calibri"/>
                        </a:rPr>
                        <a:t>του </a:t>
                      </a:r>
                      <a:r>
                        <a:rPr lang="el-GR" sz="1200" b="1" dirty="0" smtClean="0">
                          <a:latin typeface="Calibri"/>
                          <a:ea typeface="Calibri"/>
                          <a:cs typeface="Calibri"/>
                        </a:rPr>
                        <a:t>θυμού</a:t>
                      </a:r>
                    </a:p>
                    <a:p>
                      <a:pPr algn="just">
                        <a:lnSpc>
                          <a:spcPct val="115000"/>
                        </a:lnSpc>
                        <a:spcAft>
                          <a:spcPts val="0"/>
                        </a:spcAft>
                      </a:pPr>
                      <a:endParaRPr lang="el-GR" sz="1200" b="1" dirty="0">
                        <a:latin typeface="Calibri"/>
                        <a:ea typeface="Calibri"/>
                        <a:cs typeface="Times New Roman"/>
                      </a:endParaRPr>
                    </a:p>
                  </a:txBody>
                  <a:tcPr marL="34245" marR="3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b="1" dirty="0">
                          <a:latin typeface="Calibri"/>
                          <a:ea typeface="Calibri"/>
                          <a:cs typeface="Times New Roman"/>
                        </a:rPr>
                        <a:t>Η εκπαιδευτικός συζητάει με το </a:t>
                      </a:r>
                      <a:r>
                        <a:rPr lang="el-GR" sz="1200" b="1" dirty="0" err="1">
                          <a:latin typeface="Calibri"/>
                          <a:ea typeface="Calibri"/>
                          <a:cs typeface="Times New Roman"/>
                        </a:rPr>
                        <a:t>παιδι</a:t>
                      </a:r>
                      <a:r>
                        <a:rPr lang="el-GR" sz="1200" b="1" dirty="0">
                          <a:latin typeface="Calibri"/>
                          <a:ea typeface="Calibri"/>
                          <a:cs typeface="Times New Roman"/>
                        </a:rPr>
                        <a:t>  κάποια βήματα διαχείρισης του θυμού με την βοήθεια της εικόνας με το φανάρι. </a:t>
                      </a:r>
                    </a:p>
                    <a:p>
                      <a:pPr algn="just">
                        <a:lnSpc>
                          <a:spcPct val="115000"/>
                        </a:lnSpc>
                        <a:spcAft>
                          <a:spcPts val="0"/>
                        </a:spcAft>
                      </a:pPr>
                      <a:r>
                        <a:rPr lang="el-GR" sz="1200" b="1" dirty="0">
                          <a:latin typeface="Calibri"/>
                          <a:ea typeface="Calibri"/>
                          <a:cs typeface="Times New Roman"/>
                        </a:rPr>
                        <a:t>Παρομοιάζει, λοιπόν το κόκκινο του φαναριού με μια στάση που θα ήταν καλό να κρατάμε την ώρα που είμαστε θυμωμένοι και σε ένταση μπροστά σε μια σύγκρουση. </a:t>
                      </a:r>
                    </a:p>
                    <a:p>
                      <a:pPr algn="just">
                        <a:lnSpc>
                          <a:spcPct val="115000"/>
                        </a:lnSpc>
                        <a:spcAft>
                          <a:spcPts val="0"/>
                        </a:spcAft>
                      </a:pPr>
                      <a:r>
                        <a:rPr lang="el-GR" sz="1200" b="1" dirty="0">
                          <a:latin typeface="Calibri"/>
                          <a:ea typeface="Calibri"/>
                          <a:cs typeface="Times New Roman"/>
                        </a:rPr>
                        <a:t>Το κόκκινο σημαίνει ότι θα ήταν καλό να σταματάμε πριν φωνάξουμε, χτυπήσουμε και κλωτσήσουμε πάνω στα νεύρα μας και την ένταση της στιγμής. Με το πορτοκαλί περιμένουμε λίγο, δίνουμε χρόνο στον εαυτό μας να ηρεμήσουμε, σκεφτόμαστε τι συνέβη.</a:t>
                      </a:r>
                    </a:p>
                    <a:p>
                      <a:pPr algn="just">
                        <a:lnSpc>
                          <a:spcPct val="115000"/>
                        </a:lnSpc>
                        <a:spcAft>
                          <a:spcPts val="0"/>
                        </a:spcAft>
                      </a:pPr>
                      <a:r>
                        <a:rPr lang="el-GR" sz="1200" b="1" dirty="0">
                          <a:latin typeface="Calibri"/>
                          <a:ea typeface="Calibri"/>
                          <a:cs typeface="Times New Roman"/>
                        </a:rPr>
                        <a:t>Με το πράσινο συνεχίζουμε ότι έχουμε αποφασίσει.</a:t>
                      </a:r>
                    </a:p>
                  </a:txBody>
                  <a:tcPr marL="34245" marR="3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37344">
                <a:tc>
                  <a:txBody>
                    <a:bodyPr/>
                    <a:lstStyle/>
                    <a:p>
                      <a:pPr algn="just">
                        <a:lnSpc>
                          <a:spcPct val="115000"/>
                        </a:lnSpc>
                        <a:spcAft>
                          <a:spcPts val="0"/>
                        </a:spcAft>
                      </a:pPr>
                      <a:r>
                        <a:rPr lang="el-GR" sz="1200" b="1" dirty="0">
                          <a:latin typeface="Calibri"/>
                          <a:ea typeface="Calibri"/>
                          <a:cs typeface="Calibri"/>
                        </a:rPr>
                        <a:t>5</a:t>
                      </a:r>
                      <a:r>
                        <a:rPr lang="el-GR" sz="1200" b="1" baseline="30000" dirty="0">
                          <a:latin typeface="Calibri"/>
                          <a:ea typeface="Calibri"/>
                          <a:cs typeface="Calibri"/>
                        </a:rPr>
                        <a:t>ο</a:t>
                      </a:r>
                      <a:r>
                        <a:rPr lang="el-GR" sz="1200" b="1" dirty="0">
                          <a:latin typeface="Calibri"/>
                          <a:ea typeface="Calibri"/>
                          <a:cs typeface="Calibri"/>
                        </a:rPr>
                        <a:t>: Να αναπτύξει στρατηγικές διαχείρισης των συναισθημάτων </a:t>
                      </a:r>
                      <a:endParaRPr lang="el-GR" sz="1200" b="1" dirty="0">
                        <a:latin typeface="Calibri"/>
                        <a:ea typeface="Calibri"/>
                        <a:cs typeface="Times New Roman"/>
                      </a:endParaRPr>
                    </a:p>
                  </a:txBody>
                  <a:tcPr marL="34245" marR="3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b="1" dirty="0">
                          <a:latin typeface="Calibri"/>
                          <a:ea typeface="Calibri"/>
                          <a:cs typeface="Times New Roman"/>
                        </a:rPr>
                        <a:t>Δείχνουμε στο παιδί τον τροχό των λύσεων , του δίνουμε διάφορες προβληματικές καταστάσεις και του ζητάμε να επιλέξει μια από τις συμπεριφορές που υπάρχουν στον τροχό και  θεωρεί  ως την πιο </a:t>
                      </a:r>
                      <a:r>
                        <a:rPr lang="el-GR" sz="1200" b="1" dirty="0" smtClean="0">
                          <a:latin typeface="Calibri"/>
                          <a:ea typeface="Calibri"/>
                          <a:cs typeface="Times New Roman"/>
                        </a:rPr>
                        <a:t>κατάλληλη.</a:t>
                      </a:r>
                    </a:p>
                    <a:p>
                      <a:pPr algn="just">
                        <a:lnSpc>
                          <a:spcPct val="115000"/>
                        </a:lnSpc>
                        <a:spcAft>
                          <a:spcPts val="0"/>
                        </a:spcAft>
                      </a:pPr>
                      <a:endParaRPr lang="el-GR" sz="1200" b="1" dirty="0">
                        <a:latin typeface="Calibri"/>
                        <a:ea typeface="Calibri"/>
                        <a:cs typeface="Times New Roman"/>
                      </a:endParaRPr>
                    </a:p>
                  </a:txBody>
                  <a:tcPr marL="34245" marR="3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0723" name="Rectangle 3"/>
          <p:cNvSpPr>
            <a:spLocks noChangeArrowheads="1"/>
          </p:cNvSpPr>
          <p:nvPr/>
        </p:nvSpPr>
        <p:spPr bwMode="auto">
          <a:xfrm>
            <a:off x="0" y="0"/>
            <a:ext cx="8004820"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solidFill>
                  <a:srgbClr val="FF0000"/>
                </a:solidFill>
                <a:effectLst/>
                <a:latin typeface="Arial" pitchFamily="34" charset="0"/>
                <a:ea typeface="Calibri" pitchFamily="34" charset="0"/>
                <a:cs typeface="Times New Roman" pitchFamily="18" charset="0"/>
              </a:rPr>
              <a:t>Βραχυπρόθεσμος στόχος</a:t>
            </a:r>
            <a:r>
              <a:rPr kumimoji="0" lang="el-GR" sz="1200" b="1" i="0" u="none" strike="noStrike" cap="none" normalizeH="0" baseline="0" dirty="0" smtClean="0">
                <a:ln>
                  <a:noFill/>
                </a:ln>
                <a:solidFill>
                  <a:srgbClr val="FF0000"/>
                </a:solidFill>
                <a:effectLst/>
                <a:latin typeface="Arial" pitchFamily="34" charset="0"/>
                <a:ea typeface="Calibri" pitchFamily="34" charset="0"/>
                <a:cs typeface="Calibri" pitchFamily="34" charset="0"/>
              </a:rPr>
              <a:t> 2: Να γνωρίζει αποδεκτούς τρόπους διαχείρισης και εκτόνωσης συναισθημάτων</a:t>
            </a:r>
            <a:endParaRPr kumimoji="0" lang="el-GR" sz="1800" b="0" i="0" u="none" strike="noStrike" cap="none" normalizeH="0" baseline="0" dirty="0" smtClean="0">
              <a:ln>
                <a:noFill/>
              </a:ln>
              <a:solidFill>
                <a:srgbClr val="FF0000"/>
              </a:solidFill>
              <a:effectLst/>
              <a:latin typeface="Arial" pitchFamily="34" charset="0"/>
              <a:cs typeface="Arial" pitchFamily="34" charset="0"/>
            </a:endParaRPr>
          </a:p>
        </p:txBody>
      </p:sp>
      <p:pic>
        <p:nvPicPr>
          <p:cNvPr id="8" name="Εικόνα 4" descr="Teaching Therapy: Το φανάρι του θυμού"/>
          <p:cNvPicPr>
            <a:picLocks noChangeAspect="1" noChangeArrowheads="1"/>
          </p:cNvPicPr>
          <p:nvPr/>
        </p:nvPicPr>
        <p:blipFill>
          <a:blip r:embed="rId2" cstate="print"/>
          <a:srcRect/>
          <a:stretch>
            <a:fillRect/>
          </a:stretch>
        </p:blipFill>
        <p:spPr bwMode="auto">
          <a:xfrm>
            <a:off x="857224" y="4214818"/>
            <a:ext cx="1285884" cy="928694"/>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www.infokids.gr/wp-content/uploads/2022/09/306742274_622850852545947_3908239548102102757_n.jpg"/>
          <p:cNvPicPr>
            <a:picLocks noChangeAspect="1" noChangeArrowheads="1"/>
          </p:cNvPicPr>
          <p:nvPr/>
        </p:nvPicPr>
        <p:blipFill>
          <a:blip r:embed="rId2" r:link="rId3" cstate="print"/>
          <a:srcRect/>
          <a:stretch>
            <a:fillRect/>
          </a:stretch>
        </p:blipFill>
        <p:spPr bwMode="auto">
          <a:xfrm>
            <a:off x="928662" y="857232"/>
            <a:ext cx="6357982" cy="521497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0" y="428605"/>
          <a:ext cx="8143900" cy="6511808"/>
        </p:xfrm>
        <a:graphic>
          <a:graphicData uri="http://schemas.openxmlformats.org/drawingml/2006/table">
            <a:tbl>
              <a:tblPr/>
              <a:tblGrid>
                <a:gridCol w="2438175"/>
                <a:gridCol w="5705725"/>
              </a:tblGrid>
              <a:tr h="209941">
                <a:tc>
                  <a:txBody>
                    <a:bodyPr/>
                    <a:lstStyle/>
                    <a:p>
                      <a:pPr algn="ctr">
                        <a:lnSpc>
                          <a:spcPct val="115000"/>
                        </a:lnSpc>
                        <a:spcAft>
                          <a:spcPts val="0"/>
                        </a:spcAft>
                      </a:pPr>
                      <a:r>
                        <a:rPr lang="el-GR" sz="500" b="1" dirty="0">
                          <a:latin typeface="Calibri"/>
                          <a:ea typeface="Calibri"/>
                          <a:cs typeface="Calibri"/>
                        </a:rPr>
                        <a:t>ΒΗΜΑΤΑ</a:t>
                      </a:r>
                      <a:endParaRPr lang="el-GR" sz="500" dirty="0">
                        <a:latin typeface="Calibri"/>
                        <a:ea typeface="Calibri"/>
                        <a:cs typeface="Times New Roman"/>
                      </a:endParaRPr>
                    </a:p>
                  </a:txBody>
                  <a:tcPr marL="34119" marR="34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500" b="1">
                          <a:latin typeface="Calibri"/>
                          <a:ea typeface="Calibri"/>
                          <a:cs typeface="Times New Roman"/>
                        </a:rPr>
                        <a:t>ΔΡΑΣΤΗΡΙΟΤΗΤΕΣ</a:t>
                      </a:r>
                      <a:endParaRPr lang="el-GR" sz="500">
                        <a:latin typeface="Calibri"/>
                        <a:ea typeface="Calibri"/>
                        <a:cs typeface="Times New Roman"/>
                      </a:endParaRPr>
                    </a:p>
                    <a:p>
                      <a:pPr algn="ctr">
                        <a:spcAft>
                          <a:spcPts val="0"/>
                        </a:spcAft>
                      </a:pPr>
                      <a:r>
                        <a:rPr lang="el-GR" sz="500">
                          <a:latin typeface="Calibri"/>
                          <a:ea typeface="Calibri"/>
                          <a:cs typeface="Times New Roman"/>
                        </a:rPr>
                        <a:t>(τρόποι-μέθοδοι επίτευξης)</a:t>
                      </a:r>
                    </a:p>
                  </a:txBody>
                  <a:tcPr marL="34119" marR="34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38736">
                <a:tc>
                  <a:txBody>
                    <a:bodyPr/>
                    <a:lstStyle/>
                    <a:p>
                      <a:pPr algn="just">
                        <a:lnSpc>
                          <a:spcPct val="115000"/>
                        </a:lnSpc>
                        <a:spcAft>
                          <a:spcPts val="0"/>
                        </a:spcAft>
                      </a:pPr>
                      <a:r>
                        <a:rPr lang="el-GR" sz="1200" b="1" dirty="0">
                          <a:latin typeface="Calibri"/>
                          <a:ea typeface="Calibri"/>
                          <a:cs typeface="Calibri"/>
                        </a:rPr>
                        <a:t>1</a:t>
                      </a:r>
                      <a:r>
                        <a:rPr lang="el-GR" sz="1200" b="1" baseline="30000" dirty="0">
                          <a:latin typeface="Calibri"/>
                          <a:ea typeface="Calibri"/>
                          <a:cs typeface="Calibri"/>
                        </a:rPr>
                        <a:t>ο</a:t>
                      </a:r>
                      <a:r>
                        <a:rPr lang="el-GR" sz="1200" b="1" dirty="0">
                          <a:latin typeface="Calibri"/>
                          <a:ea typeface="Calibri"/>
                          <a:cs typeface="Calibri"/>
                        </a:rPr>
                        <a:t>:  Να μάθει να αναγνωρίζει τον θυμό του</a:t>
                      </a:r>
                      <a:endParaRPr lang="el-GR" sz="1200" b="1" dirty="0">
                        <a:latin typeface="Calibri"/>
                        <a:ea typeface="Calibri"/>
                        <a:cs typeface="Times New Roman"/>
                      </a:endParaRPr>
                    </a:p>
                  </a:txBody>
                  <a:tcPr marL="34119" marR="34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b="1" dirty="0">
                          <a:solidFill>
                            <a:srgbClr val="000000"/>
                          </a:solidFill>
                          <a:latin typeface="Helvetica"/>
                          <a:ea typeface="Calibri"/>
                          <a:cs typeface="Times New Roman"/>
                        </a:rPr>
                        <a:t>Διαβάζουμε το βιβλίο </a:t>
                      </a:r>
                      <a:r>
                        <a:rPr lang="el-GR" sz="1100" b="1" dirty="0">
                          <a:solidFill>
                            <a:srgbClr val="FF0000"/>
                          </a:solidFill>
                          <a:latin typeface="Helvetica"/>
                          <a:ea typeface="Calibri"/>
                          <a:cs typeface="Times New Roman"/>
                        </a:rPr>
                        <a:t>«Ο μεγάλος θυμός» </a:t>
                      </a:r>
                      <a:r>
                        <a:rPr lang="el-GR" sz="1100" b="1" dirty="0">
                          <a:solidFill>
                            <a:srgbClr val="000000"/>
                          </a:solidFill>
                          <a:latin typeface="Helvetica"/>
                          <a:ea typeface="Calibri"/>
                          <a:cs typeface="Times New Roman"/>
                        </a:rPr>
                        <a:t>Ο Γ. τοποθετεί ένα βελάκι με το όνομά του δίπλα στην εικόνα που περιγράφει καλύτερα την κατάστασή του, από τη στιγμή της έντονης φόρτισης μέχρι την αποκλιμάκωσή της. Εφόσον το πρώτο βήμα για την επίλυση κάθε προβλήματος είναι να του δοθεί ένα όνομα, η σκέψη ότι το πρόβλημα μπορεί να αποκτήσει και συγκεκριμένη εικόνα κάνει τα πράγματα πιο ευχάριστα και ανακουφιστικά.</a:t>
                      </a:r>
                      <a:endParaRPr lang="el-GR" sz="1100" b="1" dirty="0">
                        <a:latin typeface="Calibri"/>
                        <a:ea typeface="Calibri"/>
                        <a:cs typeface="Times New Roman"/>
                      </a:endParaRPr>
                    </a:p>
                  </a:txBody>
                  <a:tcPr marL="34119" marR="34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0579">
                <a:tc>
                  <a:txBody>
                    <a:bodyPr/>
                    <a:lstStyle/>
                    <a:p>
                      <a:pPr algn="just">
                        <a:lnSpc>
                          <a:spcPct val="115000"/>
                        </a:lnSpc>
                        <a:spcAft>
                          <a:spcPts val="0"/>
                        </a:spcAft>
                      </a:pPr>
                      <a:r>
                        <a:rPr lang="el-GR" sz="1200" b="1" dirty="0">
                          <a:latin typeface="Calibri"/>
                          <a:ea typeface="Calibri"/>
                          <a:cs typeface="Calibri"/>
                        </a:rPr>
                        <a:t>2</a:t>
                      </a:r>
                      <a:r>
                        <a:rPr lang="el-GR" sz="1200" b="1" baseline="30000" dirty="0">
                          <a:latin typeface="Calibri"/>
                          <a:ea typeface="Calibri"/>
                          <a:cs typeface="Calibri"/>
                        </a:rPr>
                        <a:t>ο</a:t>
                      </a:r>
                      <a:r>
                        <a:rPr lang="el-GR" sz="1200" b="1" dirty="0">
                          <a:latin typeface="Calibri"/>
                          <a:ea typeface="Calibri"/>
                          <a:cs typeface="Calibri"/>
                        </a:rPr>
                        <a:t>:</a:t>
                      </a:r>
                      <a:r>
                        <a:rPr lang="el-GR" sz="1200" b="1" dirty="0">
                          <a:solidFill>
                            <a:srgbClr val="444444"/>
                          </a:solidFill>
                          <a:latin typeface="Helvetica"/>
                          <a:ea typeface="Calibri"/>
                          <a:cs typeface="Times New Roman"/>
                        </a:rPr>
                        <a:t>.</a:t>
                      </a:r>
                      <a:r>
                        <a:rPr lang="el-GR" sz="1200" b="1" dirty="0">
                          <a:latin typeface="Calibri"/>
                          <a:ea typeface="Calibri"/>
                          <a:cs typeface="Calibri"/>
                        </a:rPr>
                        <a:t> Να μάθει να την αιτία του θυμού του.</a:t>
                      </a:r>
                      <a:endParaRPr lang="el-GR" sz="1200" b="1" dirty="0">
                        <a:latin typeface="Calibri"/>
                        <a:ea typeface="Calibri"/>
                        <a:cs typeface="Times New Roman"/>
                      </a:endParaRPr>
                    </a:p>
                  </a:txBody>
                  <a:tcPr marL="34119" marR="34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ase">
                        <a:lnSpc>
                          <a:spcPct val="115000"/>
                        </a:lnSpc>
                        <a:spcAft>
                          <a:spcPts val="1000"/>
                        </a:spcAft>
                      </a:pPr>
                      <a:r>
                        <a:rPr lang="el-GR" sz="1100" b="1" dirty="0">
                          <a:latin typeface="Helvetica"/>
                          <a:ea typeface="Times New Roman"/>
                          <a:cs typeface="Times New Roman"/>
                        </a:rPr>
                        <a:t>Αρχικά, δίνω στο παιδί έναν </a:t>
                      </a:r>
                      <a:r>
                        <a:rPr lang="el-GR" sz="1100" b="1" dirty="0" err="1">
                          <a:latin typeface="Helvetica"/>
                          <a:ea typeface="Times New Roman"/>
                          <a:cs typeface="Times New Roman"/>
                        </a:rPr>
                        <a:t>καθρέφτη…Του</a:t>
                      </a:r>
                      <a:r>
                        <a:rPr lang="el-GR" sz="1100" b="1" dirty="0">
                          <a:latin typeface="Helvetica"/>
                          <a:ea typeface="Times New Roman"/>
                          <a:cs typeface="Times New Roman"/>
                        </a:rPr>
                        <a:t>  ζητάω  στην αρχή να </a:t>
                      </a:r>
                      <a:r>
                        <a:rPr lang="el-GR" sz="1100" b="1" dirty="0" err="1">
                          <a:latin typeface="Helvetica"/>
                          <a:ea typeface="Times New Roman"/>
                          <a:cs typeface="Times New Roman"/>
                        </a:rPr>
                        <a:t>χαμογελάσει…Μετά</a:t>
                      </a:r>
                      <a:r>
                        <a:rPr lang="el-GR" sz="1100" b="1" dirty="0">
                          <a:latin typeface="Helvetica"/>
                          <a:ea typeface="Times New Roman"/>
                          <a:cs typeface="Times New Roman"/>
                        </a:rPr>
                        <a:t> να πάρει μια θυμωμένη έκφραση… -» Πότε σου αρέσει πιο πολύ ο εαυτός σου; «, ρωτάω. Συμφωνούμε πως είναι πιο όμορφος όταν χαμογελάει!</a:t>
                      </a:r>
                      <a:r>
                        <a:rPr lang="el-GR" sz="1100" b="1" dirty="0">
                          <a:latin typeface="Helvetica"/>
                          <a:ea typeface="Calibri"/>
                          <a:cs typeface="Times New Roman"/>
                        </a:rPr>
                        <a:t> Αποφασίζουμε λοιπόν, να μάθουμε να διαχειριζόμαστε τον θυμό </a:t>
                      </a:r>
                      <a:r>
                        <a:rPr lang="el-GR" sz="1100" b="1" dirty="0" err="1">
                          <a:latin typeface="Helvetica"/>
                          <a:ea typeface="Calibri"/>
                          <a:cs typeface="Times New Roman"/>
                        </a:rPr>
                        <a:t>μας…Για</a:t>
                      </a:r>
                      <a:r>
                        <a:rPr lang="el-GR" sz="1100" b="1" dirty="0">
                          <a:latin typeface="Helvetica"/>
                          <a:ea typeface="Calibri"/>
                          <a:cs typeface="Times New Roman"/>
                        </a:rPr>
                        <a:t> να μην στεναχωρούμε τους γύρω μας αλλά και να </a:t>
                      </a:r>
                      <a:r>
                        <a:rPr lang="el-GR" sz="1100" b="1" dirty="0" err="1">
                          <a:latin typeface="Helvetica"/>
                          <a:ea typeface="Calibri"/>
                          <a:cs typeface="Times New Roman"/>
                        </a:rPr>
                        <a:t>μην…ασχημαίνουμε</a:t>
                      </a:r>
                      <a:r>
                        <a:rPr lang="el-GR" sz="1100" b="1" dirty="0">
                          <a:latin typeface="Helvetica"/>
                          <a:ea typeface="Calibri"/>
                          <a:cs typeface="Times New Roman"/>
                        </a:rPr>
                        <a:t>! Τι κάνουμε;;</a:t>
                      </a:r>
                      <a:r>
                        <a:rPr lang="el-GR" sz="1100" b="1" dirty="0">
                          <a:latin typeface="Helvetica"/>
                          <a:ea typeface="Times New Roman"/>
                          <a:cs typeface="Times New Roman"/>
                        </a:rPr>
                        <a:t> </a:t>
                      </a:r>
                      <a:r>
                        <a:rPr lang="el-GR" sz="1100" b="1" dirty="0">
                          <a:latin typeface="Helvetica"/>
                          <a:ea typeface="Calibri"/>
                          <a:cs typeface="Times New Roman"/>
                        </a:rPr>
                        <a:t>φτιάχνουμε το κουτί του </a:t>
                      </a:r>
                      <a:r>
                        <a:rPr lang="el-GR" sz="1100" b="1" dirty="0" err="1">
                          <a:latin typeface="Helvetica"/>
                          <a:ea typeface="Calibri"/>
                          <a:cs typeface="Times New Roman"/>
                        </a:rPr>
                        <a:t>θυμού….Εκεί</a:t>
                      </a:r>
                      <a:r>
                        <a:rPr lang="el-GR" sz="1100" b="1" dirty="0">
                          <a:latin typeface="Helvetica"/>
                          <a:ea typeface="Calibri"/>
                          <a:cs typeface="Times New Roman"/>
                        </a:rPr>
                        <a:t> μέσα θα ζωγραφίζουμε την αιτία του θυμού μας</a:t>
                      </a:r>
                      <a:endParaRPr lang="el-GR" sz="1100" b="1" dirty="0">
                        <a:latin typeface="Calibri"/>
                        <a:ea typeface="Calibri"/>
                        <a:cs typeface="Times New Roman"/>
                      </a:endParaRPr>
                    </a:p>
                  </a:txBody>
                  <a:tcPr marL="34119" marR="34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6029">
                <a:tc>
                  <a:txBody>
                    <a:bodyPr/>
                    <a:lstStyle/>
                    <a:p>
                      <a:pPr algn="just">
                        <a:lnSpc>
                          <a:spcPct val="115000"/>
                        </a:lnSpc>
                        <a:spcAft>
                          <a:spcPts val="0"/>
                        </a:spcAft>
                      </a:pPr>
                      <a:r>
                        <a:rPr lang="el-GR" sz="1200" b="1" dirty="0">
                          <a:latin typeface="Calibri"/>
                          <a:ea typeface="Calibri"/>
                          <a:cs typeface="Calibri"/>
                        </a:rPr>
                        <a:t>3</a:t>
                      </a:r>
                      <a:r>
                        <a:rPr lang="el-GR" sz="1200" b="1" baseline="30000" dirty="0">
                          <a:latin typeface="Calibri"/>
                          <a:ea typeface="Calibri"/>
                          <a:cs typeface="Calibri"/>
                        </a:rPr>
                        <a:t>ο</a:t>
                      </a:r>
                      <a:r>
                        <a:rPr lang="el-GR" sz="1200" b="1" dirty="0">
                          <a:latin typeface="Calibri"/>
                          <a:ea typeface="Calibri"/>
                          <a:cs typeface="Calibri"/>
                        </a:rPr>
                        <a:t>: </a:t>
                      </a:r>
                      <a:r>
                        <a:rPr lang="el-GR" sz="1200" b="1" dirty="0">
                          <a:latin typeface="Helvetica"/>
                          <a:ea typeface="Calibri"/>
                          <a:cs typeface="Times New Roman"/>
                        </a:rPr>
                        <a:t>Να βρει και τρόπους να διαχειρίζεται τον θυμό του  και να ηρεμεί</a:t>
                      </a:r>
                      <a:endParaRPr lang="el-GR" sz="1200" b="1" dirty="0">
                        <a:latin typeface="Calibri"/>
                        <a:ea typeface="Calibri"/>
                        <a:cs typeface="Times New Roman"/>
                      </a:endParaRPr>
                    </a:p>
                  </a:txBody>
                  <a:tcPr marL="34119" marR="34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fontAlgn="base">
                        <a:lnSpc>
                          <a:spcPct val="115000"/>
                        </a:lnSpc>
                        <a:spcAft>
                          <a:spcPts val="1000"/>
                        </a:spcAft>
                        <a:buSzPts val="1000"/>
                        <a:buFont typeface="Symbol"/>
                        <a:buChar char=""/>
                        <a:tabLst>
                          <a:tab pos="457200" algn="l"/>
                        </a:tabLst>
                      </a:pPr>
                      <a:r>
                        <a:rPr lang="el-GR" sz="1100" b="1" dirty="0">
                          <a:latin typeface="Helvetica"/>
                          <a:ea typeface="Times New Roman"/>
                          <a:cs typeface="Times New Roman"/>
                        </a:rPr>
                        <a:t> </a:t>
                      </a:r>
                      <a:r>
                        <a:rPr lang="el-GR" sz="1100" b="1" dirty="0">
                          <a:solidFill>
                            <a:srgbClr val="FF0000"/>
                          </a:solidFill>
                          <a:latin typeface="Helvetica"/>
                          <a:ea typeface="Times New Roman"/>
                          <a:cs typeface="Times New Roman"/>
                        </a:rPr>
                        <a:t>Εδώ εμφανίζεται το ΚΟΥΤΙ ΤΗΣ ΗΡΕΜΙΑΣ!</a:t>
                      </a:r>
                      <a:endParaRPr lang="el-GR" sz="1100" b="1" dirty="0">
                        <a:solidFill>
                          <a:srgbClr val="FF0000"/>
                        </a:solidFill>
                        <a:latin typeface="Calibri"/>
                        <a:ea typeface="Calibri"/>
                        <a:cs typeface="Times New Roman"/>
                      </a:endParaRPr>
                    </a:p>
                    <a:p>
                      <a:pPr marL="342900" lvl="0" indent="-342900" algn="just" fontAlgn="base">
                        <a:lnSpc>
                          <a:spcPct val="115000"/>
                        </a:lnSpc>
                        <a:spcAft>
                          <a:spcPts val="1000"/>
                        </a:spcAft>
                        <a:buSzPts val="1000"/>
                        <a:buFont typeface="Symbol"/>
                        <a:buChar char=""/>
                        <a:tabLst>
                          <a:tab pos="457200" algn="l"/>
                        </a:tabLst>
                      </a:pPr>
                      <a:r>
                        <a:rPr lang="el-GR" sz="1100" b="1" dirty="0">
                          <a:solidFill>
                            <a:srgbClr val="FF0000"/>
                          </a:solidFill>
                          <a:latin typeface="Helvetica"/>
                          <a:ea typeface="Times New Roman"/>
                          <a:cs typeface="Times New Roman"/>
                        </a:rPr>
                        <a:t>Τι θα περιλαμβάνει το κουτί της ΗΡΕΜΙΑΣ;</a:t>
                      </a:r>
                      <a:endParaRPr lang="el-GR" sz="1100" b="1" dirty="0">
                        <a:solidFill>
                          <a:srgbClr val="FF0000"/>
                        </a:solidFill>
                        <a:latin typeface="Calibri"/>
                        <a:ea typeface="Calibri"/>
                        <a:cs typeface="Times New Roman"/>
                      </a:endParaRPr>
                    </a:p>
                    <a:p>
                      <a:pPr marL="342900" lvl="0" indent="-342900" algn="just" fontAlgn="base">
                        <a:lnSpc>
                          <a:spcPct val="115000"/>
                        </a:lnSpc>
                        <a:spcAft>
                          <a:spcPts val="1000"/>
                        </a:spcAft>
                        <a:buSzPts val="1000"/>
                        <a:buFont typeface="Symbol"/>
                        <a:buChar char=""/>
                        <a:tabLst>
                          <a:tab pos="457200" algn="l"/>
                        </a:tabLst>
                      </a:pPr>
                      <a:r>
                        <a:rPr lang="el-GR" sz="1100" b="1" dirty="0">
                          <a:solidFill>
                            <a:srgbClr val="FF0000"/>
                          </a:solidFill>
                          <a:latin typeface="Helvetica"/>
                          <a:ea typeface="Times New Roman"/>
                          <a:cs typeface="Times New Roman"/>
                        </a:rPr>
                        <a:t>Πράγματα που του αρέσουν και τον ηρεμούν! </a:t>
                      </a:r>
                      <a:endParaRPr lang="el-GR" sz="1100" b="1" dirty="0">
                        <a:solidFill>
                          <a:srgbClr val="FF0000"/>
                        </a:solidFill>
                        <a:latin typeface="Calibri"/>
                        <a:ea typeface="Calibri"/>
                        <a:cs typeface="Times New Roman"/>
                      </a:endParaRPr>
                    </a:p>
                    <a:p>
                      <a:pPr marL="342900" lvl="0" indent="-342900" algn="just" fontAlgn="base">
                        <a:lnSpc>
                          <a:spcPct val="115000"/>
                        </a:lnSpc>
                        <a:spcAft>
                          <a:spcPts val="1000"/>
                        </a:spcAft>
                        <a:buSzPts val="1000"/>
                        <a:buFont typeface="Symbol"/>
                        <a:buChar char=""/>
                        <a:tabLst>
                          <a:tab pos="457200" algn="l"/>
                        </a:tabLst>
                      </a:pPr>
                      <a:r>
                        <a:rPr lang="el-GR" sz="1100" b="1" dirty="0">
                          <a:solidFill>
                            <a:srgbClr val="FF0000"/>
                          </a:solidFill>
                          <a:latin typeface="Helvetica"/>
                          <a:ea typeface="Times New Roman"/>
                          <a:cs typeface="Times New Roman"/>
                        </a:rPr>
                        <a:t>Όπως: ένα μαξιλάρι, ένα τηλέφωνο, μαρκαδόρους, χαρτιά, ένα χνουδωτό ζωάκι,  φυλλάδιο με τεχνικές αναπνοής, </a:t>
                      </a:r>
                      <a:r>
                        <a:rPr lang="el-GR" sz="1100" b="1" dirty="0" err="1">
                          <a:solidFill>
                            <a:srgbClr val="FF0000"/>
                          </a:solidFill>
                          <a:latin typeface="Helvetica"/>
                          <a:ea typeface="Times New Roman"/>
                          <a:cs typeface="Times New Roman"/>
                        </a:rPr>
                        <a:t>αριθμογραμμή</a:t>
                      </a:r>
                      <a:r>
                        <a:rPr lang="el-GR" sz="1100" b="1" dirty="0">
                          <a:solidFill>
                            <a:srgbClr val="FF0000"/>
                          </a:solidFill>
                          <a:latin typeface="Helvetica"/>
                          <a:ea typeface="Times New Roman"/>
                          <a:cs typeface="Times New Roman"/>
                        </a:rPr>
                        <a:t> από το 1 έως το 10 </a:t>
                      </a:r>
                      <a:r>
                        <a:rPr lang="el-GR" sz="1100" b="1" dirty="0">
                          <a:latin typeface="Helvetica"/>
                          <a:ea typeface="Times New Roman"/>
                          <a:cs typeface="Times New Roman"/>
                        </a:rPr>
                        <a:t>. </a:t>
                      </a:r>
                      <a:endParaRPr lang="el-GR" sz="1100" b="1" dirty="0">
                        <a:latin typeface="Calibri"/>
                        <a:ea typeface="Calibri"/>
                        <a:cs typeface="Times New Roman"/>
                      </a:endParaRPr>
                    </a:p>
                  </a:txBody>
                  <a:tcPr marL="34119" marR="34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2888">
                <a:tc>
                  <a:txBody>
                    <a:bodyPr/>
                    <a:lstStyle/>
                    <a:p>
                      <a:pPr algn="just">
                        <a:lnSpc>
                          <a:spcPct val="115000"/>
                        </a:lnSpc>
                        <a:spcAft>
                          <a:spcPts val="0"/>
                        </a:spcAft>
                      </a:pPr>
                      <a:r>
                        <a:rPr lang="el-GR" sz="1200" b="1" dirty="0">
                          <a:latin typeface="Calibri"/>
                          <a:ea typeface="Calibri"/>
                          <a:cs typeface="Calibri"/>
                        </a:rPr>
                        <a:t>4</a:t>
                      </a:r>
                      <a:r>
                        <a:rPr lang="el-GR" sz="1200" b="1" baseline="30000" dirty="0">
                          <a:latin typeface="Calibri"/>
                          <a:ea typeface="Calibri"/>
                          <a:cs typeface="Calibri"/>
                        </a:rPr>
                        <a:t>ο</a:t>
                      </a:r>
                      <a:r>
                        <a:rPr lang="el-GR" sz="1200" b="1" dirty="0">
                          <a:latin typeface="Calibri"/>
                          <a:ea typeface="Calibri"/>
                          <a:cs typeface="Calibri"/>
                        </a:rPr>
                        <a:t>: Πως διαχειρίζεται τον θυμό του, σε πραγματικές καταστάσεις</a:t>
                      </a:r>
                      <a:endParaRPr lang="el-GR" sz="1200" b="1" dirty="0">
                        <a:latin typeface="Calibri"/>
                        <a:ea typeface="Calibri"/>
                        <a:cs typeface="Times New Roman"/>
                      </a:endParaRPr>
                    </a:p>
                  </a:txBody>
                  <a:tcPr marL="34119" marR="34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ase">
                        <a:lnSpc>
                          <a:spcPct val="115000"/>
                        </a:lnSpc>
                        <a:spcAft>
                          <a:spcPts val="1000"/>
                        </a:spcAft>
                      </a:pPr>
                      <a:r>
                        <a:rPr lang="el-GR" sz="1200" b="1" dirty="0">
                          <a:latin typeface="Arial" pitchFamily="34" charset="0"/>
                          <a:ea typeface="Times New Roman"/>
                          <a:cs typeface="Arial" pitchFamily="34" charset="0"/>
                        </a:rPr>
                        <a:t>Παίζουμε παιχνίδι ρόλων και προσποιούμαστε μία κατάσταση που συμβαίνει πολύ συχνά στο σχολείο ίσως και στο σπίτι: Παίζω με τα τουβλάκια μου κι ο συμμαθητής μου/ο αδελφός μου έρχεται και μου τα </a:t>
                      </a:r>
                      <a:r>
                        <a:rPr lang="el-GR" sz="1200" b="1" dirty="0" err="1" smtClean="0">
                          <a:latin typeface="Arial" pitchFamily="34" charset="0"/>
                          <a:ea typeface="Times New Roman"/>
                          <a:cs typeface="Arial" pitchFamily="34" charset="0"/>
                        </a:rPr>
                        <a:t>παίρνει…Πηγαίνω</a:t>
                      </a:r>
                      <a:r>
                        <a:rPr lang="el-GR" sz="1200" b="1" dirty="0" smtClean="0">
                          <a:latin typeface="Arial" pitchFamily="34" charset="0"/>
                          <a:ea typeface="Times New Roman"/>
                          <a:cs typeface="Arial" pitchFamily="34" charset="0"/>
                        </a:rPr>
                        <a:t> </a:t>
                      </a:r>
                      <a:r>
                        <a:rPr lang="el-GR" sz="1200" b="1" dirty="0">
                          <a:latin typeface="Arial" pitchFamily="34" charset="0"/>
                          <a:ea typeface="Times New Roman"/>
                          <a:cs typeface="Arial" pitchFamily="34" charset="0"/>
                        </a:rPr>
                        <a:t>στο</a:t>
                      </a:r>
                      <a:r>
                        <a:rPr lang="el-GR" sz="1200" b="1" dirty="0">
                          <a:solidFill>
                            <a:srgbClr val="FF0000"/>
                          </a:solidFill>
                          <a:latin typeface="Arial" pitchFamily="34" charset="0"/>
                          <a:ea typeface="Times New Roman"/>
                          <a:cs typeface="Arial" pitchFamily="34" charset="0"/>
                        </a:rPr>
                        <a:t> ΚΟΥΤΙ ΤΗΣ ΗΡΕΜΙΑΣ</a:t>
                      </a:r>
                      <a:r>
                        <a:rPr lang="el-GR" sz="1200" b="1" dirty="0">
                          <a:latin typeface="Arial" pitchFamily="34" charset="0"/>
                          <a:ea typeface="Times New Roman"/>
                          <a:cs typeface="Arial" pitchFamily="34" charset="0"/>
                        </a:rPr>
                        <a:t> και βρίσκω τρόπο να ηρεμήσω:(Διαλέγω όποιον ή όσους τρόπους θέλω)</a:t>
                      </a:r>
                      <a:endParaRPr lang="el-GR" sz="1200" b="1" dirty="0">
                        <a:latin typeface="Arial" pitchFamily="34" charset="0"/>
                        <a:ea typeface="Calibri"/>
                        <a:cs typeface="Arial" pitchFamily="34" charset="0"/>
                      </a:endParaRPr>
                    </a:p>
                    <a:p>
                      <a:pPr marL="342900" lvl="0" indent="-342900" algn="just" fontAlgn="base">
                        <a:lnSpc>
                          <a:spcPct val="115000"/>
                        </a:lnSpc>
                        <a:spcAft>
                          <a:spcPts val="1000"/>
                        </a:spcAft>
                        <a:buFont typeface="Wingdings" pitchFamily="2" charset="2"/>
                        <a:buNone/>
                        <a:tabLst>
                          <a:tab pos="457200" algn="l"/>
                        </a:tabLst>
                      </a:pPr>
                      <a:r>
                        <a:rPr lang="el-GR" sz="1200" b="1" dirty="0" smtClean="0">
                          <a:latin typeface="Arial" pitchFamily="34" charset="0"/>
                          <a:ea typeface="Times New Roman"/>
                          <a:cs typeface="Arial" pitchFamily="34" charset="0"/>
                        </a:rPr>
                        <a:t>*</a:t>
                      </a:r>
                      <a:r>
                        <a:rPr lang="el-GR" sz="1200" b="1" dirty="0" smtClean="0">
                          <a:solidFill>
                            <a:srgbClr val="FF0000"/>
                          </a:solidFill>
                          <a:latin typeface="Arial" pitchFamily="34" charset="0"/>
                          <a:ea typeface="Times New Roman"/>
                          <a:cs typeface="Arial" pitchFamily="34" charset="0"/>
                        </a:rPr>
                        <a:t>Αγκαλιάζω </a:t>
                      </a:r>
                      <a:r>
                        <a:rPr lang="el-GR" sz="1200" b="1" dirty="0">
                          <a:solidFill>
                            <a:srgbClr val="FF0000"/>
                          </a:solidFill>
                          <a:latin typeface="Arial" pitchFamily="34" charset="0"/>
                          <a:ea typeface="Times New Roman"/>
                          <a:cs typeface="Arial" pitchFamily="34" charset="0"/>
                        </a:rPr>
                        <a:t>το αρκουδάκι </a:t>
                      </a:r>
                      <a:r>
                        <a:rPr lang="el-GR" sz="1200" b="1" dirty="0" smtClean="0">
                          <a:solidFill>
                            <a:srgbClr val="FF0000"/>
                          </a:solidFill>
                          <a:latin typeface="Arial" pitchFamily="34" charset="0"/>
                          <a:ea typeface="Times New Roman"/>
                          <a:cs typeface="Arial" pitchFamily="34" charset="0"/>
                        </a:rPr>
                        <a:t>μου,</a:t>
                      </a:r>
                      <a:r>
                        <a:rPr lang="el-GR" sz="1200" b="1" baseline="0" dirty="0" smtClean="0">
                          <a:solidFill>
                            <a:srgbClr val="FF0000"/>
                          </a:solidFill>
                          <a:latin typeface="Arial" pitchFamily="34" charset="0"/>
                          <a:ea typeface="Times New Roman"/>
                          <a:cs typeface="Arial" pitchFamily="34" charset="0"/>
                        </a:rPr>
                        <a:t> *</a:t>
                      </a:r>
                      <a:r>
                        <a:rPr lang="el-GR" sz="1200" b="1" dirty="0" smtClean="0">
                          <a:solidFill>
                            <a:srgbClr val="FF0000"/>
                          </a:solidFill>
                          <a:latin typeface="Arial" pitchFamily="34" charset="0"/>
                          <a:ea typeface="Times New Roman"/>
                          <a:cs typeface="Arial" pitchFamily="34" charset="0"/>
                        </a:rPr>
                        <a:t>παίρνω </a:t>
                      </a:r>
                      <a:r>
                        <a:rPr lang="el-GR" sz="1200" b="1" dirty="0">
                          <a:solidFill>
                            <a:srgbClr val="FF0000"/>
                          </a:solidFill>
                          <a:latin typeface="Arial" pitchFamily="34" charset="0"/>
                          <a:ea typeface="Times New Roman"/>
                          <a:cs typeface="Arial" pitchFamily="34" charset="0"/>
                        </a:rPr>
                        <a:t>τηλέφωνο (στα αλήθεια ή στα ψέματα) σε </a:t>
                      </a:r>
                      <a:r>
                        <a:rPr lang="el-GR" sz="1200" b="1" dirty="0" smtClean="0">
                          <a:solidFill>
                            <a:srgbClr val="FF0000"/>
                          </a:solidFill>
                          <a:latin typeface="Arial" pitchFamily="34" charset="0"/>
                          <a:ea typeface="Times New Roman"/>
                          <a:cs typeface="Arial" pitchFamily="34" charset="0"/>
                        </a:rPr>
                        <a:t>ένα</a:t>
                      </a:r>
                      <a:r>
                        <a:rPr lang="el-GR" sz="1200" b="1" baseline="0" dirty="0" smtClean="0">
                          <a:solidFill>
                            <a:srgbClr val="FF0000"/>
                          </a:solidFill>
                          <a:latin typeface="Arial" pitchFamily="34" charset="0"/>
                          <a:ea typeface="Times New Roman"/>
                          <a:cs typeface="Arial" pitchFamily="34" charset="0"/>
                        </a:rPr>
                        <a:t> </a:t>
                      </a:r>
                      <a:r>
                        <a:rPr lang="el-GR" sz="1200" b="1" dirty="0" smtClean="0">
                          <a:solidFill>
                            <a:srgbClr val="FF0000"/>
                          </a:solidFill>
                          <a:latin typeface="Arial" pitchFamily="34" charset="0"/>
                          <a:ea typeface="Times New Roman"/>
                          <a:cs typeface="Arial" pitchFamily="34" charset="0"/>
                        </a:rPr>
                        <a:t>αγαπημένο</a:t>
                      </a:r>
                      <a:r>
                        <a:rPr lang="el-GR" sz="1200" b="1" baseline="0" dirty="0" smtClean="0">
                          <a:solidFill>
                            <a:srgbClr val="FF0000"/>
                          </a:solidFill>
                          <a:latin typeface="Arial" pitchFamily="34" charset="0"/>
                          <a:ea typeface="Times New Roman"/>
                          <a:cs typeface="Arial" pitchFamily="34" charset="0"/>
                        </a:rPr>
                        <a:t> </a:t>
                      </a:r>
                      <a:r>
                        <a:rPr lang="el-GR" sz="1200" b="1" dirty="0" smtClean="0">
                          <a:solidFill>
                            <a:srgbClr val="FF0000"/>
                          </a:solidFill>
                          <a:latin typeface="Arial" pitchFamily="34" charset="0"/>
                          <a:ea typeface="Times New Roman"/>
                          <a:cs typeface="Arial" pitchFamily="34" charset="0"/>
                        </a:rPr>
                        <a:t>μου πρόσωπο ,*ρίχνω </a:t>
                      </a:r>
                      <a:r>
                        <a:rPr lang="el-GR" sz="1200" b="1" dirty="0">
                          <a:solidFill>
                            <a:srgbClr val="FF0000"/>
                          </a:solidFill>
                          <a:latin typeface="Arial" pitchFamily="34" charset="0"/>
                          <a:ea typeface="Times New Roman"/>
                          <a:cs typeface="Arial" pitchFamily="34" charset="0"/>
                        </a:rPr>
                        <a:t>γροθιές σε ένα </a:t>
                      </a:r>
                      <a:r>
                        <a:rPr lang="el-GR" sz="1200" b="1" dirty="0" err="1" smtClean="0">
                          <a:solidFill>
                            <a:srgbClr val="FF0000"/>
                          </a:solidFill>
                          <a:latin typeface="Arial" pitchFamily="34" charset="0"/>
                          <a:ea typeface="Times New Roman"/>
                          <a:cs typeface="Arial" pitchFamily="34" charset="0"/>
                        </a:rPr>
                        <a:t>μαξιλάρι,ζωγραφίζω*Παίρνω</a:t>
                      </a:r>
                      <a:r>
                        <a:rPr lang="el-GR" sz="1200" b="1" dirty="0" smtClean="0">
                          <a:solidFill>
                            <a:srgbClr val="FF0000"/>
                          </a:solidFill>
                          <a:latin typeface="Arial" pitchFamily="34" charset="0"/>
                          <a:ea typeface="Times New Roman"/>
                          <a:cs typeface="Arial" pitchFamily="34" charset="0"/>
                        </a:rPr>
                        <a:t> </a:t>
                      </a:r>
                      <a:r>
                        <a:rPr lang="el-GR" sz="1200" b="1" dirty="0">
                          <a:solidFill>
                            <a:srgbClr val="FF0000"/>
                          </a:solidFill>
                          <a:latin typeface="Arial" pitchFamily="34" charset="0"/>
                          <a:ea typeface="Times New Roman"/>
                          <a:cs typeface="Arial" pitchFamily="34" charset="0"/>
                        </a:rPr>
                        <a:t>βαθιές </a:t>
                      </a:r>
                      <a:r>
                        <a:rPr lang="el-GR" sz="1200" b="1" dirty="0" smtClean="0">
                          <a:solidFill>
                            <a:srgbClr val="FF0000"/>
                          </a:solidFill>
                          <a:latin typeface="Arial" pitchFamily="34" charset="0"/>
                          <a:ea typeface="Times New Roman"/>
                          <a:cs typeface="Arial" pitchFamily="34" charset="0"/>
                        </a:rPr>
                        <a:t>ανάσες</a:t>
                      </a:r>
                      <a:r>
                        <a:rPr lang="el-GR" sz="1200" b="1" baseline="0" dirty="0" smtClean="0">
                          <a:solidFill>
                            <a:srgbClr val="FF0000"/>
                          </a:solidFill>
                          <a:latin typeface="Arial" pitchFamily="34" charset="0"/>
                          <a:ea typeface="Times New Roman"/>
                          <a:cs typeface="Arial" pitchFamily="34" charset="0"/>
                        </a:rPr>
                        <a:t> *</a:t>
                      </a:r>
                      <a:r>
                        <a:rPr lang="el-GR" sz="1200" b="1" dirty="0" smtClean="0">
                          <a:solidFill>
                            <a:srgbClr val="FF0000"/>
                          </a:solidFill>
                          <a:latin typeface="Arial" pitchFamily="34" charset="0"/>
                          <a:ea typeface="Times New Roman"/>
                          <a:cs typeface="Arial" pitchFamily="34" charset="0"/>
                        </a:rPr>
                        <a:t>Μετράω </a:t>
                      </a:r>
                      <a:r>
                        <a:rPr lang="el-GR" sz="1200" b="1" dirty="0">
                          <a:solidFill>
                            <a:srgbClr val="FF0000"/>
                          </a:solidFill>
                          <a:latin typeface="Arial" pitchFamily="34" charset="0"/>
                          <a:ea typeface="Times New Roman"/>
                          <a:cs typeface="Arial" pitchFamily="34" charset="0"/>
                        </a:rPr>
                        <a:t>ως το 10</a:t>
                      </a:r>
                      <a:endParaRPr lang="el-GR" sz="1200" b="1" dirty="0">
                        <a:solidFill>
                          <a:srgbClr val="FF0000"/>
                        </a:solidFill>
                        <a:latin typeface="Arial" pitchFamily="34" charset="0"/>
                        <a:ea typeface="Calibri"/>
                        <a:cs typeface="Arial" pitchFamily="34" charset="0"/>
                      </a:endParaRPr>
                    </a:p>
                  </a:txBody>
                  <a:tcPr marL="34119" marR="34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1223">
                <a:tc>
                  <a:txBody>
                    <a:bodyPr/>
                    <a:lstStyle/>
                    <a:p>
                      <a:pPr algn="just">
                        <a:lnSpc>
                          <a:spcPct val="115000"/>
                        </a:lnSpc>
                        <a:spcAft>
                          <a:spcPts val="0"/>
                        </a:spcAft>
                      </a:pPr>
                      <a:r>
                        <a:rPr lang="el-GR" sz="1200" b="1" dirty="0">
                          <a:latin typeface="Calibri"/>
                          <a:ea typeface="Calibri"/>
                          <a:cs typeface="Calibri"/>
                        </a:rPr>
                        <a:t>5</a:t>
                      </a:r>
                      <a:r>
                        <a:rPr lang="el-GR" sz="1200" b="1" baseline="30000" dirty="0">
                          <a:latin typeface="Calibri"/>
                          <a:ea typeface="Calibri"/>
                          <a:cs typeface="Calibri"/>
                        </a:rPr>
                        <a:t>ο</a:t>
                      </a:r>
                      <a:r>
                        <a:rPr lang="el-GR" sz="1200" b="1" dirty="0">
                          <a:latin typeface="Calibri"/>
                          <a:ea typeface="Calibri"/>
                          <a:cs typeface="Calibri"/>
                        </a:rPr>
                        <a:t>: Να ακούει τους άλλους κι ας έχουν διαφορετική γνώμη από τον ίδιο</a:t>
                      </a:r>
                      <a:endParaRPr lang="el-GR" sz="1200" b="1" dirty="0">
                        <a:latin typeface="Calibri"/>
                        <a:ea typeface="Calibri"/>
                        <a:cs typeface="Times New Roman"/>
                      </a:endParaRPr>
                    </a:p>
                  </a:txBody>
                  <a:tcPr marL="34119" marR="34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b="1" dirty="0">
                          <a:solidFill>
                            <a:srgbClr val="444444"/>
                          </a:solidFill>
                          <a:latin typeface="Helvetica"/>
                          <a:ea typeface="Calibri"/>
                          <a:cs typeface="Times New Roman"/>
                        </a:rPr>
                        <a:t>«</a:t>
                      </a:r>
                      <a:r>
                        <a:rPr lang="el-GR" sz="1200" b="1" dirty="0">
                          <a:solidFill>
                            <a:srgbClr val="FF0000"/>
                          </a:solidFill>
                          <a:latin typeface="Arial" pitchFamily="34" charset="0"/>
                          <a:ea typeface="Calibri"/>
                          <a:cs typeface="Arial" pitchFamily="34" charset="0"/>
                        </a:rPr>
                        <a:t>Γωνιά της συμφιλίωσης»,</a:t>
                      </a:r>
                      <a:r>
                        <a:rPr lang="el-GR" sz="1200" b="1" dirty="0">
                          <a:solidFill>
                            <a:schemeClr val="tx1"/>
                          </a:solidFill>
                          <a:latin typeface="Arial" pitchFamily="34" charset="0"/>
                          <a:ea typeface="Calibri"/>
                          <a:cs typeface="Arial" pitchFamily="34" charset="0"/>
                        </a:rPr>
                        <a:t> όπου τα παιδί  ύστερα από έναν καβγά μεταξύ τους κι αφού έχουν χρησιμοποιήσει μεθόδους διαχείρισης του θυμού τους κάθονται  και κουβεντιάζουν ήρεμα με σκοπό τη συμφιλίωση.</a:t>
                      </a:r>
                    </a:p>
                  </a:txBody>
                  <a:tcPr marL="34119" marR="34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1746" name="Rectangle 2"/>
          <p:cNvSpPr>
            <a:spLocks noChangeArrowheads="1"/>
          </p:cNvSpPr>
          <p:nvPr/>
        </p:nvSpPr>
        <p:spPr bwMode="auto">
          <a:xfrm>
            <a:off x="0" y="0"/>
            <a:ext cx="5646097"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solidFill>
                  <a:srgbClr val="FF0000"/>
                </a:solidFill>
                <a:effectLst/>
                <a:latin typeface="Arial" pitchFamily="34" charset="0"/>
                <a:ea typeface="Calibri" pitchFamily="34" charset="0"/>
                <a:cs typeface="Times New Roman" pitchFamily="18" charset="0"/>
              </a:rPr>
              <a:t>Βραχυπρόθεσμος στόχος </a:t>
            </a:r>
            <a:r>
              <a:rPr lang="el-GR" sz="1200" b="1" dirty="0" smtClean="0">
                <a:solidFill>
                  <a:srgbClr val="FF0000"/>
                </a:solidFill>
                <a:latin typeface="Arial" pitchFamily="34" charset="0"/>
                <a:ea typeface="Calibri" pitchFamily="34" charset="0"/>
                <a:cs typeface="Calibri" pitchFamily="34" charset="0"/>
              </a:rPr>
              <a:t>3</a:t>
            </a:r>
            <a:r>
              <a:rPr kumimoji="0" lang="el-GR" sz="1200" b="1" i="0" u="none" strike="noStrike" cap="none" normalizeH="0" baseline="0" dirty="0" smtClean="0">
                <a:ln>
                  <a:noFill/>
                </a:ln>
                <a:solidFill>
                  <a:srgbClr val="FF0000"/>
                </a:solidFill>
                <a:effectLst/>
                <a:latin typeface="Arial" pitchFamily="34" charset="0"/>
                <a:ea typeface="Calibri" pitchFamily="34" charset="0"/>
                <a:cs typeface="Calibri" pitchFamily="34" charset="0"/>
              </a:rPr>
              <a:t>:  Να γνωρίσει τρόπους  διαχείρισης του θυμού</a:t>
            </a:r>
            <a:endParaRPr kumimoji="0" lang="el-GR"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31747" name="Rectangle 3"/>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pic>
        <p:nvPicPr>
          <p:cNvPr id="6" name="Εικόνα 3" descr="Θυμόμετρο"/>
          <p:cNvPicPr>
            <a:picLocks noChangeAspect="1" noChangeArrowheads="1"/>
          </p:cNvPicPr>
          <p:nvPr/>
        </p:nvPicPr>
        <p:blipFill>
          <a:blip r:embed="rId2" cstate="print"/>
          <a:srcRect/>
          <a:stretch>
            <a:fillRect/>
          </a:stretch>
        </p:blipFill>
        <p:spPr bwMode="auto">
          <a:xfrm>
            <a:off x="714348" y="785794"/>
            <a:ext cx="785818" cy="78581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7030A0"/>
                </a:solidFill>
              </a:rPr>
              <a:t>ΒΙΒΛΙΟΓΡΑΦΙΑ</a:t>
            </a:r>
            <a:endParaRPr lang="el-GR" dirty="0">
              <a:solidFill>
                <a:srgbClr val="7030A0"/>
              </a:solidFill>
            </a:endParaRPr>
          </a:p>
        </p:txBody>
      </p:sp>
      <p:sp>
        <p:nvSpPr>
          <p:cNvPr id="3" name="2 - Θέση περιεχομένου"/>
          <p:cNvSpPr>
            <a:spLocks noGrp="1"/>
          </p:cNvSpPr>
          <p:nvPr>
            <p:ph idx="1"/>
          </p:nvPr>
        </p:nvSpPr>
        <p:spPr/>
        <p:txBody>
          <a:bodyPr>
            <a:normAutofit fontScale="92500"/>
          </a:bodyPr>
          <a:lstStyle/>
          <a:p>
            <a:pPr algn="just"/>
            <a:r>
              <a:rPr lang="el-GR" dirty="0" smtClean="0"/>
              <a:t>Βλαχόπουλος </a:t>
            </a:r>
            <a:r>
              <a:rPr lang="el-GR" dirty="0" smtClean="0"/>
              <a:t>Λ., (2015) Οδηγός εξατομικευμένου προγράμματος οικογενειακής υποστήριξης, Ινστιτούτο Εκπαιδευτικής </a:t>
            </a:r>
            <a:r>
              <a:rPr lang="el-GR" dirty="0" smtClean="0"/>
              <a:t>Πολιτικής</a:t>
            </a:r>
          </a:p>
          <a:p>
            <a:pPr algn="just"/>
            <a:r>
              <a:rPr lang="en-US" dirty="0" smtClean="0"/>
              <a:t>M</a:t>
            </a:r>
            <a:r>
              <a:rPr lang="el-GR" dirty="0" err="1" smtClean="0"/>
              <a:t>αυροπούλου</a:t>
            </a:r>
            <a:r>
              <a:rPr lang="el-GR" dirty="0" smtClean="0"/>
              <a:t> Σ., </a:t>
            </a:r>
            <a:r>
              <a:rPr lang="el-GR" dirty="0" err="1" smtClean="0"/>
              <a:t>Ασωνίτου</a:t>
            </a:r>
            <a:r>
              <a:rPr lang="el-GR" dirty="0" smtClean="0"/>
              <a:t>, </a:t>
            </a:r>
            <a:r>
              <a:rPr lang="el-GR" dirty="0" smtClean="0"/>
              <a:t>Γρηγορίου </a:t>
            </a:r>
            <a:r>
              <a:rPr lang="el-GR" dirty="0" smtClean="0"/>
              <a:t>Φ., </a:t>
            </a:r>
            <a:r>
              <a:rPr lang="el-GR" dirty="0" err="1" smtClean="0"/>
              <a:t>Κακλαµανάκη</a:t>
            </a:r>
            <a:r>
              <a:rPr lang="el-GR" dirty="0" smtClean="0"/>
              <a:t> </a:t>
            </a:r>
            <a:r>
              <a:rPr lang="el-GR" dirty="0" smtClean="0"/>
              <a:t>Ε., </a:t>
            </a:r>
            <a:r>
              <a:rPr lang="el-GR" dirty="0" err="1" smtClean="0"/>
              <a:t>Κούρτη</a:t>
            </a:r>
            <a:r>
              <a:rPr lang="el-GR" dirty="0" smtClean="0"/>
              <a:t> </a:t>
            </a:r>
            <a:r>
              <a:rPr lang="el-GR" dirty="0" smtClean="0"/>
              <a:t>Β., </a:t>
            </a:r>
            <a:r>
              <a:rPr lang="el-GR" dirty="0" err="1" smtClean="0"/>
              <a:t>Μαγαλιού</a:t>
            </a:r>
            <a:r>
              <a:rPr lang="el-GR" smtClean="0"/>
              <a:t> </a:t>
            </a:r>
            <a:r>
              <a:rPr lang="el-GR" smtClean="0"/>
              <a:t>Ε., </a:t>
            </a:r>
            <a:r>
              <a:rPr lang="el-GR" dirty="0" err="1" smtClean="0"/>
              <a:t>Μητροπούλου</a:t>
            </a:r>
            <a:r>
              <a:rPr lang="el-GR" dirty="0" smtClean="0"/>
              <a:t> </a:t>
            </a:r>
            <a:r>
              <a:rPr lang="el-GR" dirty="0" smtClean="0"/>
              <a:t>Ε., </a:t>
            </a:r>
            <a:r>
              <a:rPr lang="el-GR" dirty="0" err="1" smtClean="0"/>
              <a:t>Παΐζη</a:t>
            </a:r>
            <a:r>
              <a:rPr lang="el-GR" dirty="0" smtClean="0"/>
              <a:t> </a:t>
            </a:r>
            <a:r>
              <a:rPr lang="el-GR" dirty="0" smtClean="0"/>
              <a:t>Ο., </a:t>
            </a:r>
            <a:r>
              <a:rPr lang="el-GR" dirty="0" err="1" smtClean="0"/>
              <a:t>Τσακπίνη</a:t>
            </a:r>
            <a:r>
              <a:rPr lang="el-GR" dirty="0" smtClean="0"/>
              <a:t> </a:t>
            </a:r>
            <a:r>
              <a:rPr lang="el-GR" dirty="0" smtClean="0"/>
              <a:t>Κ., </a:t>
            </a:r>
            <a:r>
              <a:rPr lang="el-GR" dirty="0" err="1" smtClean="0"/>
              <a:t>Τσιούρη</a:t>
            </a:r>
            <a:r>
              <a:rPr lang="el-GR" dirty="0" smtClean="0"/>
              <a:t> </a:t>
            </a:r>
            <a:r>
              <a:rPr lang="el-GR" dirty="0" smtClean="0"/>
              <a:t>Ι., </a:t>
            </a:r>
            <a:r>
              <a:rPr lang="el-GR" dirty="0" err="1" smtClean="0"/>
              <a:t>Τσιραµπίδου</a:t>
            </a:r>
            <a:r>
              <a:rPr lang="el-GR" dirty="0" smtClean="0"/>
              <a:t> </a:t>
            </a:r>
            <a:r>
              <a:rPr lang="el-GR" dirty="0" smtClean="0"/>
              <a:t>Μ., και </a:t>
            </a:r>
            <a:r>
              <a:rPr lang="el-GR" dirty="0" err="1" smtClean="0"/>
              <a:t>Καρζή</a:t>
            </a:r>
            <a:r>
              <a:rPr lang="el-GR" dirty="0" smtClean="0"/>
              <a:t>.,</a:t>
            </a:r>
            <a:r>
              <a:rPr lang="en-US" dirty="0" smtClean="0"/>
              <a:t> </a:t>
            </a:r>
            <a:r>
              <a:rPr lang="en-US" dirty="0" smtClean="0"/>
              <a:t>(2016). </a:t>
            </a:r>
            <a:r>
              <a:rPr lang="el-GR" dirty="0" smtClean="0"/>
              <a:t>Αναλυτικά Προγράμματα για Μαθητές με </a:t>
            </a:r>
            <a:r>
              <a:rPr lang="el-GR" dirty="0" smtClean="0"/>
              <a:t>Αυτισμό</a:t>
            </a:r>
            <a:endParaRPr lang="el-GR" dirty="0" smtClean="0"/>
          </a:p>
          <a:p>
            <a:pPr algn="just"/>
            <a:r>
              <a:rPr lang="el-GR" dirty="0" smtClean="0"/>
              <a:t> Υπουργική Απόφαση Τεύχος </a:t>
            </a:r>
            <a:r>
              <a:rPr lang="en-US" dirty="0" smtClean="0"/>
              <a:t>B’ 687/10.02.2023</a:t>
            </a:r>
            <a:r>
              <a:rPr lang="el-GR" dirty="0" smtClean="0"/>
              <a:t>, Πρόγραμμα σπουδών για την Προσχολική </a:t>
            </a:r>
            <a:r>
              <a:rPr lang="el-GR" dirty="0" smtClean="0"/>
              <a:t>Εκπαίδευση </a:t>
            </a:r>
            <a:endParaRPr lang="el-GR" dirty="0" smtClean="0"/>
          </a:p>
          <a:p>
            <a:pPr algn="just"/>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l-GR" dirty="0"/>
          </a:p>
        </p:txBody>
      </p:sp>
      <p:sp>
        <p:nvSpPr>
          <p:cNvPr id="5" name="4 - Ορθογώνιο"/>
          <p:cNvSpPr/>
          <p:nvPr/>
        </p:nvSpPr>
        <p:spPr>
          <a:xfrm>
            <a:off x="714347" y="1857365"/>
            <a:ext cx="6858049" cy="2585323"/>
          </a:xfrm>
          <a:prstGeom prst="rect">
            <a:avLst/>
          </a:prstGeom>
          <a:noFill/>
        </p:spPr>
        <p:txBody>
          <a:bodyPr wrap="square" lIns="91440" tIns="45720" rIns="91440" bIns="45720">
            <a:spAutoFit/>
          </a:bodyPr>
          <a:lstStyle/>
          <a:p>
            <a:pPr algn="ctr"/>
            <a:r>
              <a:rPr lang="el-GR" sz="5400" b="1" cap="none" spc="300" dirty="0" smtClean="0">
                <a:ln w="11430" cmpd="sng">
                  <a:solidFill>
                    <a:schemeClr val="accent1">
                      <a:tint val="10000"/>
                    </a:schemeClr>
                  </a:solidFill>
                  <a:prstDash val="solid"/>
                  <a:miter lim="800000"/>
                </a:ln>
                <a:solidFill>
                  <a:srgbClr val="7030A0"/>
                </a:solidFill>
                <a:effectLst>
                  <a:glow rad="45500">
                    <a:schemeClr val="accent1">
                      <a:satMod val="220000"/>
                      <a:alpha val="35000"/>
                    </a:schemeClr>
                  </a:glow>
                </a:effectLst>
              </a:rPr>
              <a:t>ΣΑΣ ΕΥΧΑΡΙΣΤΩ</a:t>
            </a:r>
          </a:p>
          <a:p>
            <a:pPr algn="ctr"/>
            <a:r>
              <a:rPr lang="el-GR" sz="5400" b="1" spc="300" dirty="0" smtClean="0">
                <a:ln w="11430" cmpd="sng">
                  <a:solidFill>
                    <a:schemeClr val="accent1">
                      <a:tint val="10000"/>
                    </a:schemeClr>
                  </a:solidFill>
                  <a:prstDash val="solid"/>
                  <a:miter lim="800000"/>
                </a:ln>
                <a:solidFill>
                  <a:srgbClr val="7030A0"/>
                </a:solidFill>
                <a:effectLst>
                  <a:glow rad="45500">
                    <a:schemeClr val="accent1">
                      <a:satMod val="220000"/>
                      <a:alpha val="35000"/>
                    </a:schemeClr>
                  </a:glow>
                </a:effectLst>
              </a:rPr>
              <a:t>ΓΙΑ ΤΗΝ ΠΡΟΣΟΧΗ ΣΑΣ!</a:t>
            </a:r>
            <a:endParaRPr lang="el-GR" sz="5400" b="1" cap="none" spc="300" dirty="0">
              <a:ln w="11430" cmpd="sng">
                <a:solidFill>
                  <a:schemeClr val="accent1">
                    <a:tint val="10000"/>
                  </a:schemeClr>
                </a:solidFill>
                <a:prstDash val="solid"/>
                <a:miter lim="800000"/>
              </a:ln>
              <a:solidFill>
                <a:srgbClr val="7030A0"/>
              </a:solidFill>
              <a:effectLst>
                <a:glow rad="45500">
                  <a:schemeClr val="accent1">
                    <a:satMod val="220000"/>
                    <a:alpha val="35000"/>
                  </a:schemeClr>
                </a:glo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543824" cy="939784"/>
          </a:xfrm>
        </p:spPr>
        <p:txBody>
          <a:bodyPr>
            <a:normAutofit fontScale="90000"/>
          </a:bodyPr>
          <a:lstStyle/>
          <a:p>
            <a:pPr algn="just"/>
            <a:r>
              <a:rPr lang="el-GR" sz="2400" dirty="0" smtClean="0">
                <a:solidFill>
                  <a:srgbClr val="7030A0"/>
                </a:solidFill>
              </a:rPr>
              <a:t>Ο </a:t>
            </a:r>
            <a:r>
              <a:rPr lang="el-GR" sz="2400" dirty="0" err="1" smtClean="0">
                <a:solidFill>
                  <a:srgbClr val="7030A0"/>
                </a:solidFill>
              </a:rPr>
              <a:t>σχεδιασμΟΣ</a:t>
            </a:r>
            <a:r>
              <a:rPr lang="el-GR" sz="2400" dirty="0" smtClean="0">
                <a:solidFill>
                  <a:srgbClr val="7030A0"/>
                </a:solidFill>
              </a:rPr>
              <a:t> του </a:t>
            </a:r>
            <a:r>
              <a:rPr lang="el-GR" sz="2400" dirty="0" err="1" smtClean="0">
                <a:solidFill>
                  <a:srgbClr val="7030A0"/>
                </a:solidFill>
              </a:rPr>
              <a:t>Εξατομικευμνου</a:t>
            </a:r>
            <a:r>
              <a:rPr lang="el-GR" sz="2400" dirty="0" smtClean="0">
                <a:solidFill>
                  <a:srgbClr val="7030A0"/>
                </a:solidFill>
              </a:rPr>
              <a:t> </a:t>
            </a:r>
            <a:r>
              <a:rPr lang="el-GR" sz="2400" dirty="0" err="1" smtClean="0">
                <a:solidFill>
                  <a:srgbClr val="7030A0"/>
                </a:solidFill>
              </a:rPr>
              <a:t>ΠρογρΑμματοΣ</a:t>
            </a:r>
            <a:r>
              <a:rPr lang="el-GR" sz="2400" dirty="0" smtClean="0">
                <a:solidFill>
                  <a:srgbClr val="7030A0"/>
                </a:solidFill>
              </a:rPr>
              <a:t> </a:t>
            </a:r>
            <a:r>
              <a:rPr lang="el-GR" sz="2400" dirty="0" err="1" smtClean="0">
                <a:solidFill>
                  <a:srgbClr val="7030A0"/>
                </a:solidFill>
              </a:rPr>
              <a:t>ΕκπαΙδευσηΣ</a:t>
            </a:r>
            <a:r>
              <a:rPr lang="el-GR" sz="2400" dirty="0" smtClean="0">
                <a:solidFill>
                  <a:srgbClr val="7030A0"/>
                </a:solidFill>
              </a:rPr>
              <a:t> (Ε.Π.Ε.) </a:t>
            </a:r>
            <a:r>
              <a:rPr lang="el-GR" sz="2400" dirty="0" err="1" smtClean="0">
                <a:solidFill>
                  <a:srgbClr val="7030A0"/>
                </a:solidFill>
              </a:rPr>
              <a:t>περιλαμβΑνει</a:t>
            </a:r>
            <a:r>
              <a:rPr lang="el-GR" sz="2400" dirty="0" smtClean="0">
                <a:solidFill>
                  <a:srgbClr val="7030A0"/>
                </a:solidFill>
              </a:rPr>
              <a:t>:</a:t>
            </a:r>
            <a:br>
              <a:rPr lang="el-GR" sz="2400" dirty="0" smtClean="0">
                <a:solidFill>
                  <a:srgbClr val="7030A0"/>
                </a:solidFill>
              </a:rPr>
            </a:br>
            <a:endParaRPr lang="el-GR" sz="2400" dirty="0">
              <a:solidFill>
                <a:srgbClr val="7030A0"/>
              </a:solidFill>
            </a:endParaRPr>
          </a:p>
        </p:txBody>
      </p:sp>
      <p:sp>
        <p:nvSpPr>
          <p:cNvPr id="3" name="2 - Θέση περιεχομένου"/>
          <p:cNvSpPr>
            <a:spLocks noGrp="1"/>
          </p:cNvSpPr>
          <p:nvPr>
            <p:ph idx="1"/>
          </p:nvPr>
        </p:nvSpPr>
        <p:spPr>
          <a:xfrm>
            <a:off x="457200" y="1142984"/>
            <a:ext cx="7615262" cy="5500726"/>
          </a:xfrm>
        </p:spPr>
        <p:txBody>
          <a:bodyPr>
            <a:normAutofit fontScale="70000" lnSpcReduction="20000"/>
          </a:bodyPr>
          <a:lstStyle/>
          <a:p>
            <a:pPr algn="just"/>
            <a:r>
              <a:rPr lang="el-GR" b="1" dirty="0" smtClean="0">
                <a:solidFill>
                  <a:schemeClr val="accent2">
                    <a:lumMod val="75000"/>
                  </a:schemeClr>
                </a:solidFill>
              </a:rPr>
              <a:t>ΣΤΥΛ ΜΑΘΗΣΗΣ :</a:t>
            </a:r>
          </a:p>
          <a:p>
            <a:pPr algn="just">
              <a:buNone/>
            </a:pPr>
            <a:r>
              <a:rPr lang="el-GR" dirty="0" smtClean="0"/>
              <a:t>Περιγράφονται απόψεις, ακόμη και ενδείξεις για τον τρόπο που αγαπά να μαθαίνει ο μαθητής (</a:t>
            </a:r>
            <a:r>
              <a:rPr lang="el-GR" b="1" dirty="0" smtClean="0">
                <a:solidFill>
                  <a:schemeClr val="accent2">
                    <a:lumMod val="75000"/>
                  </a:schemeClr>
                </a:solidFill>
              </a:rPr>
              <a:t>Οπτικά , Ακουστικά, </a:t>
            </a:r>
            <a:r>
              <a:rPr lang="el-GR" b="1" dirty="0" err="1" smtClean="0">
                <a:solidFill>
                  <a:schemeClr val="accent2">
                    <a:lumMod val="75000"/>
                  </a:schemeClr>
                </a:solidFill>
              </a:rPr>
              <a:t>Κιναισθητικά,Απτικά</a:t>
            </a:r>
            <a:r>
              <a:rPr lang="el-GR" b="1" dirty="0" smtClean="0">
                <a:solidFill>
                  <a:schemeClr val="accent2">
                    <a:lumMod val="75000"/>
                  </a:schemeClr>
                </a:solidFill>
              </a:rPr>
              <a:t>). </a:t>
            </a:r>
          </a:p>
          <a:p>
            <a:pPr algn="just"/>
            <a:r>
              <a:rPr lang="el-GR" b="1" dirty="0" smtClean="0">
                <a:solidFill>
                  <a:schemeClr val="accent2">
                    <a:lumMod val="75000"/>
                  </a:schemeClr>
                </a:solidFill>
              </a:rPr>
              <a:t>ΘΕΤΙΚΑ ΣΤΟΙΧΕΙΑ, ΤΑΛΕΝΤΑ, ΧΟΜΠΙ ΜΑΘΗΤΗ:  </a:t>
            </a:r>
          </a:p>
          <a:p>
            <a:pPr algn="just">
              <a:buNone/>
            </a:pPr>
            <a:r>
              <a:rPr lang="el-GR" dirty="0" smtClean="0"/>
              <a:t>   Είναι η περιγραφή  για τα  ιδιαίτερα χαρακτηριστικά της συμπεριφοράς (π.χ. αγαπά τη ζωγραφική) και της ιδιοσυγκρασίας του μαθητή (χαρούμενος) τα οποία ίσως, να είναι και αρκετά γενικά (π.χ. κοινωνικός, φιλικός με άλλα παιδιά). </a:t>
            </a:r>
          </a:p>
          <a:p>
            <a:pPr algn="just">
              <a:buNone/>
            </a:pPr>
            <a:r>
              <a:rPr lang="el-GR" dirty="0" smtClean="0">
                <a:solidFill>
                  <a:srgbClr val="7030A0"/>
                </a:solidFill>
              </a:rPr>
              <a:t>Ποια η </a:t>
            </a:r>
            <a:r>
              <a:rPr lang="el-GR" dirty="0" err="1" smtClean="0">
                <a:solidFill>
                  <a:srgbClr val="7030A0"/>
                </a:solidFill>
              </a:rPr>
              <a:t>αυτοεικόνα</a:t>
            </a:r>
            <a:r>
              <a:rPr lang="el-GR" dirty="0" smtClean="0">
                <a:solidFill>
                  <a:srgbClr val="7030A0"/>
                </a:solidFill>
              </a:rPr>
              <a:t> του μαθητή; (Νιώθει ασφάλεια – ανασφάλεια έχει αυτοπεποίθηση; </a:t>
            </a:r>
          </a:p>
          <a:p>
            <a:pPr algn="just">
              <a:buNone/>
            </a:pPr>
            <a:r>
              <a:rPr lang="el-GR" dirty="0" smtClean="0">
                <a:solidFill>
                  <a:srgbClr val="7030A0"/>
                </a:solidFill>
              </a:rPr>
              <a:t>Ποιος ο τρόπος αλληλεπίδρασης με συνομήλικους; </a:t>
            </a:r>
          </a:p>
          <a:p>
            <a:pPr algn="just">
              <a:buNone/>
            </a:pPr>
            <a:r>
              <a:rPr lang="el-GR" dirty="0" smtClean="0">
                <a:solidFill>
                  <a:srgbClr val="7030A0"/>
                </a:solidFill>
              </a:rPr>
              <a:t>Έχει δυσκολία στη διαδικασία γνωριμίας  και της προσαρμοστικότητάς του ;</a:t>
            </a:r>
          </a:p>
          <a:p>
            <a:pPr algn="just">
              <a:buNone/>
            </a:pPr>
            <a:endParaRPr lang="el-GR" dirty="0" smtClean="0">
              <a:solidFill>
                <a:srgbClr val="7030A0"/>
              </a:solidFill>
            </a:endParaRPr>
          </a:p>
          <a:p>
            <a:pPr algn="just"/>
            <a:r>
              <a:rPr lang="el-GR" b="1" dirty="0" smtClean="0">
                <a:solidFill>
                  <a:schemeClr val="accent2">
                    <a:lumMod val="75000"/>
                  </a:schemeClr>
                </a:solidFill>
              </a:rPr>
              <a:t>ΣΥΖΗΤΗΣΗ ΜΕ ΓΟΝΕΙΣ (ξεκινάμε με το </a:t>
            </a:r>
            <a:r>
              <a:rPr lang="el-GR" b="1" smtClean="0">
                <a:solidFill>
                  <a:schemeClr val="accent2">
                    <a:lumMod val="75000"/>
                  </a:schemeClr>
                </a:solidFill>
              </a:rPr>
              <a:t>επικοινωνιακό  σάντουιτς)</a:t>
            </a:r>
            <a:endParaRPr lang="el-GR" b="1" dirty="0" smtClean="0">
              <a:solidFill>
                <a:schemeClr val="accent2">
                  <a:lumMod val="75000"/>
                </a:schemeClr>
              </a:solidFill>
            </a:endParaRPr>
          </a:p>
          <a:p>
            <a:pPr algn="just">
              <a:buNone/>
            </a:pPr>
            <a:r>
              <a:rPr lang="el-GR" dirty="0" smtClean="0"/>
              <a:t>    </a:t>
            </a:r>
          </a:p>
          <a:p>
            <a:pPr algn="just">
              <a:buNone/>
            </a:pPr>
            <a:r>
              <a:rPr lang="el-GR" dirty="0" smtClean="0"/>
              <a:t> τα παραπάνω αποτελούν στοιχεία που οι εκπαιδευτικοί μπορούν να χρησιμοποιήσουν ως εφαλτήρια στους στόχους, στη σύνταξη του ΕΠΕ και στη δουλειά που θα κάνουν.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322878"/>
          </a:xfrm>
        </p:spPr>
        <p:txBody>
          <a:bodyPr>
            <a:normAutofit fontScale="90000"/>
          </a:bodyPr>
          <a:lstStyle/>
          <a:p>
            <a:endParaRPr lang="el-GR" dirty="0"/>
          </a:p>
        </p:txBody>
      </p:sp>
      <p:sp>
        <p:nvSpPr>
          <p:cNvPr id="3" name="2 - Θέση περιεχομένου"/>
          <p:cNvSpPr>
            <a:spLocks noGrp="1"/>
          </p:cNvSpPr>
          <p:nvPr>
            <p:ph idx="1"/>
          </p:nvPr>
        </p:nvSpPr>
        <p:spPr>
          <a:xfrm>
            <a:off x="457200" y="1142984"/>
            <a:ext cx="7239000" cy="5312752"/>
          </a:xfrm>
        </p:spPr>
        <p:txBody>
          <a:bodyPr>
            <a:normAutofit fontScale="92500" lnSpcReduction="10000"/>
          </a:bodyPr>
          <a:lstStyle/>
          <a:p>
            <a:pPr algn="just"/>
            <a:r>
              <a:rPr lang="el-GR" dirty="0" smtClean="0"/>
              <a:t>Σωματικά χαρακτηριστικά μαθητή ( ποιος ο ρυθμός + βαθμός ανάπτυξης ) </a:t>
            </a:r>
            <a:r>
              <a:rPr lang="el-GR" dirty="0" err="1" smtClean="0"/>
              <a:t>υπαρχουν</a:t>
            </a:r>
            <a:r>
              <a:rPr lang="el-GR" dirty="0" smtClean="0"/>
              <a:t> αισθητηριακά εμπόδια  , έχει σωματικούς περιορισμούς; Υπάρχουν άλλου είδους νευρολογικά θέματα;)</a:t>
            </a:r>
          </a:p>
          <a:p>
            <a:pPr algn="just"/>
            <a:r>
              <a:rPr lang="el-GR" dirty="0" smtClean="0"/>
              <a:t>Ανάγκες τροποποίησης ή και  προσαρμογής σχολικού περιβάλλοντος προς όφελος του μαθητή (χρειάζεται βοήθεια για οργάνωση, χρειάζεται καθημερινή ρουτίνα)</a:t>
            </a:r>
          </a:p>
          <a:p>
            <a:pPr algn="just"/>
            <a:r>
              <a:rPr lang="el-GR" dirty="0" smtClean="0"/>
              <a:t>Διδασκαλία σε μικρές ομάδες,  </a:t>
            </a:r>
            <a:r>
              <a:rPr lang="el-GR" dirty="0" err="1" smtClean="0"/>
              <a:t>Ομαδοσυνεργατική,Εξατομικευμένη,διαφοροποιημένη</a:t>
            </a:r>
            <a:endParaRPr lang="el-GR" dirty="0" smtClean="0"/>
          </a:p>
          <a:p>
            <a:pPr algn="just"/>
            <a:r>
              <a:rPr lang="el-GR" dirty="0" smtClean="0">
                <a:sym typeface="Symbol"/>
              </a:rPr>
              <a:t> χωροταξική προσαρμογή πχ θέση κοντά στην νηπιαγωγό</a:t>
            </a:r>
            <a:r>
              <a:rPr lang="el-GR" dirty="0" smtClean="0"/>
              <a:t>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7030A0"/>
                </a:solidFill>
              </a:rPr>
              <a:t>ΠΕΡΙΓΡΑΦΗ ΣΤΟΧΟΘΕΣΙΑΣ ΕΠΕ </a:t>
            </a:r>
            <a:endParaRPr lang="el-GR" dirty="0">
              <a:solidFill>
                <a:srgbClr val="7030A0"/>
              </a:solidFill>
            </a:endParaRPr>
          </a:p>
        </p:txBody>
      </p:sp>
      <p:sp>
        <p:nvSpPr>
          <p:cNvPr id="3" name="2 - Θέση περιεχομένου"/>
          <p:cNvSpPr>
            <a:spLocks noGrp="1"/>
          </p:cNvSpPr>
          <p:nvPr>
            <p:ph idx="1"/>
          </p:nvPr>
        </p:nvSpPr>
        <p:spPr/>
        <p:txBody>
          <a:bodyPr>
            <a:normAutofit/>
          </a:bodyPr>
          <a:lstStyle/>
          <a:p>
            <a:pPr algn="just"/>
            <a:r>
              <a:rPr lang="el-GR" dirty="0" smtClean="0"/>
              <a:t>Έχει σκοπό να περιγράψει με σαφήνεια και απλότητα τους ετήσιους εκπαιδευτικούς στόχους και έτσι να προσανατολίσει την εκπαιδευτική παρέμβαση. </a:t>
            </a:r>
          </a:p>
          <a:p>
            <a:pPr algn="just"/>
            <a:r>
              <a:rPr lang="el-GR" dirty="0" smtClean="0"/>
              <a:t>Από τα πεδία περνά στους μακρόχρονους στόχους, στη συνέχεια περισσότερο εστιασμένα στους βραχύχρονους και τέλος στην πράξη στις στρατηγικές και δραστηριότητες.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0"/>
            <a:ext cx="7481918" cy="1500174"/>
          </a:xfrm>
        </p:spPr>
        <p:txBody>
          <a:bodyPr>
            <a:normAutofit fontScale="90000"/>
          </a:bodyPr>
          <a:lstStyle/>
          <a:p>
            <a:pPr algn="ctr"/>
            <a:r>
              <a:rPr lang="el-GR" dirty="0" smtClean="0"/>
              <a:t/>
            </a:r>
            <a:br>
              <a:rPr lang="el-GR" dirty="0" smtClean="0"/>
            </a:br>
            <a:r>
              <a:rPr lang="el-GR" dirty="0" smtClean="0"/>
              <a:t/>
            </a:r>
            <a:br>
              <a:rPr lang="el-GR" dirty="0" smtClean="0"/>
            </a:br>
            <a:r>
              <a:rPr lang="el-GR" dirty="0" smtClean="0"/>
              <a:t/>
            </a:r>
            <a:br>
              <a:rPr lang="el-GR" dirty="0" smtClean="0"/>
            </a:br>
            <a:r>
              <a:rPr lang="el-GR" dirty="0" err="1" smtClean="0">
                <a:solidFill>
                  <a:srgbClr val="7030A0"/>
                </a:solidFill>
              </a:rPr>
              <a:t>ΒΗματα</a:t>
            </a:r>
            <a:r>
              <a:rPr lang="el-GR" dirty="0" smtClean="0">
                <a:solidFill>
                  <a:srgbClr val="7030A0"/>
                </a:solidFill>
              </a:rPr>
              <a:t> </a:t>
            </a:r>
            <a:r>
              <a:rPr lang="el-GR" dirty="0" err="1" smtClean="0">
                <a:solidFill>
                  <a:srgbClr val="7030A0"/>
                </a:solidFill>
              </a:rPr>
              <a:t>συνταξηΣ</a:t>
            </a:r>
            <a:r>
              <a:rPr lang="el-GR" dirty="0" smtClean="0">
                <a:solidFill>
                  <a:srgbClr val="7030A0"/>
                </a:solidFill>
              </a:rPr>
              <a:t>/ </a:t>
            </a:r>
            <a:r>
              <a:rPr lang="el-GR" dirty="0" err="1" smtClean="0">
                <a:solidFill>
                  <a:srgbClr val="7030A0"/>
                </a:solidFill>
              </a:rPr>
              <a:t>καταγραφη</a:t>
            </a:r>
            <a:r>
              <a:rPr lang="el-GR" dirty="0" smtClean="0">
                <a:solidFill>
                  <a:srgbClr val="7030A0"/>
                </a:solidFill>
              </a:rPr>
              <a:t> του ΕΠΕ </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285860"/>
            <a:ext cx="7239000" cy="5169876"/>
          </a:xfrm>
        </p:spPr>
        <p:txBody>
          <a:bodyPr>
            <a:normAutofit fontScale="92500" lnSpcReduction="10000"/>
          </a:bodyPr>
          <a:lstStyle/>
          <a:p>
            <a:pPr algn="just"/>
            <a:r>
              <a:rPr lang="el-GR" dirty="0" smtClean="0"/>
              <a:t>Θέτουμε Μακροπρόθεσμους στόχους:</a:t>
            </a:r>
            <a:r>
              <a:rPr lang="el-GR" dirty="0" smtClean="0">
                <a:sym typeface="Symbol"/>
              </a:rPr>
              <a:t> είναι οι </a:t>
            </a:r>
            <a:r>
              <a:rPr lang="el-GR" dirty="0" smtClean="0"/>
              <a:t>Ετήσιοι στόχοι που περιλαμβάνουν βραχυπρόθεσμους στόχους</a:t>
            </a:r>
          </a:p>
          <a:p>
            <a:r>
              <a:rPr lang="el-GR" dirty="0" smtClean="0"/>
              <a:t>ρεαλιστικοί, </a:t>
            </a:r>
          </a:p>
          <a:p>
            <a:r>
              <a:rPr lang="el-GR" dirty="0" smtClean="0"/>
              <a:t>κατορθωτοί  </a:t>
            </a:r>
          </a:p>
          <a:p>
            <a:r>
              <a:rPr lang="el-GR" dirty="0" smtClean="0"/>
              <a:t>μετρήσιμοι.</a:t>
            </a:r>
          </a:p>
          <a:p>
            <a:pPr algn="just"/>
            <a:r>
              <a:rPr lang="el-GR" dirty="0" smtClean="0"/>
              <a:t> Το ΕΠΕ απαριθμεί τις ακαδημαϊκές και λειτουργικές ικανότητες, τις </a:t>
            </a:r>
            <a:r>
              <a:rPr lang="el-GR" dirty="0" err="1" smtClean="0"/>
              <a:t>οποιες</a:t>
            </a:r>
            <a:r>
              <a:rPr lang="el-GR" dirty="0" smtClean="0"/>
              <a:t> το παιδί μπορεί να πετύχει μέχρι το τέλος της σχολικής χρονιάς.</a:t>
            </a:r>
          </a:p>
          <a:p>
            <a:pPr algn="just"/>
            <a:r>
              <a:rPr lang="el-GR" dirty="0" smtClean="0"/>
              <a:t> Οι ετήσιοι εκπαιδευτικοί στόχοι θα πρέπει να συμβάλλουν στην ένταξη και συμμετοχή του μαθητή στην τάξη του. </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just"/>
            <a:r>
              <a:rPr lang="el-GR" sz="2400" b="1" dirty="0" err="1" smtClean="0">
                <a:solidFill>
                  <a:srgbClr val="7030A0"/>
                </a:solidFill>
              </a:rPr>
              <a:t>ΒραχυπρΟθεσμοι</a:t>
            </a:r>
            <a:r>
              <a:rPr lang="el-GR" sz="2400" b="1" dirty="0" smtClean="0">
                <a:solidFill>
                  <a:srgbClr val="7030A0"/>
                </a:solidFill>
              </a:rPr>
              <a:t> </a:t>
            </a:r>
            <a:r>
              <a:rPr lang="el-GR" sz="2400" b="1" dirty="0" err="1" smtClean="0">
                <a:solidFill>
                  <a:srgbClr val="7030A0"/>
                </a:solidFill>
              </a:rPr>
              <a:t>στΟχοι</a:t>
            </a:r>
            <a:r>
              <a:rPr lang="el-GR" sz="2400" b="1" dirty="0" smtClean="0">
                <a:solidFill>
                  <a:srgbClr val="7030A0"/>
                </a:solidFill>
              </a:rPr>
              <a:t> : </a:t>
            </a:r>
            <a:r>
              <a:rPr lang="el-GR" sz="2400" b="1" dirty="0" err="1" smtClean="0">
                <a:solidFill>
                  <a:srgbClr val="7030A0"/>
                </a:solidFill>
              </a:rPr>
              <a:t>βρΙσκονται</a:t>
            </a:r>
            <a:r>
              <a:rPr lang="el-GR" sz="2400" b="1" dirty="0" smtClean="0">
                <a:solidFill>
                  <a:srgbClr val="7030A0"/>
                </a:solidFill>
              </a:rPr>
              <a:t> πιο </a:t>
            </a:r>
            <a:r>
              <a:rPr lang="el-GR" sz="2400" b="1" dirty="0" err="1" smtClean="0">
                <a:solidFill>
                  <a:srgbClr val="7030A0"/>
                </a:solidFill>
              </a:rPr>
              <a:t>κοντΑ</a:t>
            </a:r>
            <a:r>
              <a:rPr lang="el-GR" sz="2400" b="1" dirty="0" smtClean="0">
                <a:solidFill>
                  <a:srgbClr val="7030A0"/>
                </a:solidFill>
              </a:rPr>
              <a:t> στην </a:t>
            </a:r>
            <a:r>
              <a:rPr lang="el-GR" sz="2400" b="1" dirty="0" err="1" smtClean="0">
                <a:solidFill>
                  <a:srgbClr val="7030A0"/>
                </a:solidFill>
              </a:rPr>
              <a:t>πρΑξη</a:t>
            </a:r>
            <a:r>
              <a:rPr lang="el-GR" sz="2400" b="1" dirty="0" smtClean="0">
                <a:solidFill>
                  <a:srgbClr val="7030A0"/>
                </a:solidFill>
              </a:rPr>
              <a:t> </a:t>
            </a:r>
            <a:r>
              <a:rPr lang="el-GR" sz="2400" b="1" dirty="0" err="1" smtClean="0">
                <a:solidFill>
                  <a:srgbClr val="7030A0"/>
                </a:solidFill>
              </a:rPr>
              <a:t>τηΣ</a:t>
            </a:r>
            <a:r>
              <a:rPr lang="el-GR" sz="2400" b="1" dirty="0" smtClean="0">
                <a:solidFill>
                  <a:srgbClr val="7030A0"/>
                </a:solidFill>
              </a:rPr>
              <a:t> </a:t>
            </a:r>
            <a:r>
              <a:rPr lang="el-GR" sz="2400" b="1" dirty="0" err="1" smtClean="0">
                <a:solidFill>
                  <a:srgbClr val="7030A0"/>
                </a:solidFill>
              </a:rPr>
              <a:t>εκπαιδευτικΗΣ</a:t>
            </a:r>
            <a:r>
              <a:rPr lang="el-GR" sz="2400" b="1" dirty="0" smtClean="0">
                <a:solidFill>
                  <a:srgbClr val="7030A0"/>
                </a:solidFill>
              </a:rPr>
              <a:t> </a:t>
            </a:r>
            <a:r>
              <a:rPr lang="el-GR" sz="2400" b="1" dirty="0" err="1" smtClean="0">
                <a:solidFill>
                  <a:srgbClr val="7030A0"/>
                </a:solidFill>
              </a:rPr>
              <a:t>παρΕμβασηΣ</a:t>
            </a:r>
            <a:endParaRPr lang="el-GR" sz="2400" b="1" dirty="0">
              <a:solidFill>
                <a:srgbClr val="7030A0"/>
              </a:solidFill>
            </a:endParaRPr>
          </a:p>
        </p:txBody>
      </p:sp>
      <p:sp>
        <p:nvSpPr>
          <p:cNvPr id="3" name="2 - Θέση περιεχομένου"/>
          <p:cNvSpPr>
            <a:spLocks noGrp="1"/>
          </p:cNvSpPr>
          <p:nvPr>
            <p:ph idx="1"/>
          </p:nvPr>
        </p:nvSpPr>
        <p:spPr>
          <a:xfrm>
            <a:off x="457200" y="1571612"/>
            <a:ext cx="7615262" cy="4554551"/>
          </a:xfrm>
        </p:spPr>
        <p:txBody>
          <a:bodyPr>
            <a:normAutofit fontScale="85000" lnSpcReduction="20000"/>
          </a:bodyPr>
          <a:lstStyle/>
          <a:p>
            <a:pPr>
              <a:buNone/>
            </a:pPr>
            <a:endParaRPr lang="el-GR" dirty="0" smtClean="0"/>
          </a:p>
          <a:p>
            <a:r>
              <a:rPr lang="el-GR" dirty="0" smtClean="0"/>
              <a:t> Ημερήσιοι  </a:t>
            </a:r>
          </a:p>
          <a:p>
            <a:r>
              <a:rPr lang="el-GR" dirty="0" smtClean="0"/>
              <a:t>Εβδομαδιαίοι</a:t>
            </a:r>
          </a:p>
          <a:p>
            <a:r>
              <a:rPr lang="el-GR" dirty="0" smtClean="0"/>
              <a:t> Μηνιαίοι </a:t>
            </a:r>
          </a:p>
          <a:p>
            <a:pPr algn="just"/>
            <a:r>
              <a:rPr lang="el-GR" dirty="0" smtClean="0"/>
              <a:t>Είναι οι ενδιάμεσες γνώσεις και δεξιότητες που πρέπει να αποκτήσει ο μαθητής για την επίτευξη του ετήσιου στόχου. Οι βραχυπρόθεσμοι εκπαιδευτικοί στόχοι αναλύουν τις ικανότητες ή τα αναγκαία βήματα για να επιτευχθεί ένας ετήσιος στόχος σε διακριτά στοιχεία. </a:t>
            </a:r>
            <a:endParaRPr lang="en-US" dirty="0" smtClean="0"/>
          </a:p>
          <a:p>
            <a:pPr algn="just"/>
            <a:r>
              <a:rPr lang="el-GR" dirty="0" smtClean="0"/>
              <a:t>Συνήθως συγγράφονται σε υποτακτική, ξεκινούν με την πρόθεση “Να” και εμπεριέχουν ρήμα που φέρει ενέργεια (π.χ. να ζωγραφίζει, να κάνει, να μετρά) ώστε να μπορεί να καταμετρηθεί και να αξιολογηθεί η εξέλιξη της παρέμβασης.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894382"/>
          </a:xfrm>
        </p:spPr>
        <p:txBody>
          <a:bodyPr>
            <a:normAutofit fontScale="90000"/>
          </a:bodyPr>
          <a:lstStyle/>
          <a:p>
            <a:pPr algn="ctr"/>
            <a:r>
              <a:rPr lang="el-GR" dirty="0" smtClean="0">
                <a:solidFill>
                  <a:srgbClr val="FF0000"/>
                </a:solidFill>
              </a:rPr>
              <a:t>ΔΙΑΤΥΠΩΣΗ</a:t>
            </a:r>
            <a:r>
              <a:rPr lang="el-GR" dirty="0" smtClean="0"/>
              <a:t> </a:t>
            </a:r>
            <a:r>
              <a:rPr lang="el-GR" dirty="0" smtClean="0">
                <a:solidFill>
                  <a:srgbClr val="FF0000"/>
                </a:solidFill>
              </a:rPr>
              <a:t>ΣΤΟΧΩΝ</a:t>
            </a:r>
            <a:r>
              <a:rPr lang="en-US" dirty="0" smtClean="0">
                <a:solidFill>
                  <a:srgbClr val="FF0000"/>
                </a:solidFill>
              </a:rPr>
              <a:t/>
            </a:r>
            <a:br>
              <a:rPr lang="en-US" dirty="0" smtClean="0">
                <a:solidFill>
                  <a:srgbClr val="FF0000"/>
                </a:solidFill>
              </a:rPr>
            </a:br>
            <a:endParaRPr lang="el-GR" dirty="0"/>
          </a:p>
        </p:txBody>
      </p:sp>
      <p:sp>
        <p:nvSpPr>
          <p:cNvPr id="3" name="2 - Θέση περιεχομένου"/>
          <p:cNvSpPr>
            <a:spLocks noGrp="1"/>
          </p:cNvSpPr>
          <p:nvPr>
            <p:ph idx="1"/>
          </p:nvPr>
        </p:nvSpPr>
        <p:spPr>
          <a:xfrm>
            <a:off x="500034" y="928670"/>
            <a:ext cx="7239000" cy="5527066"/>
          </a:xfrm>
        </p:spPr>
        <p:txBody>
          <a:bodyPr>
            <a:normAutofit/>
          </a:bodyPr>
          <a:lstStyle/>
          <a:p>
            <a:r>
              <a:rPr lang="el-GR" dirty="0" smtClean="0"/>
              <a:t>«Να μπορεί να περιμένει τη σειρά του κατά τη συμμετοχή του σε 2  από τις  3 δραστηριότητες »</a:t>
            </a:r>
          </a:p>
          <a:p>
            <a:r>
              <a:rPr lang="el-GR" b="1" dirty="0" smtClean="0">
                <a:solidFill>
                  <a:srgbClr val="7030A0"/>
                </a:solidFill>
              </a:rPr>
              <a:t>Είναι καλύτερα να πούμε πιο συγκεκριμένα: </a:t>
            </a:r>
            <a:r>
              <a:rPr lang="el-GR" dirty="0" smtClean="0"/>
              <a:t>«Να μπορεί να περιμένει τη σειρά του κατά τη συμμετοχή του σε 2 από 3 δραστηριότητες που διεξάγονται στην ολομέλεια για δύο εβδομάδες, μέχρι το τέλος Σεπτεμβρίου.»</a:t>
            </a:r>
          </a:p>
          <a:p>
            <a:pPr algn="ctr">
              <a:buNone/>
            </a:pPr>
            <a:r>
              <a:rPr lang="el-GR" sz="2800" b="1" dirty="0" smtClean="0">
                <a:solidFill>
                  <a:srgbClr val="FFC000"/>
                </a:solidFill>
              </a:rPr>
              <a:t>ΔΙΑΡΚΕΙΑ ΕΠΕ</a:t>
            </a:r>
          </a:p>
          <a:p>
            <a:r>
              <a:rPr lang="el-GR" b="1" dirty="0" smtClean="0">
                <a:solidFill>
                  <a:srgbClr val="7030A0"/>
                </a:solidFill>
              </a:rPr>
              <a:t> ΣΥΓΚΕΚΡΙΜΕΝΑ </a:t>
            </a:r>
            <a:r>
              <a:rPr lang="el-GR" b="1" dirty="0" smtClean="0"/>
              <a:t>: </a:t>
            </a:r>
          </a:p>
          <a:p>
            <a:pPr>
              <a:buNone/>
            </a:pPr>
            <a:r>
              <a:rPr lang="el-GR" dirty="0" smtClean="0"/>
              <a:t>  Ορισμός αρχής και λήξης, επίτευξης του στόχου. </a:t>
            </a:r>
          </a:p>
          <a:p>
            <a:endParaRPr lang="el-GR" dirty="0"/>
          </a:p>
        </p:txBody>
      </p:sp>
      <p:sp>
        <p:nvSpPr>
          <p:cNvPr id="4" name="3 - Πολλαπλασιασμός"/>
          <p:cNvSpPr/>
          <p:nvPr/>
        </p:nvSpPr>
        <p:spPr>
          <a:xfrm>
            <a:off x="142844" y="928670"/>
            <a:ext cx="785818" cy="1285884"/>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err="1" smtClean="0">
                <a:solidFill>
                  <a:srgbClr val="7030A0"/>
                </a:solidFill>
              </a:rPr>
              <a:t>μελετη</a:t>
            </a:r>
            <a:r>
              <a:rPr lang="el-GR" dirty="0" smtClean="0">
                <a:solidFill>
                  <a:srgbClr val="7030A0"/>
                </a:solidFill>
              </a:rPr>
              <a:t> </a:t>
            </a:r>
            <a:r>
              <a:rPr lang="el-GR" dirty="0" err="1" smtClean="0">
                <a:solidFill>
                  <a:srgbClr val="7030A0"/>
                </a:solidFill>
              </a:rPr>
              <a:t>περιπτωσησ</a:t>
            </a:r>
            <a:r>
              <a:rPr lang="el-GR" dirty="0" smtClean="0">
                <a:solidFill>
                  <a:srgbClr val="7030A0"/>
                </a:solidFill>
              </a:rPr>
              <a:t> </a:t>
            </a:r>
            <a:r>
              <a:rPr lang="el-GR" dirty="0" err="1" smtClean="0">
                <a:solidFill>
                  <a:srgbClr val="7030A0"/>
                </a:solidFill>
              </a:rPr>
              <a:t>παιδιου</a:t>
            </a:r>
            <a:r>
              <a:rPr lang="el-GR" dirty="0" smtClean="0">
                <a:solidFill>
                  <a:srgbClr val="7030A0"/>
                </a:solidFill>
              </a:rPr>
              <a:t> με </a:t>
            </a:r>
            <a:r>
              <a:rPr lang="el-GR" dirty="0" err="1" smtClean="0">
                <a:solidFill>
                  <a:srgbClr val="7030A0"/>
                </a:solidFill>
              </a:rPr>
              <a:t>δυσκολιεσ</a:t>
            </a:r>
            <a:r>
              <a:rPr lang="el-GR" dirty="0" smtClean="0">
                <a:solidFill>
                  <a:srgbClr val="7030A0"/>
                </a:solidFill>
              </a:rPr>
              <a:t> </a:t>
            </a:r>
            <a:r>
              <a:rPr lang="el-GR" dirty="0" err="1" smtClean="0">
                <a:solidFill>
                  <a:srgbClr val="7030A0"/>
                </a:solidFill>
              </a:rPr>
              <a:t>συμπεριφορασ</a:t>
            </a:r>
            <a:endParaRPr lang="el-GR" dirty="0">
              <a:solidFill>
                <a:srgbClr val="7030A0"/>
              </a:solidFill>
            </a:endParaRPr>
          </a:p>
        </p:txBody>
      </p:sp>
      <p:sp>
        <p:nvSpPr>
          <p:cNvPr id="3" name="2 - Θέση περιεχομένου"/>
          <p:cNvSpPr>
            <a:spLocks noGrp="1"/>
          </p:cNvSpPr>
          <p:nvPr>
            <p:ph idx="1"/>
          </p:nvPr>
        </p:nvSpPr>
        <p:spPr/>
        <p:txBody>
          <a:bodyPr/>
          <a:lstStyle/>
          <a:p>
            <a:pPr algn="just"/>
            <a:r>
              <a:rPr lang="el-GR" dirty="0" smtClean="0"/>
              <a:t>Ο Κ. είναι νήπιο , σε καλό μαθησιακό επίπεδο, του αρέσει να ζωγραφίζει και να παίζει με το οικοδομικό υλικό. Κάποιες φορές μιλάει για τις εμπειρίες του και εκφράζει τις ιδέες του. Είναι ένα παιδί με χαμηλή αυτοεκτίμηση που θέλει να εξωτερικεύει τα αρνητικά του συναισθήματα. Καθημερινά έχει εκρήξεις θυμού και τσακώνεται με τους συμμαθητές του για ασήμαντες αφορμές. Φαίνεται να θέλει να τραβάει συνέχεια την προσοχή των άλλων.</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214282" y="571480"/>
          <a:ext cx="7858180" cy="6268737"/>
        </p:xfrm>
        <a:graphic>
          <a:graphicData uri="http://schemas.openxmlformats.org/drawingml/2006/table">
            <a:tbl>
              <a:tblPr/>
              <a:tblGrid>
                <a:gridCol w="2286016"/>
                <a:gridCol w="5572164"/>
              </a:tblGrid>
              <a:tr h="400628">
                <a:tc>
                  <a:txBody>
                    <a:bodyPr/>
                    <a:lstStyle/>
                    <a:p>
                      <a:pPr algn="ctr">
                        <a:lnSpc>
                          <a:spcPct val="115000"/>
                        </a:lnSpc>
                        <a:spcAft>
                          <a:spcPts val="0"/>
                        </a:spcAft>
                      </a:pPr>
                      <a:r>
                        <a:rPr lang="el-GR" sz="1200" b="1" dirty="0">
                          <a:latin typeface="Calibri"/>
                          <a:ea typeface="Calibri"/>
                          <a:cs typeface="Calibri"/>
                        </a:rPr>
                        <a:t>ΒΗΜΑΤΑ</a:t>
                      </a:r>
                      <a:endParaRPr lang="el-GR" sz="1200" dirty="0">
                        <a:latin typeface="Calibri"/>
                        <a:ea typeface="Calibri"/>
                        <a:cs typeface="Times New Roman"/>
                      </a:endParaRPr>
                    </a:p>
                  </a:txBody>
                  <a:tcPr marL="43207" marR="4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200" b="1" dirty="0">
                          <a:latin typeface="Calibri"/>
                          <a:ea typeface="Calibri"/>
                          <a:cs typeface="Times New Roman"/>
                        </a:rPr>
                        <a:t>ΔΡΑΣΤΗΡΙΟΤΗΤΕΣ</a:t>
                      </a:r>
                      <a:endParaRPr lang="el-GR" sz="1200" dirty="0">
                        <a:latin typeface="Calibri"/>
                        <a:ea typeface="Calibri"/>
                        <a:cs typeface="Times New Roman"/>
                      </a:endParaRPr>
                    </a:p>
                    <a:p>
                      <a:pPr algn="ctr">
                        <a:spcAft>
                          <a:spcPts val="0"/>
                        </a:spcAft>
                      </a:pPr>
                      <a:r>
                        <a:rPr lang="el-GR" sz="1200" dirty="0">
                          <a:latin typeface="Calibri"/>
                          <a:ea typeface="Calibri"/>
                          <a:cs typeface="Times New Roman"/>
                        </a:rPr>
                        <a:t>(τρόποι-μέθοδοι επίτευξης)</a:t>
                      </a:r>
                    </a:p>
                  </a:txBody>
                  <a:tcPr marL="43207" marR="4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7691">
                <a:tc>
                  <a:txBody>
                    <a:bodyPr/>
                    <a:lstStyle/>
                    <a:p>
                      <a:pPr>
                        <a:lnSpc>
                          <a:spcPct val="115000"/>
                        </a:lnSpc>
                        <a:spcAft>
                          <a:spcPts val="0"/>
                        </a:spcAft>
                      </a:pPr>
                      <a:r>
                        <a:rPr lang="el-GR" sz="1400" b="1" dirty="0">
                          <a:latin typeface="Calibri"/>
                          <a:ea typeface="Calibri"/>
                          <a:cs typeface="Calibri"/>
                        </a:rPr>
                        <a:t>1</a:t>
                      </a:r>
                      <a:r>
                        <a:rPr lang="el-GR" sz="1400" b="1" baseline="30000" dirty="0">
                          <a:latin typeface="Calibri"/>
                          <a:ea typeface="Calibri"/>
                          <a:cs typeface="Calibri"/>
                        </a:rPr>
                        <a:t>ο</a:t>
                      </a:r>
                      <a:r>
                        <a:rPr lang="el-GR" sz="1400" b="1" dirty="0">
                          <a:latin typeface="Calibri"/>
                          <a:ea typeface="Calibri"/>
                          <a:cs typeface="Calibri"/>
                        </a:rPr>
                        <a:t>:  Να γνωρίσει τα </a:t>
                      </a:r>
                      <a:r>
                        <a:rPr lang="el-GR" sz="1400" b="1" dirty="0" err="1">
                          <a:latin typeface="Calibri"/>
                          <a:ea typeface="Calibri"/>
                          <a:cs typeface="Calibri"/>
                        </a:rPr>
                        <a:t>συνασθήματα</a:t>
                      </a:r>
                      <a:endParaRPr lang="el-GR" sz="1400" b="1" dirty="0">
                        <a:latin typeface="Calibri"/>
                        <a:ea typeface="Calibri"/>
                        <a:cs typeface="Times New Roman"/>
                      </a:endParaRPr>
                    </a:p>
                  </a:txBody>
                  <a:tcPr marL="43207" marR="4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b="1" dirty="0">
                          <a:latin typeface="Calibri"/>
                          <a:ea typeface="Calibri"/>
                          <a:cs typeface="Calibri"/>
                        </a:rPr>
                        <a:t>Δείχνουμε στα παιδιά , στην </a:t>
                      </a:r>
                      <a:r>
                        <a:rPr lang="el-GR" sz="1400" b="1" dirty="0" err="1">
                          <a:latin typeface="Calibri"/>
                          <a:ea typeface="Calibri"/>
                          <a:cs typeface="Calibri"/>
                        </a:rPr>
                        <a:t>παρεούλα</a:t>
                      </a:r>
                      <a:r>
                        <a:rPr lang="el-GR" sz="1400" b="1" dirty="0">
                          <a:latin typeface="Calibri"/>
                          <a:ea typeface="Calibri"/>
                          <a:cs typeface="Calibri"/>
                        </a:rPr>
                        <a:t>, </a:t>
                      </a:r>
                      <a:r>
                        <a:rPr lang="en-US" sz="1400" b="1" dirty="0">
                          <a:latin typeface="Calibri"/>
                          <a:ea typeface="Calibri"/>
                          <a:cs typeface="Calibri"/>
                        </a:rPr>
                        <a:t>power point</a:t>
                      </a:r>
                      <a:r>
                        <a:rPr lang="el-GR" sz="1400" b="1" dirty="0">
                          <a:latin typeface="Calibri"/>
                          <a:ea typeface="Calibri"/>
                          <a:cs typeface="Calibri"/>
                        </a:rPr>
                        <a:t> με τα βασικά συναισθήματα και τους ζητάμε να μιμηθούν με το πρόσωπό τους τα συναισθήματα που τους δείχνουμε κάθε φορά.</a:t>
                      </a:r>
                      <a:endParaRPr lang="el-GR" sz="1400" b="1" dirty="0">
                        <a:latin typeface="Calibri"/>
                        <a:ea typeface="Calibri"/>
                        <a:cs typeface="Times New Roman"/>
                      </a:endParaRPr>
                    </a:p>
                  </a:txBody>
                  <a:tcPr marL="43207" marR="4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0479">
                <a:tc>
                  <a:txBody>
                    <a:bodyPr/>
                    <a:lstStyle/>
                    <a:p>
                      <a:pPr>
                        <a:lnSpc>
                          <a:spcPct val="115000"/>
                        </a:lnSpc>
                        <a:spcAft>
                          <a:spcPts val="0"/>
                        </a:spcAft>
                      </a:pPr>
                      <a:r>
                        <a:rPr lang="el-GR" sz="1400" b="1" dirty="0">
                          <a:latin typeface="Calibri"/>
                          <a:ea typeface="Calibri"/>
                          <a:cs typeface="Calibri"/>
                        </a:rPr>
                        <a:t>2</a:t>
                      </a:r>
                      <a:r>
                        <a:rPr lang="el-GR" sz="1400" b="1" baseline="30000" dirty="0">
                          <a:latin typeface="Calibri"/>
                          <a:ea typeface="Calibri"/>
                          <a:cs typeface="Calibri"/>
                        </a:rPr>
                        <a:t>ο</a:t>
                      </a:r>
                      <a:r>
                        <a:rPr lang="el-GR" sz="1400" b="1" dirty="0">
                          <a:latin typeface="Calibri"/>
                          <a:ea typeface="Calibri"/>
                          <a:cs typeface="Calibri"/>
                        </a:rPr>
                        <a:t>:  Να αναγνωρίσει ότι ο καθένας νιώθει διαφορετικό συναίσθημα </a:t>
                      </a:r>
                      <a:endParaRPr lang="el-GR" sz="1400" b="1" dirty="0">
                        <a:latin typeface="Calibri"/>
                        <a:ea typeface="Calibri"/>
                        <a:cs typeface="Times New Roman"/>
                      </a:endParaRPr>
                    </a:p>
                  </a:txBody>
                  <a:tcPr marL="43207" marR="4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b="1" dirty="0">
                          <a:latin typeface="Calibri"/>
                          <a:ea typeface="Calibri"/>
                          <a:cs typeface="Calibri"/>
                        </a:rPr>
                        <a:t>Βάζουμε μουσική και όταν σταματήσει κάθε παιδί που κρατάει την μπάλα στα χέρια του λέει, καλημέρα  με τρόπο χαρούμενο, λυπημένο, θυμωμένο, τρομαγμένο. Στη συνέχεια δίνει την μπάλα στο επόμενο παιδί.</a:t>
                      </a:r>
                      <a:endParaRPr lang="el-GR" sz="1400" b="1" dirty="0">
                        <a:latin typeface="Calibri"/>
                        <a:ea typeface="Calibri"/>
                        <a:cs typeface="Times New Roman"/>
                      </a:endParaRPr>
                    </a:p>
                  </a:txBody>
                  <a:tcPr marL="43207" marR="4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38001">
                <a:tc>
                  <a:txBody>
                    <a:bodyPr/>
                    <a:lstStyle/>
                    <a:p>
                      <a:pPr>
                        <a:lnSpc>
                          <a:spcPct val="115000"/>
                        </a:lnSpc>
                        <a:spcAft>
                          <a:spcPts val="0"/>
                        </a:spcAft>
                      </a:pPr>
                      <a:r>
                        <a:rPr lang="el-GR" sz="1400" b="1" dirty="0">
                          <a:latin typeface="Calibri"/>
                          <a:ea typeface="Calibri"/>
                          <a:cs typeface="Calibri"/>
                        </a:rPr>
                        <a:t>3</a:t>
                      </a:r>
                      <a:r>
                        <a:rPr lang="el-GR" sz="1400" b="1" baseline="30000" dirty="0">
                          <a:latin typeface="Calibri"/>
                          <a:ea typeface="Calibri"/>
                          <a:cs typeface="Calibri"/>
                        </a:rPr>
                        <a:t>ο</a:t>
                      </a:r>
                      <a:r>
                        <a:rPr lang="el-GR" sz="1400" b="1" dirty="0">
                          <a:latin typeface="Calibri"/>
                          <a:ea typeface="Calibri"/>
                          <a:cs typeface="Calibri"/>
                        </a:rPr>
                        <a:t>: Να εκφράσει συναισθήματα νιώθοντας τις αλλαγές στο </a:t>
                      </a:r>
                      <a:r>
                        <a:rPr lang="el-GR" sz="1400" b="1" dirty="0" smtClean="0">
                          <a:latin typeface="Calibri"/>
                          <a:ea typeface="Calibri"/>
                          <a:cs typeface="Calibri"/>
                        </a:rPr>
                        <a:t>πρόσωπο του</a:t>
                      </a:r>
                      <a:endParaRPr lang="el-GR" sz="1400" b="1" dirty="0">
                        <a:latin typeface="Calibri"/>
                        <a:ea typeface="Calibri"/>
                        <a:cs typeface="Times New Roman"/>
                      </a:endParaRPr>
                    </a:p>
                  </a:txBody>
                  <a:tcPr marL="43207" marR="4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b="1" dirty="0">
                          <a:latin typeface="Calibri"/>
                          <a:ea typeface="Calibri"/>
                          <a:cs typeface="Calibri"/>
                        </a:rPr>
                        <a:t>Βλέπουμε εκπαιδευτικό </a:t>
                      </a:r>
                      <a:r>
                        <a:rPr lang="en-US" sz="1400" b="1" dirty="0">
                          <a:latin typeface="Calibri"/>
                          <a:ea typeface="Calibri"/>
                          <a:cs typeface="Calibri"/>
                        </a:rPr>
                        <a:t>video </a:t>
                      </a:r>
                      <a:r>
                        <a:rPr lang="el-GR" sz="1400" b="1" dirty="0">
                          <a:latin typeface="Calibri"/>
                          <a:ea typeface="Calibri"/>
                          <a:cs typeface="Calibri"/>
                        </a:rPr>
                        <a:t>με συναισθήματα και συζητάμε τα συναισθήματα που είδαμε . Έπειτα βάζουμε μουσική , όταν σταματήσει κάθε παιδί πετάει σε κάποιο άλλο την μπάλα που κρατάει και λέει το όνομά του κάνοντας μία </a:t>
                      </a:r>
                      <a:r>
                        <a:rPr lang="el-GR" sz="1400" b="1" dirty="0" err="1">
                          <a:latin typeface="Calibri"/>
                          <a:ea typeface="Calibri"/>
                          <a:cs typeface="Calibri"/>
                        </a:rPr>
                        <a:t>φατσούλα</a:t>
                      </a:r>
                      <a:r>
                        <a:rPr lang="el-GR" sz="1400" b="1" dirty="0">
                          <a:latin typeface="Calibri"/>
                          <a:ea typeface="Calibri"/>
                          <a:cs typeface="Calibri"/>
                        </a:rPr>
                        <a:t> συναισθήματος. Όταν ολοκληρωθεί ο κύκλος η νηπιαγωγός πετάει </a:t>
                      </a:r>
                      <a:r>
                        <a:rPr lang="el-GR" sz="1400" b="1" dirty="0" err="1">
                          <a:latin typeface="Calibri"/>
                          <a:ea typeface="Calibri"/>
                          <a:cs typeface="Calibri"/>
                        </a:rPr>
                        <a:t>στοχευμένα</a:t>
                      </a:r>
                      <a:r>
                        <a:rPr lang="el-GR" sz="1400" b="1" dirty="0">
                          <a:latin typeface="Calibri"/>
                          <a:ea typeface="Calibri"/>
                          <a:cs typeface="Calibri"/>
                        </a:rPr>
                        <a:t> την μπάλα στον Γ. και σε άλλα  παιδιά και ζητάει να εκφράσει με το πρόσωπο συγκεκριμένα συναισθήματα</a:t>
                      </a:r>
                      <a:endParaRPr lang="el-GR" sz="1400" b="1" dirty="0">
                        <a:latin typeface="Calibri"/>
                        <a:ea typeface="Calibri"/>
                        <a:cs typeface="Times New Roman"/>
                      </a:endParaRPr>
                    </a:p>
                  </a:txBody>
                  <a:tcPr marL="43207" marR="4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4594">
                <a:tc>
                  <a:txBody>
                    <a:bodyPr/>
                    <a:lstStyle/>
                    <a:p>
                      <a:pPr>
                        <a:lnSpc>
                          <a:spcPct val="115000"/>
                        </a:lnSpc>
                        <a:spcAft>
                          <a:spcPts val="0"/>
                        </a:spcAft>
                      </a:pPr>
                      <a:r>
                        <a:rPr lang="el-GR" sz="1400" b="1" dirty="0">
                          <a:latin typeface="Calibri"/>
                          <a:ea typeface="Calibri"/>
                          <a:cs typeface="Calibri"/>
                        </a:rPr>
                        <a:t>4</a:t>
                      </a:r>
                      <a:r>
                        <a:rPr lang="el-GR" sz="1400" b="1" baseline="30000" dirty="0">
                          <a:latin typeface="Calibri"/>
                          <a:ea typeface="Calibri"/>
                          <a:cs typeface="Calibri"/>
                        </a:rPr>
                        <a:t>ο</a:t>
                      </a:r>
                      <a:r>
                        <a:rPr lang="el-GR" sz="1400" b="1" dirty="0">
                          <a:latin typeface="Calibri"/>
                          <a:ea typeface="Calibri"/>
                          <a:cs typeface="Calibri"/>
                        </a:rPr>
                        <a:t>: Να μάθει να μοιράζεται  τα συναισθήματά  του</a:t>
                      </a:r>
                      <a:endParaRPr lang="el-GR" sz="1400" b="1" dirty="0">
                        <a:latin typeface="Calibri"/>
                        <a:ea typeface="Calibri"/>
                        <a:cs typeface="Times New Roman"/>
                      </a:endParaRPr>
                    </a:p>
                  </a:txBody>
                  <a:tcPr marL="43207" marR="4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b="1" dirty="0" err="1">
                          <a:latin typeface="Calibri"/>
                          <a:ea typeface="Calibri"/>
                          <a:cs typeface="Times New Roman"/>
                        </a:rPr>
                        <a:t>Φτιά</a:t>
                      </a:r>
                      <a:r>
                        <a:rPr lang="el-GR" sz="1400" b="1" dirty="0">
                          <a:latin typeface="Calibri"/>
                          <a:ea typeface="Calibri"/>
                          <a:cs typeface="Times New Roman"/>
                        </a:rPr>
                        <a:t> </a:t>
                      </a:r>
                      <a:r>
                        <a:rPr lang="el-GR" sz="1400" b="1" dirty="0" err="1">
                          <a:latin typeface="Calibri"/>
                          <a:ea typeface="Calibri"/>
                          <a:cs typeface="Times New Roman"/>
                        </a:rPr>
                        <a:t>χνουμε</a:t>
                      </a:r>
                      <a:r>
                        <a:rPr lang="el-GR" sz="1400" b="1" dirty="0">
                          <a:latin typeface="Calibri"/>
                          <a:ea typeface="Calibri"/>
                          <a:cs typeface="Times New Roman"/>
                        </a:rPr>
                        <a:t> έναν τροχό συναισθημάτων . Το κάθε παιδί γυρνάει τον τροχό και ανάλογα με το συναίσθημα που πετυχαίνει απαντάει σε ανάλογες ερωτήσεις (Τι με κάνει να χαίρομαι, λυπάμαι, θυμώνω, </a:t>
                      </a:r>
                      <a:r>
                        <a:rPr lang="el-GR" sz="1400" b="1" dirty="0" smtClean="0">
                          <a:latin typeface="Calibri"/>
                          <a:ea typeface="Calibri"/>
                          <a:cs typeface="Times New Roman"/>
                        </a:rPr>
                        <a:t>φοβάμαι </a:t>
                      </a:r>
                      <a:r>
                        <a:rPr lang="el-GR" sz="1400" b="1" dirty="0">
                          <a:latin typeface="Calibri"/>
                          <a:ea typeface="Calibri"/>
                          <a:cs typeface="Times New Roman"/>
                        </a:rPr>
                        <a:t>κλπ</a:t>
                      </a:r>
                      <a:r>
                        <a:rPr lang="el-GR" sz="1400" b="1" dirty="0" smtClean="0">
                          <a:latin typeface="Calibri"/>
                          <a:ea typeface="Calibri"/>
                          <a:cs typeface="Times New Roman"/>
                        </a:rPr>
                        <a:t>)</a:t>
                      </a:r>
                    </a:p>
                  </a:txBody>
                  <a:tcPr marL="43207" marR="4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0836">
                <a:tc>
                  <a:txBody>
                    <a:bodyPr/>
                    <a:lstStyle/>
                    <a:p>
                      <a:pPr>
                        <a:lnSpc>
                          <a:spcPct val="115000"/>
                        </a:lnSpc>
                        <a:spcAft>
                          <a:spcPts val="0"/>
                        </a:spcAft>
                      </a:pPr>
                      <a:r>
                        <a:rPr lang="el-GR" sz="1400" b="1" dirty="0">
                          <a:latin typeface="Calibri"/>
                          <a:ea typeface="Calibri"/>
                          <a:cs typeface="Calibri"/>
                        </a:rPr>
                        <a:t>5</a:t>
                      </a:r>
                      <a:r>
                        <a:rPr lang="el-GR" sz="1400" b="1" baseline="30000" dirty="0">
                          <a:latin typeface="Calibri"/>
                          <a:ea typeface="Calibri"/>
                          <a:cs typeface="Calibri"/>
                        </a:rPr>
                        <a:t>ο</a:t>
                      </a:r>
                      <a:r>
                        <a:rPr lang="el-GR" sz="1400" b="1" dirty="0">
                          <a:latin typeface="Calibri"/>
                          <a:ea typeface="Calibri"/>
                          <a:cs typeface="Calibri"/>
                        </a:rPr>
                        <a:t>:  Να αναγνωρίσει  τα συναισθήματα  (χαρά, λύπη, φόβος θυμός) μέσω </a:t>
                      </a:r>
                      <a:r>
                        <a:rPr lang="el-GR" sz="1400" b="1" dirty="0" err="1">
                          <a:latin typeface="Calibri"/>
                          <a:ea typeface="Calibri"/>
                          <a:cs typeface="Calibri"/>
                        </a:rPr>
                        <a:t>στοχευμένων</a:t>
                      </a:r>
                      <a:r>
                        <a:rPr lang="el-GR" sz="1400" b="1" dirty="0">
                          <a:latin typeface="Calibri"/>
                          <a:ea typeface="Calibri"/>
                          <a:cs typeface="Calibri"/>
                        </a:rPr>
                        <a:t> ερωτήσεων σε συνδυασμό με εικόνες</a:t>
                      </a:r>
                      <a:r>
                        <a:rPr lang="el-GR" sz="1400" b="1" dirty="0">
                          <a:latin typeface="Calibri"/>
                          <a:ea typeface="Calibri"/>
                          <a:cs typeface="Times New Roman"/>
                        </a:rPr>
                        <a:t> </a:t>
                      </a:r>
                    </a:p>
                  </a:txBody>
                  <a:tcPr marL="43207" marR="4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b="1" dirty="0">
                          <a:latin typeface="Calibri"/>
                          <a:ea typeface="Calibri"/>
                          <a:cs typeface="Times New Roman"/>
                        </a:rPr>
                        <a:t>Η νηπιαγωγός  συστήνει την κούκλα συναισθημάτων «τον  Ορέστη» στα παιδιά. Στη συνέχεια η νηπιαγωγός διαβάζει </a:t>
                      </a:r>
                      <a:r>
                        <a:rPr lang="el-GR" sz="1400" b="1" dirty="0" err="1">
                          <a:latin typeface="Calibri"/>
                          <a:ea typeface="Calibri"/>
                          <a:cs typeface="Times New Roman"/>
                        </a:rPr>
                        <a:t>στοχευμένες</a:t>
                      </a:r>
                      <a:r>
                        <a:rPr lang="el-GR" sz="1400" b="1" dirty="0">
                          <a:latin typeface="Calibri"/>
                          <a:ea typeface="Calibri"/>
                          <a:cs typeface="Times New Roman"/>
                        </a:rPr>
                        <a:t> ερωτήσεις και κάθε παιδί καλείται να διακρίνει το συναίσθημα στόχο μέσω ενός γεγονότος. Έπειτα το παιδί θα «φορέσει» τα κατάλληλο πρόσωπο με το συναίσθημα στον Ορέστη.</a:t>
                      </a:r>
                    </a:p>
                  </a:txBody>
                  <a:tcPr marL="43207" marR="4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6" name="Rectangle 2"/>
          <p:cNvSpPr>
            <a:spLocks noChangeArrowheads="1"/>
          </p:cNvSpPr>
          <p:nvPr/>
        </p:nvSpPr>
        <p:spPr bwMode="auto">
          <a:xfrm>
            <a:off x="0" y="0"/>
            <a:ext cx="8143900" cy="4924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12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dirty="0" smtClean="0">
                <a:ln>
                  <a:noFill/>
                </a:ln>
                <a:solidFill>
                  <a:srgbClr val="FF0000"/>
                </a:solidFill>
                <a:effectLst/>
                <a:latin typeface="Arial" pitchFamily="34" charset="0"/>
                <a:ea typeface="Calibri" pitchFamily="34" charset="0"/>
                <a:cs typeface="Times New Roman" pitchFamily="18" charset="0"/>
              </a:rPr>
              <a:t>Βραχυπρόθεσμος στόχος 1: Να αναγνωρίζει θετικά και αρνητικά συναισθήματα</a:t>
            </a:r>
            <a:endParaRPr kumimoji="0" lang="el-GR" sz="1400" b="1" i="0" u="none" strike="noStrike" cap="none" normalizeH="0" baseline="0" dirty="0" smtClean="0">
              <a:ln>
                <a:noFill/>
              </a:ln>
              <a:solidFill>
                <a:srgbClr val="FF0000"/>
              </a:solidFill>
              <a:effectLst/>
              <a:latin typeface="Arial" pitchFamily="34" charset="0"/>
              <a:cs typeface="Arial" pitchFamily="34" charset="0"/>
            </a:endParaRPr>
          </a:p>
        </p:txBody>
      </p:sp>
      <p:sp>
        <p:nvSpPr>
          <p:cNvPr id="9" name="8 - Ορθογώνιο"/>
          <p:cNvSpPr/>
          <p:nvPr/>
        </p:nvSpPr>
        <p:spPr>
          <a:xfrm flipV="1">
            <a:off x="2286000" y="500042"/>
            <a:ext cx="4572000" cy="369332"/>
          </a:xfrm>
          <a:prstGeom prst="rect">
            <a:avLst/>
          </a:prstGeom>
        </p:spPr>
        <p:txBody>
          <a:bodyPr wrap="square">
            <a:spAutoFit/>
          </a:bodyPr>
          <a:lstStyle/>
          <a:p>
            <a:r>
              <a:rPr lang="el-GR" dirty="0" smtClean="0"/>
              <a:t>=</a:t>
            </a:r>
            <a:endParaRPr lang="el-GR" dirty="0"/>
          </a:p>
        </p:txBody>
      </p:sp>
      <p:sp>
        <p:nvSpPr>
          <p:cNvPr id="10" name="9 - Ορθογώνιο"/>
          <p:cNvSpPr/>
          <p:nvPr/>
        </p:nvSpPr>
        <p:spPr>
          <a:xfrm>
            <a:off x="1071538" y="0"/>
            <a:ext cx="7500990" cy="338554"/>
          </a:xfrm>
          <a:prstGeom prst="rect">
            <a:avLst/>
          </a:prstGeom>
        </p:spPr>
        <p:txBody>
          <a:bodyPr wrap="square">
            <a:spAutoFit/>
          </a:bodyPr>
          <a:lstStyle/>
          <a:p>
            <a:pPr lvl="0" algn="ctr"/>
            <a:r>
              <a:rPr lang="el-GR" sz="1600" b="1" dirty="0" smtClean="0">
                <a:solidFill>
                  <a:srgbClr val="7030A0"/>
                </a:solidFill>
                <a:latin typeface="Arial" pitchFamily="34" charset="0"/>
                <a:cs typeface="Arial" pitchFamily="34" charset="0"/>
              </a:rPr>
              <a:t>Β’ Θεματικό Πεδίο: Παιδί, Εαυτός και Κοινωνία</a:t>
            </a:r>
            <a:endParaRPr lang="el-GR" sz="1600" b="1" dirty="0">
              <a:solidFill>
                <a:srgbClr val="7030A0"/>
              </a:solidFill>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422</TotalTime>
  <Words>1446</Words>
  <Application>Microsoft Office PowerPoint</Application>
  <PresentationFormat>Προβολή στην οθόνη (4:3)</PresentationFormat>
  <Paragraphs>106</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Αφθονία</vt:lpstr>
      <vt:lpstr>ΣχεδιασμοΣ ΕξατομικευμΕνου ΠρογρΑμματοΣ ΕκπαΙδευσησ (ΕΠΕ) </vt:lpstr>
      <vt:lpstr>Ο σχεδιασμΟΣ του Εξατομικευμνου ΠρογρΑμματοΣ ΕκπαΙδευσηΣ (Ε.Π.Ε.) περιλαμβΑνει: </vt:lpstr>
      <vt:lpstr>Διαφάνεια 3</vt:lpstr>
      <vt:lpstr>ΠΕΡΙΓΡΑΦΗ ΣΤΟΧΟΘΕΣΙΑΣ ΕΠΕ </vt:lpstr>
      <vt:lpstr>   ΒΗματα συνταξηΣ/ καταγραφη του ΕΠΕ  </vt:lpstr>
      <vt:lpstr>ΒραχυπρΟθεσμοι στΟχοι : βρΙσκονται πιο κοντΑ στην πρΑξη τηΣ εκπαιδευτικΗΣ παρΕμβασηΣ</vt:lpstr>
      <vt:lpstr>ΔΙΑΤΥΠΩΣΗ ΣΤΟΧΩΝ </vt:lpstr>
      <vt:lpstr>μελετη περιπτωσησ παιδιου με δυσκολιεσ συμπεριφορασ</vt:lpstr>
      <vt:lpstr>Διαφάνεια 9</vt:lpstr>
      <vt:lpstr>Διαφάνεια 10</vt:lpstr>
      <vt:lpstr>Διαφάνεια 11</vt:lpstr>
      <vt:lpstr>Διαφάνεια 12</vt:lpstr>
      <vt:lpstr>Διαφάνεια 13</vt:lpstr>
      <vt:lpstr>ΒΙΒΛΙΟΓΡΑΦΙΑ</vt:lpstr>
      <vt:lpstr>Διαφάνεια 15</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Σχεδιασμός Εξατομικευμένου Προγράμματος Εκπαίδευσης (ΕΠΕ) </dc:title>
  <dc:creator>user</dc:creator>
  <cp:lastModifiedBy>user</cp:lastModifiedBy>
  <cp:revision>54</cp:revision>
  <dcterms:created xsi:type="dcterms:W3CDTF">2024-11-21T14:37:17Z</dcterms:created>
  <dcterms:modified xsi:type="dcterms:W3CDTF">2025-01-10T10:00:59Z</dcterms:modified>
</cp:coreProperties>
</file>