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mp4"/>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6" r:id="rId2"/>
    <p:sldId id="257" r:id="rId3"/>
    <p:sldId id="258" r:id="rId4"/>
    <p:sldId id="271" r:id="rId5"/>
    <p:sldId id="259" r:id="rId6"/>
    <p:sldId id="260" r:id="rId7"/>
    <p:sldId id="261" r:id="rId8"/>
    <p:sldId id="262" r:id="rId9"/>
    <p:sldId id="264" r:id="rId10"/>
    <p:sldId id="266" r:id="rId11"/>
    <p:sldId id="265" r:id="rId12"/>
    <p:sldId id="267" r:id="rId13"/>
    <p:sldId id="269" r:id="rId14"/>
    <p:sldId id="270" r:id="rId15"/>
    <p:sldId id="273" r:id="rId16"/>
    <p:sldId id="274" r:id="rId17"/>
    <p:sldId id="275" r:id="rId18"/>
    <p:sldId id="277" r:id="rId19"/>
    <p:sldId id="268" r:id="rId20"/>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94624" autoAdjust="0"/>
  </p:normalViewPr>
  <p:slideViewPr>
    <p:cSldViewPr>
      <p:cViewPr varScale="1">
        <p:scale>
          <a:sx n="82" d="100"/>
          <a:sy n="82" d="100"/>
        </p:scale>
        <p:origin x="-1474" y="-91"/>
      </p:cViewPr>
      <p:guideLst>
        <p:guide orient="horz" pos="2160"/>
        <p:guide pos="2880"/>
      </p:guideLst>
    </p:cSldViewPr>
  </p:slideViewPr>
  <p:outlineViewPr>
    <p:cViewPr>
      <p:scale>
        <a:sx n="33" d="100"/>
        <a:sy n="33" d="100"/>
      </p:scale>
      <p:origin x="36" y="189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dirty="0"/>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A6B7EF-0750-41FA-B74F-EA6ECCC95FE4}" type="datetimeFigureOut">
              <a:rPr lang="el-GR" smtClean="0"/>
              <a:pPr/>
              <a:t>23/9/2023</a:t>
            </a:fld>
            <a:endParaRPr lang="el-GR" dirty="0"/>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dirty="0"/>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dirty="0"/>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188E72-1AE0-48EE-9468-6E7870F3FD4D}" type="slidenum">
              <a:rPr lang="el-GR" smtClean="0"/>
              <a:pPr/>
              <a:t>‹#›</a:t>
            </a:fld>
            <a:endParaRPr lang="el-GR"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E5188E72-1AE0-48EE-9468-6E7870F3FD4D}" type="slidenum">
              <a:rPr lang="el-GR" smtClean="0"/>
              <a:pPr/>
              <a:t>8</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E5188E72-1AE0-48EE-9468-6E7870F3FD4D}" type="slidenum">
              <a:rPr lang="el-GR" smtClean="0"/>
              <a:pPr/>
              <a:t>17</a:t>
            </a:fld>
            <a:endParaRPr lang="el-GR" dirty="0"/>
          </a:p>
        </p:txBody>
      </p:sp>
    </p:spTree>
    <p:extLst>
      <p:ext uri="{BB962C8B-B14F-4D97-AF65-F5344CB8AC3E}">
        <p14:creationId xmlns:p14="http://schemas.microsoft.com/office/powerpoint/2010/main" xmlns="" val="1538418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8" name="7 - Τίτλος"/>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l-GR"/>
              <a:t>Kλικ για επεξεργασία του τίτλου</a:t>
            </a:r>
            <a:endParaRPr kumimoji="0" lang="en-US"/>
          </a:p>
        </p:txBody>
      </p:sp>
      <p:sp>
        <p:nvSpPr>
          <p:cNvPr id="28" name="27 - Θέση ημερομηνίας"/>
          <p:cNvSpPr>
            <a:spLocks noGrp="1"/>
          </p:cNvSpPr>
          <p:nvPr>
            <p:ph type="dt" sz="half" idx="10"/>
          </p:nvPr>
        </p:nvSpPr>
        <p:spPr/>
        <p:txBody>
          <a:bodyPr/>
          <a:lstStyle/>
          <a:p>
            <a:fld id="{4722B53D-E951-43DA-9E59-0B28E867752E}" type="datetimeFigureOut">
              <a:rPr lang="el-GR" smtClean="0"/>
              <a:pPr/>
              <a:t>23/9/2023</a:t>
            </a:fld>
            <a:endParaRPr lang="el-GR" dirty="0"/>
          </a:p>
        </p:txBody>
      </p:sp>
      <p:sp>
        <p:nvSpPr>
          <p:cNvPr id="17" name="16 - Θέση υποσέλιδου"/>
          <p:cNvSpPr>
            <a:spLocks noGrp="1"/>
          </p:cNvSpPr>
          <p:nvPr>
            <p:ph type="ftr" sz="quarter" idx="11"/>
          </p:nvPr>
        </p:nvSpPr>
        <p:spPr/>
        <p:txBody>
          <a:bodyPr/>
          <a:lstStyle/>
          <a:p>
            <a:endParaRPr lang="el-GR" dirty="0"/>
          </a:p>
        </p:txBody>
      </p:sp>
      <p:sp>
        <p:nvSpPr>
          <p:cNvPr id="29" name="28 - Θέση αριθμού διαφάνειας"/>
          <p:cNvSpPr>
            <a:spLocks noGrp="1"/>
          </p:cNvSpPr>
          <p:nvPr>
            <p:ph type="sldNum" sz="quarter" idx="12"/>
          </p:nvPr>
        </p:nvSpPr>
        <p:spPr/>
        <p:txBody>
          <a:bodyPr/>
          <a:lstStyle/>
          <a:p>
            <a:fld id="{9CC514BC-A3B2-4E95-954E-D98353871729}" type="slidenum">
              <a:rPr lang="el-GR" smtClean="0"/>
              <a:pPr/>
              <a:t>‹#›</a:t>
            </a:fld>
            <a:endParaRPr lang="el-GR" dirty="0"/>
          </a:p>
        </p:txBody>
      </p:sp>
      <p:sp>
        <p:nvSpPr>
          <p:cNvPr id="9" name="8 - Υπότιτλος"/>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a:t>Κάντε κλικ για να επεξεργαστείτε τον υπότιτλο του υποδείγματος</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3 - Θέση ημερομηνίας"/>
          <p:cNvSpPr>
            <a:spLocks noGrp="1"/>
          </p:cNvSpPr>
          <p:nvPr>
            <p:ph type="dt" sz="half" idx="10"/>
          </p:nvPr>
        </p:nvSpPr>
        <p:spPr/>
        <p:txBody>
          <a:bodyPr/>
          <a:lstStyle/>
          <a:p>
            <a:fld id="{4722B53D-E951-43DA-9E59-0B28E867752E}" type="datetimeFigureOut">
              <a:rPr lang="el-GR" smtClean="0"/>
              <a:pPr/>
              <a:t>23/9/2023</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9CC514BC-A3B2-4E95-954E-D98353871729}" type="slidenum">
              <a:rPr lang="el-GR" smtClean="0"/>
              <a:pPr/>
              <a:t>‹#›</a:t>
            </a:fld>
            <a:endParaRPr lang="el-G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kumimoji="0" lang="el-GR"/>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3 - Θέση ημερομηνίας"/>
          <p:cNvSpPr>
            <a:spLocks noGrp="1"/>
          </p:cNvSpPr>
          <p:nvPr>
            <p:ph type="dt" sz="half" idx="10"/>
          </p:nvPr>
        </p:nvSpPr>
        <p:spPr/>
        <p:txBody>
          <a:bodyPr/>
          <a:lstStyle/>
          <a:p>
            <a:fld id="{4722B53D-E951-43DA-9E59-0B28E867752E}" type="datetimeFigureOut">
              <a:rPr lang="el-GR" smtClean="0"/>
              <a:pPr/>
              <a:t>23/9/2023</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9CC514BC-A3B2-4E95-954E-D98353871729}" type="slidenum">
              <a:rPr lang="el-GR" smtClean="0"/>
              <a:pPr/>
              <a:t>‹#›</a:t>
            </a:fld>
            <a:endParaRPr lang="el-G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a:t>Kλικ για επεξεργασία του τίτλου</a:t>
            </a:r>
            <a:endParaRPr kumimoji="0" lang="en-US"/>
          </a:p>
        </p:txBody>
      </p:sp>
      <p:sp>
        <p:nvSpPr>
          <p:cNvPr id="3" name="2 - Θέση περιεχομένου"/>
          <p:cNvSpPr>
            <a:spLocks noGrp="1"/>
          </p:cNvSpPr>
          <p:nvPr>
            <p:ph idx="1"/>
          </p:nvPr>
        </p:nvSpPr>
        <p:spPr/>
        <p:txBody>
          <a:bodyPr/>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3 - Θέση ημερομηνίας"/>
          <p:cNvSpPr>
            <a:spLocks noGrp="1"/>
          </p:cNvSpPr>
          <p:nvPr>
            <p:ph type="dt" sz="half" idx="10"/>
          </p:nvPr>
        </p:nvSpPr>
        <p:spPr/>
        <p:txBody>
          <a:bodyPr/>
          <a:lstStyle/>
          <a:p>
            <a:fld id="{4722B53D-E951-43DA-9E59-0B28E867752E}" type="datetimeFigureOut">
              <a:rPr lang="el-GR" smtClean="0"/>
              <a:pPr/>
              <a:t>23/9/2023</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9CC514BC-A3B2-4E95-954E-D98353871729}" type="slidenum">
              <a:rPr lang="el-GR" smtClean="0"/>
              <a:pPr/>
              <a:t>‹#›</a:t>
            </a:fld>
            <a:endParaRPr lang="el-G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l-GR"/>
              <a:t>Kλικ για επεξεργασία του τίτλου</a:t>
            </a:r>
            <a:endParaRPr kumimoji="0" lang="en-US"/>
          </a:p>
        </p:txBody>
      </p:sp>
      <p:sp>
        <p:nvSpPr>
          <p:cNvPr id="3" name="2 - Θέση κειμένου"/>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4722B53D-E951-43DA-9E59-0B28E867752E}" type="datetimeFigureOut">
              <a:rPr lang="el-GR" smtClean="0"/>
              <a:pPr/>
              <a:t>23/9/2023</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a:xfrm>
            <a:off x="7924800" y="6416675"/>
            <a:ext cx="762000" cy="365125"/>
          </a:xfrm>
        </p:spPr>
        <p:txBody>
          <a:bodyPr/>
          <a:lstStyle/>
          <a:p>
            <a:fld id="{9CC514BC-A3B2-4E95-954E-D98353871729}" type="slidenum">
              <a:rPr lang="el-GR" smtClean="0"/>
              <a:pPr/>
              <a:t>‹#›</a:t>
            </a:fld>
            <a:endParaRPr lang="el-G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a:t>Kλικ για επεξεργασία του τίτλου</a:t>
            </a:r>
            <a:endParaRPr kumimoji="0" lang="en-US"/>
          </a:p>
        </p:txBody>
      </p:sp>
      <p:sp>
        <p:nvSpPr>
          <p:cNvPr id="3" name="2 - Θέση περιεχομένου"/>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3 - Θέση περιεχομένου"/>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5" name="4 - Θέση ημερομηνίας"/>
          <p:cNvSpPr>
            <a:spLocks noGrp="1"/>
          </p:cNvSpPr>
          <p:nvPr>
            <p:ph type="dt" sz="half" idx="10"/>
          </p:nvPr>
        </p:nvSpPr>
        <p:spPr/>
        <p:txBody>
          <a:bodyPr/>
          <a:lstStyle/>
          <a:p>
            <a:fld id="{4722B53D-E951-43DA-9E59-0B28E867752E}" type="datetimeFigureOut">
              <a:rPr lang="el-GR" smtClean="0"/>
              <a:pPr/>
              <a:t>23/9/2023</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9CC514BC-A3B2-4E95-954E-D98353871729}" type="slidenum">
              <a:rPr lang="el-GR" smtClean="0"/>
              <a:pPr/>
              <a:t>‹#›</a:t>
            </a:fld>
            <a:endParaRPr lang="el-G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8229600" cy="1143000"/>
          </a:xfrm>
        </p:spPr>
        <p:txBody>
          <a:bodyPr anchor="ctr"/>
          <a:lstStyle>
            <a:lvl1pPr>
              <a:defRPr/>
            </a:lvl1pPr>
          </a:lstStyle>
          <a:p>
            <a:r>
              <a:rPr kumimoji="0" lang="el-GR"/>
              <a:t>Kλικ για επεξεργασία του τίτλου</a:t>
            </a:r>
            <a:endParaRPr kumimoji="0" lang="en-US"/>
          </a:p>
        </p:txBody>
      </p:sp>
      <p:sp>
        <p:nvSpPr>
          <p:cNvPr id="3" name="2 - Θέση κειμένου"/>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a:t>Kλικ για επεξεργασία των στυλ του υποδείγματος</a:t>
            </a:r>
          </a:p>
        </p:txBody>
      </p:sp>
      <p:sp>
        <p:nvSpPr>
          <p:cNvPr id="4" name="3 - Θέση κειμένου"/>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a:t>Kλικ για επεξεργασία των στυλ του υποδείγματος</a:t>
            </a:r>
          </a:p>
        </p:txBody>
      </p:sp>
      <p:sp>
        <p:nvSpPr>
          <p:cNvPr id="5" name="4 - Θέση περιεχομένου"/>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6" name="5 - Θέση περιεχομένου"/>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7" name="6 - Θέση ημερομηνίας"/>
          <p:cNvSpPr>
            <a:spLocks noGrp="1"/>
          </p:cNvSpPr>
          <p:nvPr>
            <p:ph type="dt" sz="half" idx="10"/>
          </p:nvPr>
        </p:nvSpPr>
        <p:spPr/>
        <p:txBody>
          <a:bodyPr/>
          <a:lstStyle/>
          <a:p>
            <a:fld id="{4722B53D-E951-43DA-9E59-0B28E867752E}" type="datetimeFigureOut">
              <a:rPr lang="el-GR" smtClean="0"/>
              <a:pPr/>
              <a:t>23/9/2023</a:t>
            </a:fld>
            <a:endParaRPr lang="el-GR" dirty="0"/>
          </a:p>
        </p:txBody>
      </p:sp>
      <p:sp>
        <p:nvSpPr>
          <p:cNvPr id="8" name="7 - Θέση υποσέλιδου"/>
          <p:cNvSpPr>
            <a:spLocks noGrp="1"/>
          </p:cNvSpPr>
          <p:nvPr>
            <p:ph type="ftr" sz="quarter" idx="11"/>
          </p:nvPr>
        </p:nvSpPr>
        <p:spPr/>
        <p:txBody>
          <a:bodyPr/>
          <a:lstStyle/>
          <a:p>
            <a:endParaRPr lang="el-GR" dirty="0"/>
          </a:p>
        </p:txBody>
      </p:sp>
      <p:sp>
        <p:nvSpPr>
          <p:cNvPr id="9" name="8 - Θέση αριθμού διαφάνειας"/>
          <p:cNvSpPr>
            <a:spLocks noGrp="1"/>
          </p:cNvSpPr>
          <p:nvPr>
            <p:ph type="sldNum" sz="quarter" idx="12"/>
          </p:nvPr>
        </p:nvSpPr>
        <p:spPr/>
        <p:txBody>
          <a:bodyPr/>
          <a:lstStyle/>
          <a:p>
            <a:fld id="{9CC514BC-A3B2-4E95-954E-D98353871729}" type="slidenum">
              <a:rPr lang="el-GR" smtClean="0"/>
              <a:pPr/>
              <a:t>‹#›</a:t>
            </a:fld>
            <a:endParaRPr lang="el-G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a:t>Kλικ για επεξεργασία του τίτλου</a:t>
            </a:r>
            <a:endParaRPr kumimoji="0" lang="en-US"/>
          </a:p>
        </p:txBody>
      </p:sp>
      <p:sp>
        <p:nvSpPr>
          <p:cNvPr id="3" name="2 - Θέση ημερομηνίας"/>
          <p:cNvSpPr>
            <a:spLocks noGrp="1"/>
          </p:cNvSpPr>
          <p:nvPr>
            <p:ph type="dt" sz="half" idx="10"/>
          </p:nvPr>
        </p:nvSpPr>
        <p:spPr/>
        <p:txBody>
          <a:bodyPr/>
          <a:lstStyle/>
          <a:p>
            <a:fld id="{4722B53D-E951-43DA-9E59-0B28E867752E}" type="datetimeFigureOut">
              <a:rPr lang="el-GR" smtClean="0"/>
              <a:pPr/>
              <a:t>23/9/2023</a:t>
            </a:fld>
            <a:endParaRPr lang="el-GR" dirty="0"/>
          </a:p>
        </p:txBody>
      </p:sp>
      <p:sp>
        <p:nvSpPr>
          <p:cNvPr id="4" name="3 - Θέση υποσέλιδου"/>
          <p:cNvSpPr>
            <a:spLocks noGrp="1"/>
          </p:cNvSpPr>
          <p:nvPr>
            <p:ph type="ftr" sz="quarter" idx="11"/>
          </p:nvPr>
        </p:nvSpPr>
        <p:spPr/>
        <p:txBody>
          <a:bodyPr/>
          <a:lstStyle/>
          <a:p>
            <a:endParaRPr lang="el-GR" dirty="0"/>
          </a:p>
        </p:txBody>
      </p:sp>
      <p:sp>
        <p:nvSpPr>
          <p:cNvPr id="5" name="4 - Θέση αριθμού διαφάνειας"/>
          <p:cNvSpPr>
            <a:spLocks noGrp="1"/>
          </p:cNvSpPr>
          <p:nvPr>
            <p:ph type="sldNum" sz="quarter" idx="12"/>
          </p:nvPr>
        </p:nvSpPr>
        <p:spPr/>
        <p:txBody>
          <a:bodyPr/>
          <a:lstStyle/>
          <a:p>
            <a:fld id="{9CC514BC-A3B2-4E95-954E-D98353871729}" type="slidenum">
              <a:rPr lang="el-GR" smtClean="0"/>
              <a:pPr/>
              <a:t>‹#›</a:t>
            </a:fld>
            <a:endParaRPr lang="el-G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4722B53D-E951-43DA-9E59-0B28E867752E}" type="datetimeFigureOut">
              <a:rPr lang="el-GR" smtClean="0"/>
              <a:pPr/>
              <a:t>23/9/2023</a:t>
            </a:fld>
            <a:endParaRPr lang="el-GR" dirty="0"/>
          </a:p>
        </p:txBody>
      </p:sp>
      <p:sp>
        <p:nvSpPr>
          <p:cNvPr id="3" name="2 - Θέση υποσέλιδου"/>
          <p:cNvSpPr>
            <a:spLocks noGrp="1"/>
          </p:cNvSpPr>
          <p:nvPr>
            <p:ph type="ftr" sz="quarter" idx="11"/>
          </p:nvPr>
        </p:nvSpPr>
        <p:spPr/>
        <p:txBody>
          <a:bodyPr/>
          <a:lstStyle/>
          <a:p>
            <a:endParaRPr lang="el-GR" dirty="0"/>
          </a:p>
        </p:txBody>
      </p:sp>
      <p:sp>
        <p:nvSpPr>
          <p:cNvPr id="4" name="3 - Θέση αριθμού διαφάνειας"/>
          <p:cNvSpPr>
            <a:spLocks noGrp="1"/>
          </p:cNvSpPr>
          <p:nvPr>
            <p:ph type="sldNum" sz="quarter" idx="12"/>
          </p:nvPr>
        </p:nvSpPr>
        <p:spPr/>
        <p:txBody>
          <a:bodyPr/>
          <a:lstStyle/>
          <a:p>
            <a:fld id="{9CC514BC-A3B2-4E95-954E-D98353871729}" type="slidenum">
              <a:rPr lang="el-GR" smtClean="0"/>
              <a:pPr/>
              <a:t>‹#›</a:t>
            </a:fld>
            <a:endParaRPr lang="el-G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l-GR"/>
              <a:t>Kλικ για επεξεργασία του τίτλου</a:t>
            </a:r>
            <a:endParaRPr kumimoji="0" lang="en-US"/>
          </a:p>
        </p:txBody>
      </p:sp>
      <p:sp>
        <p:nvSpPr>
          <p:cNvPr id="3" name="2 - Θέση κειμένου"/>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l-GR"/>
              <a:t>Kλικ για επεξεργασία των στυλ του υποδείγματος</a:t>
            </a:r>
          </a:p>
        </p:txBody>
      </p:sp>
      <p:sp>
        <p:nvSpPr>
          <p:cNvPr id="4" name="3 - Θέση περιεχομένου"/>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5" name="4 - Θέση ημερομηνίας"/>
          <p:cNvSpPr>
            <a:spLocks noGrp="1"/>
          </p:cNvSpPr>
          <p:nvPr>
            <p:ph type="dt" sz="half" idx="10"/>
          </p:nvPr>
        </p:nvSpPr>
        <p:spPr/>
        <p:txBody>
          <a:bodyPr/>
          <a:lstStyle/>
          <a:p>
            <a:fld id="{4722B53D-E951-43DA-9E59-0B28E867752E}" type="datetimeFigureOut">
              <a:rPr lang="el-GR" smtClean="0"/>
              <a:pPr/>
              <a:t>23/9/2023</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9CC514BC-A3B2-4E95-954E-D98353871729}" type="slidenum">
              <a:rPr lang="el-GR" smtClean="0"/>
              <a:pPr/>
              <a:t>‹#›</a:t>
            </a:fld>
            <a:endParaRPr lang="el-G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l-GR"/>
              <a:t>Kλικ για επεξεργασία του τίτλου</a:t>
            </a:r>
            <a:endParaRPr kumimoji="0" lang="en-US"/>
          </a:p>
        </p:txBody>
      </p:sp>
      <p:sp>
        <p:nvSpPr>
          <p:cNvPr id="3" name="2 - Θέση εικόνας"/>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l-GR" dirty="0">
                <a:solidFill>
                  <a:schemeClr val="lt1"/>
                </a:solidFill>
                <a:latin typeface="+mn-lt"/>
                <a:ea typeface="+mn-ea"/>
                <a:cs typeface="+mn-cs"/>
              </a:rPr>
              <a:t>Κάντε κλικ στο εικονίδιο για να προσθέσετε μια εικόνα</a:t>
            </a:r>
            <a:endParaRPr kumimoji="0" lang="en-US" dirty="0">
              <a:solidFill>
                <a:schemeClr val="lt1"/>
              </a:solidFill>
              <a:latin typeface="+mn-lt"/>
              <a:ea typeface="+mn-ea"/>
              <a:cs typeface="+mn-cs"/>
            </a:endParaRPr>
          </a:p>
        </p:txBody>
      </p:sp>
      <p:sp>
        <p:nvSpPr>
          <p:cNvPr id="4" name="3 - Θέση κειμένου"/>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4722B53D-E951-43DA-9E59-0B28E867752E}" type="datetimeFigureOut">
              <a:rPr lang="el-GR" smtClean="0"/>
              <a:pPr/>
              <a:t>23/9/2023</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9CC514BC-A3B2-4E95-954E-D98353871729}" type="slidenum">
              <a:rPr lang="el-GR" smtClean="0"/>
              <a:pPr/>
              <a:t>‹#›</a:t>
            </a:fld>
            <a:endParaRPr lang="el-G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2" name="21 - Θέση τίτλου"/>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l-GR"/>
              <a:t>Kλικ για επεξεργασία του τίτλου</a:t>
            </a:r>
            <a:endParaRPr kumimoji="0" lang="en-US"/>
          </a:p>
        </p:txBody>
      </p:sp>
      <p:sp>
        <p:nvSpPr>
          <p:cNvPr id="13" name="12 - Θέση κειμένου"/>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l-GR"/>
              <a:t>Kλικ για επεξεργασία των στυλ του υποδείγματος</a:t>
            </a:r>
          </a:p>
          <a:p>
            <a:pPr lvl="1" eaLnBrk="1" latinLnBrk="0" hangingPunct="1"/>
            <a:r>
              <a:rPr kumimoji="0" lang="el-GR"/>
              <a:t>Δεύτερου επιπέδου</a:t>
            </a:r>
          </a:p>
          <a:p>
            <a:pPr lvl="2" eaLnBrk="1" latinLnBrk="0" hangingPunct="1"/>
            <a:r>
              <a:rPr kumimoji="0" lang="el-GR"/>
              <a:t>Τρίτου επιπέδου</a:t>
            </a:r>
          </a:p>
          <a:p>
            <a:pPr lvl="3" eaLnBrk="1" latinLnBrk="0" hangingPunct="1"/>
            <a:r>
              <a:rPr kumimoji="0" lang="el-GR"/>
              <a:t>Τέταρτου επιπέδου</a:t>
            </a:r>
          </a:p>
          <a:p>
            <a:pPr lvl="4" eaLnBrk="1" latinLnBrk="0" hangingPunct="1"/>
            <a:r>
              <a:rPr kumimoji="0" lang="el-GR"/>
              <a:t>Πέμπτου επιπέδου</a:t>
            </a:r>
            <a:endParaRPr kumimoji="0" lang="en-US"/>
          </a:p>
        </p:txBody>
      </p:sp>
      <p:sp>
        <p:nvSpPr>
          <p:cNvPr id="14" name="13 - Θέση ημερομηνίας"/>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4722B53D-E951-43DA-9E59-0B28E867752E}" type="datetimeFigureOut">
              <a:rPr lang="el-GR" smtClean="0"/>
              <a:pPr/>
              <a:t>23/9/2023</a:t>
            </a:fld>
            <a:endParaRPr lang="el-GR" dirty="0"/>
          </a:p>
        </p:txBody>
      </p:sp>
      <p:sp>
        <p:nvSpPr>
          <p:cNvPr id="3" name="2 - Θέση υποσέλιδου"/>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l-GR" dirty="0"/>
          </a:p>
        </p:txBody>
      </p:sp>
      <p:sp>
        <p:nvSpPr>
          <p:cNvPr id="23" name="22 - Θέση αριθμού διαφάνειας"/>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9CC514BC-A3B2-4E95-954E-D98353871729}" type="slidenum">
              <a:rPr lang="el-GR" smtClean="0"/>
              <a:pPr/>
              <a:t>‹#›</a:t>
            </a:fld>
            <a:endParaRPr lang="el-GR"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r>
              <a:rPr lang="el-GR" dirty="0"/>
              <a:t>Ελληνόφωνα χωριά κάτω Ιταλίασ</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ΣΤΕΡΝΑΤΙΑ</a:t>
            </a:r>
          </a:p>
        </p:txBody>
      </p:sp>
      <p:pic>
        <p:nvPicPr>
          <p:cNvPr id="4" name="8 - Θέση περιεχομένου" descr="Sternatia-2.jpg"/>
          <p:cNvPicPr>
            <a:picLocks noGrp="1" noChangeAspect="1"/>
          </p:cNvPicPr>
          <p:nvPr>
            <p:ph idx="1"/>
          </p:nvPr>
        </p:nvPicPr>
        <p:blipFill>
          <a:blip r:embed="rId2" cstate="screen"/>
          <a:stretch>
            <a:fillRect/>
          </a:stretch>
        </p:blipFill>
        <p:spPr>
          <a:xfrm>
            <a:off x="1244420" y="1600200"/>
            <a:ext cx="6655159" cy="4708525"/>
          </a:xfrm>
          <a:ln>
            <a:noFill/>
          </a:ln>
          <a:effectLst>
            <a:glow rad="228600">
              <a:schemeClr val="accent1">
                <a:satMod val="175000"/>
                <a:alpha val="40000"/>
              </a:schemeClr>
            </a:glow>
            <a:outerShdw blurRad="190500" dist="228600" dir="2700000" algn="ctr">
              <a:srgbClr val="000000">
                <a:alpha val="30000"/>
              </a:srgbClr>
            </a:outerShdw>
            <a:reflection blurRad="6350" stA="52000" endA="300" endPos="35000" dir="5400000" sy="-100000" algn="bl" rotWithShape="0"/>
          </a:effectLst>
          <a:scene3d>
            <a:camera prst="orthographicFront">
              <a:rot lat="0" lon="0" rev="0"/>
            </a:camera>
            <a:lightRig rig="glow" dir="t">
              <a:rot lat="0" lon="0" rev="4800000"/>
            </a:lightRig>
          </a:scene3d>
          <a:sp3d prstMaterial="matte">
            <a:bevelT w="127000" h="63500"/>
          </a:sp3d>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ΣΤΕΡΝΑΤΙΑ</a:t>
            </a:r>
          </a:p>
        </p:txBody>
      </p:sp>
      <p:sp>
        <p:nvSpPr>
          <p:cNvPr id="3" name="2 - Θέση περιεχομένου"/>
          <p:cNvSpPr>
            <a:spLocks noGrp="1"/>
          </p:cNvSpPr>
          <p:nvPr>
            <p:ph idx="1"/>
          </p:nvPr>
        </p:nvSpPr>
        <p:spPr/>
        <p:txBody>
          <a:bodyPr/>
          <a:lstStyle/>
          <a:p>
            <a:pPr algn="ctr">
              <a:buNone/>
            </a:pPr>
            <a:r>
              <a:rPr lang="el-GR" dirty="0">
                <a:solidFill>
                  <a:schemeClr val="bg1"/>
                </a:solidFill>
              </a:rPr>
              <a:t>Η  </a:t>
            </a:r>
            <a:r>
              <a:rPr lang="el-GR" b="1" dirty="0">
                <a:solidFill>
                  <a:schemeClr val="bg1"/>
                </a:solidFill>
              </a:rPr>
              <a:t>Στερνατία</a:t>
            </a:r>
            <a:r>
              <a:rPr lang="el-GR" dirty="0">
                <a:solidFill>
                  <a:schemeClr val="bg1"/>
                </a:solidFill>
              </a:rPr>
              <a:t>, έχει πλούσια πολιτιστική και πνευματική παράδοση. Υπήρξε κέντρο αντιγραφής χειρογράφων και διάδοσης της αρχαίας ελληνικής φιλοσοφικής σκέψης. Εδώ ζουν 2.500 κάτοικοι και οι ηλικιωμένοι μιλούν ακόμη τα γκρίκο!</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dirty="0"/>
              <a:t>ΕΛΑΙΟΤΡΙΒΕΙΑ</a:t>
            </a:r>
          </a:p>
        </p:txBody>
      </p:sp>
      <p:sp>
        <p:nvSpPr>
          <p:cNvPr id="3" name="2 - Θέση κειμένου"/>
          <p:cNvSpPr>
            <a:spLocks noGrp="1"/>
          </p:cNvSpPr>
          <p:nvPr>
            <p:ph type="body" idx="2"/>
          </p:nvPr>
        </p:nvSpPr>
        <p:spPr>
          <a:xfrm>
            <a:off x="642910" y="2571744"/>
            <a:ext cx="3008313" cy="2976570"/>
          </a:xfrm>
        </p:spPr>
        <p:txBody>
          <a:bodyPr/>
          <a:lstStyle/>
          <a:p>
            <a:pPr algn="ctr"/>
            <a:r>
              <a:rPr lang="el-GR" sz="2000" b="1" dirty="0">
                <a:solidFill>
                  <a:schemeClr val="bg1"/>
                </a:solidFill>
              </a:rPr>
              <a:t>Στο χωριό υπάρχει ακόμη ένα από τα 13 ελαιοτριβεία που λειτουργούσαν στην περιοχή μέχρι το 1500. Επισκέψιμος μουσειακός χώρος σήμερα,  μοιάζει με μια τεράστια κάβα λαξευμένη στο βράχο. </a:t>
            </a:r>
          </a:p>
          <a:p>
            <a:endParaRPr lang="el-GR" dirty="0"/>
          </a:p>
        </p:txBody>
      </p:sp>
      <p:pic>
        <p:nvPicPr>
          <p:cNvPr id="7" name="4 - Θέση περιεχομένου" descr="Sternatia-2.jpg"/>
          <p:cNvPicPr>
            <a:picLocks noGrp="1" noChangeAspect="1"/>
          </p:cNvPicPr>
          <p:nvPr>
            <p:ph sz="half" idx="1"/>
          </p:nvPr>
        </p:nvPicPr>
        <p:blipFill>
          <a:blip r:embed="rId2" cstate="screen"/>
          <a:stretch>
            <a:fillRect/>
          </a:stretch>
        </p:blipFill>
        <p:spPr>
          <a:xfrm>
            <a:off x="4429124" y="357166"/>
            <a:ext cx="4286280" cy="2786082"/>
          </a:xfrm>
          <a:effectLst>
            <a:glow rad="228600">
              <a:schemeClr val="accent6">
                <a:satMod val="175000"/>
                <a:alpha val="40000"/>
              </a:schemeClr>
            </a:glow>
            <a:softEdge rad="12700"/>
          </a:effectLst>
        </p:spPr>
      </p:pic>
      <p:pic>
        <p:nvPicPr>
          <p:cNvPr id="9" name="4 - Θέση περιεχομένου" descr="Sternatia-2.jpg"/>
          <p:cNvPicPr>
            <a:picLocks noChangeAspect="1"/>
          </p:cNvPicPr>
          <p:nvPr/>
        </p:nvPicPr>
        <p:blipFill>
          <a:blip r:embed="rId3" cstate="screen"/>
          <a:stretch>
            <a:fillRect/>
          </a:stretch>
        </p:blipFill>
        <p:spPr>
          <a:xfrm>
            <a:off x="4429124" y="3357561"/>
            <a:ext cx="4334956" cy="3195085"/>
          </a:xfrm>
          <a:prstGeom prst="rect">
            <a:avLst/>
          </a:prstGeom>
          <a:effectLst>
            <a:glow rad="228600">
              <a:schemeClr val="accent6">
                <a:satMod val="175000"/>
                <a:alpha val="40000"/>
              </a:schemeClr>
            </a:glo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ΦΟΤΖΙΑ</a:t>
            </a:r>
          </a:p>
        </p:txBody>
      </p:sp>
      <p:pic>
        <p:nvPicPr>
          <p:cNvPr id="4" name="Εικόνα 1">
            <a:extLst>
              <a:ext uri="{FF2B5EF4-FFF2-40B4-BE49-F238E27FC236}">
                <a16:creationId xmlns:a16="http://schemas.microsoft.com/office/drawing/2014/main" xmlns="" id="{B7B3F275-72A9-00DC-58B6-2F625860A8E6}"/>
              </a:ext>
            </a:extLst>
          </p:cNvPr>
          <p:cNvPicPr>
            <a:picLocks noGrp="1" noChangeAspect="1"/>
          </p:cNvPicPr>
          <p:nvPr>
            <p:ph idx="1"/>
          </p:nvPr>
        </p:nvPicPr>
        <p:blipFill>
          <a:blip r:embed="rId2" cstate="screen"/>
          <a:stretch>
            <a:fillRect/>
          </a:stretch>
        </p:blipFill>
        <p:spPr>
          <a:xfrm>
            <a:off x="2714612" y="1714488"/>
            <a:ext cx="3857652" cy="485595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000100" y="571480"/>
            <a:ext cx="1757346" cy="863620"/>
          </a:xfrm>
        </p:spPr>
        <p:txBody>
          <a:bodyPr>
            <a:noAutofit/>
          </a:bodyPr>
          <a:lstStyle/>
          <a:p>
            <a:r>
              <a:rPr lang="el-GR" sz="3200" dirty="0"/>
              <a:t>ΦΟΤΖΙΑ</a:t>
            </a:r>
          </a:p>
        </p:txBody>
      </p:sp>
      <p:sp>
        <p:nvSpPr>
          <p:cNvPr id="3" name="2 - Θέση κειμένου"/>
          <p:cNvSpPr>
            <a:spLocks noGrp="1"/>
          </p:cNvSpPr>
          <p:nvPr>
            <p:ph type="body" idx="2"/>
          </p:nvPr>
        </p:nvSpPr>
        <p:spPr/>
        <p:txBody>
          <a:bodyPr>
            <a:noAutofit/>
          </a:bodyPr>
          <a:lstStyle/>
          <a:p>
            <a:r>
              <a:rPr lang="el-GR" sz="1600" b="1" kern="100" dirty="0">
                <a:solidFill>
                  <a:schemeClr val="bg1"/>
                </a:solidFill>
                <a:latin typeface="Arial" panose="020B0604020202020204" pitchFamily="34" charset="0"/>
                <a:ea typeface="Calibri" panose="020F0502020204030204" pitchFamily="34" charset="0"/>
                <a:cs typeface="Times New Roman" panose="02020603050405020304" pitchFamily="18" charset="0"/>
              </a:rPr>
              <a:t>Η Φότζια είναι επαρχία στην περιφέρεια της Απουλίας. </a:t>
            </a:r>
            <a:r>
              <a:rPr lang="el-GR" sz="1600" b="1" dirty="0">
                <a:solidFill>
                  <a:schemeClr val="bg1"/>
                </a:solidFill>
                <a:latin typeface="Arial" panose="020B0604020202020204" pitchFamily="34" charset="0"/>
                <a:ea typeface="Calibri" panose="020F0502020204030204" pitchFamily="34" charset="0"/>
              </a:rPr>
              <a:t>Το πρώτο έγγραφο για την ύπαρξη της πόλης υπάρχει το 1000 μ.Χ., την εποχή που είχε ιδρύσει η Βυζαντινή αυτοκρατορία στην Απουλία. </a:t>
            </a:r>
            <a:r>
              <a:rPr lang="el-GR" sz="1600" b="1" kern="100" dirty="0">
                <a:solidFill>
                  <a:schemeClr val="bg1"/>
                </a:solidFill>
                <a:latin typeface="Arial" panose="020B0604020202020204" pitchFamily="34" charset="0"/>
                <a:ea typeface="Calibri" panose="020F0502020204030204" pitchFamily="34" charset="0"/>
                <a:cs typeface="Times New Roman" panose="02020603050405020304" pitchFamily="18" charset="0"/>
              </a:rPr>
              <a:t>Προέρχεται από το Λατινική &lt;&lt;</a:t>
            </a:r>
            <a:r>
              <a:rPr lang="el-GR" sz="1600" b="1" i="1" kern="100" dirty="0">
                <a:solidFill>
                  <a:schemeClr val="bg1"/>
                </a:solidFill>
                <a:latin typeface="Arial" panose="020B0604020202020204" pitchFamily="34" charset="0"/>
                <a:ea typeface="Calibri" panose="020F0502020204030204" pitchFamily="34" charset="0"/>
                <a:cs typeface="Times New Roman" panose="02020603050405020304" pitchFamily="18" charset="0"/>
              </a:rPr>
              <a:t>Φόβεα&gt;&gt;,</a:t>
            </a:r>
            <a:r>
              <a:rPr lang="el-GR" sz="1600" b="1" kern="100" dirty="0">
                <a:solidFill>
                  <a:schemeClr val="bg1"/>
                </a:solidFill>
                <a:latin typeface="Arial" panose="020B0604020202020204" pitchFamily="34" charset="0"/>
                <a:ea typeface="Calibri" panose="020F0502020204030204" pitchFamily="34" charset="0"/>
                <a:cs typeface="Times New Roman" panose="02020603050405020304" pitchFamily="18" charset="0"/>
              </a:rPr>
              <a:t> που ερμηνεύεται σαν </a:t>
            </a:r>
            <a:r>
              <a:rPr lang="el-GR" sz="1600" b="1" i="1" kern="100" dirty="0">
                <a:solidFill>
                  <a:schemeClr val="bg1"/>
                </a:solidFill>
                <a:latin typeface="Arial" panose="020B0604020202020204" pitchFamily="34" charset="0"/>
                <a:ea typeface="Calibri" panose="020F0502020204030204" pitchFamily="34" charset="0"/>
                <a:cs typeface="Times New Roman" panose="02020603050405020304" pitchFamily="18" charset="0"/>
              </a:rPr>
              <a:t>εσοχή,</a:t>
            </a:r>
            <a:r>
              <a:rPr lang="el-GR" sz="1600" b="1" kern="100" dirty="0">
                <a:solidFill>
                  <a:schemeClr val="bg1"/>
                </a:solidFill>
                <a:latin typeface="Arial" panose="020B0604020202020204" pitchFamily="34" charset="0"/>
                <a:ea typeface="Calibri" panose="020F0502020204030204" pitchFamily="34" charset="0"/>
                <a:cs typeface="Times New Roman" panose="02020603050405020304" pitchFamily="18" charset="0"/>
              </a:rPr>
              <a:t> επειδή η περιοχή είχε πολλές εσοχές για να αποθηκεύεται το σιτάρι. Αργότερα σε μια εσοχή εμφανίστηκε και ο Αρχάγγελος Μιχαήλ το 490 μ. Χ (μνημείο Παγκόσμιας Κληρονομιάς της UNESCO)</a:t>
            </a:r>
            <a:endParaRPr lang="el-GR" sz="1600" b="1" dirty="0"/>
          </a:p>
        </p:txBody>
      </p:sp>
      <p:pic>
        <p:nvPicPr>
          <p:cNvPr id="5" name="Εικόνα 3">
            <a:extLst>
              <a:ext uri="{FF2B5EF4-FFF2-40B4-BE49-F238E27FC236}">
                <a16:creationId xmlns:a16="http://schemas.microsoft.com/office/drawing/2014/main" xmlns="" id="{35666B50-B5B1-A0E3-D412-E06E6D6E2A0F}"/>
              </a:ext>
            </a:extLst>
          </p:cNvPr>
          <p:cNvPicPr>
            <a:picLocks noGrp="1" noChangeAspect="1"/>
          </p:cNvPicPr>
          <p:nvPr>
            <p:ph sz="half" idx="1"/>
          </p:nvPr>
        </p:nvPicPr>
        <p:blipFill>
          <a:blip r:embed="rId2" cstate="screen"/>
          <a:stretch>
            <a:fillRect/>
          </a:stretch>
        </p:blipFill>
        <p:spPr>
          <a:xfrm>
            <a:off x="5000628" y="1142984"/>
            <a:ext cx="3643338" cy="527247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94C89C-D968-13EC-4783-25F4542A9675}"/>
              </a:ext>
            </a:extLst>
          </p:cNvPr>
          <p:cNvSpPr>
            <a:spLocks noGrp="1"/>
          </p:cNvSpPr>
          <p:nvPr>
            <p:ph type="title"/>
          </p:nvPr>
        </p:nvSpPr>
        <p:spPr>
          <a:xfrm>
            <a:off x="893575" y="476672"/>
            <a:ext cx="1944216" cy="936104"/>
          </a:xfrm>
        </p:spPr>
        <p:txBody>
          <a:bodyPr>
            <a:noAutofit/>
          </a:bodyPr>
          <a:lstStyle/>
          <a:p>
            <a:r>
              <a:rPr lang="el-GR" sz="4000" dirty="0"/>
              <a:t>ΜΠΑΡΙ</a:t>
            </a:r>
          </a:p>
        </p:txBody>
      </p:sp>
      <p:sp>
        <p:nvSpPr>
          <p:cNvPr id="3" name="Text Placeholder 2">
            <a:extLst>
              <a:ext uri="{FF2B5EF4-FFF2-40B4-BE49-F238E27FC236}">
                <a16:creationId xmlns:a16="http://schemas.microsoft.com/office/drawing/2014/main" xmlns="" id="{D3143DB1-FC13-BA75-3AA5-E9FE53D676B7}"/>
              </a:ext>
            </a:extLst>
          </p:cNvPr>
          <p:cNvSpPr>
            <a:spLocks noGrp="1"/>
          </p:cNvSpPr>
          <p:nvPr>
            <p:ph type="body" idx="2"/>
          </p:nvPr>
        </p:nvSpPr>
        <p:spPr>
          <a:xfrm>
            <a:off x="156691" y="2080693"/>
            <a:ext cx="3547042" cy="3168352"/>
          </a:xfrm>
        </p:spPr>
        <p:txBody>
          <a:bodyPr>
            <a:normAutofit fontScale="25000" lnSpcReduction="20000"/>
          </a:bodyPr>
          <a:lstStyle/>
          <a:p>
            <a:r>
              <a:rPr lang="el-GR" sz="6200" b="1" dirty="0">
                <a:solidFill>
                  <a:schemeClr val="bg1"/>
                </a:solidFill>
              </a:rPr>
              <a:t> </a:t>
            </a:r>
            <a:r>
              <a:rPr lang="el-GR" sz="8000" b="1" dirty="0">
                <a:solidFill>
                  <a:schemeClr val="bg1"/>
                </a:solidFill>
              </a:rPr>
              <a:t>Το Μπάρι κοσμεί το «τακούνι» της ιταλικής μπότας, βρέχεται από την Αδριατική θάλασσα και αποτελεί το δεύτερο πιο σημαντικό οικονομικό κέντρο της χώρας. Επίσης γνώρισε μέρες δόξας και παρακμής στα χέρια ελλήνων ,ρωμαίων και βυζαντινών.</a:t>
            </a:r>
            <a:endParaRPr lang="el-GR" sz="8000" dirty="0">
              <a:solidFill>
                <a:schemeClr val="bg1"/>
              </a:solidFill>
            </a:endParaRPr>
          </a:p>
          <a:p>
            <a:endParaRPr lang="el-GR" sz="6200" dirty="0">
              <a:solidFill>
                <a:schemeClr val="bg1"/>
              </a:solidFill>
            </a:endParaRPr>
          </a:p>
          <a:p>
            <a:endParaRPr lang="el-GR" dirty="0"/>
          </a:p>
        </p:txBody>
      </p:sp>
      <p:pic>
        <p:nvPicPr>
          <p:cNvPr id="9" name="4 - Θέση περιεχομένου" descr="Untitled.jpg">
            <a:extLst>
              <a:ext uri="{FF2B5EF4-FFF2-40B4-BE49-F238E27FC236}">
                <a16:creationId xmlns:a16="http://schemas.microsoft.com/office/drawing/2014/main" xmlns="" id="{FFAF773F-ABD9-8481-1731-34491CB8707C}"/>
              </a:ext>
            </a:extLst>
          </p:cNvPr>
          <p:cNvPicPr>
            <a:picLocks noChangeAspect="1"/>
          </p:cNvPicPr>
          <p:nvPr/>
        </p:nvPicPr>
        <p:blipFill>
          <a:blip r:embed="rId2" cstate="screen"/>
          <a:stretch>
            <a:fillRect/>
          </a:stretch>
        </p:blipFill>
        <p:spPr>
          <a:xfrm>
            <a:off x="3851920" y="1412776"/>
            <a:ext cx="5016937" cy="43656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646684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380B5B-0CF9-6B0A-EBEB-36575D8EE937}"/>
              </a:ext>
            </a:extLst>
          </p:cNvPr>
          <p:cNvSpPr>
            <a:spLocks noGrp="1"/>
          </p:cNvSpPr>
          <p:nvPr>
            <p:ph type="title"/>
          </p:nvPr>
        </p:nvSpPr>
        <p:spPr>
          <a:xfrm>
            <a:off x="1043608" y="476672"/>
            <a:ext cx="1738535" cy="958428"/>
          </a:xfrm>
        </p:spPr>
        <p:txBody>
          <a:bodyPr>
            <a:noAutofit/>
          </a:bodyPr>
          <a:lstStyle/>
          <a:p>
            <a:r>
              <a:rPr lang="el-GR" sz="3200" dirty="0"/>
              <a:t>ΛΕΤΣΕ</a:t>
            </a:r>
          </a:p>
        </p:txBody>
      </p:sp>
      <p:sp>
        <p:nvSpPr>
          <p:cNvPr id="3" name="Text Placeholder 2">
            <a:extLst>
              <a:ext uri="{FF2B5EF4-FFF2-40B4-BE49-F238E27FC236}">
                <a16:creationId xmlns:a16="http://schemas.microsoft.com/office/drawing/2014/main" xmlns="" id="{17298F66-6002-4C89-8F3C-2DB36EDDE082}"/>
              </a:ext>
            </a:extLst>
          </p:cNvPr>
          <p:cNvSpPr>
            <a:spLocks noGrp="1"/>
          </p:cNvSpPr>
          <p:nvPr>
            <p:ph type="body" idx="2"/>
          </p:nvPr>
        </p:nvSpPr>
        <p:spPr/>
        <p:txBody>
          <a:bodyPr>
            <a:normAutofit/>
          </a:bodyPr>
          <a:lstStyle/>
          <a:p>
            <a:r>
              <a:rPr lang="el-GR" sz="2000" dirty="0">
                <a:solidFill>
                  <a:schemeClr val="bg1"/>
                </a:solidFill>
              </a:rPr>
              <a:t>Το Λέτσε είναι η δεύτερη μεγαλύτερη πόλη στην Ιταλική περιφέρεια ο πληθυσμός της πόλης σύμφωνα με την απογραφή του 2015 είναι 100.000 κάτοικοι, εκτείνεται σε μία έκταση 2.760 τ.χμ, με μέγιστο υψόμετρο τα 201 μέτρα. </a:t>
            </a:r>
          </a:p>
        </p:txBody>
      </p:sp>
      <p:pic>
        <p:nvPicPr>
          <p:cNvPr id="5" name="6 - Θέση περιεχομένου" descr="Sternatia-2.jpg">
            <a:extLst>
              <a:ext uri="{FF2B5EF4-FFF2-40B4-BE49-F238E27FC236}">
                <a16:creationId xmlns:a16="http://schemas.microsoft.com/office/drawing/2014/main" xmlns="" id="{7E5A597A-600A-D00D-02F1-2D85FFFDC0EE}"/>
              </a:ext>
            </a:extLst>
          </p:cNvPr>
          <p:cNvPicPr>
            <a:picLocks noChangeAspect="1"/>
          </p:cNvPicPr>
          <p:nvPr/>
        </p:nvPicPr>
        <p:blipFill>
          <a:blip r:embed="rId2" cstate="screen"/>
          <a:stretch>
            <a:fillRect/>
          </a:stretch>
        </p:blipFill>
        <p:spPr>
          <a:xfrm>
            <a:off x="4189346" y="3276729"/>
            <a:ext cx="4402832" cy="3316318"/>
          </a:xfrm>
          <a:prstGeom prst="rect">
            <a:avLst/>
          </a:prstGeom>
        </p:spPr>
      </p:pic>
      <p:pic>
        <p:nvPicPr>
          <p:cNvPr id="9" name="4 - Θέση περιεχομένου" descr="Lecce_posizione.png">
            <a:extLst>
              <a:ext uri="{FF2B5EF4-FFF2-40B4-BE49-F238E27FC236}">
                <a16:creationId xmlns:a16="http://schemas.microsoft.com/office/drawing/2014/main" xmlns="" id="{3039935F-1670-E695-6C6F-A1B5368BD92F}"/>
              </a:ext>
            </a:extLst>
          </p:cNvPr>
          <p:cNvPicPr>
            <a:picLocks noGrp="1" noChangeAspect="1"/>
          </p:cNvPicPr>
          <p:nvPr>
            <p:ph sz="half" idx="1"/>
          </p:nvPr>
        </p:nvPicPr>
        <p:blipFill>
          <a:blip r:embed="rId3" cstate="screen"/>
          <a:stretch>
            <a:fillRect/>
          </a:stretch>
        </p:blipFill>
        <p:spPr>
          <a:xfrm>
            <a:off x="5220072" y="264953"/>
            <a:ext cx="2341380" cy="28364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883275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2ED678-D7DD-F71B-9721-BA67207D0DE0}"/>
              </a:ext>
            </a:extLst>
          </p:cNvPr>
          <p:cNvSpPr>
            <a:spLocks noGrp="1"/>
          </p:cNvSpPr>
          <p:nvPr>
            <p:ph type="title"/>
          </p:nvPr>
        </p:nvSpPr>
        <p:spPr>
          <a:xfrm>
            <a:off x="212776" y="424197"/>
            <a:ext cx="3307506" cy="615280"/>
          </a:xfrm>
        </p:spPr>
        <p:txBody>
          <a:bodyPr>
            <a:normAutofit/>
          </a:bodyPr>
          <a:lstStyle/>
          <a:p>
            <a:r>
              <a:rPr lang="el-GR" sz="2800" dirty="0"/>
              <a:t>ΑΛΜΠΕΡΟΜΠΕΛΟ</a:t>
            </a:r>
          </a:p>
        </p:txBody>
      </p:sp>
      <p:sp>
        <p:nvSpPr>
          <p:cNvPr id="3" name="Text Placeholder 2">
            <a:extLst>
              <a:ext uri="{FF2B5EF4-FFF2-40B4-BE49-F238E27FC236}">
                <a16:creationId xmlns:a16="http://schemas.microsoft.com/office/drawing/2014/main" xmlns="" id="{5D58978F-093E-AD2D-838E-CA0203F6615C}"/>
              </a:ext>
            </a:extLst>
          </p:cNvPr>
          <p:cNvSpPr>
            <a:spLocks noGrp="1"/>
          </p:cNvSpPr>
          <p:nvPr>
            <p:ph type="body" idx="2"/>
          </p:nvPr>
        </p:nvSpPr>
        <p:spPr/>
        <p:txBody>
          <a:bodyPr>
            <a:normAutofit/>
          </a:bodyPr>
          <a:lstStyle/>
          <a:p>
            <a:r>
              <a:rPr lang="el-GR" sz="1800" dirty="0">
                <a:solidFill>
                  <a:schemeClr val="bg1"/>
                </a:solidFill>
              </a:rPr>
              <a:t>Το αλμπερομπέλο φημήζεται για την </a:t>
            </a:r>
            <a:r>
              <a:rPr lang="en-US" sz="1800" dirty="0">
                <a:solidFill>
                  <a:schemeClr val="bg1"/>
                </a:solidFill>
              </a:rPr>
              <a:t>αφθονία του ασβεστόλιθου και της καρστικής πέτρας, σε συνδυασμό με την κατασκευή κατοικιών μόνο με ξερολιθιές, χωρίς συνεκτικό κονίαμα, εξελίχθηκε στον χαρακτηριστικό παραδοσιακό τρούλο και συνέβαλε στην επέκταση του οικισμού</a:t>
            </a:r>
            <a:r>
              <a:rPr lang="el-GR" sz="1800" dirty="0">
                <a:solidFill>
                  <a:schemeClr val="bg1"/>
                </a:solidFill>
              </a:rPr>
              <a:t>.</a:t>
            </a:r>
          </a:p>
        </p:txBody>
      </p:sp>
      <p:pic>
        <p:nvPicPr>
          <p:cNvPr id="2050" name="Picture 2" descr="Ξενοδοχεία Αλμπερομπέλο, Ιταλία - τιμή από $6, σχόλια - Planet of Hotels">
            <a:extLst>
              <a:ext uri="{FF2B5EF4-FFF2-40B4-BE49-F238E27FC236}">
                <a16:creationId xmlns:a16="http://schemas.microsoft.com/office/drawing/2014/main" xmlns="" id="{A3AFBD65-0475-2E80-5B7B-6B5A00641182}"/>
              </a:ext>
            </a:extLst>
          </p:cNvPr>
          <p:cNvPicPr>
            <a:picLocks noGrp="1" noChangeAspect="1" noChangeArrowheads="1"/>
          </p:cNvPicPr>
          <p:nvPr>
            <p:ph sz="half" idx="1"/>
          </p:nvPr>
        </p:nvPicPr>
        <p:blipFill>
          <a:blip r:embed="rId3" cstate="screen">
            <a:extLst>
              <a:ext uri="{28A0092B-C50C-407E-A947-70E740481C1C}">
                <a14:useLocalDpi xmlns:a14="http://schemas.microsoft.com/office/drawing/2010/main" xmlns="" val="0"/>
              </a:ext>
            </a:extLst>
          </a:blip>
          <a:srcRect/>
          <a:stretch>
            <a:fillRect/>
          </a:stretch>
        </p:blipFill>
        <p:spPr bwMode="auto">
          <a:xfrm>
            <a:off x="4065932" y="332657"/>
            <a:ext cx="4865292" cy="3240360"/>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Πού βρίσκεται το Alberobello; Alberobello: η ιστορία της ιταλικής επαρχίας  του Μπάρι">
            <a:extLst>
              <a:ext uri="{FF2B5EF4-FFF2-40B4-BE49-F238E27FC236}">
                <a16:creationId xmlns:a16="http://schemas.microsoft.com/office/drawing/2014/main" xmlns="" id="{11901A03-6B70-784E-A8B1-E76F74A4B4DF}"/>
              </a:ext>
            </a:extLst>
          </p:cNvPr>
          <p:cNvPicPr>
            <a:picLocks noChangeAspect="1" noChangeArrowheads="1"/>
          </p:cNvPicPr>
          <p:nvPr/>
        </p:nvPicPr>
        <p:blipFill rotWithShape="1">
          <a:blip r:embed="rId4" cstate="screen">
            <a:extLst>
              <a:ext uri="{28A0092B-C50C-407E-A947-70E740481C1C}">
                <a14:useLocalDpi xmlns:a14="http://schemas.microsoft.com/office/drawing/2010/main" xmlns="" val="0"/>
              </a:ext>
            </a:extLst>
          </a:blip>
          <a:srcRect/>
          <a:stretch/>
        </p:blipFill>
        <p:spPr bwMode="auto">
          <a:xfrm>
            <a:off x="4061633" y="3698842"/>
            <a:ext cx="4865292" cy="29365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62722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02-05-41987f31a27afbbb03f802265d84b74f15a0e44e803da6d399dad528d533c4bc_1bae836edc4e0dee">
            <a:hlinkClick r:id="" action="ppaction://media"/>
            <a:extLst>
              <a:ext uri="{FF2B5EF4-FFF2-40B4-BE49-F238E27FC236}">
                <a16:creationId xmlns:a16="http://schemas.microsoft.com/office/drawing/2014/main" xmlns="" id="{57D6CAFC-ECB2-52A7-5CD5-45701CBFC843}"/>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screen"/>
          <a:stretch>
            <a:fillRect/>
          </a:stretch>
        </p:blipFill>
        <p:spPr>
          <a:xfrm>
            <a:off x="3076905" y="130324"/>
            <a:ext cx="2990189" cy="6597352"/>
          </a:xfrm>
          <a:prstGeom prst="rect">
            <a:avLst/>
          </a:prstGeom>
        </p:spPr>
      </p:pic>
    </p:spTree>
    <p:extLst>
      <p:ext uri="{BB962C8B-B14F-4D97-AF65-F5344CB8AC3E}">
        <p14:creationId xmlns:p14="http://schemas.microsoft.com/office/powerpoint/2010/main" xmlns="" val="34427234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ΕΥΧΑΡΙΣΤΟΥΜΕ ΓΙΑ ΤΗΝ ΠΑΡΑΚΟΛΟΥΘΗΣΗ!</a:t>
            </a:r>
          </a:p>
        </p:txBody>
      </p:sp>
      <p:pic>
        <p:nvPicPr>
          <p:cNvPr id="3" name="3 - Θέση περιεχομένου" descr="Εικόνα1.png"/>
          <p:cNvPicPr>
            <a:picLocks noChangeAspect="1"/>
          </p:cNvPicPr>
          <p:nvPr/>
        </p:nvPicPr>
        <p:blipFill>
          <a:blip r:embed="rId2" cstate="screen"/>
          <a:stretch>
            <a:fillRect/>
          </a:stretch>
        </p:blipFill>
        <p:spPr>
          <a:xfrm>
            <a:off x="1071538" y="2000240"/>
            <a:ext cx="7378511" cy="4014778"/>
          </a:xfrm>
          <a:prstGeom prst="rect">
            <a:avLst/>
          </a:prstGeom>
          <a:effectLst>
            <a:glow rad="228600">
              <a:schemeClr val="accent3">
                <a:satMod val="175000"/>
                <a:alpha val="40000"/>
              </a:schemeClr>
            </a:glo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ΠΟΛΙΤΙΣΤΙΚΟ ΘΕΜΑ</a:t>
            </a:r>
          </a:p>
        </p:txBody>
      </p:sp>
      <p:sp>
        <p:nvSpPr>
          <p:cNvPr id="3" name="2 - Θέση περιεχομένου"/>
          <p:cNvSpPr>
            <a:spLocks noGrp="1"/>
          </p:cNvSpPr>
          <p:nvPr>
            <p:ph idx="1"/>
          </p:nvPr>
        </p:nvSpPr>
        <p:spPr/>
        <p:txBody>
          <a:bodyPr>
            <a:normAutofit lnSpcReduction="10000"/>
          </a:bodyPr>
          <a:lstStyle/>
          <a:p>
            <a:pPr algn="ctr">
              <a:buNone/>
            </a:pPr>
            <a:r>
              <a:rPr lang="el-GR" dirty="0"/>
              <a:t>Τίτλος</a:t>
            </a:r>
            <a:r>
              <a:rPr lang="en-US" dirty="0"/>
              <a:t>:</a:t>
            </a:r>
            <a:r>
              <a:rPr lang="el-GR" dirty="0"/>
              <a:t> «Ο Ελληνικός Πολιτισμός στην κεντρική Μεσόγειο. Στα ίχνη της Μεγάλης Ελλάδας. Ελληνόφωνα χωριά της κάτω Ιταλίας. »</a:t>
            </a:r>
          </a:p>
          <a:p>
            <a:pPr algn="ctr">
              <a:buNone/>
            </a:pPr>
            <a:endParaRPr lang="el-GR" dirty="0"/>
          </a:p>
          <a:p>
            <a:pPr algn="ctr">
              <a:buNone/>
            </a:pPr>
            <a:endParaRPr lang="el-GR" dirty="0"/>
          </a:p>
          <a:p>
            <a:pPr algn="ctr">
              <a:buNone/>
            </a:pPr>
            <a:r>
              <a:rPr lang="el-GR" dirty="0"/>
              <a:t>Συμμετείχαν οι εκπαιδευτικοί</a:t>
            </a:r>
            <a:r>
              <a:rPr lang="en-US" dirty="0"/>
              <a:t>:</a:t>
            </a:r>
            <a:endParaRPr lang="el-GR" dirty="0"/>
          </a:p>
          <a:p>
            <a:pPr algn="ctr">
              <a:buNone/>
            </a:pPr>
            <a:r>
              <a:rPr lang="el-GR" dirty="0"/>
              <a:t>        Κυριτσοπούλου Ερασμία ΠΕ02</a:t>
            </a:r>
          </a:p>
          <a:p>
            <a:pPr algn="ctr">
              <a:buNone/>
            </a:pPr>
            <a:r>
              <a:rPr lang="el-GR" dirty="0"/>
              <a:t>Μπογιατζή Ουρανία ΠΕ02</a:t>
            </a:r>
          </a:p>
          <a:p>
            <a:pPr algn="ctr">
              <a:buNone/>
            </a:pPr>
            <a:r>
              <a:rPr lang="el-GR" dirty="0"/>
              <a:t>  Δημουλά Σταυρούλα ΠΕ02</a:t>
            </a:r>
          </a:p>
          <a:p>
            <a:pPr algn="ctr">
              <a:buNone/>
            </a:pPr>
            <a:r>
              <a:rPr lang="el-GR" dirty="0"/>
              <a:t> </a:t>
            </a:r>
          </a:p>
          <a:p>
            <a:pPr algn="ctr">
              <a:buNone/>
            </a:pPr>
            <a:endParaRPr lang="el-G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ΟΙ ΜΑΘΗΤΕΣ</a:t>
            </a:r>
          </a:p>
        </p:txBody>
      </p:sp>
      <p:sp>
        <p:nvSpPr>
          <p:cNvPr id="3" name="2 - Θέση περιεχομένου"/>
          <p:cNvSpPr>
            <a:spLocks noGrp="1"/>
          </p:cNvSpPr>
          <p:nvPr>
            <p:ph idx="1"/>
          </p:nvPr>
        </p:nvSpPr>
        <p:spPr/>
        <p:txBody>
          <a:bodyPr>
            <a:normAutofit/>
          </a:bodyPr>
          <a:lstStyle/>
          <a:p>
            <a:pPr>
              <a:buNone/>
            </a:pPr>
            <a:r>
              <a:rPr lang="el-GR" dirty="0"/>
              <a:t>Βενίερη Ελένη                      Ζερβού Μαρία</a:t>
            </a:r>
          </a:p>
          <a:p>
            <a:pPr>
              <a:buNone/>
            </a:pPr>
            <a:r>
              <a:rPr lang="el-GR" dirty="0"/>
              <a:t>Μπαλαφούτη Μαρία             Βάθη Μαρία-Σταματίνα</a:t>
            </a:r>
          </a:p>
          <a:p>
            <a:pPr>
              <a:buNone/>
            </a:pPr>
            <a:r>
              <a:rPr lang="el-GR" dirty="0"/>
              <a:t>Παπάζογλου Χριστίνα           Κατίνα Ευθυμία-Μαρίνα</a:t>
            </a:r>
          </a:p>
          <a:p>
            <a:pPr>
              <a:buNone/>
            </a:pPr>
            <a:r>
              <a:rPr lang="el-GR" dirty="0"/>
              <a:t>Μπελτές Ξενάκης-Φαίδων    Λιάπη Κωνσταντίνα</a:t>
            </a:r>
          </a:p>
          <a:p>
            <a:pPr>
              <a:buNone/>
            </a:pPr>
            <a:r>
              <a:rPr lang="el-GR" dirty="0"/>
              <a:t>Κολιοπούλου Δέσποινα         Στόκα Ιόλη</a:t>
            </a:r>
          </a:p>
          <a:p>
            <a:pPr>
              <a:buNone/>
            </a:pPr>
            <a:r>
              <a:rPr lang="el-GR" dirty="0"/>
              <a:t>Μάλλιος Παναγιώτης            Αργυρίου Ελένη-Αγάπη</a:t>
            </a:r>
          </a:p>
          <a:p>
            <a:pPr>
              <a:buNone/>
            </a:pPr>
            <a:r>
              <a:rPr lang="el-GR" dirty="0"/>
              <a:t>Φεδίνογλου Σωκράτης          Γεωργοπούλου Ελευθερία</a:t>
            </a:r>
          </a:p>
          <a:p>
            <a:pPr>
              <a:buNone/>
            </a:pPr>
            <a:r>
              <a:rPr lang="el-GR" dirty="0"/>
              <a:t>Πέππες Ανδρέας                    Ζούμη Παναγιώτα</a:t>
            </a:r>
          </a:p>
          <a:p>
            <a:pPr>
              <a:buNone/>
            </a:pPr>
            <a:r>
              <a:rPr lang="el-GR" dirty="0"/>
              <a:t>Κωνσταντίνα Δημοπούλου   Τσαγκρινού Αριάδνη</a:t>
            </a:r>
          </a:p>
          <a:p>
            <a:pPr>
              <a:buNone/>
            </a:pPr>
            <a:endParaRPr lang="el-G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screen">
            <a:extLst>
              <a:ext uri="{28A0092B-C50C-407E-A947-70E740481C1C}">
                <a14:useLocalDpi xmlns:a14="http://schemas.microsoft.com/office/drawing/2010/main" xmlns="" val="0"/>
              </a:ext>
            </a:extLst>
          </a:blip>
          <a:stretch>
            <a:fillRect/>
          </a:stretch>
        </p:blipFill>
        <p:spPr>
          <a:xfrm>
            <a:off x="1142976" y="571480"/>
            <a:ext cx="6858048" cy="600079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4400" dirty="0">
                <a:solidFill>
                  <a:srgbClr val="F3CD11"/>
                </a:solidFill>
                <a:latin typeface="Linux Libertine G" pitchFamily="2" charset="0"/>
                <a:ea typeface="Linux Libertine G" pitchFamily="2" charset="0"/>
                <a:cs typeface="Linux Libertine G" pitchFamily="2" charset="0"/>
              </a:rPr>
              <a:t>ΣΑΣΣΙ ΝΤΙ ΜΑΤΕΡΑ</a:t>
            </a:r>
            <a:endParaRPr lang="el-GR" dirty="0"/>
          </a:p>
        </p:txBody>
      </p:sp>
      <p:pic>
        <p:nvPicPr>
          <p:cNvPr id="6" name="Picture 2" descr="Γενική εικόνα Σάσσι ντι Ματέρα."/>
          <p:cNvPicPr>
            <a:picLocks noChangeAspect="1" noChangeArrowheads="1"/>
          </p:cNvPicPr>
          <p:nvPr/>
        </p:nvPicPr>
        <p:blipFill>
          <a:blip r:embed="rId2" cstate="screen"/>
          <a:srcRect/>
          <a:stretch>
            <a:fillRect/>
          </a:stretch>
        </p:blipFill>
        <p:spPr bwMode="auto">
          <a:xfrm>
            <a:off x="928662" y="1285860"/>
            <a:ext cx="7429520" cy="5429264"/>
          </a:xfrm>
          <a:prstGeom prst="rect">
            <a:avLst/>
          </a:prstGeom>
          <a:ln>
            <a:noFill/>
          </a:ln>
          <a:effectLst>
            <a:glow rad="101600">
              <a:schemeClr val="accent6">
                <a:satMod val="175000"/>
                <a:alpha val="40000"/>
              </a:schemeClr>
            </a:glow>
            <a:outerShdw blurRad="190500" algn="tl" rotWithShape="0">
              <a:srgbClr val="000000">
                <a:alpha val="7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solidFill>
                  <a:srgbClr val="F3CD11"/>
                </a:solidFill>
                <a:latin typeface="Linux Libertine G" pitchFamily="2" charset="0"/>
                <a:ea typeface="Linux Libertine G" pitchFamily="2" charset="0"/>
                <a:cs typeface="Linux Libertine G" pitchFamily="2" charset="0"/>
              </a:rPr>
              <a:t>ΜΑΤΕΡΑ</a:t>
            </a:r>
            <a:endParaRPr lang="el-GR" dirty="0"/>
          </a:p>
        </p:txBody>
      </p:sp>
      <p:sp>
        <p:nvSpPr>
          <p:cNvPr id="3" name="2 - Θέση περιεχομένου"/>
          <p:cNvSpPr>
            <a:spLocks noGrp="1"/>
          </p:cNvSpPr>
          <p:nvPr>
            <p:ph idx="1"/>
          </p:nvPr>
        </p:nvSpPr>
        <p:spPr/>
        <p:txBody>
          <a:bodyPr/>
          <a:lstStyle/>
          <a:p>
            <a:pPr algn="ctr">
              <a:buNone/>
            </a:pPr>
            <a:r>
              <a:rPr lang="el-GR" sz="3200" dirty="0">
                <a:solidFill>
                  <a:srgbClr val="F3CD11"/>
                </a:solidFill>
                <a:latin typeface="Linux Libertine G" pitchFamily="2" charset="0"/>
                <a:ea typeface="Linux Libertine G" pitchFamily="2" charset="0"/>
                <a:cs typeface="Linux Libertine G" pitchFamily="2" charset="0"/>
              </a:rPr>
              <a:t>Η Ματέρα είναι Ιταλική πόλη στη νότια Ιταλία. Η πόλη αποτελεί κατοικία </a:t>
            </a:r>
            <a:r>
              <a:rPr lang="el-GR" sz="3200" b="1" dirty="0">
                <a:solidFill>
                  <a:srgbClr val="F3CD11"/>
                </a:solidFill>
                <a:latin typeface="Linux Libertine G" pitchFamily="2" charset="0"/>
                <a:ea typeface="Linux Libertine G" pitchFamily="2" charset="0"/>
                <a:cs typeface="Linux Libertine G" pitchFamily="2" charset="0"/>
              </a:rPr>
              <a:t>60.000</a:t>
            </a:r>
            <a:r>
              <a:rPr lang="el-GR" sz="3200" dirty="0">
                <a:solidFill>
                  <a:srgbClr val="F3CD11"/>
                </a:solidFill>
                <a:latin typeface="Linux Libertine G" pitchFamily="2" charset="0"/>
                <a:ea typeface="Linux Libertine G" pitchFamily="2" charset="0"/>
                <a:cs typeface="Linux Libertine G" pitchFamily="2" charset="0"/>
              </a:rPr>
              <a:t> ανθρώπων, ενώ βρίσκεται σε μία από τις πιο φτωχές περιοχές της Ιταλίας  Από το </a:t>
            </a:r>
            <a:r>
              <a:rPr lang="el-GR" sz="3200" b="1" dirty="0">
                <a:solidFill>
                  <a:srgbClr val="F3CD11"/>
                </a:solidFill>
                <a:latin typeface="Linux Libertine G" pitchFamily="2" charset="0"/>
                <a:ea typeface="Linux Libertine G" pitchFamily="2" charset="0"/>
                <a:cs typeface="Linux Libertine G" pitchFamily="2" charset="0"/>
              </a:rPr>
              <a:t>1993</a:t>
            </a:r>
            <a:r>
              <a:rPr lang="el-GR" sz="3200" dirty="0">
                <a:solidFill>
                  <a:srgbClr val="F3CD11"/>
                </a:solidFill>
                <a:latin typeface="Linux Libertine G" pitchFamily="2" charset="0"/>
                <a:ea typeface="Linux Libertine G" pitchFamily="2" charset="0"/>
                <a:cs typeface="Linux Libertine G" pitchFamily="2" charset="0"/>
              </a:rPr>
              <a:t> τα σάσσι της Ματέρα έχουν χαρακτηριστεί από την </a:t>
            </a:r>
            <a:r>
              <a:rPr lang="el-GR" sz="3200" b="1" dirty="0">
                <a:solidFill>
                  <a:srgbClr val="F3CD11"/>
                </a:solidFill>
                <a:latin typeface="Linux Libertine G" pitchFamily="2" charset="0"/>
                <a:ea typeface="Linux Libertine G" pitchFamily="2" charset="0"/>
                <a:cs typeface="Linux Libertine G" pitchFamily="2" charset="0"/>
              </a:rPr>
              <a:t>‘</a:t>
            </a:r>
            <a:r>
              <a:rPr lang="en-US" sz="3200" b="1" dirty="0">
                <a:solidFill>
                  <a:srgbClr val="F3CD11"/>
                </a:solidFill>
                <a:latin typeface="Linux Libertine G" pitchFamily="2" charset="0"/>
                <a:ea typeface="Linux Libertine G" pitchFamily="2" charset="0"/>
                <a:cs typeface="Linux Libertine G" pitchFamily="2" charset="0"/>
              </a:rPr>
              <a:t>UNESCO</a:t>
            </a:r>
            <a:r>
              <a:rPr lang="el-GR" sz="3200" b="1" dirty="0">
                <a:solidFill>
                  <a:srgbClr val="F3CD11"/>
                </a:solidFill>
                <a:latin typeface="Linux Libertine G" pitchFamily="2" charset="0"/>
                <a:ea typeface="Linux Libertine G" pitchFamily="2" charset="0"/>
                <a:cs typeface="Linux Libertine G" pitchFamily="2" charset="0"/>
              </a:rPr>
              <a:t>’</a:t>
            </a:r>
            <a:r>
              <a:rPr lang="en-US" sz="3200" b="1" dirty="0">
                <a:solidFill>
                  <a:srgbClr val="F3CD11"/>
                </a:solidFill>
                <a:latin typeface="Linux Libertine G" pitchFamily="2" charset="0"/>
                <a:ea typeface="Linux Libertine G" pitchFamily="2" charset="0"/>
                <a:cs typeface="Linux Libertine G" pitchFamily="2" charset="0"/>
              </a:rPr>
              <a:t> </a:t>
            </a:r>
            <a:r>
              <a:rPr lang="el-GR" sz="3200" dirty="0">
                <a:solidFill>
                  <a:srgbClr val="F3CD11"/>
                </a:solidFill>
                <a:latin typeface="Linux Libertine G" pitchFamily="2" charset="0"/>
                <a:ea typeface="Linux Libertine G" pitchFamily="2" charset="0"/>
                <a:cs typeface="Linux Libertine G" pitchFamily="2" charset="0"/>
              </a:rPr>
              <a:t>ως ‘Μνημεία Παγκόσμιας Κληρονομιάς’.</a:t>
            </a:r>
          </a:p>
          <a:p>
            <a:endParaRPr lang="el-G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solidFill>
                  <a:srgbClr val="F3CD11"/>
                </a:solidFill>
                <a:latin typeface="Century" pitchFamily="18" charset="0"/>
              </a:rPr>
              <a:t>«ΚΙΝΗΜΑΤΟΓΡΑΦΟΣ»</a:t>
            </a:r>
          </a:p>
        </p:txBody>
      </p:sp>
      <p:sp>
        <p:nvSpPr>
          <p:cNvPr id="3" name="2 - Θέση περιεχομένου"/>
          <p:cNvSpPr>
            <a:spLocks noGrp="1"/>
          </p:cNvSpPr>
          <p:nvPr>
            <p:ph sz="half" idx="1"/>
          </p:nvPr>
        </p:nvSpPr>
        <p:spPr>
          <a:xfrm>
            <a:off x="457200" y="1600201"/>
            <a:ext cx="3829048" cy="2543179"/>
          </a:xfrm>
        </p:spPr>
        <p:txBody>
          <a:bodyPr>
            <a:normAutofit fontScale="92500" lnSpcReduction="20000"/>
          </a:bodyPr>
          <a:lstStyle/>
          <a:p>
            <a:pPr algn="ctr">
              <a:buFont typeface="Wingdings" pitchFamily="2" charset="2"/>
              <a:buChar char="§"/>
            </a:pPr>
            <a:r>
              <a:rPr lang="el-GR" dirty="0">
                <a:solidFill>
                  <a:srgbClr val="F3CD11"/>
                </a:solidFill>
                <a:latin typeface="Linux Libertine G" pitchFamily="2" charset="0"/>
                <a:ea typeface="Linux Libertine G" pitchFamily="2" charset="0"/>
                <a:cs typeface="Linux Libertine G" pitchFamily="2" charset="0"/>
              </a:rPr>
              <a:t>Στη Ματέρα έχουν γυριστεί πολλές κινηματογραφικές ταινίες, αρκετές από τις οποίες είναι βιβλικές, λόγω της ομοιότητας του τοπίου με την αρχαία Ιερουσαλήμ.</a:t>
            </a:r>
          </a:p>
          <a:p>
            <a:pPr algn="ctr">
              <a:buNone/>
            </a:pPr>
            <a:endParaRPr lang="el-GR" dirty="0">
              <a:solidFill>
                <a:srgbClr val="F3CD11"/>
              </a:solidFill>
              <a:latin typeface="Linux Libertine G" pitchFamily="2" charset="0"/>
              <a:ea typeface="Linux Libertine G" pitchFamily="2" charset="0"/>
              <a:cs typeface="Linux Libertine G" pitchFamily="2" charset="0"/>
            </a:endParaRPr>
          </a:p>
        </p:txBody>
      </p:sp>
      <p:pic>
        <p:nvPicPr>
          <p:cNvPr id="5" name="4 - Θέση περιεχομένου" descr="3.jpg"/>
          <p:cNvPicPr>
            <a:picLocks noGrp="1" noChangeAspect="1"/>
          </p:cNvPicPr>
          <p:nvPr>
            <p:ph sz="half" idx="2"/>
          </p:nvPr>
        </p:nvPicPr>
        <p:blipFill>
          <a:blip r:embed="rId2" cstate="screen"/>
          <a:stretch>
            <a:fillRect/>
          </a:stretch>
        </p:blipFill>
        <p:spPr>
          <a:xfrm>
            <a:off x="4500562" y="1500174"/>
            <a:ext cx="3760941" cy="2526933"/>
          </a:xfrm>
          <a:prstGeom prst="rect">
            <a:avLst/>
          </a:prstGeom>
          <a:ln>
            <a:noFill/>
          </a:ln>
          <a:effectLst>
            <a:glow rad="101600">
              <a:schemeClr val="accent6">
                <a:satMod val="175000"/>
                <a:alpha val="40000"/>
              </a:schemeClr>
            </a:glow>
            <a:outerShdw blurRad="190500" algn="tl" rotWithShape="0">
              <a:srgbClr val="000000">
                <a:alpha val="70000"/>
              </a:srgbClr>
            </a:outerShdw>
          </a:effectLst>
        </p:spPr>
      </p:pic>
      <p:pic>
        <p:nvPicPr>
          <p:cNvPr id="22530" name="Picture 2" descr="MATERA &amp; DB5 James Bond 007 &quot;No Time to Die&quot; - YouTube"/>
          <p:cNvPicPr>
            <a:picLocks noChangeAspect="1" noChangeArrowheads="1"/>
          </p:cNvPicPr>
          <p:nvPr/>
        </p:nvPicPr>
        <p:blipFill>
          <a:blip r:embed="rId3" cstate="screen"/>
          <a:srcRect/>
          <a:stretch>
            <a:fillRect/>
          </a:stretch>
        </p:blipFill>
        <p:spPr bwMode="auto">
          <a:xfrm>
            <a:off x="214282" y="4357694"/>
            <a:ext cx="4071966" cy="2290481"/>
          </a:xfrm>
          <a:prstGeom prst="rect">
            <a:avLst/>
          </a:prstGeom>
          <a:ln>
            <a:noFill/>
          </a:ln>
          <a:effectLst>
            <a:glow rad="101600">
              <a:schemeClr val="accent6">
                <a:satMod val="175000"/>
                <a:alpha val="40000"/>
              </a:schemeClr>
            </a:glow>
            <a:outerShdw blurRad="190500" algn="tl" rotWithShape="0">
              <a:srgbClr val="000000">
                <a:alpha val="70000"/>
              </a:srgbClr>
            </a:outerShdw>
          </a:effectLst>
        </p:spPr>
      </p:pic>
      <p:sp>
        <p:nvSpPr>
          <p:cNvPr id="8" name="7 - Ορθογώνιο"/>
          <p:cNvSpPr/>
          <p:nvPr/>
        </p:nvSpPr>
        <p:spPr>
          <a:xfrm>
            <a:off x="4071934" y="4286256"/>
            <a:ext cx="4786346" cy="1938992"/>
          </a:xfrm>
          <a:prstGeom prst="rect">
            <a:avLst/>
          </a:prstGeom>
        </p:spPr>
        <p:txBody>
          <a:bodyPr wrap="square">
            <a:spAutoFit/>
          </a:bodyPr>
          <a:lstStyle/>
          <a:p>
            <a:pPr lvl="1" algn="ctr">
              <a:buFont typeface="Wingdings" pitchFamily="2" charset="2"/>
              <a:buChar char="§"/>
            </a:pPr>
            <a:r>
              <a:rPr lang="en-US" sz="2000" dirty="0">
                <a:solidFill>
                  <a:srgbClr val="F3CD11"/>
                </a:solidFill>
                <a:latin typeface="Linux Libertine G" pitchFamily="2" charset="0"/>
                <a:ea typeface="Linux Libertine G" pitchFamily="2" charset="0"/>
                <a:cs typeface="Linux Libertine G" pitchFamily="2" charset="0"/>
              </a:rPr>
              <a:t>  </a:t>
            </a:r>
            <a:r>
              <a:rPr lang="en-US" sz="2400" dirty="0">
                <a:solidFill>
                  <a:srgbClr val="F3CD11"/>
                </a:solidFill>
                <a:latin typeface="Linux Libertine G" pitchFamily="2" charset="0"/>
                <a:ea typeface="Linux Libertine G" pitchFamily="2" charset="0"/>
                <a:cs typeface="Linux Libertine G" pitchFamily="2" charset="0"/>
              </a:rPr>
              <a:t>T</a:t>
            </a:r>
            <a:r>
              <a:rPr lang="el-GR" sz="2400" dirty="0">
                <a:solidFill>
                  <a:srgbClr val="F3CD11"/>
                </a:solidFill>
                <a:latin typeface="Linux Libertine G" pitchFamily="2" charset="0"/>
                <a:ea typeface="Linux Libertine G" pitchFamily="2" charset="0"/>
                <a:cs typeface="Linux Libertine G" pitchFamily="2" charset="0"/>
              </a:rPr>
              <a:t>αινίες που </a:t>
            </a:r>
            <a:r>
              <a:rPr lang="en-US" sz="2400" dirty="0">
                <a:solidFill>
                  <a:srgbClr val="F3CD11"/>
                </a:solidFill>
                <a:latin typeface="Linux Libertine G" pitchFamily="2" charset="0"/>
                <a:ea typeface="Linux Libertine G" pitchFamily="2" charset="0"/>
                <a:cs typeface="Linux Libertine G" pitchFamily="2" charset="0"/>
              </a:rPr>
              <a:t> </a:t>
            </a:r>
            <a:r>
              <a:rPr lang="el-GR" sz="2400" dirty="0">
                <a:solidFill>
                  <a:srgbClr val="F3CD11"/>
                </a:solidFill>
                <a:latin typeface="Linux Libertine G" pitchFamily="2" charset="0"/>
                <a:ea typeface="Linux Libertine G" pitchFamily="2" charset="0"/>
                <a:cs typeface="Linux Libertine G" pitchFamily="2" charset="0"/>
              </a:rPr>
              <a:t>γυρίστηκαν είναι το</a:t>
            </a:r>
            <a:r>
              <a:rPr lang="en-US" sz="2400" dirty="0">
                <a:solidFill>
                  <a:srgbClr val="F3CD11"/>
                </a:solidFill>
                <a:latin typeface="Linux Libertine G" pitchFamily="2" charset="0"/>
                <a:ea typeface="Linux Libertine G" pitchFamily="2" charset="0"/>
                <a:cs typeface="Linux Libertine G" pitchFamily="2" charset="0"/>
              </a:rPr>
              <a:t> ‘</a:t>
            </a:r>
            <a:r>
              <a:rPr lang="el-GR" sz="2400" i="1" dirty="0">
                <a:solidFill>
                  <a:srgbClr val="F3CD11"/>
                </a:solidFill>
                <a:latin typeface="Linux Libertine G" pitchFamily="2" charset="0"/>
                <a:ea typeface="Linux Libertine G" pitchFamily="2" charset="0"/>
                <a:cs typeface="Linux Libertine G" pitchFamily="2" charset="0"/>
              </a:rPr>
              <a:t>Κατά Ματθαίον Ευαγγέλιο</a:t>
            </a:r>
            <a:r>
              <a:rPr lang="en-US" sz="2400" dirty="0">
                <a:solidFill>
                  <a:srgbClr val="F3CD11"/>
                </a:solidFill>
                <a:latin typeface="Linux Libertine G" pitchFamily="2" charset="0"/>
                <a:ea typeface="Linux Libertine G" pitchFamily="2" charset="0"/>
                <a:cs typeface="Linux Libertine G" pitchFamily="2" charset="0"/>
              </a:rPr>
              <a:t>’</a:t>
            </a:r>
            <a:r>
              <a:rPr lang="el-GR" sz="2400" dirty="0">
                <a:solidFill>
                  <a:srgbClr val="F3CD11"/>
                </a:solidFill>
                <a:latin typeface="Linux Libertine G" pitchFamily="2" charset="0"/>
                <a:ea typeface="Linux Libertine G" pitchFamily="2" charset="0"/>
                <a:cs typeface="Linux Libertine G" pitchFamily="2" charset="0"/>
              </a:rPr>
              <a:t>, τα</a:t>
            </a:r>
            <a:r>
              <a:rPr lang="en-US" sz="2400" dirty="0">
                <a:solidFill>
                  <a:srgbClr val="F3CD11"/>
                </a:solidFill>
                <a:latin typeface="Linux Libertine G" pitchFamily="2" charset="0"/>
                <a:ea typeface="Linux Libertine G" pitchFamily="2" charset="0"/>
                <a:cs typeface="Linux Libertine G" pitchFamily="2" charset="0"/>
              </a:rPr>
              <a:t> ‘</a:t>
            </a:r>
            <a:r>
              <a:rPr lang="el-GR" sz="2400" i="1" dirty="0">
                <a:solidFill>
                  <a:srgbClr val="F3CD11"/>
                </a:solidFill>
                <a:latin typeface="Linux Libertine G" pitchFamily="2" charset="0"/>
                <a:ea typeface="Linux Libertine G" pitchFamily="2" charset="0"/>
                <a:cs typeface="Linux Libertine G" pitchFamily="2" charset="0"/>
              </a:rPr>
              <a:t>Πάθη του Χριστού</a:t>
            </a:r>
            <a:r>
              <a:rPr lang="en-US" sz="2400" i="1" dirty="0">
                <a:solidFill>
                  <a:srgbClr val="F3CD11"/>
                </a:solidFill>
                <a:latin typeface="Linux Libertine G" pitchFamily="2" charset="0"/>
                <a:ea typeface="Linux Libertine G" pitchFamily="2" charset="0"/>
                <a:cs typeface="Linux Libertine G" pitchFamily="2" charset="0"/>
              </a:rPr>
              <a:t>’ </a:t>
            </a:r>
            <a:r>
              <a:rPr lang="el-GR" sz="2400" dirty="0">
                <a:solidFill>
                  <a:srgbClr val="F3CD11"/>
                </a:solidFill>
                <a:latin typeface="Linux Libertine G" pitchFamily="2" charset="0"/>
                <a:ea typeface="Linux Libertine G" pitchFamily="2" charset="0"/>
                <a:cs typeface="Linux Libertine G" pitchFamily="2" charset="0"/>
              </a:rPr>
              <a:t>και μέρος της ταινίας</a:t>
            </a:r>
            <a:r>
              <a:rPr lang="en-US" sz="2400" dirty="0">
                <a:solidFill>
                  <a:srgbClr val="F3CD11"/>
                </a:solidFill>
                <a:latin typeface="Linux Libertine G" pitchFamily="2" charset="0"/>
                <a:ea typeface="Linux Libertine G" pitchFamily="2" charset="0"/>
                <a:cs typeface="Linux Libertine G" pitchFamily="2" charset="0"/>
              </a:rPr>
              <a:t> ‘James Bond:</a:t>
            </a:r>
            <a:r>
              <a:rPr lang="el-GR" sz="2400" dirty="0">
                <a:solidFill>
                  <a:srgbClr val="F3CD11"/>
                </a:solidFill>
                <a:latin typeface="Linux Libertine G" pitchFamily="2" charset="0"/>
                <a:ea typeface="Linux Libertine G" pitchFamily="2" charset="0"/>
                <a:cs typeface="Linux Libertine G" pitchFamily="2" charset="0"/>
              </a:rPr>
              <a:t> </a:t>
            </a:r>
            <a:r>
              <a:rPr lang="el-GR" sz="2400" i="1" dirty="0">
                <a:solidFill>
                  <a:srgbClr val="F3CD11"/>
                </a:solidFill>
                <a:latin typeface="Linux Libertine G" pitchFamily="2" charset="0"/>
                <a:ea typeface="Linux Libertine G" pitchFamily="2" charset="0"/>
                <a:cs typeface="Linux Libertine G" pitchFamily="2" charset="0"/>
              </a:rPr>
              <a:t>No Time to Die</a:t>
            </a:r>
            <a:r>
              <a:rPr lang="en-US" sz="2400" i="1" dirty="0">
                <a:solidFill>
                  <a:srgbClr val="F3CD11"/>
                </a:solidFill>
                <a:latin typeface="Linux Libertine G" pitchFamily="2" charset="0"/>
                <a:ea typeface="Linux Libertine G" pitchFamily="2" charset="0"/>
                <a:cs typeface="Linux Libertine G" pitchFamily="2" charset="0"/>
              </a:rPr>
              <a:t>’</a:t>
            </a:r>
            <a:r>
              <a:rPr lang="el-GR" sz="2400" dirty="0">
                <a:solidFill>
                  <a:srgbClr val="F3CD11"/>
                </a:solidFill>
                <a:latin typeface="Linux Libertine G" pitchFamily="2" charset="0"/>
                <a:ea typeface="Linux Libertine G" pitchFamily="2" charset="0"/>
                <a:cs typeface="Linux Libertine G" pitchFamily="2" charset="0"/>
              </a:rPr>
              <a:t> (2021).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ΤΑΡΑΝΤΑΣ</a:t>
            </a:r>
          </a:p>
        </p:txBody>
      </p:sp>
      <p:pic>
        <p:nvPicPr>
          <p:cNvPr id="4" name="Content Placeholder 3">
            <a:extLst>
              <a:ext uri="{FF2B5EF4-FFF2-40B4-BE49-F238E27FC236}">
                <a16:creationId xmlns:a16="http://schemas.microsoft.com/office/drawing/2014/main" xmlns="" id="{C162FD21-3001-47B7-C884-E9C2C02E426E}"/>
              </a:ext>
            </a:extLst>
          </p:cNvPr>
          <p:cNvPicPr>
            <a:picLocks noGrp="1" noChangeAspect="1"/>
          </p:cNvPicPr>
          <p:nvPr>
            <p:ph idx="1"/>
          </p:nvPr>
        </p:nvPicPr>
        <p:blipFill>
          <a:blip r:embed="rId3" cstate="screen"/>
          <a:srcRect t="2319" r="1219"/>
          <a:stretch>
            <a:fillRect/>
          </a:stretch>
        </p:blipFill>
        <p:spPr>
          <a:xfrm>
            <a:off x="285730" y="1443433"/>
            <a:ext cx="4304579" cy="3985831"/>
          </a:xfrm>
          <a:prstGeom prst="rect">
            <a:avLst/>
          </a:prstGeom>
        </p:spPr>
      </p:pic>
      <p:pic>
        <p:nvPicPr>
          <p:cNvPr id="5" name="Picture 2">
            <a:extLst>
              <a:ext uri="{FF2B5EF4-FFF2-40B4-BE49-F238E27FC236}">
                <a16:creationId xmlns:a16="http://schemas.microsoft.com/office/drawing/2014/main" xmlns="" id="{2DD66452-928E-E86F-491E-44CACD1547BC}"/>
              </a:ext>
            </a:extLst>
          </p:cNvPr>
          <p:cNvPicPr>
            <a:picLocks noChangeAspect="1" noChangeArrowheads="1"/>
          </p:cNvPicPr>
          <p:nvPr/>
        </p:nvPicPr>
        <p:blipFill>
          <a:blip r:embed="rId4" cstate="screen">
            <a:extLst>
              <a:ext uri="{28A0092B-C50C-407E-A947-70E740481C1C}">
                <a14:useLocalDpi xmlns:a14="http://schemas.microsoft.com/office/drawing/2010/main" xmlns="" val="0"/>
              </a:ext>
            </a:extLst>
          </a:blip>
          <a:srcRect b="5879"/>
          <a:stretch>
            <a:fillRect/>
          </a:stretch>
        </p:blipFill>
        <p:spPr bwMode="auto">
          <a:xfrm>
            <a:off x="4929190" y="1465859"/>
            <a:ext cx="3929090" cy="396340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7" y="285728"/>
            <a:ext cx="3214710" cy="1135305"/>
          </a:xfrm>
        </p:spPr>
        <p:txBody>
          <a:bodyPr>
            <a:normAutofit/>
          </a:bodyPr>
          <a:lstStyle/>
          <a:p>
            <a:pPr algn="ctr"/>
            <a:r>
              <a:rPr lang="el-GR" sz="4000" dirty="0"/>
              <a:t>ΤΑΡΑΣ</a:t>
            </a:r>
          </a:p>
        </p:txBody>
      </p:sp>
      <p:sp>
        <p:nvSpPr>
          <p:cNvPr id="3" name="2 - Θέση κειμένου"/>
          <p:cNvSpPr>
            <a:spLocks noGrp="1"/>
          </p:cNvSpPr>
          <p:nvPr>
            <p:ph type="body" idx="2"/>
          </p:nvPr>
        </p:nvSpPr>
        <p:spPr/>
        <p:txBody>
          <a:bodyPr/>
          <a:lstStyle/>
          <a:p>
            <a:pPr algn="ctr"/>
            <a:r>
              <a:rPr lang="el-GR" sz="1800" dirty="0">
                <a:solidFill>
                  <a:srgbClr val="202122"/>
                </a:solidFill>
                <a:latin typeface="Arial" panose="020B0604020202020204" pitchFamily="34" charset="0"/>
              </a:rPr>
              <a:t>Το όνομα της πόλης προήλθε από τον μυθικό Τάραντα. Ο </a:t>
            </a:r>
            <a:r>
              <a:rPr lang="el-GR" sz="1800" b="1" dirty="0">
                <a:solidFill>
                  <a:srgbClr val="202122"/>
                </a:solidFill>
                <a:latin typeface="Arial" panose="020B0604020202020204" pitchFamily="34" charset="0"/>
              </a:rPr>
              <a:t>Τάρας</a:t>
            </a:r>
            <a:r>
              <a:rPr lang="el-GR" sz="1800" dirty="0">
                <a:solidFill>
                  <a:srgbClr val="202122"/>
                </a:solidFill>
                <a:latin typeface="Arial" panose="020B0604020202020204" pitchFamily="34" charset="0"/>
              </a:rPr>
              <a:t> ήταν γιος του θεού </a:t>
            </a:r>
            <a:r>
              <a:rPr lang="el-GR" sz="1800" b="1" dirty="0">
                <a:solidFill>
                  <a:schemeClr val="bg1"/>
                </a:solidFill>
                <a:latin typeface="Arial" panose="020B0604020202020204" pitchFamily="34" charset="0"/>
              </a:rPr>
              <a:t>Ποσειδώνα </a:t>
            </a:r>
            <a:r>
              <a:rPr lang="el-GR" sz="1800" dirty="0">
                <a:solidFill>
                  <a:srgbClr val="202122"/>
                </a:solidFill>
                <a:latin typeface="Arial" panose="020B0604020202020204" pitchFamily="34" charset="0"/>
              </a:rPr>
              <a:t>και της  Νύμφης </a:t>
            </a:r>
            <a:r>
              <a:rPr lang="el-GR" sz="1800" b="1" dirty="0">
                <a:solidFill>
                  <a:srgbClr val="202122"/>
                </a:solidFill>
                <a:latin typeface="Arial" panose="020B0604020202020204" pitchFamily="34" charset="0"/>
              </a:rPr>
              <a:t>Σατυρίας</a:t>
            </a:r>
            <a:r>
              <a:rPr lang="el-GR" sz="1800" dirty="0">
                <a:solidFill>
                  <a:srgbClr val="202122"/>
                </a:solidFill>
                <a:latin typeface="Arial" panose="020B0604020202020204" pitchFamily="34" charset="0"/>
              </a:rPr>
              <a:t>.</a:t>
            </a:r>
            <a:r>
              <a:rPr lang="el-GR" sz="1800" dirty="0">
                <a:solidFill>
                  <a:schemeClr val="bg1"/>
                </a:solidFill>
                <a:latin typeface="Arial" panose="020B0604020202020204" pitchFamily="34" charset="0"/>
              </a:rPr>
              <a:t>Ο Τάραντας έγινε σημαντικό εμπορικό κέντρο και μία από τις μεγαλύτερες αποικίες των Ελλήνων στην Μεγάλη Ελλάδα.</a:t>
            </a:r>
            <a:r>
              <a:rPr lang="el-GR" sz="2400" dirty="0">
                <a:solidFill>
                  <a:schemeClr val="bg1"/>
                </a:solidFill>
                <a:latin typeface="Arial" panose="020B0604020202020204" pitchFamily="34" charset="0"/>
              </a:rPr>
              <a:t> </a:t>
            </a:r>
            <a:r>
              <a:rPr lang="el-GR" sz="1800" dirty="0">
                <a:solidFill>
                  <a:schemeClr val="bg1"/>
                </a:solidFill>
                <a:latin typeface="Arial" panose="020B0604020202020204" pitchFamily="34" charset="0"/>
              </a:rPr>
              <a:t>Ο σκορπιός ήταν σύμβολο της πόλης από την Αρχαιότητα.</a:t>
            </a:r>
          </a:p>
          <a:p>
            <a:endParaRPr lang="el-GR" dirty="0"/>
          </a:p>
        </p:txBody>
      </p:sp>
      <p:pic>
        <p:nvPicPr>
          <p:cNvPr id="5" name="Content Placeholder 8">
            <a:extLst>
              <a:ext uri="{FF2B5EF4-FFF2-40B4-BE49-F238E27FC236}">
                <a16:creationId xmlns:a16="http://schemas.microsoft.com/office/drawing/2014/main" xmlns="" id="{72EB18AA-9F68-9196-DA5D-B8FC6DFBA244}"/>
              </a:ext>
            </a:extLst>
          </p:cNvPr>
          <p:cNvPicPr>
            <a:picLocks noGrp="1" noChangeAspect="1"/>
          </p:cNvPicPr>
          <p:nvPr>
            <p:ph sz="half" idx="1"/>
          </p:nvPr>
        </p:nvPicPr>
        <p:blipFill>
          <a:blip r:embed="rId2" cstate="screen"/>
          <a:stretch>
            <a:fillRect/>
          </a:stretch>
        </p:blipFill>
        <p:spPr>
          <a:xfrm>
            <a:off x="4714876" y="242139"/>
            <a:ext cx="4072754" cy="6258695"/>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Αποκορύφωμα">
  <a:themeElements>
    <a:clrScheme name="Αποκορύφωμα">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Αποκορύφωμα">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Αποκορύφωμα">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128</TotalTime>
  <Words>390</Words>
  <Application>Microsoft Office PowerPoint</Application>
  <PresentationFormat>Προβολή στην οθόνη (4:3)</PresentationFormat>
  <Paragraphs>46</Paragraphs>
  <Slides>19</Slides>
  <Notes>2</Notes>
  <HiddenSlides>0</HiddenSlides>
  <MMClips>1</MMClips>
  <ScaleCrop>false</ScaleCrop>
  <HeadingPairs>
    <vt:vector size="4" baseType="variant">
      <vt:variant>
        <vt:lpstr>Θέμα</vt:lpstr>
      </vt:variant>
      <vt:variant>
        <vt:i4>1</vt:i4>
      </vt:variant>
      <vt:variant>
        <vt:lpstr>Τίτλοι διαφανειών</vt:lpstr>
      </vt:variant>
      <vt:variant>
        <vt:i4>19</vt:i4>
      </vt:variant>
    </vt:vector>
  </HeadingPairs>
  <TitlesOfParts>
    <vt:vector size="20" baseType="lpstr">
      <vt:lpstr>Αποκορύφωμα</vt:lpstr>
      <vt:lpstr>Ελληνόφωνα χωριά κάτω Ιταλίασ</vt:lpstr>
      <vt:lpstr>ΠΟΛΙΤΙΣΤΙΚΟ ΘΕΜΑ</vt:lpstr>
      <vt:lpstr>ΟΙ ΜΑΘΗΤΕΣ</vt:lpstr>
      <vt:lpstr>Διαφάνεια 4</vt:lpstr>
      <vt:lpstr>ΣΑΣΣΙ ΝΤΙ ΜΑΤΕΡΑ</vt:lpstr>
      <vt:lpstr>ΜΑΤΕΡΑ</vt:lpstr>
      <vt:lpstr>«ΚΙΝΗΜΑΤΟΓΡΑΦΟΣ»</vt:lpstr>
      <vt:lpstr>ΤΑΡΑΝΤΑΣ</vt:lpstr>
      <vt:lpstr>ΤΑΡΑΣ</vt:lpstr>
      <vt:lpstr>ΣΤΕΡΝΑΤΙΑ</vt:lpstr>
      <vt:lpstr>ΣΤΕΡΝΑΤΙΑ</vt:lpstr>
      <vt:lpstr>ΕΛΑΙΟΤΡΙΒΕΙΑ</vt:lpstr>
      <vt:lpstr>ΦΟΤΖΙΑ</vt:lpstr>
      <vt:lpstr>ΦΟΤΖΙΑ</vt:lpstr>
      <vt:lpstr>ΜΠΑΡΙ</vt:lpstr>
      <vt:lpstr>ΛΕΤΣΕ</vt:lpstr>
      <vt:lpstr>ΑΛΜΠΕΡΟΜΠΕΛΟ</vt:lpstr>
      <vt:lpstr>Διαφάνεια 18</vt:lpstr>
      <vt:lpstr>ΕΥΧΑΡΙΣΤΟΥΜΕ ΓΙΑ ΤΗΝ ΠΑΡΑΚΟΛΟΥΘΗΣΗ!</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1gym</dc:creator>
  <cp:lastModifiedBy>Nikolaos Zikos</cp:lastModifiedBy>
  <cp:revision>20</cp:revision>
  <dcterms:created xsi:type="dcterms:W3CDTF">2023-06-15T08:38:51Z</dcterms:created>
  <dcterms:modified xsi:type="dcterms:W3CDTF">2023-09-23T10:46:06Z</dcterms:modified>
</cp:coreProperties>
</file>