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259" r:id="rId3"/>
    <p:sldId id="257" r:id="rId4"/>
    <p:sldId id="263" r:id="rId5"/>
    <p:sldId id="264" r:id="rId6"/>
    <p:sldId id="258" r:id="rId7"/>
    <p:sldId id="260" r:id="rId8"/>
    <p:sldId id="261" r:id="rId9"/>
    <p:sldId id="262"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1" r:id="rId44"/>
    <p:sldId id="300" r:id="rId45"/>
    <p:sldId id="302" r:id="rId46"/>
    <p:sldId id="303" r:id="rId47"/>
    <p:sldId id="304" r:id="rId48"/>
    <p:sldId id="305" r:id="rId49"/>
    <p:sldId id="346"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A01BBA-0072-483F-BC75-373147A6D36A}" type="datetimeFigureOut">
              <a:rPr lang="el-GR" smtClean="0"/>
              <a:t>10/6/2023</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601C76-8CC4-4CCC-BB7B-4BF87D7C5C94}" type="slidenum">
              <a:rPr lang="el-GR" smtClean="0"/>
              <a:t>‹#›</a:t>
            </a:fld>
            <a:endParaRPr lang="el-GR"/>
          </a:p>
        </p:txBody>
      </p:sp>
    </p:spTree>
    <p:extLst>
      <p:ext uri="{BB962C8B-B14F-4D97-AF65-F5344CB8AC3E}">
        <p14:creationId xmlns:p14="http://schemas.microsoft.com/office/powerpoint/2010/main" val="85022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4F6956D-D483-4323-AD08-3449C0077358}" type="slidenum">
              <a:rPr lang="el-GR" smtClean="0"/>
              <a:pPr/>
              <a:t>25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AF1C588-324C-4DD2-B63A-4598C41410AF}" type="datetimeFigureOut">
              <a:rPr lang="el-GR" smtClean="0"/>
              <a:t>10/6/2023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C6E86C9-F7A3-4AFC-8286-8DBBE05BC1AB}" type="slidenum">
              <a:rPr lang="el-GR" smtClean="0"/>
              <a:t>‹#›</a:t>
            </a:fld>
            <a:endParaRPr lang="el-G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l-GR" smtClean="0"/>
              <a:t>Στυλ κύριου τίτλου</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BAF1C588-324C-4DD2-B63A-4598C41410AF}" type="datetimeFigureOut">
              <a:rPr lang="el-GR" smtClean="0"/>
              <a:t>10/6/2023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BAF1C588-324C-4DD2-B63A-4598C41410AF}" type="datetimeFigureOut">
              <a:rPr lang="el-GR" smtClean="0"/>
              <a:t>10/6/2023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4" name="Date Placeholder 3"/>
          <p:cNvSpPr>
            <a:spLocks noGrp="1"/>
          </p:cNvSpPr>
          <p:nvPr>
            <p:ph type="dt" sz="half" idx="10"/>
          </p:nvPr>
        </p:nvSpPr>
        <p:spPr/>
        <p:txBody>
          <a:bodyPr/>
          <a:lstStyle/>
          <a:p>
            <a:fld id="{BAF1C588-324C-4DD2-B63A-4598C41410AF}" type="datetimeFigureOut">
              <a:rPr lang="el-GR" smtClean="0"/>
              <a:t>10/6/2023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C6E86C9-F7A3-4AFC-8286-8DBBE05BC1AB}" type="slidenum">
              <a:rPr lang="el-GR" smtClean="0"/>
              <a:t>‹#›</a:t>
            </a:fld>
            <a:endParaRPr lang="el-GR"/>
          </a:p>
        </p:txBody>
      </p:sp>
      <p:sp>
        <p:nvSpPr>
          <p:cNvPr id="8" name="Content Placeholder 7"/>
          <p:cNvSpPr>
            <a:spLocks noGrp="1"/>
          </p:cNvSpPr>
          <p:nvPr>
            <p:ph sz="quarter" idx="13"/>
          </p:nvPr>
        </p:nvSpPr>
        <p:spPr>
          <a:xfrm>
            <a:off x="609600" y="1600200"/>
            <a:ext cx="79248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AF1C588-324C-4DD2-B63A-4598C41410AF}" type="datetimeFigureOut">
              <a:rPr lang="el-GR" smtClean="0"/>
              <a:t>10/6/2023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5" name="Date Placeholder 4"/>
          <p:cNvSpPr>
            <a:spLocks noGrp="1"/>
          </p:cNvSpPr>
          <p:nvPr>
            <p:ph type="dt" sz="half" idx="10"/>
          </p:nvPr>
        </p:nvSpPr>
        <p:spPr/>
        <p:txBody>
          <a:bodyPr/>
          <a:lstStyle/>
          <a:p>
            <a:fld id="{BAF1C588-324C-4DD2-B63A-4598C41410AF}" type="datetimeFigureOut">
              <a:rPr lang="el-GR" smtClean="0"/>
              <a:t>10/6/2023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7" name="Date Placeholder 6"/>
          <p:cNvSpPr>
            <a:spLocks noGrp="1"/>
          </p:cNvSpPr>
          <p:nvPr>
            <p:ph type="dt" sz="half" idx="10"/>
          </p:nvPr>
        </p:nvSpPr>
        <p:spPr/>
        <p:txBody>
          <a:bodyPr/>
          <a:lstStyle/>
          <a:p>
            <a:fld id="{BAF1C588-324C-4DD2-B63A-4598C41410AF}" type="datetimeFigureOut">
              <a:rPr lang="el-GR" smtClean="0"/>
              <a:t>10/6/2023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AF1C588-324C-4DD2-B63A-4598C41410AF}" type="datetimeFigureOut">
              <a:rPr lang="el-GR" smtClean="0"/>
              <a:t>10/6/2023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1C588-324C-4DD2-B63A-4598C41410AF}" type="datetimeFigureOut">
              <a:rPr lang="el-GR" smtClean="0"/>
              <a:t>10/6/2023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AF1C588-324C-4DD2-B63A-4598C41410AF}" type="datetimeFigureOut">
              <a:rPr lang="el-GR" smtClean="0"/>
              <a:t>10/6/2023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l-GR" smtClean="0"/>
              <a:t>Στυλ κύριου τίτλου</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AF1C588-324C-4DD2-B63A-4598C41410AF}" type="datetimeFigureOut">
              <a:rPr lang="el-GR" smtClean="0"/>
              <a:t>10/6/2023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C6E86C9-F7A3-4AFC-8286-8DBBE05BC1AB}"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AF1C588-324C-4DD2-B63A-4598C41410AF}" type="datetimeFigureOut">
              <a:rPr lang="el-GR" smtClean="0"/>
              <a:t>10/6/2023</a:t>
            </a:fld>
            <a:endParaRPr lang="el-G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l-G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7C6E86C9-F7A3-4AFC-8286-8DBBE05BC1AB}" type="slidenum">
              <a:rPr lang="el-GR" smtClean="0"/>
              <a:t>‹#›</a:t>
            </a:fld>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el.wikipedia.org/wiki/&#913;&#961;&#967;&#953;&#956;&#942;&#948;&#951;&#962;"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6.xml"/><Relationship Id="rId5" Type="http://schemas.openxmlformats.org/officeDocument/2006/relationships/image" Target="../media/image94.jpg"/><Relationship Id="rId4" Type="http://schemas.openxmlformats.org/officeDocument/2006/relationships/image" Target="../media/image93.jp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jpeg"/><Relationship Id="rId9" Type="http://schemas.microsoft.com/office/2007/relationships/hdphoto" Target="../media/hdphoto5.wdp"/></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2.bp.blogspot.com/-k65_tsxmS7o/VOtzHYtVNQI/AAAAAAAABus/hK-_X21OQvM/s1600/Slide086.jp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2.bp.blogspot.com/-ZZ_CapoThk4/VO2Ft-0g7lI/AAAAAAAABvo/mj7t1ZVaJJc/s1600/Slide093.jpg" TargetMode="Externa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hyperlink" Target="http://1.bp.blogspot.com/-vtlEe10Gub0/VO2FtglWZGI/AAAAAAAABvs/4mKgs9YklDo/s1600/Slide094.jp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1.bp.blogspot.com/-iwX4ObF5cAY/VO2FtqyOr5I/AAAAAAAABvk/ZVfBUTs2VTM/s1600/Slide092.jpg" TargetMode="External"/><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09.png"/><Relationship Id="rId4" Type="http://schemas.microsoft.com/office/2007/relationships/hdphoto" Target="../media/hdphoto11.wdp"/></Relationships>
</file>

<file path=ppt/slides/_rels/slide6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1.jpeg"/><Relationship Id="rId4" Type="http://schemas.microsoft.com/office/2007/relationships/hdphoto" Target="../media/hdphoto12.wdp"/></Relationships>
</file>

<file path=ppt/slides/_rels/slide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xml"/><Relationship Id="rId4" Type="http://schemas.openxmlformats.org/officeDocument/2006/relationships/image" Target="../media/image1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fif"/><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323528" y="3886200"/>
            <a:ext cx="8640960" cy="1752600"/>
          </a:xfrm>
        </p:spPr>
        <p:txBody>
          <a:bodyPr>
            <a:noAutofit/>
          </a:bodyPr>
          <a:lstStyle/>
          <a:p>
            <a:r>
              <a:rPr lang="el-GR" sz="3200" b="1" dirty="0" smtClean="0"/>
              <a:t>ΠΟΛΙΤΙΣΤΙΚΟ ΠΡΟΓΡΑΜΜΑ </a:t>
            </a:r>
          </a:p>
          <a:p>
            <a:r>
              <a:rPr lang="el-GR" sz="3200" b="1" dirty="0" smtClean="0"/>
              <a:t>ΣΧΟΛΙΚΟΥ ΕΤΟΥΣ 2022 – 2023 </a:t>
            </a:r>
          </a:p>
          <a:p>
            <a:r>
              <a:rPr lang="el-GR" sz="3200" b="1" dirty="0" smtClean="0"/>
              <a:t>1</a:t>
            </a:r>
            <a:r>
              <a:rPr lang="el-GR" sz="3200" b="1" baseline="30000" dirty="0" smtClean="0"/>
              <a:t>ο</a:t>
            </a:r>
            <a:r>
              <a:rPr lang="el-GR" sz="3200" b="1" dirty="0" smtClean="0"/>
              <a:t> ΓΥΜΝΑΣΙΟ ΧΑΛΑΝΔΡΙΟΥ</a:t>
            </a:r>
            <a:endParaRPr lang="el-GR" sz="3200" b="1" dirty="0"/>
          </a:p>
        </p:txBody>
      </p:sp>
      <p:sp>
        <p:nvSpPr>
          <p:cNvPr id="2" name="Τίτλος 1"/>
          <p:cNvSpPr>
            <a:spLocks noGrp="1"/>
          </p:cNvSpPr>
          <p:nvPr>
            <p:ph type="ctrTitle"/>
          </p:nvPr>
        </p:nvSpPr>
        <p:spPr>
          <a:xfrm>
            <a:off x="107504" y="404665"/>
            <a:ext cx="8928992" cy="2088232"/>
          </a:xfrm>
        </p:spPr>
        <p:txBody>
          <a:bodyPr/>
          <a:lstStyle/>
          <a:p>
            <a:r>
              <a:rPr lang="el-GR" sz="4400" b="1" dirty="0" smtClean="0"/>
              <a:t>«ΑΡΧΙΜΗΔΗΣ – Ο ΑΝΘΡΩΠΟΣ </a:t>
            </a:r>
            <a:br>
              <a:rPr lang="el-GR" sz="4400" b="1" dirty="0" smtClean="0"/>
            </a:br>
            <a:r>
              <a:rPr lang="el-GR" sz="4400" b="1" dirty="0" smtClean="0"/>
              <a:t>ΠΟΥ ΜΕΤΡΟΥΣΕ ΤΗΝ ΑΜΜΟ»</a:t>
            </a:r>
            <a:endParaRPr lang="el-GR" sz="4400" b="1" dirty="0"/>
          </a:p>
        </p:txBody>
      </p:sp>
    </p:spTree>
    <p:extLst>
      <p:ext uri="{BB962C8B-B14F-4D97-AF65-F5344CB8AC3E}">
        <p14:creationId xmlns:p14="http://schemas.microsoft.com/office/powerpoint/2010/main" val="12579472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8928992" cy="562074"/>
          </a:xfrm>
        </p:spPr>
        <p:txBody>
          <a:bodyPr/>
          <a:lstStyle/>
          <a:p>
            <a:pPr algn="ctr"/>
            <a:r>
              <a:rPr lang="el-GR" sz="4400" b="1" dirty="0" smtClean="0"/>
              <a:t>ΘΕΜΑΤΙΚΕΣ ΕΝΟΤΗΤΕΣ </a:t>
            </a:r>
            <a:endParaRPr lang="el-GR" sz="4400" b="1" dirty="0"/>
          </a:p>
        </p:txBody>
      </p:sp>
      <p:sp>
        <p:nvSpPr>
          <p:cNvPr id="3" name="Θέση περιεχομένου 2"/>
          <p:cNvSpPr>
            <a:spLocks noGrp="1"/>
          </p:cNvSpPr>
          <p:nvPr>
            <p:ph sz="quarter" idx="13"/>
          </p:nvPr>
        </p:nvSpPr>
        <p:spPr>
          <a:xfrm>
            <a:off x="251520" y="1124744"/>
            <a:ext cx="8892480" cy="5544616"/>
          </a:xfrm>
        </p:spPr>
        <p:txBody>
          <a:bodyPr/>
          <a:lstStyle/>
          <a:p>
            <a:pPr marL="0" indent="0" algn="ctr">
              <a:buNone/>
            </a:pPr>
            <a:r>
              <a:rPr lang="el-GR" sz="4000" b="1" dirty="0" smtClean="0">
                <a:solidFill>
                  <a:srgbClr val="FFC000"/>
                </a:solidFill>
              </a:rPr>
              <a:t>ΜΕΓΑΛΗ ΕΛΛΑΔΑ</a:t>
            </a:r>
          </a:p>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46" y="1988840"/>
            <a:ext cx="3600400" cy="4304115"/>
          </a:xfrm>
          <a:prstGeom prst="rect">
            <a:avLst/>
          </a:prstGeom>
          <a:ln w="38100">
            <a:solidFill>
              <a:srgbClr val="FFC000"/>
            </a:solidFill>
          </a:ln>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433849"/>
            <a:ext cx="4474351" cy="4205891"/>
          </a:xfrm>
          <a:prstGeom prst="rect">
            <a:avLst/>
          </a:prstGeom>
          <a:ln w="38100">
            <a:solidFill>
              <a:srgbClr val="FFC000"/>
            </a:solidFill>
          </a:ln>
        </p:spPr>
      </p:pic>
    </p:spTree>
    <p:extLst>
      <p:ext uri="{BB962C8B-B14F-4D97-AF65-F5344CB8AC3E}">
        <p14:creationId xmlns:p14="http://schemas.microsoft.com/office/powerpoint/2010/main" val="4278356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quarter" idx="4294967295"/>
          </p:nvPr>
        </p:nvSpPr>
        <p:spPr>
          <a:xfrm>
            <a:off x="107504" y="548680"/>
            <a:ext cx="8928992" cy="5976664"/>
          </a:xfrm>
          <a:prstGeom prst="rect">
            <a:avLst/>
          </a:prstGeom>
        </p:spPr>
        <p:txBody>
          <a:bodyPr>
            <a:noAutofit/>
          </a:bodyPr>
          <a:lstStyle/>
          <a:p>
            <a:pPr marL="0" indent="0" algn="ctr">
              <a:buNone/>
            </a:pPr>
            <a:r>
              <a:rPr lang="el-GR" sz="3600" b="1" dirty="0" smtClean="0">
                <a:solidFill>
                  <a:srgbClr val="FFC000"/>
                </a:solidFill>
              </a:rPr>
              <a:t>Μεγάλη </a:t>
            </a:r>
            <a:r>
              <a:rPr lang="el-GR" sz="3600" b="1" dirty="0">
                <a:solidFill>
                  <a:srgbClr val="FFC000"/>
                </a:solidFill>
              </a:rPr>
              <a:t>Ελλάδα </a:t>
            </a:r>
            <a:r>
              <a:rPr lang="el-GR" sz="3600" b="1" dirty="0" smtClean="0">
                <a:solidFill>
                  <a:srgbClr val="FFC000"/>
                </a:solidFill>
              </a:rPr>
              <a:t> / </a:t>
            </a:r>
            <a:r>
              <a:rPr lang="el-GR" sz="3600" b="1" dirty="0" err="1" smtClean="0">
                <a:solidFill>
                  <a:srgbClr val="FFC000"/>
                </a:solidFill>
              </a:rPr>
              <a:t>Magna</a:t>
            </a:r>
            <a:r>
              <a:rPr lang="el-GR" sz="3600" b="1" dirty="0" smtClean="0">
                <a:solidFill>
                  <a:srgbClr val="FFC000"/>
                </a:solidFill>
              </a:rPr>
              <a:t> </a:t>
            </a:r>
            <a:r>
              <a:rPr lang="el-GR" sz="3600" b="1" dirty="0" err="1">
                <a:solidFill>
                  <a:srgbClr val="FFC000"/>
                </a:solidFill>
              </a:rPr>
              <a:t>Graecia</a:t>
            </a:r>
            <a:r>
              <a:rPr lang="el-GR" sz="3600" b="1" dirty="0">
                <a:solidFill>
                  <a:srgbClr val="FFC000"/>
                </a:solidFill>
              </a:rPr>
              <a:t> </a:t>
            </a:r>
            <a:r>
              <a:rPr lang="el-GR" sz="3600" b="1" dirty="0" smtClean="0">
                <a:solidFill>
                  <a:srgbClr val="FFC000"/>
                </a:solidFill>
              </a:rPr>
              <a:t> / </a:t>
            </a:r>
            <a:r>
              <a:rPr lang="el-GR" sz="3600" b="1" dirty="0" err="1" smtClean="0">
                <a:solidFill>
                  <a:srgbClr val="FFC000"/>
                </a:solidFill>
              </a:rPr>
              <a:t>Magna</a:t>
            </a:r>
            <a:r>
              <a:rPr lang="el-GR" sz="3600" b="1" dirty="0" smtClean="0">
                <a:solidFill>
                  <a:srgbClr val="FFC000"/>
                </a:solidFill>
              </a:rPr>
              <a:t> </a:t>
            </a:r>
            <a:r>
              <a:rPr lang="el-GR" sz="3600" b="1" dirty="0" err="1" smtClean="0">
                <a:solidFill>
                  <a:srgbClr val="FFC000"/>
                </a:solidFill>
              </a:rPr>
              <a:t>Grecia</a:t>
            </a:r>
            <a:endParaRPr lang="el-GR" sz="3600" b="1" dirty="0">
              <a:solidFill>
                <a:srgbClr val="FFC000"/>
              </a:solidFill>
            </a:endParaRPr>
          </a:p>
          <a:p>
            <a:pPr marL="0" indent="0" algn="ctr">
              <a:buNone/>
            </a:pPr>
            <a:r>
              <a:rPr lang="el-GR" sz="3600" b="1" dirty="0" smtClean="0">
                <a:solidFill>
                  <a:srgbClr val="FFC000"/>
                </a:solidFill>
              </a:rPr>
              <a:t> </a:t>
            </a:r>
          </a:p>
          <a:p>
            <a:pPr marL="0" indent="0" algn="ctr">
              <a:buNone/>
            </a:pPr>
            <a:endParaRPr lang="el-GR" sz="3200" b="1" dirty="0" smtClean="0"/>
          </a:p>
          <a:p>
            <a:pPr marL="0" indent="0" algn="ctr">
              <a:buNone/>
            </a:pPr>
            <a:endParaRPr lang="el-GR" sz="3200" b="1" dirty="0"/>
          </a:p>
          <a:p>
            <a:pPr marL="0" indent="0" algn="ctr">
              <a:buNone/>
            </a:pPr>
            <a:r>
              <a:rPr lang="el-GR" sz="4400" b="1" dirty="0"/>
              <a:t>Η</a:t>
            </a:r>
            <a:r>
              <a:rPr lang="el-GR" sz="4400" b="1" dirty="0" smtClean="0"/>
              <a:t> </a:t>
            </a:r>
            <a:r>
              <a:rPr lang="el-GR" sz="4400" b="1" dirty="0"/>
              <a:t>επικράτεια των διαφόρων αρχαίων ελληνικών αποικιών στη Σικελία και νότια </a:t>
            </a:r>
            <a:r>
              <a:rPr lang="el-GR" sz="4400" b="1" dirty="0" smtClean="0"/>
              <a:t>Ιταλία</a:t>
            </a:r>
            <a:endParaRPr lang="el-GR" sz="4400" b="1" dirty="0"/>
          </a:p>
        </p:txBody>
      </p:sp>
      <p:sp>
        <p:nvSpPr>
          <p:cNvPr id="4" name="Καμπύλο δεξιό βέλος 3"/>
          <p:cNvSpPr/>
          <p:nvPr/>
        </p:nvSpPr>
        <p:spPr>
          <a:xfrm>
            <a:off x="3917250" y="2348880"/>
            <a:ext cx="1008112" cy="8640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9530782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7924800" cy="922114"/>
          </a:xfrm>
        </p:spPr>
        <p:txBody>
          <a:bodyPr/>
          <a:lstStyle/>
          <a:p>
            <a:pPr algn="ctr"/>
            <a:r>
              <a:rPr lang="el-GR" sz="4400" b="1" dirty="0" smtClean="0"/>
              <a:t>ΑΠΟΙΚΙΕΣ ΣΤΗΝ ΣΙΚΕΛΙΑ</a:t>
            </a:r>
            <a:endParaRPr lang="el-GR" sz="4400" b="1" dirty="0"/>
          </a:p>
        </p:txBody>
      </p:sp>
      <p:sp>
        <p:nvSpPr>
          <p:cNvPr id="3" name="Θέση περιεχομένου 2"/>
          <p:cNvSpPr>
            <a:spLocks noGrp="1"/>
          </p:cNvSpPr>
          <p:nvPr>
            <p:ph sz="quarter" idx="4294967295"/>
          </p:nvPr>
        </p:nvSpPr>
        <p:spPr>
          <a:xfrm>
            <a:off x="179512" y="1340768"/>
            <a:ext cx="8856984" cy="5517232"/>
          </a:xfrm>
          <a:prstGeom prst="rect">
            <a:avLst/>
          </a:prstGeom>
        </p:spPr>
        <p:txBody>
          <a:bodyPr>
            <a:noAutofit/>
          </a:bodyPr>
          <a:lstStyle/>
          <a:p>
            <a:pPr marL="0" indent="0" algn="ctr">
              <a:buNone/>
            </a:pPr>
            <a:r>
              <a:rPr lang="el-GR" sz="2800" b="1" dirty="0" smtClean="0">
                <a:solidFill>
                  <a:srgbClr val="FFC000"/>
                </a:solidFill>
              </a:rPr>
              <a:t>ΣΥΡΑΚΟΥΣΕΣ / ΜΕΣΣΗΝΗ ή ΖΑΓΚΛΗ  / ΜΥΛΟΙ  / ΑΙΟΛΙΔΕΣ ΝΗΣΟΙ ΜΕ ΕΠΙΚΕΝΤΡΟ ΤΗ ΛΙΠΑΡΑ</a:t>
            </a:r>
          </a:p>
          <a:p>
            <a:pPr marL="0" indent="0" algn="ctr">
              <a:buNone/>
            </a:pPr>
            <a:r>
              <a:rPr lang="el-GR" sz="2800" b="1" dirty="0" smtClean="0">
                <a:solidFill>
                  <a:srgbClr val="FFC000"/>
                </a:solidFill>
              </a:rPr>
              <a:t>ΠΑΝΟΡΜΟΝ  / ΑΚΙΣ ή ΑΧΙΣ / ΞΙΦΩΝΙΑ / ΗΡΑΚΛΕΙΑ ΜΙΝΩΑ / ΑΙΓΕΣΤΑ ή ΕΓΕΣΤΑ</a:t>
            </a:r>
          </a:p>
          <a:p>
            <a:pPr marL="0" indent="0" algn="ctr">
              <a:buNone/>
            </a:pPr>
            <a:r>
              <a:rPr lang="el-GR" sz="2800" b="1" dirty="0" smtClean="0">
                <a:solidFill>
                  <a:srgbClr val="FFC000"/>
                </a:solidFill>
              </a:rPr>
              <a:t>ΤΥΝΔΑΡΙΣ / ΧΑΛΚΙΔΑ / ΑΚΡΑΓΑΣ ή ΑΚΡΑΓΑΝΤΑΣ  / ΝΑΞΟΣ</a:t>
            </a:r>
          </a:p>
          <a:p>
            <a:pPr marL="0" indent="0" algn="ctr">
              <a:buNone/>
            </a:pPr>
            <a:r>
              <a:rPr lang="el-GR" sz="2800" b="1" dirty="0" smtClean="0">
                <a:solidFill>
                  <a:srgbClr val="FFC000"/>
                </a:solidFill>
              </a:rPr>
              <a:t>ΤΑΥΡΟΜΕΝΙΟΝ / ΜΕΓΑΡΑ ΥΒΛΑΙΑ / ΛΕΟΝΤΙΝΟΙ / ΚΑΤΑΝΗ</a:t>
            </a:r>
          </a:p>
          <a:p>
            <a:pPr marL="0" indent="0" algn="ctr">
              <a:buNone/>
            </a:pPr>
            <a:r>
              <a:rPr lang="el-GR" sz="2800" b="1" dirty="0" smtClean="0">
                <a:solidFill>
                  <a:srgbClr val="FFC000"/>
                </a:solidFill>
              </a:rPr>
              <a:t>ΓΕΛΑ / ΚΑΜΑΡΙΝΑ / ΑΚΡΑΙ / ΙΜΕΡΑ</a:t>
            </a:r>
          </a:p>
          <a:p>
            <a:pPr marL="0" indent="0" algn="ctr">
              <a:buNone/>
            </a:pPr>
            <a:r>
              <a:rPr lang="el-GR" sz="2800" b="1" dirty="0" smtClean="0">
                <a:solidFill>
                  <a:srgbClr val="FFC000"/>
                </a:solidFill>
              </a:rPr>
              <a:t>ΣΕΛΙΝΟΥΣ / ΚΑΣΜΕΝΑΙ / ΡΑΓΟΥΣΑ </a:t>
            </a:r>
          </a:p>
          <a:p>
            <a:pPr marL="0" indent="0" algn="ctr">
              <a:buNone/>
            </a:pPr>
            <a:r>
              <a:rPr lang="el-GR" sz="2800" b="1" dirty="0" smtClean="0">
                <a:solidFill>
                  <a:srgbClr val="FFC000"/>
                </a:solidFill>
              </a:rPr>
              <a:t>ΑΚΡΙΛΛΑΙ  / ΑΓΥΡΙΟΝ </a:t>
            </a:r>
          </a:p>
          <a:p>
            <a:pPr marL="0" indent="0" algn="ctr">
              <a:buNone/>
            </a:pPr>
            <a:endParaRPr lang="el-GR" sz="2800" dirty="0">
              <a:solidFill>
                <a:srgbClr val="FFC000"/>
              </a:solidFill>
            </a:endParaRPr>
          </a:p>
        </p:txBody>
      </p:sp>
    </p:spTree>
    <p:extLst>
      <p:ext uri="{BB962C8B-B14F-4D97-AF65-F5344CB8AC3E}">
        <p14:creationId xmlns:p14="http://schemas.microsoft.com/office/powerpoint/2010/main" val="564473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7924800" cy="490066"/>
          </a:xfrm>
        </p:spPr>
        <p:txBody>
          <a:bodyPr/>
          <a:lstStyle/>
          <a:p>
            <a:pPr algn="ctr"/>
            <a:r>
              <a:rPr lang="el-GR" sz="4400" b="1" dirty="0" smtClean="0"/>
              <a:t>ΣΥΡΑΚΟΥΣΕΣ</a:t>
            </a:r>
            <a:endParaRPr lang="el-GR" sz="4400" b="1" dirty="0"/>
          </a:p>
        </p:txBody>
      </p:sp>
      <p:sp>
        <p:nvSpPr>
          <p:cNvPr id="3" name="Θέση περιεχομένου 2"/>
          <p:cNvSpPr>
            <a:spLocks noGrp="1"/>
          </p:cNvSpPr>
          <p:nvPr>
            <p:ph sz="quarter" idx="4294967295"/>
          </p:nvPr>
        </p:nvSpPr>
        <p:spPr>
          <a:xfrm>
            <a:off x="107504" y="764704"/>
            <a:ext cx="8856984" cy="5904656"/>
          </a:xfrm>
          <a:prstGeom prst="rect">
            <a:avLst/>
          </a:prstGeom>
        </p:spPr>
        <p:txBody>
          <a:bodyPr>
            <a:noAutofit/>
          </a:bodyPr>
          <a:lstStyle/>
          <a:p>
            <a:pPr algn="ctr"/>
            <a:r>
              <a:rPr lang="el-GR" sz="2400" b="1" dirty="0" smtClean="0"/>
              <a:t>Κορίνθιοι </a:t>
            </a:r>
          </a:p>
          <a:p>
            <a:pPr algn="ctr"/>
            <a:r>
              <a:rPr lang="el-GR" sz="2400" b="1" dirty="0" smtClean="0">
                <a:solidFill>
                  <a:srgbClr val="FFC000"/>
                </a:solidFill>
              </a:rPr>
              <a:t>Χρόνος</a:t>
            </a:r>
            <a:r>
              <a:rPr lang="el-GR" sz="2400" b="1" dirty="0" smtClean="0"/>
              <a:t>: 733 </a:t>
            </a:r>
            <a:r>
              <a:rPr lang="el-GR" sz="2400" b="1" dirty="0" err="1"/>
              <a:t>π.Χ.</a:t>
            </a:r>
            <a:r>
              <a:rPr lang="el-GR" sz="2400" b="1" dirty="0"/>
              <a:t> </a:t>
            </a:r>
            <a:endParaRPr lang="el-GR" sz="2400" b="1" dirty="0" smtClean="0"/>
          </a:p>
          <a:p>
            <a:pPr algn="ctr"/>
            <a:r>
              <a:rPr lang="el-GR" sz="2400" b="1" dirty="0" smtClean="0">
                <a:solidFill>
                  <a:srgbClr val="FFC000"/>
                </a:solidFill>
              </a:rPr>
              <a:t>Αιτία</a:t>
            </a:r>
            <a:r>
              <a:rPr lang="el-GR" sz="2400" b="1" dirty="0" smtClean="0"/>
              <a:t>: η </a:t>
            </a:r>
            <a:r>
              <a:rPr lang="el-GR" sz="2400" b="1" dirty="0"/>
              <a:t>βούληση των Κορινθίων να ελέγξουν τους δρόμους του εμπορίου προς τη </a:t>
            </a:r>
            <a:r>
              <a:rPr lang="el-GR" sz="2400" b="1" dirty="0" smtClean="0"/>
              <a:t>Δύση.</a:t>
            </a:r>
          </a:p>
          <a:p>
            <a:pPr algn="ctr"/>
            <a:r>
              <a:rPr lang="el-GR" sz="2400" b="1" dirty="0" smtClean="0">
                <a:solidFill>
                  <a:srgbClr val="FFC000"/>
                </a:solidFill>
              </a:rPr>
              <a:t>Αρχική εγκατάσταση</a:t>
            </a:r>
            <a:r>
              <a:rPr lang="el-GR" sz="2400" b="1" dirty="0" smtClean="0"/>
              <a:t>: το νησάκι </a:t>
            </a:r>
            <a:r>
              <a:rPr lang="el-GR" sz="2400" b="1" dirty="0"/>
              <a:t>Ορτυγία απέναντι από την </a:t>
            </a:r>
            <a:r>
              <a:rPr lang="el-GR" sz="2400" b="1" dirty="0" smtClean="0"/>
              <a:t>ακτή.</a:t>
            </a:r>
          </a:p>
          <a:p>
            <a:pPr algn="ctr"/>
            <a:r>
              <a:rPr lang="el-GR" sz="2400" b="1" dirty="0" smtClean="0">
                <a:solidFill>
                  <a:srgbClr val="FFC000"/>
                </a:solidFill>
              </a:rPr>
              <a:t>Νέοι άποικοι </a:t>
            </a:r>
            <a:r>
              <a:rPr lang="el-GR" sz="2400" b="1" dirty="0" err="1">
                <a:solidFill>
                  <a:srgbClr val="FFC000"/>
                </a:solidFill>
              </a:rPr>
              <a:t>απ΄την</a:t>
            </a:r>
            <a:r>
              <a:rPr lang="el-GR" sz="2400" b="1" dirty="0">
                <a:solidFill>
                  <a:srgbClr val="FFC000"/>
                </a:solidFill>
              </a:rPr>
              <a:t> Κόρινθο και την </a:t>
            </a:r>
            <a:r>
              <a:rPr lang="el-GR" sz="2400" b="1" dirty="0" err="1" smtClean="0">
                <a:solidFill>
                  <a:srgbClr val="FFC000"/>
                </a:solidFill>
              </a:rPr>
              <a:t>Ήλιδα</a:t>
            </a:r>
            <a:r>
              <a:rPr lang="el-GR" sz="2400" b="1" dirty="0">
                <a:solidFill>
                  <a:srgbClr val="FFC000"/>
                </a:solidFill>
              </a:rPr>
              <a:t> </a:t>
            </a:r>
            <a:r>
              <a:rPr lang="el-GR" sz="2400" b="1" dirty="0" smtClean="0">
                <a:solidFill>
                  <a:srgbClr val="FFC000"/>
                </a:solidFill>
              </a:rPr>
              <a:t>+ Συρακούσιοι</a:t>
            </a:r>
            <a:r>
              <a:rPr lang="el-GR" sz="2400" b="1" dirty="0" smtClean="0"/>
              <a:t>: </a:t>
            </a:r>
            <a:r>
              <a:rPr lang="el-GR" sz="2400" b="1" dirty="0" err="1" smtClean="0"/>
              <a:t>επίχωση</a:t>
            </a:r>
            <a:r>
              <a:rPr lang="el-GR" sz="2400" b="1" dirty="0" smtClean="0"/>
              <a:t> τού πορθμού,  επέκταση της πόλης </a:t>
            </a:r>
            <a:r>
              <a:rPr lang="el-GR" sz="2400" b="1" dirty="0"/>
              <a:t>στην </a:t>
            </a:r>
            <a:r>
              <a:rPr lang="el-GR" sz="2400" b="1" dirty="0" smtClean="0"/>
              <a:t>ξηρά .</a:t>
            </a:r>
          </a:p>
          <a:p>
            <a:pPr algn="ctr"/>
            <a:r>
              <a:rPr lang="el-GR" sz="2400" b="1" dirty="0" smtClean="0"/>
              <a:t>Εξέλιξη σε </a:t>
            </a:r>
            <a:r>
              <a:rPr lang="el-GR" sz="2400" b="1" dirty="0"/>
              <a:t>μια από τις πιο ισχυρές και ευημερούσες πόλεις της Μεσογείου </a:t>
            </a:r>
            <a:endParaRPr lang="el-GR" sz="2400" b="1" dirty="0" smtClean="0"/>
          </a:p>
          <a:p>
            <a:pPr algn="ctr"/>
            <a:r>
              <a:rPr lang="el-GR" sz="2400" b="1" dirty="0" smtClean="0"/>
              <a:t>Πολλά </a:t>
            </a:r>
            <a:r>
              <a:rPr lang="el-GR" sz="2400" b="1" dirty="0"/>
              <a:t>μνημεία από την αρχαία πόλη, όπως ο </a:t>
            </a:r>
            <a:r>
              <a:rPr lang="el-GR" sz="2400" b="1" dirty="0">
                <a:solidFill>
                  <a:srgbClr val="FFC000"/>
                </a:solidFill>
              </a:rPr>
              <a:t>ναός του Απόλλωνα </a:t>
            </a:r>
            <a:r>
              <a:rPr lang="el-GR" sz="2400" b="1" dirty="0"/>
              <a:t>και το </a:t>
            </a:r>
            <a:r>
              <a:rPr lang="el-GR" sz="2400" b="1" dirty="0">
                <a:solidFill>
                  <a:srgbClr val="FFC000"/>
                </a:solidFill>
              </a:rPr>
              <a:t>θέατρό</a:t>
            </a:r>
            <a:r>
              <a:rPr lang="el-GR" sz="2400" b="1" dirty="0"/>
              <a:t> της σώζονται και μαρτυρούν την αρχαία της δόξα. </a:t>
            </a:r>
          </a:p>
        </p:txBody>
      </p:sp>
    </p:spTree>
    <p:extLst>
      <p:ext uri="{BB962C8B-B14F-4D97-AF65-F5344CB8AC3E}">
        <p14:creationId xmlns:p14="http://schemas.microsoft.com/office/powerpoint/2010/main" val="33203657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1417" y="332656"/>
            <a:ext cx="8128000" cy="5842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65885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951" y="692696"/>
            <a:ext cx="8128000" cy="601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248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856984" cy="490066"/>
          </a:xfrm>
        </p:spPr>
        <p:txBody>
          <a:bodyPr/>
          <a:lstStyle/>
          <a:p>
            <a:pPr algn="ctr"/>
            <a:r>
              <a:rPr lang="el-GR" sz="4400" b="1" dirty="0">
                <a:solidFill>
                  <a:srgbClr val="FFFFFF"/>
                </a:solidFill>
              </a:rPr>
              <a:t>ΘΕΜΑΤΙΚΕΣ </a:t>
            </a:r>
            <a:r>
              <a:rPr lang="el-GR" sz="4400" b="1" dirty="0" smtClean="0">
                <a:solidFill>
                  <a:srgbClr val="FFFFFF"/>
                </a:solidFill>
              </a:rPr>
              <a:t> ΕΝΟΤΗΤΕΣ </a:t>
            </a:r>
            <a:endParaRPr lang="el-GR" dirty="0"/>
          </a:p>
        </p:txBody>
      </p:sp>
      <p:sp>
        <p:nvSpPr>
          <p:cNvPr id="3" name="Θέση περιεχομένου 2"/>
          <p:cNvSpPr>
            <a:spLocks noGrp="1"/>
          </p:cNvSpPr>
          <p:nvPr>
            <p:ph sz="quarter" idx="13"/>
          </p:nvPr>
        </p:nvSpPr>
        <p:spPr>
          <a:xfrm>
            <a:off x="107504" y="836712"/>
            <a:ext cx="8928992" cy="6021288"/>
          </a:xfrm>
        </p:spPr>
        <p:txBody>
          <a:bodyPr>
            <a:normAutofit fontScale="62500" lnSpcReduction="20000"/>
          </a:bodyPr>
          <a:lstStyle/>
          <a:p>
            <a:pPr marL="0" indent="0" algn="ctr">
              <a:buNone/>
            </a:pPr>
            <a:r>
              <a:rPr lang="el-GR" sz="4500" b="1" dirty="0" smtClean="0">
                <a:solidFill>
                  <a:srgbClr val="FFC000"/>
                </a:solidFill>
              </a:rPr>
              <a:t>ΤΟ ΜΟΥΣΕΙΟ ΤΗΣ ΑΛΕΞΑΝΔΡΕΙΑΣ</a:t>
            </a:r>
          </a:p>
          <a:p>
            <a:pPr marL="0" indent="0" algn="ctr">
              <a:buNone/>
            </a:pPr>
            <a:endParaRPr lang="el-GR" sz="3600" b="1" dirty="0" smtClean="0">
              <a:solidFill>
                <a:srgbClr val="FFC000"/>
              </a:solidFill>
            </a:endParaRPr>
          </a:p>
          <a:p>
            <a:pPr algn="ctr">
              <a:buFont typeface="Wingdings" panose="05000000000000000000" pitchFamily="2" charset="2"/>
              <a:buChar char="q"/>
            </a:pPr>
            <a:r>
              <a:rPr lang="el-GR" sz="3500" b="1" dirty="0" smtClean="0"/>
              <a:t>Επιστημονικό-εκπαιδευτικό </a:t>
            </a:r>
            <a:r>
              <a:rPr lang="el-GR" sz="3500" b="1" dirty="0"/>
              <a:t>ίδρυμα στην Αλεξάνδρεια της ελληνιστικής </a:t>
            </a:r>
            <a:r>
              <a:rPr lang="el-GR" sz="3500" b="1" dirty="0" smtClean="0"/>
              <a:t>Αιγύπτου. </a:t>
            </a:r>
          </a:p>
          <a:p>
            <a:pPr marL="0" indent="0" algn="ctr">
              <a:buNone/>
            </a:pPr>
            <a:endParaRPr lang="el-GR" sz="3500" b="1" dirty="0" smtClean="0"/>
          </a:p>
          <a:p>
            <a:pPr algn="ctr">
              <a:buFont typeface="Wingdings" panose="05000000000000000000" pitchFamily="2" charset="2"/>
              <a:buChar char="q"/>
            </a:pPr>
            <a:r>
              <a:rPr lang="el-GR" sz="3500" b="1" dirty="0" smtClean="0"/>
              <a:t>Περιελάμβανε </a:t>
            </a:r>
            <a:r>
              <a:rPr lang="el-GR" sz="3500" b="1" dirty="0"/>
              <a:t>και τη φημισμένη </a:t>
            </a:r>
            <a:r>
              <a:rPr lang="el-GR" sz="3500" b="1" dirty="0" smtClean="0"/>
              <a:t>Βιβλιοθήκη.</a:t>
            </a:r>
          </a:p>
          <a:p>
            <a:pPr marL="0" indent="0" algn="ctr">
              <a:buNone/>
            </a:pPr>
            <a:endParaRPr lang="el-GR" sz="3500" b="1" dirty="0" smtClean="0"/>
          </a:p>
          <a:p>
            <a:pPr algn="ctr">
              <a:buFont typeface="Wingdings" panose="05000000000000000000" pitchFamily="2" charset="2"/>
              <a:buChar char="q"/>
            </a:pPr>
            <a:r>
              <a:rPr lang="el-GR" sz="3500" b="1" dirty="0" smtClean="0"/>
              <a:t>Κέντρο </a:t>
            </a:r>
            <a:r>
              <a:rPr lang="el-GR" sz="3500" b="1" dirty="0"/>
              <a:t>ερευνών στις θεωρητικές και στις </a:t>
            </a:r>
            <a:r>
              <a:rPr lang="el-GR" sz="3500" b="1" dirty="0" smtClean="0"/>
              <a:t>εφαρμοσμένες επιστήμες. </a:t>
            </a:r>
          </a:p>
          <a:p>
            <a:pPr marL="0" indent="0" algn="ctr">
              <a:buNone/>
            </a:pPr>
            <a:endParaRPr lang="el-GR" sz="3500" b="1" dirty="0" smtClean="0"/>
          </a:p>
          <a:p>
            <a:pPr algn="ctr">
              <a:buFont typeface="Wingdings" panose="05000000000000000000" pitchFamily="2" charset="2"/>
              <a:buChar char="q"/>
            </a:pPr>
            <a:r>
              <a:rPr lang="el-GR" sz="3500" b="1" dirty="0" smtClean="0"/>
              <a:t>Συνδύαζε την </a:t>
            </a:r>
            <a:r>
              <a:rPr lang="el-GR" sz="3500" b="1" dirty="0"/>
              <a:t>έρευνα και τη </a:t>
            </a:r>
            <a:r>
              <a:rPr lang="el-GR" sz="3500" b="1" dirty="0" smtClean="0"/>
              <a:t>διδασκαλία.</a:t>
            </a:r>
          </a:p>
          <a:p>
            <a:pPr marL="0" indent="0" algn="ctr">
              <a:buNone/>
            </a:pPr>
            <a:endParaRPr lang="el-GR" sz="3500" b="1" dirty="0" smtClean="0"/>
          </a:p>
          <a:p>
            <a:pPr algn="ctr">
              <a:buFont typeface="Wingdings" panose="05000000000000000000" pitchFamily="2" charset="2"/>
              <a:buChar char="q"/>
            </a:pPr>
            <a:r>
              <a:rPr lang="el-GR" sz="3500" b="1" dirty="0" smtClean="0"/>
              <a:t> </a:t>
            </a:r>
            <a:r>
              <a:rPr lang="el-GR" sz="3500" b="1" dirty="0"/>
              <a:t>Ιδρύθηκε από </a:t>
            </a:r>
            <a:r>
              <a:rPr lang="el-GR" sz="3500" b="1" dirty="0" smtClean="0"/>
              <a:t>τον Πτολεμαίο </a:t>
            </a:r>
            <a:r>
              <a:rPr lang="el-GR" sz="3500" b="1" dirty="0"/>
              <a:t>Α' τον </a:t>
            </a:r>
            <a:r>
              <a:rPr lang="el-GR" sz="3500" b="1" dirty="0" smtClean="0"/>
              <a:t>Σωτήρα.</a:t>
            </a:r>
          </a:p>
          <a:p>
            <a:pPr marL="0" indent="0" algn="ctr">
              <a:buNone/>
            </a:pPr>
            <a:endParaRPr lang="el-GR" sz="3500" b="1" dirty="0" smtClean="0"/>
          </a:p>
          <a:p>
            <a:pPr algn="ctr">
              <a:buFont typeface="Wingdings" panose="05000000000000000000" pitchFamily="2" charset="2"/>
              <a:buChar char="q"/>
            </a:pPr>
            <a:r>
              <a:rPr lang="el-GR" sz="3500" b="1" dirty="0" smtClean="0"/>
              <a:t> Επεκτάθηκε </a:t>
            </a:r>
            <a:r>
              <a:rPr lang="el-GR" sz="3500" b="1" dirty="0"/>
              <a:t>και εξωραΐστηκε από τον γιο </a:t>
            </a:r>
            <a:r>
              <a:rPr lang="el-GR" sz="3500" b="1" dirty="0" smtClean="0"/>
              <a:t>του, </a:t>
            </a:r>
            <a:r>
              <a:rPr lang="el-GR" sz="3500" b="1" dirty="0"/>
              <a:t>Πτολεμαίο Β΄ </a:t>
            </a:r>
            <a:r>
              <a:rPr lang="el-GR" sz="3500" b="1" dirty="0" smtClean="0"/>
              <a:t>Φιλάδελφο.</a:t>
            </a:r>
            <a:endParaRPr lang="el-GR" sz="3500" b="1" dirty="0"/>
          </a:p>
        </p:txBody>
      </p:sp>
    </p:spTree>
    <p:extLst>
      <p:ext uri="{BB962C8B-B14F-4D97-AF65-F5344CB8AC3E}">
        <p14:creationId xmlns:p14="http://schemas.microsoft.com/office/powerpoint/2010/main" val="4837247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7579" y="116632"/>
            <a:ext cx="2732524" cy="309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Εικόνα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933" y="1916832"/>
            <a:ext cx="6159348" cy="40324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43830344"/>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41544358-D541-45BE-B1CE-31708E76B10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497811" y="980728"/>
            <a:ext cx="6425331" cy="47731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53125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964488" cy="634082"/>
          </a:xfrm>
        </p:spPr>
        <p:txBody>
          <a:bodyPr/>
          <a:lstStyle/>
          <a:p>
            <a:pPr algn="ctr"/>
            <a:r>
              <a:rPr lang="el-GR" sz="4400" b="1" dirty="0">
                <a:solidFill>
                  <a:srgbClr val="FFFFFF"/>
                </a:solidFill>
              </a:rPr>
              <a:t>ΘΕΜΑΤΙΚΕΣ  ΕΝΟΤΗΤΕΣ </a:t>
            </a:r>
            <a:endParaRPr lang="el-GR" dirty="0"/>
          </a:p>
        </p:txBody>
      </p:sp>
      <p:sp>
        <p:nvSpPr>
          <p:cNvPr id="3" name="Θέση περιεχομένου 2"/>
          <p:cNvSpPr>
            <a:spLocks noGrp="1"/>
          </p:cNvSpPr>
          <p:nvPr>
            <p:ph sz="quarter" idx="13"/>
          </p:nvPr>
        </p:nvSpPr>
        <p:spPr>
          <a:xfrm>
            <a:off x="251520" y="1124743"/>
            <a:ext cx="8784976" cy="5669059"/>
          </a:xfrm>
        </p:spPr>
        <p:txBody>
          <a:bodyPr>
            <a:normAutofit/>
          </a:bodyPr>
          <a:lstStyle/>
          <a:p>
            <a:pPr marL="0" indent="0" algn="ctr">
              <a:buNone/>
            </a:pPr>
            <a:r>
              <a:rPr lang="el-GR" sz="3200" b="1" dirty="0" smtClean="0">
                <a:solidFill>
                  <a:srgbClr val="FFC000"/>
                </a:solidFill>
              </a:rPr>
              <a:t>ΑΡΧΙΜΗΔΗΣ ΚΑΙ ΜΑΘΗΜΑΤΙΚΑ</a:t>
            </a:r>
          </a:p>
          <a:p>
            <a:pPr marL="0" indent="0" algn="ctr">
              <a:buNone/>
            </a:pPr>
            <a:endParaRPr lang="el-GR" sz="3200" b="1" dirty="0">
              <a:solidFill>
                <a:srgbClr val="FFC000"/>
              </a:solidFill>
            </a:endParaRPr>
          </a:p>
          <a:p>
            <a:pPr marL="0" indent="0" algn="ctr">
              <a:buNone/>
            </a:pPr>
            <a:endParaRPr lang="el-GR" sz="3200" b="1" dirty="0">
              <a:solidFill>
                <a:srgbClr val="FFC000"/>
              </a:solidFill>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021" y="1746346"/>
            <a:ext cx="1598987" cy="2566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4" y="1628800"/>
            <a:ext cx="1267200" cy="1803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836712"/>
            <a:ext cx="1190786" cy="1212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Εικόνα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458" y="4916932"/>
            <a:ext cx="1674622" cy="1876871"/>
          </a:xfrm>
          <a:prstGeom prst="rect">
            <a:avLst/>
          </a:prstGeom>
          <a:ln>
            <a:noFill/>
          </a:ln>
          <a:effectLst>
            <a:softEdge rad="112500"/>
          </a:effectLst>
        </p:spPr>
      </p:pic>
      <p:pic>
        <p:nvPicPr>
          <p:cNvPr id="8" name="Εικόνα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236" y="4490074"/>
            <a:ext cx="2642956" cy="2035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Εικόνα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8104" y="2347660"/>
            <a:ext cx="2664296" cy="2686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6973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idx="4294967295"/>
          </p:nvPr>
        </p:nvSpPr>
        <p:spPr>
          <a:xfrm>
            <a:off x="0" y="274639"/>
            <a:ext cx="8928100" cy="562074"/>
          </a:xfrm>
        </p:spPr>
        <p:txBody>
          <a:bodyPr/>
          <a:lstStyle/>
          <a:p>
            <a:pPr algn="ctr"/>
            <a:r>
              <a:rPr lang="el-GR" sz="4400" b="1" dirty="0" smtClean="0"/>
              <a:t>Η ΠΑΙΔΑΓΩΓΙΚΗ ΜΑΣ ΟΜΑΔΑ</a:t>
            </a:r>
            <a:endParaRPr lang="el-GR" sz="4400" b="1" dirty="0"/>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908720"/>
            <a:ext cx="5544616" cy="5544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455" y="4216750"/>
            <a:ext cx="2452609" cy="2452609"/>
          </a:xfrm>
          <a:prstGeom prst="rect">
            <a:avLst/>
          </a:prstGeom>
        </p:spPr>
      </p:pic>
    </p:spTree>
    <p:extLst>
      <p:ext uri="{BB962C8B-B14F-4D97-AF65-F5344CB8AC3E}">
        <p14:creationId xmlns:p14="http://schemas.microsoft.com/office/powerpoint/2010/main" val="2429084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628800"/>
            <a:ext cx="8784976" cy="3847207"/>
          </a:xfrm>
          <a:prstGeom prst="rect">
            <a:avLst/>
          </a:prstGeom>
          <a:noFill/>
        </p:spPr>
        <p:txBody>
          <a:bodyPr wrap="square" rtlCol="0">
            <a:spAutoFit/>
          </a:bodyPr>
          <a:lstStyle/>
          <a:p>
            <a:pPr algn="ctr"/>
            <a:r>
              <a:rPr lang="el-GR" sz="3600" b="1" dirty="0" smtClean="0"/>
              <a:t>Ο ΑΡΙΘΜΟΣ π</a:t>
            </a:r>
          </a:p>
          <a:p>
            <a:pPr algn="ctr"/>
            <a:endParaRPr lang="el-GR" sz="2000" b="1" dirty="0">
              <a:solidFill>
                <a:srgbClr val="FFC000"/>
              </a:solidFill>
              <a:latin typeface="Bookman Old Style" pitchFamily="18" charset="0"/>
            </a:endParaRPr>
          </a:p>
          <a:p>
            <a:pPr algn="ctr"/>
            <a:r>
              <a:rPr lang="el-GR" sz="2400" b="1" dirty="0" smtClean="0">
                <a:solidFill>
                  <a:srgbClr val="FFC000"/>
                </a:solidFill>
              </a:rPr>
              <a:t>Ο Αρχιμήδης ήταν ο πρώτος ο οποίος υπολόγισε τον λόγο </a:t>
            </a:r>
            <a:r>
              <a:rPr lang="el-GR" sz="2400" b="1" dirty="0" smtClean="0"/>
              <a:t>π</a:t>
            </a:r>
          </a:p>
          <a:p>
            <a:pPr algn="ctr"/>
            <a:r>
              <a:rPr lang="el-GR" sz="2400" b="1" dirty="0" smtClean="0">
                <a:solidFill>
                  <a:srgbClr val="FFC000"/>
                </a:solidFill>
              </a:rPr>
              <a:t>της </a:t>
            </a:r>
            <a:r>
              <a:rPr lang="el-GR" sz="2400" b="1" dirty="0" smtClean="0"/>
              <a:t>περιφέρειας</a:t>
            </a:r>
            <a:r>
              <a:rPr lang="el-GR" sz="2400" b="1" dirty="0" smtClean="0">
                <a:solidFill>
                  <a:srgbClr val="FFC000"/>
                </a:solidFill>
              </a:rPr>
              <a:t>  προς </a:t>
            </a:r>
            <a:r>
              <a:rPr lang="el-GR" sz="2400" b="1" dirty="0" smtClean="0"/>
              <a:t>την διάμετρο του κύκλου</a:t>
            </a:r>
            <a:endParaRPr lang="el-GR" sz="2400" b="1" dirty="0" smtClean="0">
              <a:solidFill>
                <a:srgbClr val="FFC000"/>
              </a:solidFill>
            </a:endParaRPr>
          </a:p>
          <a:p>
            <a:pPr algn="ctr"/>
            <a:r>
              <a:rPr lang="el-GR" sz="2400" b="1" dirty="0" smtClean="0">
                <a:solidFill>
                  <a:srgbClr val="FFC000"/>
                </a:solidFill>
              </a:rPr>
              <a:t>κάνοντας την παραδοχή ότι:</a:t>
            </a:r>
          </a:p>
          <a:p>
            <a:pPr algn="ctr"/>
            <a:r>
              <a:rPr lang="el-GR" sz="2400" b="1" dirty="0" smtClean="0">
                <a:solidFill>
                  <a:srgbClr val="FFC000"/>
                </a:solidFill>
              </a:rPr>
              <a:t>το μήκος </a:t>
            </a:r>
            <a:r>
              <a:rPr lang="el-GR" sz="2400" b="1" dirty="0" smtClean="0"/>
              <a:t>Γ</a:t>
            </a:r>
            <a:r>
              <a:rPr lang="el-GR" sz="2400" b="1" dirty="0" smtClean="0">
                <a:solidFill>
                  <a:srgbClr val="FFC000"/>
                </a:solidFill>
              </a:rPr>
              <a:t> της περιφέρειας είναι </a:t>
            </a:r>
          </a:p>
          <a:p>
            <a:pPr algn="ctr"/>
            <a:r>
              <a:rPr lang="el-GR" sz="2400" b="1" dirty="0" smtClean="0">
                <a:solidFill>
                  <a:srgbClr val="FFC000"/>
                </a:solidFill>
              </a:rPr>
              <a:t>το </a:t>
            </a:r>
            <a:r>
              <a:rPr lang="el-GR" sz="2400" b="1" dirty="0" smtClean="0"/>
              <a:t>κοινό όριο </a:t>
            </a:r>
            <a:r>
              <a:rPr lang="el-GR" sz="2400" b="1" dirty="0" smtClean="0">
                <a:solidFill>
                  <a:srgbClr val="FFC000"/>
                </a:solidFill>
              </a:rPr>
              <a:t>των περιμέτρων </a:t>
            </a:r>
          </a:p>
          <a:p>
            <a:pPr algn="ctr"/>
            <a:r>
              <a:rPr lang="el-GR" sz="2400" b="1" dirty="0" smtClean="0">
                <a:solidFill>
                  <a:srgbClr val="FFC000"/>
                </a:solidFill>
              </a:rPr>
              <a:t>των </a:t>
            </a:r>
            <a:r>
              <a:rPr lang="el-GR" sz="2400" b="1" dirty="0" smtClean="0"/>
              <a:t>εγγεγραμμένων</a:t>
            </a:r>
            <a:r>
              <a:rPr lang="el-GR" sz="2400" b="1" dirty="0" smtClean="0">
                <a:solidFill>
                  <a:srgbClr val="FFC000"/>
                </a:solidFill>
              </a:rPr>
              <a:t> και </a:t>
            </a:r>
            <a:r>
              <a:rPr lang="el-GR" sz="2400" b="1" dirty="0" smtClean="0"/>
              <a:t>περιγεγραμμένων κανονικών πολυγώνων</a:t>
            </a:r>
            <a:r>
              <a:rPr lang="el-GR" sz="2400" b="1" dirty="0" smtClean="0">
                <a:solidFill>
                  <a:srgbClr val="FFC000"/>
                </a:solidFill>
              </a:rPr>
              <a:t>,</a:t>
            </a:r>
          </a:p>
          <a:p>
            <a:pPr algn="ctr"/>
            <a:r>
              <a:rPr lang="el-GR" sz="2400" b="1" dirty="0" smtClean="0">
                <a:solidFill>
                  <a:srgbClr val="FFC000"/>
                </a:solidFill>
              </a:rPr>
              <a:t>όταν το πλήθος </a:t>
            </a:r>
            <a:r>
              <a:rPr lang="el-GR" sz="2400" b="1" dirty="0" smtClean="0"/>
              <a:t>ν </a:t>
            </a:r>
            <a:r>
              <a:rPr lang="el-GR" sz="2400" b="1" dirty="0" smtClean="0">
                <a:solidFill>
                  <a:srgbClr val="FFC000"/>
                </a:solidFill>
              </a:rPr>
              <a:t>των πλευρών τους </a:t>
            </a:r>
            <a:r>
              <a:rPr lang="el-GR" sz="2400" b="1" dirty="0" smtClean="0"/>
              <a:t>διπλασιάζεται</a:t>
            </a:r>
            <a:r>
              <a:rPr lang="el-GR" sz="2400" b="1" dirty="0" smtClean="0">
                <a:solidFill>
                  <a:srgbClr val="FFC000"/>
                </a:solidFill>
              </a:rPr>
              <a:t> συνεχώς.</a:t>
            </a:r>
          </a:p>
          <a:p>
            <a:endParaRPr lang="el-GR" sz="2000" dirty="0">
              <a:solidFill>
                <a:srgbClr val="002060"/>
              </a:solidFill>
              <a:latin typeface="Bookman Old Style" pitchFamily="18" charset="0"/>
            </a:endParaRPr>
          </a:p>
        </p:txBody>
      </p:sp>
      <p:pic>
        <p:nvPicPr>
          <p:cNvPr id="3" name="2 - Εικόνα" descr="Χωρίς τίτλο14.png"/>
          <p:cNvPicPr>
            <a:picLocks noChangeAspect="1"/>
          </p:cNvPicPr>
          <p:nvPr/>
        </p:nvPicPr>
        <p:blipFill>
          <a:blip r:embed="rId2" cstate="print"/>
          <a:stretch>
            <a:fillRect/>
          </a:stretch>
        </p:blipFill>
        <p:spPr>
          <a:xfrm>
            <a:off x="6637754" y="116632"/>
            <a:ext cx="1546695" cy="1320349"/>
          </a:xfrm>
          <a:prstGeom prst="rect">
            <a:avLst/>
          </a:prstGeom>
          <a:ln w="57150">
            <a:solidFill>
              <a:srgbClr val="002060"/>
            </a:solidFill>
          </a:ln>
        </p:spPr>
      </p:pic>
      <p:pic>
        <p:nvPicPr>
          <p:cNvPr id="4" name="3 - Εικόνα" descr="Χωρίς τίτλο15.png"/>
          <p:cNvPicPr>
            <a:picLocks noChangeAspect="1"/>
          </p:cNvPicPr>
          <p:nvPr/>
        </p:nvPicPr>
        <p:blipFill>
          <a:blip r:embed="rId3" cstate="print"/>
          <a:stretch>
            <a:fillRect/>
          </a:stretch>
        </p:blipFill>
        <p:spPr>
          <a:xfrm>
            <a:off x="5148064" y="5505718"/>
            <a:ext cx="1672432" cy="895946"/>
          </a:xfrm>
          <a:prstGeom prst="rect">
            <a:avLst/>
          </a:prstGeom>
          <a:ln w="57150">
            <a:solidFill>
              <a:srgbClr val="002060"/>
            </a:solidFill>
          </a:ln>
        </p:spPr>
      </p:pic>
      <p:pic>
        <p:nvPicPr>
          <p:cNvPr id="5" name="4 - Εικόνα" descr="Χωρίς τίτλο16.png"/>
          <p:cNvPicPr>
            <a:picLocks noChangeAspect="1"/>
          </p:cNvPicPr>
          <p:nvPr/>
        </p:nvPicPr>
        <p:blipFill>
          <a:blip r:embed="rId4" cstate="print"/>
          <a:stretch>
            <a:fillRect/>
          </a:stretch>
        </p:blipFill>
        <p:spPr>
          <a:xfrm>
            <a:off x="1629523" y="5476007"/>
            <a:ext cx="1435127" cy="925657"/>
          </a:xfrm>
          <a:prstGeom prst="rect">
            <a:avLst/>
          </a:prstGeom>
          <a:ln w="57150">
            <a:solidFill>
              <a:srgbClr val="002060"/>
            </a:solidFill>
          </a:ln>
        </p:spPr>
      </p:pic>
    </p:spTree>
    <p:extLst>
      <p:ext uri="{BB962C8B-B14F-4D97-AF65-F5344CB8AC3E}">
        <p14:creationId xmlns:p14="http://schemas.microsoft.com/office/powerpoint/2010/main" val="3455098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Χωρίς τίτλο18.pn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t="15997" b="28011"/>
          <a:stretch>
            <a:fillRect/>
          </a:stretch>
        </p:blipFill>
        <p:spPr>
          <a:xfrm>
            <a:off x="314843" y="3429000"/>
            <a:ext cx="6558878" cy="1944216"/>
          </a:xfrm>
          <a:prstGeom prst="rect">
            <a:avLst/>
          </a:prstGeom>
          <a:ln w="57150">
            <a:solidFill>
              <a:srgbClr val="002060"/>
            </a:solidFill>
          </a:ln>
        </p:spPr>
      </p:pic>
      <p:sp>
        <p:nvSpPr>
          <p:cNvPr id="3" name="2 - TextBox"/>
          <p:cNvSpPr txBox="1"/>
          <p:nvPr/>
        </p:nvSpPr>
        <p:spPr>
          <a:xfrm>
            <a:off x="251520" y="404664"/>
            <a:ext cx="8712968" cy="1446550"/>
          </a:xfrm>
          <a:prstGeom prst="rect">
            <a:avLst/>
          </a:prstGeom>
          <a:noFill/>
        </p:spPr>
        <p:txBody>
          <a:bodyPr wrap="square" rtlCol="0">
            <a:spAutoFit/>
          </a:bodyPr>
          <a:lstStyle/>
          <a:p>
            <a:r>
              <a:rPr lang="el-GR" sz="3200" b="1" dirty="0" smtClean="0"/>
              <a:t>Ο Αρχιμήδης δίνει την τιμή του </a:t>
            </a:r>
            <a:r>
              <a:rPr lang="el-GR" sz="3200" b="1" dirty="0" smtClean="0">
                <a:solidFill>
                  <a:srgbClr val="FFC000"/>
                </a:solidFill>
              </a:rPr>
              <a:t>π</a:t>
            </a:r>
            <a:r>
              <a:rPr lang="el-GR" sz="3200" b="1" dirty="0" smtClean="0"/>
              <a:t> με την </a:t>
            </a:r>
            <a:r>
              <a:rPr lang="el-GR" sz="3200" b="1" dirty="0" err="1" smtClean="0"/>
              <a:t>ανισωτική</a:t>
            </a:r>
            <a:r>
              <a:rPr lang="el-GR" sz="3200" b="1" dirty="0" smtClean="0"/>
              <a:t> σχέση</a:t>
            </a:r>
          </a:p>
          <a:p>
            <a:endParaRPr lang="el-GR" sz="2400" b="1" dirty="0">
              <a:latin typeface="Bookman Old Style" pitchFamily="18" charset="0"/>
            </a:endParaRPr>
          </a:p>
        </p:txBody>
      </p:sp>
      <p:sp>
        <p:nvSpPr>
          <p:cNvPr id="6" name="5 - TextBox"/>
          <p:cNvSpPr txBox="1"/>
          <p:nvPr/>
        </p:nvSpPr>
        <p:spPr>
          <a:xfrm>
            <a:off x="3594282" y="2348880"/>
            <a:ext cx="5370206" cy="646331"/>
          </a:xfrm>
          <a:prstGeom prst="rect">
            <a:avLst/>
          </a:prstGeom>
          <a:noFill/>
        </p:spPr>
        <p:txBody>
          <a:bodyPr wrap="square" rtlCol="0">
            <a:spAutoFit/>
          </a:bodyPr>
          <a:lstStyle/>
          <a:p>
            <a:pPr algn="ctr"/>
            <a:r>
              <a:rPr lang="el-GR" sz="3600" b="1" dirty="0" smtClean="0">
                <a:solidFill>
                  <a:srgbClr val="FFC000"/>
                </a:solidFill>
              </a:rPr>
              <a:t>ή  3,1408 &lt; π &lt; 3,1428</a:t>
            </a:r>
            <a:endParaRPr lang="el-GR" sz="3600" b="1" dirty="0">
              <a:solidFill>
                <a:srgbClr val="FFC000"/>
              </a:solidFill>
            </a:endParaRPr>
          </a:p>
        </p:txBody>
      </p:sp>
      <p:sp>
        <p:nvSpPr>
          <p:cNvPr id="8" name="Βέλος προς τα κάτω 7"/>
          <p:cNvSpPr/>
          <p:nvPr/>
        </p:nvSpPr>
        <p:spPr>
          <a:xfrm>
            <a:off x="2777425" y="1497270"/>
            <a:ext cx="484632" cy="1143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83958064"/>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47664" y="2564904"/>
            <a:ext cx="5883342" cy="1015663"/>
          </a:xfrm>
          <a:prstGeom prst="rect">
            <a:avLst/>
          </a:prstGeom>
          <a:noFill/>
        </p:spPr>
        <p:txBody>
          <a:bodyPr wrap="none" rtlCol="0">
            <a:spAutoFit/>
          </a:bodyPr>
          <a:lstStyle/>
          <a:p>
            <a:r>
              <a:rPr lang="el-GR" sz="6000" b="1" dirty="0" smtClean="0"/>
              <a:t>Βοεικόν Πρόβλημα</a:t>
            </a:r>
            <a:endParaRPr lang="el-GR" sz="6000" b="1" dirty="0"/>
          </a:p>
        </p:txBody>
      </p:sp>
      <p:pic>
        <p:nvPicPr>
          <p:cNvPr id="3" name="2 - Εικόνα" descr="images (1).jpg"/>
          <p:cNvPicPr>
            <a:picLocks noChangeAspect="1"/>
          </p:cNvPicPr>
          <p:nvPr/>
        </p:nvPicPr>
        <p:blipFill>
          <a:blip r:embed="rId2" cstate="print"/>
          <a:stretch>
            <a:fillRect/>
          </a:stretch>
        </p:blipFill>
        <p:spPr>
          <a:xfrm>
            <a:off x="539552" y="4043997"/>
            <a:ext cx="2024628" cy="2334618"/>
          </a:xfrm>
          <a:prstGeom prst="rect">
            <a:avLst/>
          </a:prstGeom>
          <a:ln w="57150">
            <a:solidFill>
              <a:schemeClr val="accent3">
                <a:lumMod val="50000"/>
              </a:schemeClr>
            </a:solidFill>
          </a:ln>
        </p:spPr>
      </p:pic>
      <p:pic>
        <p:nvPicPr>
          <p:cNvPr id="4" name="3 - Εικόνα" descr="Gotthold_Ephraim_Lessing_Kunstsammlung_Uni_Leipzig.jpg"/>
          <p:cNvPicPr>
            <a:picLocks noChangeAspect="1"/>
          </p:cNvPicPr>
          <p:nvPr/>
        </p:nvPicPr>
        <p:blipFill>
          <a:blip r:embed="rId3" cstate="print"/>
          <a:stretch>
            <a:fillRect/>
          </a:stretch>
        </p:blipFill>
        <p:spPr>
          <a:xfrm>
            <a:off x="6732240" y="270251"/>
            <a:ext cx="1656184" cy="2373844"/>
          </a:xfrm>
          <a:prstGeom prst="rect">
            <a:avLst/>
          </a:prstGeom>
          <a:ln w="57150">
            <a:solidFill>
              <a:schemeClr val="accent3">
                <a:lumMod val="50000"/>
              </a:schemeClr>
            </a:solidFill>
          </a:ln>
        </p:spPr>
      </p:pic>
      <p:pic>
        <p:nvPicPr>
          <p:cNvPr id="5" name="4 - Εικόνα" descr="images (2).jpg"/>
          <p:cNvPicPr>
            <a:picLocks noChangeAspect="1"/>
          </p:cNvPicPr>
          <p:nvPr/>
        </p:nvPicPr>
        <p:blipFill>
          <a:blip r:embed="rId4" cstate="print"/>
          <a:stretch>
            <a:fillRect/>
          </a:stretch>
        </p:blipFill>
        <p:spPr>
          <a:xfrm>
            <a:off x="5201412" y="4057794"/>
            <a:ext cx="2962252" cy="2320820"/>
          </a:xfrm>
          <a:prstGeom prst="rect">
            <a:avLst/>
          </a:prstGeom>
          <a:ln w="57150">
            <a:solidFill>
              <a:schemeClr val="accent3">
                <a:lumMod val="50000"/>
              </a:schemeClr>
            </a:solidFill>
          </a:ln>
        </p:spPr>
      </p:pic>
      <p:pic>
        <p:nvPicPr>
          <p:cNvPr id="6" name="5 - Εικόνα" descr="αρχείο λήψης (2).jpg"/>
          <p:cNvPicPr>
            <a:picLocks noChangeAspect="1"/>
          </p:cNvPicPr>
          <p:nvPr/>
        </p:nvPicPr>
        <p:blipFill>
          <a:blip r:embed="rId5" cstate="print"/>
          <a:stretch>
            <a:fillRect/>
          </a:stretch>
        </p:blipFill>
        <p:spPr>
          <a:xfrm>
            <a:off x="755576" y="509243"/>
            <a:ext cx="2376264" cy="1828609"/>
          </a:xfrm>
          <a:prstGeom prst="rect">
            <a:avLst/>
          </a:prstGeom>
          <a:ln w="57150">
            <a:solidFill>
              <a:schemeClr val="accent3">
                <a:lumMod val="50000"/>
              </a:schemeClr>
            </a:solidFill>
          </a:ln>
        </p:spPr>
      </p:pic>
    </p:spTree>
    <p:extLst>
      <p:ext uri="{BB962C8B-B14F-4D97-AF65-F5344CB8AC3E}">
        <p14:creationId xmlns:p14="http://schemas.microsoft.com/office/powerpoint/2010/main" val="20294386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9036496" cy="850106"/>
          </a:xfrm>
        </p:spPr>
        <p:txBody>
          <a:bodyPr/>
          <a:lstStyle/>
          <a:p>
            <a:pPr algn="ctr"/>
            <a:r>
              <a:rPr lang="el-GR" sz="4400" b="1" dirty="0" smtClean="0">
                <a:latin typeface="+mn-lt"/>
              </a:rPr>
              <a:t>ΒΟΕΙΚΟΝ ΠΡΟΒΛΗΜΑ</a:t>
            </a:r>
            <a:endParaRPr lang="el-GR" sz="4400" b="1" dirty="0">
              <a:latin typeface="+mn-lt"/>
            </a:endParaRPr>
          </a:p>
        </p:txBody>
      </p:sp>
      <p:sp>
        <p:nvSpPr>
          <p:cNvPr id="3" name="Θέση περιεχομένου 2"/>
          <p:cNvSpPr>
            <a:spLocks noGrp="1"/>
          </p:cNvSpPr>
          <p:nvPr>
            <p:ph idx="4294967295"/>
          </p:nvPr>
        </p:nvSpPr>
        <p:spPr>
          <a:xfrm>
            <a:off x="107504" y="1340768"/>
            <a:ext cx="8784976" cy="5112568"/>
          </a:xfrm>
          <a:prstGeom prst="rect">
            <a:avLst/>
          </a:prstGeom>
        </p:spPr>
        <p:txBody>
          <a:bodyPr/>
          <a:lstStyle/>
          <a:p>
            <a:pPr marL="0" indent="0" algn="ctr">
              <a:buNone/>
            </a:pPr>
            <a:r>
              <a:rPr lang="el-GR" sz="3200" b="1" dirty="0" smtClean="0"/>
              <a:t>Μαθηματική </a:t>
            </a:r>
            <a:r>
              <a:rPr lang="el-GR" sz="3200" b="1" dirty="0"/>
              <a:t>άσκηση </a:t>
            </a:r>
            <a:r>
              <a:rPr lang="el-GR" sz="3200" b="1" dirty="0" smtClean="0"/>
              <a:t> / Γρίφος που  εμπνεύστηκε ο Αρχιμήδης </a:t>
            </a:r>
            <a:r>
              <a:rPr lang="el-GR" sz="3200" b="1" dirty="0"/>
              <a:t>από την </a:t>
            </a:r>
            <a:r>
              <a:rPr lang="el-GR" sz="3200" b="1" dirty="0">
                <a:solidFill>
                  <a:srgbClr val="FFC000"/>
                </a:solidFill>
              </a:rPr>
              <a:t>Οδύσσεια</a:t>
            </a:r>
            <a:r>
              <a:rPr lang="el-GR" sz="3200" b="1" dirty="0"/>
              <a:t> και </a:t>
            </a:r>
            <a:r>
              <a:rPr lang="el-GR" sz="3200" b="1" dirty="0" smtClean="0"/>
              <a:t>ειδικότερα από την </a:t>
            </a:r>
            <a:r>
              <a:rPr lang="el-GR" sz="3200" b="1" dirty="0" smtClean="0">
                <a:solidFill>
                  <a:srgbClr val="FFC000"/>
                </a:solidFill>
              </a:rPr>
              <a:t>ραψωδία μ </a:t>
            </a:r>
            <a:r>
              <a:rPr lang="el-GR" sz="3200" b="1" dirty="0" smtClean="0"/>
              <a:t>όπου αναφέρεται η </a:t>
            </a:r>
            <a:r>
              <a:rPr lang="el-GR" sz="3200" b="1" dirty="0"/>
              <a:t>θανάτωση των </a:t>
            </a:r>
            <a:r>
              <a:rPr lang="el-GR" sz="3200" b="1" dirty="0">
                <a:solidFill>
                  <a:srgbClr val="FFC000"/>
                </a:solidFill>
              </a:rPr>
              <a:t>βοών του Ηλίου</a:t>
            </a:r>
            <a:r>
              <a:rPr lang="el-GR" sz="3200" b="1" dirty="0"/>
              <a:t> από τους συντρόφους του </a:t>
            </a:r>
            <a:r>
              <a:rPr lang="el-GR" sz="3200" b="1" dirty="0" smtClean="0"/>
              <a:t>Οδυσσέα</a:t>
            </a:r>
          </a:p>
          <a:p>
            <a:pPr marL="0" indent="0" algn="ctr">
              <a:buNone/>
            </a:pPr>
            <a:endParaRPr lang="el-GR" sz="3200" b="1" dirty="0" smtClean="0"/>
          </a:p>
          <a:p>
            <a:pPr marL="0" indent="0" algn="ctr">
              <a:buNone/>
            </a:pPr>
            <a:endParaRPr lang="el-GR" b="1" dirty="0" smtClean="0">
              <a:latin typeface="Garamond" panose="02020404030301010803" pitchFamily="18" charset="0"/>
            </a:endParaRPr>
          </a:p>
          <a:p>
            <a:pPr marL="0" indent="0">
              <a:buNone/>
            </a:pPr>
            <a:endParaRPr lang="el-G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534" y="4149080"/>
            <a:ext cx="2470522" cy="247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591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404664"/>
            <a:ext cx="8928992" cy="6309420"/>
          </a:xfrm>
          <a:prstGeom prst="rect">
            <a:avLst/>
          </a:prstGeom>
          <a:noFill/>
        </p:spPr>
        <p:txBody>
          <a:bodyPr wrap="square" rtlCol="0">
            <a:spAutoFit/>
          </a:bodyPr>
          <a:lstStyle/>
          <a:p>
            <a:pPr algn="ctr"/>
            <a:r>
              <a:rPr lang="el-GR" sz="1600" b="1" dirty="0" smtClean="0"/>
              <a:t>	</a:t>
            </a:r>
            <a:r>
              <a:rPr lang="el-GR" sz="2000" b="1" dirty="0" smtClean="0">
                <a:solidFill>
                  <a:srgbClr val="FFC000"/>
                </a:solidFill>
              </a:rPr>
              <a:t>Α ΄ ΜΕΡΟΣ ΤΟΥ ΠΡΟΒΛΗΜΑΤΟΣ</a:t>
            </a:r>
          </a:p>
          <a:p>
            <a:r>
              <a:rPr lang="el-GR" sz="1600" b="1" dirty="0" smtClean="0"/>
              <a:t>«Αν είσαι, ξένε μου, σοφός και ο νου σου κατεβάζει, σκέψου </a:t>
            </a:r>
          </a:p>
          <a:p>
            <a:r>
              <a:rPr lang="el-GR" sz="1600" b="1" dirty="0" smtClean="0"/>
              <a:t>καλά και μέτρησε πόσα τα βόδια του Ήλιου που έβοσκαν </a:t>
            </a:r>
          </a:p>
          <a:p>
            <a:r>
              <a:rPr lang="el-GR" sz="1600" b="1" dirty="0" smtClean="0"/>
              <a:t>σε  τέσσερα κοπάδια μοιρασμένα, στους κάμπους τους σικελικούς </a:t>
            </a:r>
          </a:p>
          <a:p>
            <a:r>
              <a:rPr lang="el-GR" sz="1600" b="1" dirty="0" smtClean="0"/>
              <a:t>της νήσου Θρινακίας, και το καθένα από αυτά δικό του είχε χρώμα.</a:t>
            </a:r>
          </a:p>
          <a:p>
            <a:r>
              <a:rPr lang="el-GR" sz="1600" b="1" dirty="0" smtClean="0"/>
              <a:t>Το πρώτο άσπρο ήτανε, κατάλευκο σαν γάλα, </a:t>
            </a:r>
          </a:p>
          <a:p>
            <a:r>
              <a:rPr lang="el-GR" sz="1600" b="1" dirty="0" smtClean="0"/>
              <a:t>το δεύτερο λαμποκόπαγε, με τις σκούρες του τις τρίχες, </a:t>
            </a:r>
          </a:p>
          <a:p>
            <a:r>
              <a:rPr lang="el-GR" sz="1600" b="1" dirty="0" smtClean="0"/>
              <a:t>το άλλο ξανθό, το τέταρτο τα χρώματα είχε όλα.</a:t>
            </a:r>
          </a:p>
          <a:p>
            <a:r>
              <a:rPr lang="el-GR" sz="1600" b="1" dirty="0" smtClean="0"/>
              <a:t>Και μέσα στα κοπάδια αυτά υπήρχαν ταύροι αμέτρητοι και καταμερισμένοι.</a:t>
            </a:r>
          </a:p>
          <a:p>
            <a:r>
              <a:rPr lang="el-GR" sz="1600" b="1" dirty="0" smtClean="0"/>
              <a:t>Στοχάσου, ξένε μου, να πεις στο πρόβλημα την λύση.</a:t>
            </a:r>
          </a:p>
          <a:p>
            <a:r>
              <a:rPr lang="el-GR" sz="1600" b="1" dirty="0" smtClean="0"/>
              <a:t>Των ταύρων των λευκότριχων θέλεις να βρεις το πλήθος.</a:t>
            </a:r>
          </a:p>
          <a:p>
            <a:r>
              <a:rPr lang="el-GR" sz="1600" b="1" dirty="0" smtClean="0"/>
              <a:t>Πάρε από τους σκούρους τους μισούς, το τρίτο τους </a:t>
            </a:r>
          </a:p>
          <a:p>
            <a:r>
              <a:rPr lang="el-GR" sz="1600" b="1" dirty="0" smtClean="0"/>
              <a:t>και βάλε όλους ταύρους τους ξανθούς και αντάμα πρόσθεσέ τους.</a:t>
            </a:r>
          </a:p>
          <a:p>
            <a:r>
              <a:rPr lang="el-GR" sz="1600" b="1" dirty="0" smtClean="0"/>
              <a:t>Αν τώρα των σκουρόχρωμων θέλεις να βρεις το πλήθος, να πάρεις απ’ τους παρδαλούς το τέταρτο,</a:t>
            </a:r>
          </a:p>
          <a:p>
            <a:r>
              <a:rPr lang="el-GR" sz="1600" b="1" dirty="0" smtClean="0"/>
              <a:t> το πέμπτο, μαζί με όλους τους ξανθούς κι αμέσως πρόσθεσέ τους.</a:t>
            </a:r>
          </a:p>
          <a:p>
            <a:r>
              <a:rPr lang="el-GR" sz="1600" b="1" dirty="0" smtClean="0"/>
              <a:t> Για τους παρδαλούς που μένουνε, ξένε μου, θυμήσου, να πάρεις το έκτο, </a:t>
            </a:r>
          </a:p>
          <a:p>
            <a:r>
              <a:rPr lang="el-GR" sz="1600" b="1" dirty="0" smtClean="0"/>
              <a:t>το έβδομο του κοπαδιού των άσπρων, και ακόμα πάρε τους ξανθούς και πρόσθεσέ τους όλους.</a:t>
            </a:r>
          </a:p>
          <a:p>
            <a:r>
              <a:rPr lang="el-GR" sz="1600" b="1" dirty="0" smtClean="0"/>
              <a:t>Τις αγελάδες για να βρεις σκέψου τα παρακάτω.</a:t>
            </a:r>
          </a:p>
          <a:p>
            <a:r>
              <a:rPr lang="el-GR" sz="1600" b="1" dirty="0" smtClean="0"/>
              <a:t>Για να μετρήσεις τις λευκές αγελάδες πάρε το τρίτο και το τέταρτο του κοπαδιού των σκούρων.</a:t>
            </a:r>
          </a:p>
          <a:p>
            <a:r>
              <a:rPr lang="el-GR" sz="1600" b="1" dirty="0" smtClean="0"/>
              <a:t>Όλες τις σκούρες για να βρεις, που βόσκουν με τους ταύρους, πάρε από τις παρδαλές  </a:t>
            </a:r>
          </a:p>
          <a:p>
            <a:r>
              <a:rPr lang="el-GR" sz="1600" b="1" dirty="0" smtClean="0"/>
              <a:t>το τέταρτο και πέμπτο. Για να βρεις τώρα τις παρδαλές  τις αγελάδες πάρε από το κοπάδι το ξανθό</a:t>
            </a:r>
          </a:p>
          <a:p>
            <a:r>
              <a:rPr lang="el-GR" sz="1600" b="1" dirty="0"/>
              <a:t>τ</a:t>
            </a:r>
            <a:r>
              <a:rPr lang="el-GR" sz="1600" b="1" dirty="0" smtClean="0"/>
              <a:t>ο πέμπτο και το έκτο. Για να μετρήσεις τις ξανθές σκέψου πως ήταν τόσες όσες του τρίτου το μισό</a:t>
            </a:r>
          </a:p>
          <a:p>
            <a:r>
              <a:rPr lang="el-GR" sz="1600" b="1" dirty="0" smtClean="0"/>
              <a:t>και το έβδομο ακόμα του κοπαδιού των άσπρων. Αν λογαριάσεις ακριβώς χώρια το κάθε χρώμα, </a:t>
            </a:r>
          </a:p>
          <a:p>
            <a:r>
              <a:rPr lang="el-GR" sz="1600" b="1" dirty="0" smtClean="0"/>
              <a:t>τους  σαρκωμένους ταύρους και τις αγελάδες, θα είσαι σοφός κι όχι άσχετος</a:t>
            </a:r>
          </a:p>
          <a:p>
            <a:r>
              <a:rPr lang="el-GR" sz="1600" b="1" dirty="0" smtClean="0"/>
              <a:t> στων αριθμών την τέχνη»</a:t>
            </a:r>
            <a:endParaRPr lang="el-GR" sz="1600" b="1" dirty="0"/>
          </a:p>
        </p:txBody>
      </p:sp>
      <p:pic>
        <p:nvPicPr>
          <p:cNvPr id="3" name="2 - Εικόνα" descr="artcattl.jpg"/>
          <p:cNvPicPr>
            <a:picLocks noChangeAspect="1"/>
          </p:cNvPicPr>
          <p:nvPr/>
        </p:nvPicPr>
        <p:blipFill>
          <a:blip r:embed="rId2" cstate="print"/>
          <a:stretch>
            <a:fillRect/>
          </a:stretch>
        </p:blipFill>
        <p:spPr>
          <a:xfrm>
            <a:off x="6876256" y="1340768"/>
            <a:ext cx="1867761" cy="1512000"/>
          </a:xfrm>
          <a:prstGeom prst="rect">
            <a:avLst/>
          </a:prstGeom>
          <a:ln w="57150">
            <a:solidFill>
              <a:schemeClr val="accent3">
                <a:lumMod val="50000"/>
              </a:schemeClr>
            </a:solidFill>
          </a:ln>
        </p:spPr>
      </p:pic>
    </p:spTree>
    <p:extLst>
      <p:ext uri="{BB962C8B-B14F-4D97-AF65-F5344CB8AC3E}">
        <p14:creationId xmlns:p14="http://schemas.microsoft.com/office/powerpoint/2010/main" val="1555314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764704"/>
            <a:ext cx="7569701" cy="3970318"/>
          </a:xfrm>
          <a:prstGeom prst="rect">
            <a:avLst/>
          </a:prstGeom>
          <a:noFill/>
        </p:spPr>
        <p:txBody>
          <a:bodyPr wrap="none" rtlCol="0">
            <a:spAutoFit/>
          </a:bodyPr>
          <a:lstStyle/>
          <a:p>
            <a:r>
              <a:rPr lang="el-GR" sz="2800" b="1" dirty="0" smtClean="0"/>
              <a:t>Όπως είναι διατυπωμένο το πρώτο μέρος </a:t>
            </a:r>
          </a:p>
          <a:p>
            <a:r>
              <a:rPr lang="el-GR" sz="2800" b="1" dirty="0" smtClean="0"/>
              <a:t>του προβλήματος έχει άπειρες λύσεις.</a:t>
            </a:r>
          </a:p>
          <a:p>
            <a:r>
              <a:rPr lang="el-GR" sz="2800" b="1" dirty="0" smtClean="0"/>
              <a:t>Για εκείνους που επιθυμούν να συγκαταλεγούν </a:t>
            </a:r>
          </a:p>
          <a:p>
            <a:r>
              <a:rPr lang="el-GR" sz="2800" b="1" dirty="0" smtClean="0"/>
              <a:t>στις τάξεις των σοφών ο Αρχιμήδης ανεβάζει </a:t>
            </a:r>
          </a:p>
          <a:p>
            <a:r>
              <a:rPr lang="el-GR" sz="2800" b="1" dirty="0" smtClean="0"/>
              <a:t>τον πήχη σε Ολύμπιο ύψος ∙</a:t>
            </a:r>
          </a:p>
          <a:p>
            <a:r>
              <a:rPr lang="el-GR" sz="2800" b="1" dirty="0" smtClean="0"/>
              <a:t>προσθέτει  περαιτέρω στοιχεία, για να περιορίσει </a:t>
            </a:r>
          </a:p>
          <a:p>
            <a:r>
              <a:rPr lang="el-GR" sz="2800" b="1" dirty="0" smtClean="0"/>
              <a:t>το εύρος των  πιθανών λύσεων  σε ένα και μοναδικό </a:t>
            </a:r>
          </a:p>
          <a:p>
            <a:r>
              <a:rPr lang="el-GR" sz="2800" b="1" dirty="0" smtClean="0"/>
              <a:t>σύνολο αριθμών.</a:t>
            </a:r>
          </a:p>
          <a:p>
            <a:pPr algn="ctr"/>
            <a:r>
              <a:rPr lang="el-GR" sz="2800" b="1" dirty="0" smtClean="0">
                <a:solidFill>
                  <a:srgbClr val="FFC000"/>
                </a:solidFill>
              </a:rPr>
              <a:t>Ιδού το δεύτερο μέρος του προβλήματος</a:t>
            </a:r>
            <a:endParaRPr lang="el-GR" sz="2800" b="1" dirty="0">
              <a:solidFill>
                <a:srgbClr val="FFC000"/>
              </a:solidFill>
            </a:endParaRPr>
          </a:p>
        </p:txBody>
      </p:sp>
      <p:pic>
        <p:nvPicPr>
          <p:cNvPr id="3" name="2 - Εικόνα" descr="images (7).jpg"/>
          <p:cNvPicPr>
            <a:picLocks noChangeAspect="1"/>
          </p:cNvPicPr>
          <p:nvPr/>
        </p:nvPicPr>
        <p:blipFill>
          <a:blip r:embed="rId3" cstate="print"/>
          <a:stretch>
            <a:fillRect/>
          </a:stretch>
        </p:blipFill>
        <p:spPr>
          <a:xfrm>
            <a:off x="6876256" y="404664"/>
            <a:ext cx="1676400" cy="1752600"/>
          </a:xfrm>
          <a:prstGeom prst="rect">
            <a:avLst/>
          </a:prstGeom>
          <a:ln w="57150">
            <a:solidFill>
              <a:schemeClr val="accent3">
                <a:lumMod val="50000"/>
              </a:schemeClr>
            </a:solidFill>
          </a:ln>
        </p:spPr>
      </p:pic>
      <p:pic>
        <p:nvPicPr>
          <p:cNvPr id="4" name="3 - Εικόνα" descr="images (5).jpg"/>
          <p:cNvPicPr>
            <a:picLocks noChangeAspect="1"/>
          </p:cNvPicPr>
          <p:nvPr/>
        </p:nvPicPr>
        <p:blipFill>
          <a:blip r:embed="rId4" cstate="print"/>
          <a:stretch>
            <a:fillRect/>
          </a:stretch>
        </p:blipFill>
        <p:spPr>
          <a:xfrm>
            <a:off x="467544" y="4797152"/>
            <a:ext cx="1699260" cy="1722120"/>
          </a:xfrm>
          <a:prstGeom prst="rect">
            <a:avLst/>
          </a:prstGeom>
          <a:ln w="57150">
            <a:solidFill>
              <a:schemeClr val="accent3">
                <a:lumMod val="50000"/>
              </a:schemeClr>
            </a:solidFill>
          </a:ln>
        </p:spPr>
      </p:pic>
    </p:spTree>
    <p:extLst>
      <p:ext uri="{BB962C8B-B14F-4D97-AF65-F5344CB8AC3E}">
        <p14:creationId xmlns:p14="http://schemas.microsoft.com/office/powerpoint/2010/main" val="16310193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1196752"/>
            <a:ext cx="8335936" cy="4524315"/>
          </a:xfrm>
          <a:prstGeom prst="rect">
            <a:avLst/>
          </a:prstGeom>
          <a:noFill/>
        </p:spPr>
        <p:txBody>
          <a:bodyPr wrap="none" rtlCol="0">
            <a:spAutoFit/>
          </a:bodyPr>
          <a:lstStyle/>
          <a:p>
            <a:r>
              <a:rPr lang="el-GR" sz="2400" b="1" dirty="0" smtClean="0"/>
              <a:t>«Πρόσεξε όσα θα σου πω για του Ήλιου τους ταύρους.</a:t>
            </a:r>
          </a:p>
          <a:p>
            <a:r>
              <a:rPr lang="el-GR" sz="2400" b="1" dirty="0" smtClean="0"/>
              <a:t>Οι ταύροι οι λευκότριχοι σαν πήγαιναν και σμίγαν μαζί με τους </a:t>
            </a:r>
          </a:p>
          <a:p>
            <a:r>
              <a:rPr lang="el-GR" sz="2400" b="1" dirty="0" smtClean="0"/>
              <a:t>σκουρόχρωμους τους ταύρους όλοι αντάμα, γινόντουσαν ισόμετροι </a:t>
            </a:r>
          </a:p>
          <a:p>
            <a:r>
              <a:rPr lang="el-GR" sz="2400" b="1" dirty="0" smtClean="0"/>
              <a:t>στο μάκρος και το πλάτος, τετράγωνο σχημάτιζαν</a:t>
            </a:r>
          </a:p>
          <a:p>
            <a:r>
              <a:rPr lang="el-GR" sz="2400" b="1" dirty="0" smtClean="0"/>
              <a:t> στης Θρινακίας τους κάμπους. Και όλοι οι ταύροι οι παρδαλοί </a:t>
            </a:r>
          </a:p>
          <a:p>
            <a:r>
              <a:rPr lang="el-GR" sz="2400" b="1" dirty="0" smtClean="0"/>
              <a:t>με τους ξανθούς παρέα σχημάτιζαν σαν στέκονταν τριγωνικό </a:t>
            </a:r>
          </a:p>
          <a:p>
            <a:r>
              <a:rPr lang="el-GR" sz="2400" b="1" dirty="0" smtClean="0"/>
              <a:t>ένα σχήμα και λιγοστεύαν βαθμηδόν και φτάνανε στον ένα, </a:t>
            </a:r>
          </a:p>
          <a:p>
            <a:r>
              <a:rPr lang="el-GR" sz="2400" b="1" dirty="0" smtClean="0"/>
              <a:t>χωρίς μαζί να βρίσκονται ταύροι με άλλο χρώμα </a:t>
            </a:r>
          </a:p>
          <a:p>
            <a:r>
              <a:rPr lang="el-GR" sz="2400" b="1" dirty="0" smtClean="0"/>
              <a:t>κι ούτε απ’ τους ταύρους  μας αυτούς κανένας τους να λείπει.</a:t>
            </a:r>
          </a:p>
          <a:p>
            <a:r>
              <a:rPr lang="el-GR" sz="2400" b="1" dirty="0" smtClean="0"/>
              <a:t>Αν λογαριάσεις, ξένε μου, των κοπαδιών τα πλήθη, μπορείς  </a:t>
            </a:r>
          </a:p>
          <a:p>
            <a:r>
              <a:rPr lang="el-GR" sz="2400" b="1" dirty="0" smtClean="0"/>
              <a:t>να’ σαι περήφανος κι όπου κι αν πας να ξέρεις πως κρίθηκες </a:t>
            </a:r>
          </a:p>
          <a:p>
            <a:r>
              <a:rPr lang="el-GR" sz="2400" b="1" dirty="0" smtClean="0"/>
              <a:t>και νίκησες κι είσαι σοφός σπουδαίος»</a:t>
            </a:r>
            <a:endParaRPr lang="el-GR" sz="2400" b="1" dirty="0"/>
          </a:p>
        </p:txBody>
      </p:sp>
      <p:pic>
        <p:nvPicPr>
          <p:cNvPr id="3" name="2 - Εικόνα" descr="images (10).jpg"/>
          <p:cNvPicPr>
            <a:picLocks noChangeAspect="1"/>
          </p:cNvPicPr>
          <p:nvPr/>
        </p:nvPicPr>
        <p:blipFill>
          <a:blip r:embed="rId2" cstate="print"/>
          <a:stretch>
            <a:fillRect/>
          </a:stretch>
        </p:blipFill>
        <p:spPr>
          <a:xfrm>
            <a:off x="7066946" y="188640"/>
            <a:ext cx="1620000" cy="1146743"/>
          </a:xfrm>
          <a:prstGeom prst="rect">
            <a:avLst/>
          </a:prstGeom>
          <a:ln w="57150">
            <a:solidFill>
              <a:schemeClr val="accent3">
                <a:lumMod val="50000"/>
              </a:schemeClr>
            </a:solidFill>
          </a:ln>
        </p:spPr>
      </p:pic>
      <p:pic>
        <p:nvPicPr>
          <p:cNvPr id="4" name="3 - Εικόνα" descr="images (9).jpg"/>
          <p:cNvPicPr>
            <a:picLocks noChangeAspect="1"/>
          </p:cNvPicPr>
          <p:nvPr/>
        </p:nvPicPr>
        <p:blipFill>
          <a:blip r:embed="rId3" cstate="print"/>
          <a:stretch>
            <a:fillRect/>
          </a:stretch>
        </p:blipFill>
        <p:spPr>
          <a:xfrm>
            <a:off x="7359398" y="5484366"/>
            <a:ext cx="1179351" cy="1112985"/>
          </a:xfrm>
          <a:prstGeom prst="rect">
            <a:avLst/>
          </a:prstGeom>
          <a:ln w="57150">
            <a:solidFill>
              <a:schemeClr val="accent3">
                <a:lumMod val="50000"/>
              </a:schemeClr>
            </a:solidFill>
          </a:ln>
        </p:spPr>
      </p:pic>
    </p:spTree>
    <p:extLst>
      <p:ext uri="{BB962C8B-B14F-4D97-AF65-F5344CB8AC3E}">
        <p14:creationId xmlns:p14="http://schemas.microsoft.com/office/powerpoint/2010/main" val="15097271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827956"/>
            <a:ext cx="8031825" cy="3108543"/>
          </a:xfrm>
          <a:prstGeom prst="rect">
            <a:avLst/>
          </a:prstGeom>
          <a:noFill/>
        </p:spPr>
        <p:txBody>
          <a:bodyPr wrap="square" rtlCol="0">
            <a:spAutoFit/>
          </a:bodyPr>
          <a:lstStyle/>
          <a:p>
            <a:pPr algn="ctr"/>
            <a:r>
              <a:rPr lang="en-US" sz="2800" b="1" dirty="0" smtClean="0"/>
              <a:t>To </a:t>
            </a:r>
            <a:r>
              <a:rPr lang="en-US" sz="2800" b="1" dirty="0" smtClean="0">
                <a:solidFill>
                  <a:srgbClr val="FFC000"/>
                </a:solidFill>
              </a:rPr>
              <a:t>1965</a:t>
            </a:r>
            <a:r>
              <a:rPr lang="en-US" sz="2800" b="1" dirty="0" smtClean="0"/>
              <a:t>  </a:t>
            </a:r>
            <a:r>
              <a:rPr lang="el-GR" sz="2800" b="1" dirty="0" smtClean="0"/>
              <a:t>μαθηματικοί στο Πανεπιστήμιο </a:t>
            </a:r>
            <a:r>
              <a:rPr lang="en-US" sz="2800" b="1" dirty="0" smtClean="0"/>
              <a:t>Waterloo</a:t>
            </a:r>
            <a:r>
              <a:rPr lang="el-GR" sz="2800" b="1" dirty="0" smtClean="0"/>
              <a:t> στο Οντάριο </a:t>
            </a:r>
          </a:p>
          <a:p>
            <a:pPr algn="ctr"/>
            <a:r>
              <a:rPr lang="el-GR" sz="2800" b="1" dirty="0" smtClean="0"/>
              <a:t>του </a:t>
            </a:r>
            <a:r>
              <a:rPr lang="el-GR" sz="2800" b="1" dirty="0"/>
              <a:t>Κ</a:t>
            </a:r>
            <a:r>
              <a:rPr lang="el-GR" sz="2800" b="1" dirty="0" smtClean="0"/>
              <a:t>αναδά  έφθασαν στη πλήρη λύση – και τα 206.545 ψηφία -  .</a:t>
            </a:r>
          </a:p>
          <a:p>
            <a:pPr algn="ctr"/>
            <a:endParaRPr lang="el-GR" sz="2800" b="1" dirty="0"/>
          </a:p>
          <a:p>
            <a:pPr algn="ctr"/>
            <a:r>
              <a:rPr lang="el-GR" sz="2800" b="1" dirty="0" smtClean="0"/>
              <a:t>Η έντυπη λύση καταλαμβάνει </a:t>
            </a:r>
            <a:r>
              <a:rPr lang="el-GR" sz="2800" b="1" dirty="0" smtClean="0">
                <a:solidFill>
                  <a:srgbClr val="FFC000"/>
                </a:solidFill>
              </a:rPr>
              <a:t>42 μεγάλου σχήματος φύλλα υπολογιστή.</a:t>
            </a:r>
          </a:p>
        </p:txBody>
      </p:sp>
      <p:pic>
        <p:nvPicPr>
          <p:cNvPr id="4" name="3 - Εικόνα" descr="330px-IBM_1620_data_processing_machine_on_display,_Seattle_World's_Fair,_1962.jpg"/>
          <p:cNvPicPr>
            <a:picLocks noChangeAspect="1"/>
          </p:cNvPicPr>
          <p:nvPr/>
        </p:nvPicPr>
        <p:blipFill>
          <a:blip r:embed="rId2" cstate="print"/>
          <a:srcRect l="2928" t="2247" r="3360" b="7855"/>
          <a:stretch>
            <a:fillRect/>
          </a:stretch>
        </p:blipFill>
        <p:spPr>
          <a:xfrm>
            <a:off x="5979089" y="3861048"/>
            <a:ext cx="2304256" cy="2880320"/>
          </a:xfrm>
          <a:prstGeom prst="rect">
            <a:avLst/>
          </a:prstGeom>
          <a:ln w="57150">
            <a:solidFill>
              <a:schemeClr val="accent3">
                <a:lumMod val="50000"/>
              </a:schemeClr>
            </a:solidFill>
          </a:ln>
        </p:spPr>
      </p:pic>
      <p:pic>
        <p:nvPicPr>
          <p:cNvPr id="5" name="4 - Εικόνα" descr="IBM_1620_Model_1.jpg"/>
          <p:cNvPicPr>
            <a:picLocks noChangeAspect="1"/>
          </p:cNvPicPr>
          <p:nvPr/>
        </p:nvPicPr>
        <p:blipFill>
          <a:blip r:embed="rId3" cstate="print"/>
          <a:stretch>
            <a:fillRect/>
          </a:stretch>
        </p:blipFill>
        <p:spPr>
          <a:xfrm>
            <a:off x="775937" y="4725144"/>
            <a:ext cx="2857500" cy="1874520"/>
          </a:xfrm>
          <a:prstGeom prst="rect">
            <a:avLst/>
          </a:prstGeom>
          <a:ln w="57150">
            <a:solidFill>
              <a:schemeClr val="accent3">
                <a:lumMod val="50000"/>
              </a:schemeClr>
            </a:solidFill>
          </a:ln>
        </p:spPr>
      </p:pic>
    </p:spTree>
    <p:extLst>
      <p:ext uri="{BB962C8B-B14F-4D97-AF65-F5344CB8AC3E}">
        <p14:creationId xmlns:p14="http://schemas.microsoft.com/office/powerpoint/2010/main" val="2244399581"/>
      </p:ext>
    </p:extLst>
  </p:cSld>
  <p:clrMapOvr>
    <a:masterClrMapping/>
  </p:clrMapOvr>
  <p:transition spd="slow">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1520" y="1844824"/>
            <a:ext cx="8424936" cy="2677656"/>
          </a:xfrm>
          <a:prstGeom prst="rect">
            <a:avLst/>
          </a:prstGeom>
          <a:noFill/>
        </p:spPr>
        <p:txBody>
          <a:bodyPr wrap="square" rtlCol="0">
            <a:spAutoFit/>
          </a:bodyPr>
          <a:lstStyle/>
          <a:p>
            <a:pPr algn="ctr"/>
            <a:r>
              <a:rPr lang="en-US" sz="2800" b="1" dirty="0" smtClean="0"/>
              <a:t>To 1981 </a:t>
            </a:r>
            <a:r>
              <a:rPr lang="el-GR" sz="2800" b="1" dirty="0" smtClean="0"/>
              <a:t>το </a:t>
            </a:r>
            <a:r>
              <a:rPr lang="el-GR" sz="2800" b="1" dirty="0" smtClean="0">
                <a:solidFill>
                  <a:srgbClr val="FFC000"/>
                </a:solidFill>
              </a:rPr>
              <a:t>αρχαίο Βοεικόν πρόβλημα </a:t>
            </a:r>
            <a:r>
              <a:rPr lang="el-GR" sz="2800" b="1" dirty="0" smtClean="0"/>
              <a:t>θεωρήθηκε μια </a:t>
            </a:r>
          </a:p>
          <a:p>
            <a:pPr algn="ctr"/>
            <a:r>
              <a:rPr lang="el-GR" sz="2800" b="1" dirty="0" smtClean="0"/>
              <a:t>αρκετά σκληρή δοκιμασία για τον νέο </a:t>
            </a:r>
            <a:r>
              <a:rPr lang="el-GR" sz="2800" b="1" dirty="0" err="1" smtClean="0"/>
              <a:t>υπερ</a:t>
            </a:r>
            <a:r>
              <a:rPr lang="el-GR" sz="2800" b="1" dirty="0" smtClean="0"/>
              <a:t> – υπολογιστή</a:t>
            </a:r>
          </a:p>
          <a:p>
            <a:pPr algn="ctr"/>
            <a:r>
              <a:rPr lang="el-GR" sz="2800" b="1" dirty="0" smtClean="0"/>
              <a:t> </a:t>
            </a:r>
            <a:r>
              <a:rPr lang="en-US" sz="2800" b="1" dirty="0" smtClean="0"/>
              <a:t>Cray 1</a:t>
            </a:r>
            <a:r>
              <a:rPr lang="el-GR" sz="2800" b="1" dirty="0" smtClean="0"/>
              <a:t>  στο Εργαστήριο </a:t>
            </a:r>
            <a:r>
              <a:rPr lang="en-US" sz="2800" b="1" dirty="0" smtClean="0"/>
              <a:t>Lawrence Livermore.</a:t>
            </a:r>
            <a:endParaRPr lang="el-GR" sz="2800" b="1" dirty="0" smtClean="0"/>
          </a:p>
          <a:p>
            <a:pPr algn="ctr"/>
            <a:endParaRPr lang="en-US" sz="2800" b="1" dirty="0" smtClean="0"/>
          </a:p>
          <a:p>
            <a:pPr algn="ctr"/>
            <a:r>
              <a:rPr lang="en-US" sz="2800" b="1" dirty="0" smtClean="0"/>
              <a:t>O </a:t>
            </a:r>
            <a:r>
              <a:rPr lang="el-GR" sz="2800" b="1" dirty="0" smtClean="0"/>
              <a:t>ταχύτερος </a:t>
            </a:r>
            <a:r>
              <a:rPr lang="el-GR" sz="2800" b="1" dirty="0"/>
              <a:t>υ</a:t>
            </a:r>
            <a:r>
              <a:rPr lang="el-GR" sz="2800" b="1" dirty="0" smtClean="0"/>
              <a:t>πολογιστής στον κόσμο χρειάστηκε </a:t>
            </a:r>
          </a:p>
          <a:p>
            <a:pPr algn="ctr"/>
            <a:r>
              <a:rPr lang="el-GR" sz="2800" b="1" dirty="0" smtClean="0">
                <a:solidFill>
                  <a:srgbClr val="FFC000"/>
                </a:solidFill>
              </a:rPr>
              <a:t>δέκα ολόκληρα λεπτά </a:t>
            </a:r>
            <a:r>
              <a:rPr lang="el-GR" sz="2800" b="1" dirty="0" smtClean="0"/>
              <a:t>για να λύσει τον γρίφο.</a:t>
            </a:r>
            <a:endParaRPr lang="el-GR" sz="2800" b="1" dirty="0"/>
          </a:p>
        </p:txBody>
      </p:sp>
      <p:pic>
        <p:nvPicPr>
          <p:cNvPr id="4" name="3 - Εικόνα" descr="αρχείο λήψης (17).jpg"/>
          <p:cNvPicPr>
            <a:picLocks noChangeAspect="1"/>
          </p:cNvPicPr>
          <p:nvPr/>
        </p:nvPicPr>
        <p:blipFill>
          <a:blip r:embed="rId2" cstate="print"/>
          <a:stretch>
            <a:fillRect/>
          </a:stretch>
        </p:blipFill>
        <p:spPr>
          <a:xfrm>
            <a:off x="764010" y="4797152"/>
            <a:ext cx="1935782" cy="1935782"/>
          </a:xfrm>
          <a:prstGeom prst="rect">
            <a:avLst/>
          </a:prstGeom>
          <a:ln w="57150">
            <a:solidFill>
              <a:schemeClr val="accent3">
                <a:lumMod val="50000"/>
              </a:schemeClr>
            </a:solidFill>
          </a:ln>
        </p:spPr>
      </p:pic>
      <p:pic>
        <p:nvPicPr>
          <p:cNvPr id="5" name="4 - Εικόνα" descr="αρχείο λήψης.png"/>
          <p:cNvPicPr>
            <a:picLocks noChangeAspect="1"/>
          </p:cNvPicPr>
          <p:nvPr/>
        </p:nvPicPr>
        <p:blipFill>
          <a:blip r:embed="rId3" cstate="print"/>
          <a:stretch>
            <a:fillRect/>
          </a:stretch>
        </p:blipFill>
        <p:spPr>
          <a:xfrm>
            <a:off x="5796136" y="332656"/>
            <a:ext cx="2758440" cy="1059180"/>
          </a:xfrm>
          <a:prstGeom prst="rect">
            <a:avLst/>
          </a:prstGeom>
          <a:ln w="57150">
            <a:solidFill>
              <a:schemeClr val="accent3">
                <a:lumMod val="50000"/>
              </a:schemeClr>
            </a:solidFill>
          </a:ln>
        </p:spPr>
      </p:pic>
      <p:pic>
        <p:nvPicPr>
          <p:cNvPr id="6" name="5 - Εικόνα" descr="αρχείο λήψης (18).jpg"/>
          <p:cNvPicPr>
            <a:picLocks noChangeAspect="1"/>
          </p:cNvPicPr>
          <p:nvPr/>
        </p:nvPicPr>
        <p:blipFill>
          <a:blip r:embed="rId4" cstate="print"/>
          <a:stretch>
            <a:fillRect/>
          </a:stretch>
        </p:blipFill>
        <p:spPr>
          <a:xfrm>
            <a:off x="5508104" y="4819045"/>
            <a:ext cx="2808312" cy="1845173"/>
          </a:xfrm>
          <a:prstGeom prst="rect">
            <a:avLst/>
          </a:prstGeom>
          <a:ln w="57150">
            <a:solidFill>
              <a:schemeClr val="accent3">
                <a:lumMod val="50000"/>
              </a:schemeClr>
            </a:solidFill>
          </a:ln>
        </p:spPr>
      </p:pic>
      <p:pic>
        <p:nvPicPr>
          <p:cNvPr id="7" name="6 - Εικόνα" descr="images.jpg"/>
          <p:cNvPicPr>
            <a:picLocks noChangeAspect="1"/>
          </p:cNvPicPr>
          <p:nvPr/>
        </p:nvPicPr>
        <p:blipFill>
          <a:blip r:embed="rId5" cstate="print"/>
          <a:stretch>
            <a:fillRect/>
          </a:stretch>
        </p:blipFill>
        <p:spPr>
          <a:xfrm>
            <a:off x="755576" y="404664"/>
            <a:ext cx="2331720" cy="1257300"/>
          </a:xfrm>
          <a:prstGeom prst="rect">
            <a:avLst/>
          </a:prstGeom>
          <a:ln w="57150">
            <a:solidFill>
              <a:schemeClr val="accent3">
                <a:lumMod val="50000"/>
              </a:schemeClr>
            </a:solidFill>
          </a:ln>
        </p:spPr>
      </p:pic>
    </p:spTree>
    <p:extLst>
      <p:ext uri="{BB962C8B-B14F-4D97-AF65-F5344CB8AC3E}">
        <p14:creationId xmlns:p14="http://schemas.microsoft.com/office/powerpoint/2010/main" val="11824574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s (7).jpg"/>
          <p:cNvPicPr>
            <a:picLocks noChangeAspect="1"/>
          </p:cNvPicPr>
          <p:nvPr/>
        </p:nvPicPr>
        <p:blipFill>
          <a:blip r:embed="rId2" cstate="print"/>
          <a:stretch>
            <a:fillRect/>
          </a:stretch>
        </p:blipFill>
        <p:spPr>
          <a:xfrm>
            <a:off x="179512" y="4653136"/>
            <a:ext cx="2002532" cy="2002532"/>
          </a:xfrm>
          <a:prstGeom prst="rect">
            <a:avLst/>
          </a:prstGeom>
          <a:ln w="57150">
            <a:solidFill>
              <a:schemeClr val="accent6">
                <a:lumMod val="50000"/>
              </a:schemeClr>
            </a:solidFill>
          </a:ln>
        </p:spPr>
      </p:pic>
      <p:pic>
        <p:nvPicPr>
          <p:cNvPr id="3" name="2 - Εικόνα" descr="images (4).jpg"/>
          <p:cNvPicPr>
            <a:picLocks noChangeAspect="1"/>
          </p:cNvPicPr>
          <p:nvPr/>
        </p:nvPicPr>
        <p:blipFill>
          <a:blip r:embed="rId3" cstate="print"/>
          <a:stretch>
            <a:fillRect/>
          </a:stretch>
        </p:blipFill>
        <p:spPr>
          <a:xfrm>
            <a:off x="6647061" y="1163241"/>
            <a:ext cx="2114574" cy="3247793"/>
          </a:xfrm>
          <a:prstGeom prst="rect">
            <a:avLst/>
          </a:prstGeom>
          <a:ln w="57150">
            <a:solidFill>
              <a:schemeClr val="accent6">
                <a:lumMod val="50000"/>
              </a:schemeClr>
            </a:solidFill>
          </a:ln>
        </p:spPr>
      </p:pic>
      <p:pic>
        <p:nvPicPr>
          <p:cNvPr id="4" name="3 - Εικόνα" descr="images.png"/>
          <p:cNvPicPr>
            <a:picLocks noChangeAspect="1"/>
          </p:cNvPicPr>
          <p:nvPr/>
        </p:nvPicPr>
        <p:blipFill>
          <a:blip r:embed="rId4" cstate="print"/>
          <a:stretch>
            <a:fillRect/>
          </a:stretch>
        </p:blipFill>
        <p:spPr>
          <a:xfrm>
            <a:off x="6372200" y="4866506"/>
            <a:ext cx="2664296" cy="1789162"/>
          </a:xfrm>
          <a:prstGeom prst="rect">
            <a:avLst/>
          </a:prstGeom>
          <a:ln w="57150">
            <a:solidFill>
              <a:schemeClr val="accent6">
                <a:lumMod val="50000"/>
              </a:schemeClr>
            </a:solidFill>
          </a:ln>
        </p:spPr>
      </p:pic>
      <p:pic>
        <p:nvPicPr>
          <p:cNvPr id="5" name="4 - Εικόνα" descr="αρχείο λήψης (5).jpg"/>
          <p:cNvPicPr>
            <a:picLocks noChangeAspect="1"/>
          </p:cNvPicPr>
          <p:nvPr/>
        </p:nvPicPr>
        <p:blipFill>
          <a:blip r:embed="rId5" cstate="print"/>
          <a:stretch>
            <a:fillRect/>
          </a:stretch>
        </p:blipFill>
        <p:spPr>
          <a:xfrm>
            <a:off x="107504" y="1988840"/>
            <a:ext cx="2464679" cy="1846130"/>
          </a:xfrm>
          <a:prstGeom prst="rect">
            <a:avLst/>
          </a:prstGeom>
          <a:ln w="57150">
            <a:solidFill>
              <a:schemeClr val="accent6">
                <a:lumMod val="50000"/>
              </a:schemeClr>
            </a:solidFill>
          </a:ln>
        </p:spPr>
      </p:pic>
      <p:pic>
        <p:nvPicPr>
          <p:cNvPr id="6" name="5 - Εικόνα" descr="images (8).jpg"/>
          <p:cNvPicPr>
            <a:picLocks noChangeAspect="1"/>
          </p:cNvPicPr>
          <p:nvPr/>
        </p:nvPicPr>
        <p:blipFill>
          <a:blip r:embed="rId6" cstate="print"/>
          <a:stretch>
            <a:fillRect/>
          </a:stretch>
        </p:blipFill>
        <p:spPr>
          <a:xfrm>
            <a:off x="2946698" y="5294362"/>
            <a:ext cx="2422801" cy="1361306"/>
          </a:xfrm>
          <a:prstGeom prst="rect">
            <a:avLst/>
          </a:prstGeom>
          <a:ln w="57150">
            <a:solidFill>
              <a:schemeClr val="accent6">
                <a:lumMod val="50000"/>
              </a:schemeClr>
            </a:solidFill>
          </a:ln>
        </p:spPr>
      </p:pic>
      <p:sp>
        <p:nvSpPr>
          <p:cNvPr id="7" name="6 - TextBox"/>
          <p:cNvSpPr txBox="1"/>
          <p:nvPr/>
        </p:nvSpPr>
        <p:spPr>
          <a:xfrm>
            <a:off x="0" y="116632"/>
            <a:ext cx="8892480" cy="1323439"/>
          </a:xfrm>
          <a:prstGeom prst="rect">
            <a:avLst/>
          </a:prstGeom>
          <a:noFill/>
        </p:spPr>
        <p:txBody>
          <a:bodyPr wrap="square" rtlCol="0">
            <a:spAutoFit/>
          </a:bodyPr>
          <a:lstStyle/>
          <a:p>
            <a:pPr algn="ctr"/>
            <a:r>
              <a:rPr lang="el-GR" sz="4000" b="1" dirty="0">
                <a:solidFill>
                  <a:srgbClr val="FFC000"/>
                </a:solidFill>
                <a:effectLst>
                  <a:outerShdw blurRad="38100" dist="38100" dir="2700000" algn="tl">
                    <a:srgbClr val="000000">
                      <a:alpha val="43137"/>
                    </a:srgbClr>
                  </a:outerShdw>
                </a:effectLst>
              </a:rPr>
              <a:t>Ο άνθρωπος που μέτραγε  την  άμμο</a:t>
            </a:r>
          </a:p>
          <a:p>
            <a:pPr algn="ctr"/>
            <a:r>
              <a:rPr lang="el-GR" sz="4000" b="1" dirty="0" smtClean="0">
                <a:effectLst>
                  <a:outerShdw blurRad="38100" dist="38100" dir="2700000" algn="tl">
                    <a:srgbClr val="000000">
                      <a:alpha val="43137"/>
                    </a:srgbClr>
                  </a:outerShdw>
                </a:effectLst>
              </a:rPr>
              <a:t>«ΨΑΜΜΙΤΗΣ»</a:t>
            </a:r>
            <a:endParaRPr lang="el-GR" sz="4000" b="1" dirty="0">
              <a:effectLst>
                <a:outerShdw blurRad="38100" dist="38100" dir="2700000" algn="tl">
                  <a:srgbClr val="000000">
                    <a:alpha val="43137"/>
                  </a:srgbClr>
                </a:outerShdw>
              </a:effectLst>
            </a:endParaRPr>
          </a:p>
        </p:txBody>
      </p:sp>
      <p:pic>
        <p:nvPicPr>
          <p:cNvPr id="8" name="2 - Εικόνα" descr="αρχείο λήψης (7).jpg"/>
          <p:cNvPicPr>
            <a:picLocks noChangeAspect="1"/>
          </p:cNvPicPr>
          <p:nvPr/>
        </p:nvPicPr>
        <p:blipFill>
          <a:blip r:embed="rId7" cstate="print"/>
          <a:stretch>
            <a:fillRect/>
          </a:stretch>
        </p:blipFill>
        <p:spPr>
          <a:xfrm>
            <a:off x="3203848" y="1858516"/>
            <a:ext cx="2874874" cy="2106778"/>
          </a:xfrm>
          <a:prstGeom prst="rect">
            <a:avLst/>
          </a:prstGeom>
          <a:ln w="57150">
            <a:solidFill>
              <a:schemeClr val="accent6">
                <a:lumMod val="50000"/>
              </a:schemeClr>
            </a:solidFill>
          </a:ln>
        </p:spPr>
      </p:pic>
    </p:spTree>
    <p:extLst>
      <p:ext uri="{BB962C8B-B14F-4D97-AF65-F5344CB8AC3E}">
        <p14:creationId xmlns:p14="http://schemas.microsoft.com/office/powerpoint/2010/main" val="41494471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12223"/>
            <a:ext cx="4392488" cy="6587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3219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inastie_della_grecia_occidentale,_hieron_II,_32_litri_di_siracusa,_274-216_ac_ca.JPG"/>
          <p:cNvPicPr>
            <a:picLocks noChangeAspect="1"/>
          </p:cNvPicPr>
          <p:nvPr/>
        </p:nvPicPr>
        <p:blipFill>
          <a:blip r:embed="rId2" cstate="print"/>
          <a:stretch>
            <a:fillRect/>
          </a:stretch>
        </p:blipFill>
        <p:spPr>
          <a:xfrm>
            <a:off x="5220072" y="2348879"/>
            <a:ext cx="2408563" cy="2223897"/>
          </a:xfrm>
          <a:prstGeom prst="rect">
            <a:avLst/>
          </a:prstGeom>
          <a:ln w="57150">
            <a:solidFill>
              <a:schemeClr val="accent6">
                <a:lumMod val="50000"/>
              </a:schemeClr>
            </a:solidFill>
          </a:ln>
        </p:spPr>
      </p:pic>
      <p:pic>
        <p:nvPicPr>
          <p:cNvPr id="3" name="2 - Εικόνα" descr="images (5).jpg"/>
          <p:cNvPicPr>
            <a:picLocks noChangeAspect="1"/>
          </p:cNvPicPr>
          <p:nvPr/>
        </p:nvPicPr>
        <p:blipFill>
          <a:blip r:embed="rId3" cstate="print"/>
          <a:stretch>
            <a:fillRect/>
          </a:stretch>
        </p:blipFill>
        <p:spPr>
          <a:xfrm>
            <a:off x="971600" y="2276871"/>
            <a:ext cx="2088232" cy="2154375"/>
          </a:xfrm>
          <a:prstGeom prst="rect">
            <a:avLst/>
          </a:prstGeom>
          <a:ln w="57150">
            <a:solidFill>
              <a:schemeClr val="accent6">
                <a:lumMod val="50000"/>
              </a:schemeClr>
            </a:solidFill>
          </a:ln>
        </p:spPr>
      </p:pic>
      <p:sp>
        <p:nvSpPr>
          <p:cNvPr id="4" name="3 - TextBox"/>
          <p:cNvSpPr txBox="1"/>
          <p:nvPr/>
        </p:nvSpPr>
        <p:spPr>
          <a:xfrm>
            <a:off x="395536" y="1340768"/>
            <a:ext cx="8640253" cy="523220"/>
          </a:xfrm>
          <a:prstGeom prst="rect">
            <a:avLst/>
          </a:prstGeom>
          <a:noFill/>
        </p:spPr>
        <p:txBody>
          <a:bodyPr wrap="square" rtlCol="0">
            <a:spAutoFit/>
          </a:bodyPr>
          <a:lstStyle/>
          <a:p>
            <a:r>
              <a:rPr lang="el-GR" sz="2800" b="1" dirty="0" smtClean="0"/>
              <a:t>Το έργο απευθύνεται στον Συρακούσιο μονάρχη Γέλωνα Β’</a:t>
            </a:r>
            <a:endParaRPr lang="el-GR" sz="2800" b="1" dirty="0"/>
          </a:p>
        </p:txBody>
      </p:sp>
      <p:sp>
        <p:nvSpPr>
          <p:cNvPr id="5" name="4 - TextBox"/>
          <p:cNvSpPr txBox="1"/>
          <p:nvPr/>
        </p:nvSpPr>
        <p:spPr>
          <a:xfrm>
            <a:off x="251520" y="4797152"/>
            <a:ext cx="8568952" cy="1077218"/>
          </a:xfrm>
          <a:prstGeom prst="rect">
            <a:avLst/>
          </a:prstGeom>
          <a:noFill/>
        </p:spPr>
        <p:txBody>
          <a:bodyPr wrap="square" rtlCol="0">
            <a:spAutoFit/>
          </a:bodyPr>
          <a:lstStyle/>
          <a:p>
            <a:pPr algn="ctr"/>
            <a:r>
              <a:rPr lang="el-GR" sz="3200" b="1" dirty="0" smtClean="0"/>
              <a:t>Αποδεικνύει την ικανότητα του Αρχιμήδη</a:t>
            </a:r>
          </a:p>
          <a:p>
            <a:pPr algn="ctr"/>
            <a:r>
              <a:rPr lang="el-GR" sz="3200" b="1" dirty="0"/>
              <a:t>σ</a:t>
            </a:r>
            <a:r>
              <a:rPr lang="el-GR" sz="3200" b="1" dirty="0" smtClean="0"/>
              <a:t>τα Μαθηματικά των </a:t>
            </a:r>
            <a:r>
              <a:rPr lang="el-GR" sz="3200" b="1" dirty="0" smtClean="0">
                <a:solidFill>
                  <a:srgbClr val="FFC000"/>
                </a:solidFill>
                <a:effectLst>
                  <a:outerShdw blurRad="38100" dist="38100" dir="2700000" algn="tl">
                    <a:srgbClr val="000000">
                      <a:alpha val="43137"/>
                    </a:srgbClr>
                  </a:outerShdw>
                </a:effectLst>
              </a:rPr>
              <a:t>μεγάλων αριθμών</a:t>
            </a:r>
            <a:endParaRPr lang="el-GR" sz="32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5800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692696"/>
            <a:ext cx="8640960" cy="3600986"/>
          </a:xfrm>
          <a:prstGeom prst="rect">
            <a:avLst/>
          </a:prstGeom>
          <a:noFill/>
        </p:spPr>
        <p:txBody>
          <a:bodyPr wrap="square" rtlCol="0">
            <a:spAutoFit/>
          </a:bodyPr>
          <a:lstStyle/>
          <a:p>
            <a:pPr algn="ctr"/>
            <a:r>
              <a:rPr lang="el-GR" sz="2400" b="1" dirty="0" smtClean="0"/>
              <a:t>«Όμως εγώ θα επιχειρήσω να σου αποδείξω με</a:t>
            </a:r>
          </a:p>
          <a:p>
            <a:pPr algn="ctr"/>
            <a:r>
              <a:rPr lang="el-GR" sz="2400" b="1" dirty="0" smtClean="0"/>
              <a:t>γεωμετρικές αποδείξεις , τις οποίες εσύ θα μπορούσες </a:t>
            </a:r>
          </a:p>
          <a:p>
            <a:pPr algn="ctr"/>
            <a:r>
              <a:rPr lang="el-GR" sz="2400" b="1" dirty="0"/>
              <a:t>ν</a:t>
            </a:r>
            <a:r>
              <a:rPr lang="el-GR" sz="2400" b="1" dirty="0" smtClean="0"/>
              <a:t>α παρακολουθήσεις, ότι μεταξύ των αριθμών που </a:t>
            </a:r>
          </a:p>
          <a:p>
            <a:pPr algn="ctr"/>
            <a:r>
              <a:rPr lang="el-GR" sz="2400" b="1" dirty="0" smtClean="0"/>
              <a:t>κατονόμασα εγώ και τους οποίους εξέθεσα στα γραπτά, </a:t>
            </a:r>
          </a:p>
          <a:p>
            <a:pPr algn="ctr"/>
            <a:r>
              <a:rPr lang="el-GR" sz="2400" b="1" dirty="0" smtClean="0"/>
              <a:t>που υπέβαλα στον Ζεύξιππο,</a:t>
            </a:r>
            <a:r>
              <a:rPr lang="el-GR" sz="2400" b="1" dirty="0" smtClean="0">
                <a:effectLst>
                  <a:outerShdw blurRad="38100" dist="38100" dir="2700000" algn="tl">
                    <a:srgbClr val="000000">
                      <a:alpha val="43137"/>
                    </a:srgbClr>
                  </a:outerShdw>
                </a:effectLst>
              </a:rPr>
              <a:t> </a:t>
            </a:r>
            <a:r>
              <a:rPr lang="el-GR" sz="2400" b="1" dirty="0" smtClean="0"/>
              <a:t>υπάρχουν μερικοί </a:t>
            </a:r>
          </a:p>
          <a:p>
            <a:pPr algn="ctr"/>
            <a:r>
              <a:rPr lang="el-GR" sz="2400" b="1" dirty="0" smtClean="0"/>
              <a:t>οι οποίοι  δεν ξεπερνάνε μόνο </a:t>
            </a:r>
            <a:r>
              <a:rPr lang="el-GR" sz="2400" b="1" dirty="0" smtClean="0">
                <a:effectLst>
                  <a:outerShdw blurRad="38100" dist="38100" dir="2700000" algn="tl">
                    <a:srgbClr val="000000">
                      <a:alpha val="43137"/>
                    </a:srgbClr>
                  </a:outerShdw>
                </a:effectLst>
              </a:rPr>
              <a:t>τον αριθμό που δίνει</a:t>
            </a:r>
          </a:p>
          <a:p>
            <a:pPr algn="ctr"/>
            <a:r>
              <a:rPr lang="el-GR" sz="2400" b="1" dirty="0"/>
              <a:t>τ</a:t>
            </a:r>
            <a:r>
              <a:rPr lang="el-GR" sz="2400" b="1" dirty="0" smtClean="0"/>
              <a:t>ους κόκκους της άμμου με την οποία μπορεί να γεμίσει</a:t>
            </a:r>
          </a:p>
          <a:p>
            <a:pPr algn="ctr"/>
            <a:r>
              <a:rPr lang="el-GR" sz="2400" b="1" dirty="0" smtClean="0"/>
              <a:t>η γη, όπως είπαμε, αλλά και αυτόν που δίνει </a:t>
            </a:r>
            <a:r>
              <a:rPr lang="el-GR" sz="2400" b="1" dirty="0" smtClean="0">
                <a:effectLst>
                  <a:outerShdw blurRad="38100" dist="38100" dir="2700000" algn="tl">
                    <a:srgbClr val="000000">
                      <a:alpha val="43137"/>
                    </a:srgbClr>
                  </a:outerShdw>
                </a:effectLst>
              </a:rPr>
              <a:t>τους κόκκους</a:t>
            </a:r>
          </a:p>
          <a:p>
            <a:pPr algn="ctr"/>
            <a:r>
              <a:rPr lang="el-GR" sz="2400" b="1" dirty="0" smtClean="0">
                <a:effectLst>
                  <a:outerShdw blurRad="38100" dist="38100" dir="2700000" algn="tl">
                    <a:srgbClr val="000000">
                      <a:alpha val="43137"/>
                    </a:srgbClr>
                  </a:outerShdw>
                </a:effectLst>
              </a:rPr>
              <a:t>της άμμου που έχει  όγκο  όσος  είναι </a:t>
            </a:r>
            <a:r>
              <a:rPr lang="el-GR" sz="3600" b="1" dirty="0" smtClean="0">
                <a:solidFill>
                  <a:srgbClr val="FFC000"/>
                </a:solidFill>
                <a:effectLst>
                  <a:outerShdw blurRad="38100" dist="38100" dir="2700000" algn="tl">
                    <a:srgbClr val="000000">
                      <a:alpha val="43137"/>
                    </a:srgbClr>
                  </a:outerShdw>
                </a:effectLst>
              </a:rPr>
              <a:t>ο κόσμος</a:t>
            </a:r>
            <a:r>
              <a:rPr lang="el-GR" sz="2800" b="1" dirty="0" smtClean="0">
                <a:effectLst>
                  <a:outerShdw blurRad="38100" dist="38100" dir="2700000" algn="tl">
                    <a:srgbClr val="000000">
                      <a:alpha val="43137"/>
                    </a:srgbClr>
                  </a:outerShdw>
                </a:effectLst>
              </a:rPr>
              <a:t>»</a:t>
            </a:r>
            <a:r>
              <a:rPr lang="el-GR" sz="3600" b="1" dirty="0" smtClean="0">
                <a:effectLst>
                  <a:outerShdw blurRad="38100" dist="38100" dir="2700000" algn="tl">
                    <a:srgbClr val="000000">
                      <a:alpha val="43137"/>
                    </a:srgbClr>
                  </a:outerShdw>
                </a:effectLst>
              </a:rPr>
              <a:t>.</a:t>
            </a:r>
            <a:endParaRPr lang="el-GR" sz="2400" b="1" dirty="0"/>
          </a:p>
        </p:txBody>
      </p:sp>
      <p:pic>
        <p:nvPicPr>
          <p:cNvPr id="3" name="2 - Εικόνα" descr="images (6).jpg"/>
          <p:cNvPicPr>
            <a:picLocks noChangeAspect="1"/>
          </p:cNvPicPr>
          <p:nvPr/>
        </p:nvPicPr>
        <p:blipFill>
          <a:blip r:embed="rId2" cstate="print"/>
          <a:stretch>
            <a:fillRect/>
          </a:stretch>
        </p:blipFill>
        <p:spPr>
          <a:xfrm>
            <a:off x="323528" y="4717389"/>
            <a:ext cx="1851660" cy="1577340"/>
          </a:xfrm>
          <a:prstGeom prst="rect">
            <a:avLst/>
          </a:prstGeom>
          <a:ln w="57150">
            <a:solidFill>
              <a:schemeClr val="accent6">
                <a:lumMod val="50000"/>
              </a:schemeClr>
            </a:solidFill>
          </a:ln>
        </p:spPr>
      </p:pic>
      <p:sp>
        <p:nvSpPr>
          <p:cNvPr id="4" name="3 - TextBox"/>
          <p:cNvSpPr txBox="1"/>
          <p:nvPr/>
        </p:nvSpPr>
        <p:spPr>
          <a:xfrm>
            <a:off x="2411760" y="4725144"/>
            <a:ext cx="6624736" cy="1938992"/>
          </a:xfrm>
          <a:prstGeom prst="rect">
            <a:avLst/>
          </a:prstGeom>
          <a:noFill/>
        </p:spPr>
        <p:txBody>
          <a:bodyPr wrap="square" rtlCol="0">
            <a:spAutoFit/>
          </a:bodyPr>
          <a:lstStyle/>
          <a:p>
            <a:pPr marL="342900" indent="-342900" algn="ctr">
              <a:buFont typeface="Wingdings" panose="05000000000000000000" pitchFamily="2" charset="2"/>
              <a:buChar char="Ø"/>
            </a:pPr>
            <a:r>
              <a:rPr lang="el-GR" sz="2400" b="1" dirty="0" smtClean="0">
                <a:effectLst>
                  <a:outerShdw blurRad="38100" dist="38100" dir="2700000" algn="tl">
                    <a:srgbClr val="000000">
                      <a:alpha val="43137"/>
                    </a:srgbClr>
                  </a:outerShdw>
                </a:effectLst>
              </a:rPr>
              <a:t>Οι περισσότεροι αστρονόμοι </a:t>
            </a:r>
          </a:p>
          <a:p>
            <a:pPr algn="ctr"/>
            <a:r>
              <a:rPr lang="el-GR" sz="2400" b="1" dirty="0" smtClean="0">
                <a:effectLst>
                  <a:outerShdw blurRad="38100" dist="38100" dir="2700000" algn="tl">
                    <a:srgbClr val="000000">
                      <a:alpha val="43137"/>
                    </a:srgbClr>
                  </a:outerShdw>
                </a:effectLst>
              </a:rPr>
              <a:t>ονομάζουν </a:t>
            </a:r>
            <a:r>
              <a:rPr lang="el-GR" sz="2400" b="1" dirty="0" smtClean="0">
                <a:solidFill>
                  <a:srgbClr val="FFC000"/>
                </a:solidFill>
                <a:effectLst>
                  <a:outerShdw blurRad="38100" dist="38100" dir="2700000" algn="tl">
                    <a:srgbClr val="000000">
                      <a:alpha val="43137"/>
                    </a:srgbClr>
                  </a:outerShdw>
                </a:effectLst>
              </a:rPr>
              <a:t>κόσμο</a:t>
            </a:r>
            <a:r>
              <a:rPr lang="el-GR" sz="2400" b="1" dirty="0" smtClean="0">
                <a:effectLst>
                  <a:outerShdw blurRad="38100" dist="38100" dir="2700000" algn="tl">
                    <a:srgbClr val="000000">
                      <a:alpha val="43137"/>
                    </a:srgbClr>
                  </a:outerShdw>
                </a:effectLst>
              </a:rPr>
              <a:t>  την σφαίρα η οποία </a:t>
            </a:r>
          </a:p>
          <a:p>
            <a:pPr algn="ctr"/>
            <a:r>
              <a:rPr lang="el-GR" sz="2400" b="1" dirty="0" smtClean="0">
                <a:effectLst>
                  <a:outerShdw blurRad="38100" dist="38100" dir="2700000" algn="tl">
                    <a:srgbClr val="000000">
                      <a:alpha val="43137"/>
                    </a:srgbClr>
                  </a:outerShdw>
                </a:effectLst>
              </a:rPr>
              <a:t>έχει κέντρο το </a:t>
            </a:r>
            <a:r>
              <a:rPr lang="el-GR" sz="2400" b="1" dirty="0" smtClean="0">
                <a:solidFill>
                  <a:srgbClr val="FFC000"/>
                </a:solidFill>
                <a:effectLst>
                  <a:outerShdw blurRad="38100" dist="38100" dir="2700000" algn="tl">
                    <a:srgbClr val="000000">
                      <a:alpha val="43137"/>
                    </a:srgbClr>
                  </a:outerShdw>
                </a:effectLst>
              </a:rPr>
              <a:t>κέντρο της γης  </a:t>
            </a:r>
            <a:r>
              <a:rPr lang="el-GR" sz="2400" b="1" dirty="0" smtClean="0">
                <a:effectLst>
                  <a:outerShdw blurRad="38100" dist="38100" dir="2700000" algn="tl">
                    <a:srgbClr val="000000">
                      <a:alpha val="43137"/>
                    </a:srgbClr>
                  </a:outerShdw>
                </a:effectLst>
              </a:rPr>
              <a:t>και  </a:t>
            </a:r>
          </a:p>
          <a:p>
            <a:pPr algn="ctr"/>
            <a:r>
              <a:rPr lang="el-GR" sz="2400" b="1" dirty="0" smtClean="0">
                <a:effectLst>
                  <a:outerShdw blurRad="38100" dist="38100" dir="2700000" algn="tl">
                    <a:srgbClr val="000000">
                      <a:alpha val="43137"/>
                    </a:srgbClr>
                  </a:outerShdw>
                </a:effectLst>
              </a:rPr>
              <a:t>ακτίνα  ίση με την </a:t>
            </a:r>
            <a:r>
              <a:rPr lang="el-GR" sz="2400" b="1" dirty="0" smtClean="0">
                <a:solidFill>
                  <a:srgbClr val="FFC000"/>
                </a:solidFill>
                <a:effectLst>
                  <a:outerShdw blurRad="38100" dist="38100" dir="2700000" algn="tl">
                    <a:srgbClr val="000000">
                      <a:alpha val="43137"/>
                    </a:srgbClr>
                  </a:outerShdw>
                </a:effectLst>
              </a:rPr>
              <a:t>απόσταση του</a:t>
            </a:r>
          </a:p>
          <a:p>
            <a:pPr algn="ctr"/>
            <a:r>
              <a:rPr lang="el-GR" sz="2400" b="1" dirty="0" smtClean="0">
                <a:solidFill>
                  <a:srgbClr val="FFC000"/>
                </a:solidFill>
                <a:effectLst>
                  <a:outerShdw blurRad="38100" dist="38100" dir="2700000" algn="tl">
                    <a:srgbClr val="000000">
                      <a:alpha val="43137"/>
                    </a:srgbClr>
                  </a:outerShdw>
                </a:effectLst>
              </a:rPr>
              <a:t> κέντρου του ήλιου</a:t>
            </a:r>
            <a:r>
              <a:rPr lang="el-GR" sz="2400" b="1" dirty="0" smtClean="0">
                <a:effectLst>
                  <a:outerShdw blurRad="38100" dist="38100" dir="2700000" algn="tl">
                    <a:srgbClr val="000000">
                      <a:alpha val="43137"/>
                    </a:srgbClr>
                  </a:outerShdw>
                </a:effectLst>
              </a:rPr>
              <a:t> από </a:t>
            </a:r>
            <a:r>
              <a:rPr lang="el-GR" sz="2400" b="1" dirty="0" smtClean="0">
                <a:solidFill>
                  <a:srgbClr val="FFC000"/>
                </a:solidFill>
                <a:effectLst>
                  <a:outerShdw blurRad="38100" dist="38100" dir="2700000" algn="tl">
                    <a:srgbClr val="000000">
                      <a:alpha val="43137"/>
                    </a:srgbClr>
                  </a:outerShdw>
                </a:effectLst>
              </a:rPr>
              <a:t>το κέντρο της γης</a:t>
            </a:r>
            <a:endParaRPr lang="el-GR" sz="2400" b="1" dirty="0">
              <a:solidFill>
                <a:srgbClr val="FFC000"/>
              </a:solidFill>
              <a:effectLst>
                <a:outerShdw blurRad="38100" dist="38100" dir="2700000" algn="tl">
                  <a:srgbClr val="000000">
                    <a:alpha val="43137"/>
                  </a:srgbClr>
                </a:outerShdw>
              </a:effectLst>
            </a:endParaRPr>
          </a:p>
        </p:txBody>
      </p:sp>
      <p:pic>
        <p:nvPicPr>
          <p:cNvPr id="5" name="4 - Εικόνα" descr="αρχείο λήψης (1).jpg"/>
          <p:cNvPicPr>
            <a:picLocks noChangeAspect="1"/>
          </p:cNvPicPr>
          <p:nvPr/>
        </p:nvPicPr>
        <p:blipFill>
          <a:blip r:embed="rId3" cstate="print"/>
          <a:stretch>
            <a:fillRect/>
          </a:stretch>
        </p:blipFill>
        <p:spPr>
          <a:xfrm>
            <a:off x="179512" y="260648"/>
            <a:ext cx="1512000" cy="756000"/>
          </a:xfrm>
          <a:prstGeom prst="rect">
            <a:avLst/>
          </a:prstGeom>
          <a:ln w="57150">
            <a:solidFill>
              <a:schemeClr val="accent6">
                <a:lumMod val="50000"/>
              </a:schemeClr>
            </a:solidFill>
          </a:ln>
        </p:spPr>
      </p:pic>
    </p:spTree>
    <p:extLst>
      <p:ext uri="{BB962C8B-B14F-4D97-AF65-F5344CB8AC3E}">
        <p14:creationId xmlns:p14="http://schemas.microsoft.com/office/powerpoint/2010/main" val="24432523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5536" y="980728"/>
            <a:ext cx="8496944" cy="2554545"/>
          </a:xfrm>
          <a:prstGeom prst="rect">
            <a:avLst/>
          </a:prstGeom>
          <a:noFill/>
        </p:spPr>
        <p:txBody>
          <a:bodyPr wrap="square" rtlCol="0">
            <a:spAutoFit/>
          </a:bodyPr>
          <a:lstStyle/>
          <a:p>
            <a:pPr algn="ctr"/>
            <a:r>
              <a:rPr lang="el-GR" sz="3200" b="1" dirty="0" smtClean="0"/>
              <a:t>Ο τελευταίος και μεγαλύτερος  αριθμός</a:t>
            </a:r>
          </a:p>
          <a:p>
            <a:pPr algn="ctr"/>
            <a:r>
              <a:rPr lang="el-GR" sz="3200" b="1" dirty="0" smtClean="0"/>
              <a:t>του Αρχιμήδη  είναι:</a:t>
            </a:r>
          </a:p>
          <a:p>
            <a:pPr algn="ctr"/>
            <a:r>
              <a:rPr lang="el-GR" sz="3200" b="1" dirty="0" smtClean="0">
                <a:solidFill>
                  <a:srgbClr val="FFC000"/>
                </a:solidFill>
                <a:effectLst>
                  <a:outerShdw blurRad="38100" dist="38100" dir="2700000" algn="tl">
                    <a:srgbClr val="000000">
                      <a:alpha val="43137"/>
                    </a:srgbClr>
                  </a:outerShdw>
                </a:effectLst>
              </a:rPr>
              <a:t>μύριες μυριάδες</a:t>
            </a:r>
          </a:p>
          <a:p>
            <a:pPr algn="ctr"/>
            <a:r>
              <a:rPr lang="el-GR" sz="3200" b="1" dirty="0" smtClean="0">
                <a:effectLst>
                  <a:outerShdw blurRad="38100" dist="38100" dir="2700000" algn="tl">
                    <a:srgbClr val="000000">
                      <a:alpha val="43137"/>
                    </a:srgbClr>
                  </a:outerShdw>
                </a:effectLst>
              </a:rPr>
              <a:t> μονάς της τάξεως των </a:t>
            </a:r>
            <a:r>
              <a:rPr lang="el-GR" sz="3200" b="1" dirty="0" smtClean="0">
                <a:solidFill>
                  <a:srgbClr val="FFC000"/>
                </a:solidFill>
                <a:effectLst>
                  <a:outerShdw blurRad="38100" dist="38100" dir="2700000" algn="tl">
                    <a:srgbClr val="000000">
                      <a:alpha val="43137"/>
                    </a:srgbClr>
                  </a:outerShdw>
                </a:effectLst>
              </a:rPr>
              <a:t>μυρίων μυριάδων</a:t>
            </a:r>
            <a:r>
              <a:rPr lang="el-GR" sz="3200" b="1" dirty="0" smtClean="0">
                <a:effectLst>
                  <a:outerShdw blurRad="38100" dist="38100" dir="2700000" algn="tl">
                    <a:srgbClr val="000000">
                      <a:alpha val="43137"/>
                    </a:srgbClr>
                  </a:outerShdw>
                </a:effectLst>
              </a:rPr>
              <a:t> </a:t>
            </a:r>
          </a:p>
          <a:p>
            <a:pPr algn="ctr"/>
            <a:r>
              <a:rPr lang="el-GR" sz="3200" b="1" dirty="0" smtClean="0">
                <a:effectLst>
                  <a:outerShdw blurRad="38100" dist="38100" dir="2700000" algn="tl">
                    <a:srgbClr val="000000">
                      <a:alpha val="43137"/>
                    </a:srgbClr>
                  </a:outerShdw>
                </a:effectLst>
              </a:rPr>
              <a:t>της </a:t>
            </a:r>
            <a:r>
              <a:rPr lang="el-GR" sz="3200" b="1" dirty="0" smtClean="0">
                <a:solidFill>
                  <a:srgbClr val="FFC000"/>
                </a:solidFill>
                <a:effectLst>
                  <a:outerShdw blurRad="38100" dist="38100" dir="2700000" algn="tl">
                    <a:srgbClr val="000000">
                      <a:alpha val="43137"/>
                    </a:srgbClr>
                  </a:outerShdw>
                </a:effectLst>
              </a:rPr>
              <a:t>περιόδου των μυρίων μυριάδων</a:t>
            </a:r>
            <a:endParaRPr lang="el-GR" sz="3200" b="1" dirty="0">
              <a:solidFill>
                <a:srgbClr val="FFC000"/>
              </a:solidFill>
              <a:effectLst>
                <a:outerShdw blurRad="38100" dist="38100" dir="2700000" algn="tl">
                  <a:srgbClr val="000000">
                    <a:alpha val="43137"/>
                  </a:srgbClr>
                </a:outerShdw>
              </a:effectLst>
            </a:endParaRPr>
          </a:p>
        </p:txBody>
      </p:sp>
      <p:pic>
        <p:nvPicPr>
          <p:cNvPr id="11" name="10 - Εικόνα" descr="psam2.png"/>
          <p:cNvPicPr>
            <a:picLocks noChangeAspect="1"/>
          </p:cNvPicPr>
          <p:nvPr/>
        </p:nvPicPr>
        <p:blipFill>
          <a:blip r:embed="rId2" cstate="print"/>
          <a:srcRect t="23189" b="26203"/>
          <a:stretch>
            <a:fillRect/>
          </a:stretch>
        </p:blipFill>
        <p:spPr>
          <a:xfrm>
            <a:off x="1712512" y="3933055"/>
            <a:ext cx="4731696" cy="2020243"/>
          </a:xfrm>
          <a:prstGeom prst="rect">
            <a:avLst/>
          </a:prstGeom>
          <a:ln w="57150">
            <a:solidFill>
              <a:srgbClr val="5C2C04"/>
            </a:solidFill>
          </a:ln>
        </p:spPr>
      </p:pic>
    </p:spTree>
    <p:extLst>
      <p:ext uri="{BB962C8B-B14F-4D97-AF65-F5344CB8AC3E}">
        <p14:creationId xmlns:p14="http://schemas.microsoft.com/office/powerpoint/2010/main" val="2456634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23728" y="1844824"/>
            <a:ext cx="4839786" cy="1015663"/>
          </a:xfrm>
          <a:prstGeom prst="rect">
            <a:avLst/>
          </a:prstGeom>
          <a:noFill/>
        </p:spPr>
        <p:txBody>
          <a:bodyPr wrap="none" rtlCol="0">
            <a:spAutoFit/>
          </a:bodyPr>
          <a:lstStyle/>
          <a:p>
            <a:r>
              <a:rPr lang="el-GR" sz="6000" b="1" dirty="0" smtClean="0">
                <a:solidFill>
                  <a:srgbClr val="FFC000"/>
                </a:solidFill>
              </a:rPr>
              <a:t>(Ο)ΣΤΟΜΑΧΙΟΝ</a:t>
            </a:r>
            <a:endParaRPr lang="el-GR" sz="6000" b="1" dirty="0">
              <a:solidFill>
                <a:srgbClr val="FFC000"/>
              </a:solidFill>
            </a:endParaRPr>
          </a:p>
        </p:txBody>
      </p:sp>
      <p:pic>
        <p:nvPicPr>
          <p:cNvPr id="5" name="4 - Εικόνα" descr="αρχείο λήψης (2).jpg"/>
          <p:cNvPicPr>
            <a:picLocks noChangeAspect="1"/>
          </p:cNvPicPr>
          <p:nvPr/>
        </p:nvPicPr>
        <p:blipFill>
          <a:blip r:embed="rId2" cstate="print"/>
          <a:stretch>
            <a:fillRect/>
          </a:stretch>
        </p:blipFill>
        <p:spPr>
          <a:xfrm>
            <a:off x="2987824" y="3068960"/>
            <a:ext cx="2908060" cy="2844000"/>
          </a:xfrm>
          <a:prstGeom prst="rect">
            <a:avLst/>
          </a:prstGeom>
          <a:ln w="57150">
            <a:solidFill>
              <a:schemeClr val="accent6">
                <a:lumMod val="50000"/>
              </a:schemeClr>
            </a:solidFill>
          </a:ln>
        </p:spPr>
      </p:pic>
      <p:pic>
        <p:nvPicPr>
          <p:cNvPr id="6" name="5 - Εικόνα" descr="images (3).png"/>
          <p:cNvPicPr>
            <a:picLocks noChangeAspect="1"/>
          </p:cNvPicPr>
          <p:nvPr/>
        </p:nvPicPr>
        <p:blipFill>
          <a:blip r:embed="rId3" cstate="print"/>
          <a:stretch>
            <a:fillRect/>
          </a:stretch>
        </p:blipFill>
        <p:spPr>
          <a:xfrm>
            <a:off x="5920854" y="400617"/>
            <a:ext cx="2369820" cy="123444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 Εικόνα" descr="αρχείο λήψης.jpg"/>
          <p:cNvPicPr>
            <a:picLocks noChangeAspect="1"/>
          </p:cNvPicPr>
          <p:nvPr/>
        </p:nvPicPr>
        <p:blipFill>
          <a:blip r:embed="rId4" cstate="print"/>
          <a:stretch>
            <a:fillRect/>
          </a:stretch>
        </p:blipFill>
        <p:spPr>
          <a:xfrm>
            <a:off x="323528" y="404664"/>
            <a:ext cx="1973580" cy="1478280"/>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19516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1772816"/>
            <a:ext cx="7776864" cy="1815882"/>
          </a:xfrm>
          <a:prstGeom prst="rect">
            <a:avLst/>
          </a:prstGeom>
          <a:noFill/>
        </p:spPr>
        <p:txBody>
          <a:bodyPr wrap="square" rtlCol="0">
            <a:spAutoFit/>
          </a:bodyPr>
          <a:lstStyle/>
          <a:p>
            <a:pPr algn="ctr">
              <a:buFont typeface="Wingdings" pitchFamily="2" charset="2"/>
              <a:buChar char="Ø"/>
            </a:pPr>
            <a:r>
              <a:rPr lang="el-GR" sz="2800" b="1" dirty="0" smtClean="0"/>
              <a:t>  Οστών μάχη</a:t>
            </a:r>
          </a:p>
          <a:p>
            <a:pPr algn="ctr"/>
            <a:endParaRPr lang="el-GR" sz="2800" b="1" dirty="0" smtClean="0"/>
          </a:p>
          <a:p>
            <a:pPr algn="ctr">
              <a:buFont typeface="Wingdings" pitchFamily="2" charset="2"/>
              <a:buChar char="Ø"/>
            </a:pPr>
            <a:r>
              <a:rPr lang="el-GR" sz="2800" b="1" dirty="0" smtClean="0"/>
              <a:t>  Πόνος στην κοιλιά που προκαλεί </a:t>
            </a:r>
          </a:p>
          <a:p>
            <a:pPr algn="ctr"/>
            <a:r>
              <a:rPr lang="el-GR" sz="2800" b="1" dirty="0" smtClean="0"/>
              <a:t>η δυσκολία του παιχνιδιού</a:t>
            </a:r>
            <a:endParaRPr lang="el-GR" sz="2800" b="1" dirty="0"/>
          </a:p>
        </p:txBody>
      </p:sp>
      <p:sp>
        <p:nvSpPr>
          <p:cNvPr id="3" name="2 - TextBox"/>
          <p:cNvSpPr txBox="1"/>
          <p:nvPr/>
        </p:nvSpPr>
        <p:spPr>
          <a:xfrm>
            <a:off x="179512" y="4149080"/>
            <a:ext cx="8685137" cy="1446550"/>
          </a:xfrm>
          <a:prstGeom prst="rect">
            <a:avLst/>
          </a:prstGeom>
          <a:noFill/>
        </p:spPr>
        <p:txBody>
          <a:bodyPr wrap="square" rtlCol="0">
            <a:spAutoFit/>
          </a:bodyPr>
          <a:lstStyle/>
          <a:p>
            <a:pPr algn="ctr"/>
            <a:r>
              <a:rPr lang="el-GR" sz="4000" b="1" dirty="0" smtClean="0">
                <a:solidFill>
                  <a:srgbClr val="FFC000"/>
                </a:solidFill>
                <a:effectLst>
                  <a:outerShdw blurRad="38100" dist="38100" dir="2700000" algn="tl">
                    <a:srgbClr val="000000">
                      <a:alpha val="43137"/>
                    </a:srgbClr>
                  </a:outerShdw>
                </a:effectLst>
              </a:rPr>
              <a:t>ΠΑΙΧΝΙΔΙ </a:t>
            </a:r>
          </a:p>
          <a:p>
            <a:pPr algn="ctr"/>
            <a:r>
              <a:rPr lang="el-GR" sz="2400" b="1" dirty="0" smtClean="0"/>
              <a:t>ΠΕΡΙΛΑΜΒΑΝΕΙ </a:t>
            </a:r>
            <a:r>
              <a:rPr lang="el-GR" sz="2400" b="1" dirty="0" smtClean="0">
                <a:effectLst>
                  <a:outerShdw blurRad="38100" dist="38100" dir="2700000" algn="tl">
                    <a:srgbClr val="000000">
                      <a:alpha val="43137"/>
                    </a:srgbClr>
                  </a:outerShdw>
                </a:effectLst>
              </a:rPr>
              <a:t>ΔΕΚΑΤΕΣΣΕΡΑ ΚΟΜΜΑΤΙΑ </a:t>
            </a:r>
            <a:r>
              <a:rPr lang="el-GR" sz="2400" b="1" dirty="0" smtClean="0"/>
              <a:t>ΤΑ ΟΠΟΙΑ </a:t>
            </a:r>
          </a:p>
          <a:p>
            <a:pPr algn="ctr"/>
            <a:r>
              <a:rPr lang="el-GR" sz="2400" b="1" dirty="0" smtClean="0"/>
              <a:t>ΟΤΑΝ ΣΥΝΑΡΜΟΛΟΓΗΘΟΥΝ ΣΩΣΤΑ ΣΧΗΜΑΤΙΖΟΥΝ </a:t>
            </a:r>
            <a:r>
              <a:rPr lang="el-GR" sz="2400" b="1" dirty="0" smtClean="0">
                <a:solidFill>
                  <a:srgbClr val="FFC000"/>
                </a:solidFill>
                <a:effectLst>
                  <a:outerShdw blurRad="38100" dist="38100" dir="2700000" algn="tl">
                    <a:srgbClr val="000000">
                      <a:alpha val="43137"/>
                    </a:srgbClr>
                  </a:outerShdw>
                </a:effectLst>
              </a:rPr>
              <a:t>ΤΕΤΡΑΓΩΝΟ</a:t>
            </a:r>
            <a:endParaRPr lang="el-GR" sz="2400" b="1" dirty="0">
              <a:solidFill>
                <a:srgbClr val="FFC000"/>
              </a:solidFill>
            </a:endParaRPr>
          </a:p>
        </p:txBody>
      </p:sp>
      <p:pic>
        <p:nvPicPr>
          <p:cNvPr id="6" name="5 - Εικόνα" descr="images.png"/>
          <p:cNvPicPr>
            <a:picLocks noChangeAspect="1"/>
          </p:cNvPicPr>
          <p:nvPr/>
        </p:nvPicPr>
        <p:blipFill>
          <a:blip r:embed="rId2" cstate="print"/>
          <a:stretch>
            <a:fillRect/>
          </a:stretch>
        </p:blipFill>
        <p:spPr>
          <a:xfrm>
            <a:off x="330242" y="188640"/>
            <a:ext cx="2232248" cy="2232248"/>
          </a:xfrm>
          <a:prstGeom prst="rect">
            <a:avLst/>
          </a:prstGeom>
          <a:ln>
            <a:solidFill>
              <a:schemeClr val="accent6">
                <a:lumMod val="50000"/>
              </a:schemeClr>
            </a:solidFill>
          </a:ln>
        </p:spPr>
      </p:pic>
      <p:sp>
        <p:nvSpPr>
          <p:cNvPr id="5" name="Δεξιό βέλος 4"/>
          <p:cNvSpPr/>
          <p:nvPr/>
        </p:nvSpPr>
        <p:spPr>
          <a:xfrm>
            <a:off x="6084168" y="4373165"/>
            <a:ext cx="648072" cy="265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12591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1520" y="1559476"/>
            <a:ext cx="8712968" cy="3600986"/>
          </a:xfrm>
          <a:prstGeom prst="rect">
            <a:avLst/>
          </a:prstGeom>
          <a:noFill/>
        </p:spPr>
        <p:txBody>
          <a:bodyPr wrap="square" rtlCol="0">
            <a:spAutoFit/>
          </a:bodyPr>
          <a:lstStyle/>
          <a:p>
            <a:pPr algn="ctr"/>
            <a:r>
              <a:rPr lang="el-GR" sz="3200" b="1" dirty="0" smtClean="0">
                <a:solidFill>
                  <a:srgbClr val="FFC000"/>
                </a:solidFill>
                <a:effectLst>
                  <a:outerShdw blurRad="38100" dist="38100" dir="2700000" algn="tl">
                    <a:srgbClr val="000000">
                      <a:alpha val="43137"/>
                    </a:srgbClr>
                  </a:outerShdw>
                </a:effectLst>
              </a:rPr>
              <a:t>Ποιος ήταν ο σκοπός του Αρχιμήδη στο Στομάχιον;</a:t>
            </a:r>
            <a:endParaRPr lang="el-GR" sz="3200" b="1" dirty="0" smtClean="0">
              <a:solidFill>
                <a:srgbClr val="FFC000"/>
              </a:solidFill>
            </a:endParaRPr>
          </a:p>
          <a:p>
            <a:pPr algn="ctr"/>
            <a:endParaRPr lang="el-GR" sz="2800" b="1" dirty="0" smtClean="0">
              <a:effectLst>
                <a:outerShdw blurRad="38100" dist="38100" dir="2700000" algn="tl">
                  <a:srgbClr val="000000">
                    <a:alpha val="43137"/>
                  </a:srgbClr>
                </a:outerShdw>
              </a:effectLst>
            </a:endParaRPr>
          </a:p>
          <a:p>
            <a:pPr algn="ctr"/>
            <a:r>
              <a:rPr lang="el-GR" sz="2800" b="1" dirty="0" smtClean="0">
                <a:effectLst>
                  <a:outerShdw blurRad="38100" dist="38100" dir="2700000" algn="tl">
                    <a:srgbClr val="000000">
                      <a:alpha val="43137"/>
                    </a:srgbClr>
                  </a:outerShdw>
                </a:effectLst>
              </a:rPr>
              <a:t>Ο  υπολογισμός του αριθμού των </a:t>
            </a:r>
            <a:r>
              <a:rPr lang="el-GR" sz="2800" b="1" dirty="0" smtClean="0">
                <a:solidFill>
                  <a:srgbClr val="FFC000"/>
                </a:solidFill>
                <a:effectLst>
                  <a:outerShdw blurRad="38100" dist="38100" dir="2700000" algn="tl">
                    <a:srgbClr val="000000">
                      <a:alpha val="43137"/>
                    </a:srgbClr>
                  </a:outerShdw>
                </a:effectLst>
              </a:rPr>
              <a:t>διαφορετικών τρόπων</a:t>
            </a:r>
          </a:p>
          <a:p>
            <a:pPr algn="ctr"/>
            <a:r>
              <a:rPr lang="el-GR" sz="2800" b="1" dirty="0" smtClean="0"/>
              <a:t>με τους οποίους μπορούσε να σχηματιστεί το τετράγωνο</a:t>
            </a:r>
          </a:p>
          <a:p>
            <a:pPr algn="ctr"/>
            <a:r>
              <a:rPr lang="el-GR" sz="2800" b="1" dirty="0" smtClean="0"/>
              <a:t>από </a:t>
            </a:r>
            <a:r>
              <a:rPr lang="el-GR" sz="2800" b="1" dirty="0" smtClean="0">
                <a:solidFill>
                  <a:srgbClr val="FFC000"/>
                </a:solidFill>
              </a:rPr>
              <a:t>τα ίδια δεκατέσσερα αρχικά κομμάτια.</a:t>
            </a:r>
          </a:p>
          <a:p>
            <a:pPr algn="ctr"/>
            <a:endParaRPr lang="el-GR" sz="2800" b="1" dirty="0" smtClean="0"/>
          </a:p>
          <a:p>
            <a:pPr algn="ctr"/>
            <a:r>
              <a:rPr lang="el-GR" sz="2800" b="1" dirty="0" smtClean="0"/>
              <a:t>Η δημιουργία του τετραγώνου θα πρέπει να γίνεται </a:t>
            </a:r>
          </a:p>
          <a:p>
            <a:pPr algn="ctr"/>
            <a:r>
              <a:rPr lang="el-GR" sz="2800" b="1" dirty="0" smtClean="0"/>
              <a:t>με </a:t>
            </a:r>
            <a:r>
              <a:rPr lang="el-GR" sz="2800" b="1" dirty="0" smtClean="0">
                <a:solidFill>
                  <a:srgbClr val="FFC000"/>
                </a:solidFill>
                <a:effectLst>
                  <a:outerShdw blurRad="38100" dist="38100" dir="2700000" algn="tl">
                    <a:srgbClr val="000000">
                      <a:alpha val="43137"/>
                    </a:srgbClr>
                  </a:outerShdw>
                </a:effectLst>
              </a:rPr>
              <a:t>πεπερασμένο πλήθος </a:t>
            </a:r>
            <a:r>
              <a:rPr lang="el-GR" sz="2800" b="1" dirty="0" smtClean="0">
                <a:solidFill>
                  <a:srgbClr val="FFC000"/>
                </a:solidFill>
              </a:rPr>
              <a:t>διαφορετικών τρόπων.</a:t>
            </a:r>
            <a:endParaRPr lang="el-GR" sz="2800" b="1" dirty="0">
              <a:solidFill>
                <a:srgbClr val="FFC000"/>
              </a:solidFill>
            </a:endParaRPr>
          </a:p>
        </p:txBody>
      </p:sp>
      <p:pic>
        <p:nvPicPr>
          <p:cNvPr id="4" name="3 - Εικόνα" descr="images (6).jpg"/>
          <p:cNvPicPr>
            <a:picLocks noChangeAspect="1"/>
          </p:cNvPicPr>
          <p:nvPr/>
        </p:nvPicPr>
        <p:blipFill>
          <a:blip r:embed="rId2" cstate="print"/>
          <a:stretch>
            <a:fillRect/>
          </a:stretch>
        </p:blipFill>
        <p:spPr>
          <a:xfrm>
            <a:off x="2327684" y="116632"/>
            <a:ext cx="2377440" cy="1226820"/>
          </a:xfrm>
          <a:prstGeom prst="rect">
            <a:avLst/>
          </a:prstGeom>
          <a:ln w="38100">
            <a:solidFill>
              <a:schemeClr val="accent6">
                <a:lumMod val="50000"/>
              </a:schemeClr>
            </a:solidFill>
          </a:ln>
        </p:spPr>
      </p:pic>
      <p:sp>
        <p:nvSpPr>
          <p:cNvPr id="5" name="4 - TextBox"/>
          <p:cNvSpPr txBox="1"/>
          <p:nvPr/>
        </p:nvSpPr>
        <p:spPr>
          <a:xfrm>
            <a:off x="20188" y="5085184"/>
            <a:ext cx="8944300" cy="1569660"/>
          </a:xfrm>
          <a:prstGeom prst="rect">
            <a:avLst/>
          </a:prstGeom>
          <a:noFill/>
        </p:spPr>
        <p:txBody>
          <a:bodyPr wrap="square" rtlCol="0">
            <a:spAutoFit/>
          </a:bodyPr>
          <a:lstStyle/>
          <a:p>
            <a:pPr algn="ctr"/>
            <a:r>
              <a:rPr lang="el-GR" sz="3200" b="1" dirty="0" smtClean="0"/>
              <a:t>Ανακάλυψη της προϊστορίας </a:t>
            </a:r>
          </a:p>
          <a:p>
            <a:pPr algn="ctr"/>
            <a:endParaRPr lang="el-GR" sz="3200" b="1" dirty="0" smtClean="0"/>
          </a:p>
          <a:p>
            <a:pPr algn="ctr"/>
            <a:r>
              <a:rPr lang="el-GR" sz="3200" b="1" dirty="0" smtClean="0"/>
              <a:t>της </a:t>
            </a:r>
            <a:r>
              <a:rPr lang="el-GR" sz="3200" b="1" dirty="0" smtClean="0">
                <a:effectLst>
                  <a:outerShdw blurRad="38100" dist="38100" dir="2700000" algn="tl">
                    <a:srgbClr val="000000">
                      <a:alpha val="43137"/>
                    </a:srgbClr>
                  </a:outerShdw>
                </a:effectLst>
              </a:rPr>
              <a:t>ΣΥΝΔΥΑΣΤΙΚΗΣ ΑΝΑΛΥΣΗΣ</a:t>
            </a:r>
            <a:r>
              <a:rPr lang="el-GR" sz="2400" dirty="0" smtClean="0">
                <a:solidFill>
                  <a:schemeClr val="accent6">
                    <a:lumMod val="50000"/>
                  </a:schemeClr>
                </a:solidFill>
                <a:effectLst>
                  <a:outerShdw blurRad="38100" dist="38100" dir="2700000" algn="tl">
                    <a:srgbClr val="000000">
                      <a:alpha val="43137"/>
                    </a:srgbClr>
                  </a:outerShdw>
                </a:effectLst>
                <a:latin typeface="Bookman Old Style" pitchFamily="18" charset="0"/>
              </a:rPr>
              <a:t>.</a:t>
            </a:r>
            <a:endParaRPr lang="el-GR" sz="2400" dirty="0">
              <a:solidFill>
                <a:schemeClr val="accent6">
                  <a:lumMod val="50000"/>
                </a:schemeClr>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2830331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1" y="274638"/>
            <a:ext cx="9024832" cy="1143000"/>
          </a:xfrm>
        </p:spPr>
        <p:txBody>
          <a:bodyPr/>
          <a:lstStyle/>
          <a:p>
            <a:pPr lvl="0" algn="ctr"/>
            <a:r>
              <a:rPr lang="el-GR" b="1" dirty="0"/>
              <a:t>Τα </a:t>
            </a:r>
            <a:r>
              <a:rPr lang="el-GR" b="1" dirty="0" err="1" smtClean="0"/>
              <a:t>ΤρΙα</a:t>
            </a:r>
            <a:r>
              <a:rPr lang="el-GR" b="1" dirty="0" smtClean="0"/>
              <a:t>  </a:t>
            </a:r>
            <a:r>
              <a:rPr lang="el-GR" b="1" dirty="0" err="1" smtClean="0">
                <a:solidFill>
                  <a:srgbClr val="FFFF00"/>
                </a:solidFill>
              </a:rPr>
              <a:t>Αλυτα</a:t>
            </a:r>
            <a:r>
              <a:rPr lang="el-GR" b="1" dirty="0" smtClean="0">
                <a:solidFill>
                  <a:srgbClr val="FFFF00"/>
                </a:solidFill>
              </a:rPr>
              <a:t>  </a:t>
            </a:r>
            <a:r>
              <a:rPr lang="el-GR" b="1" dirty="0" err="1" smtClean="0">
                <a:solidFill>
                  <a:srgbClr val="FFFF00"/>
                </a:solidFill>
              </a:rPr>
              <a:t>ΠροβΛΗματα</a:t>
            </a:r>
            <a:r>
              <a:rPr lang="el-GR" b="1" dirty="0" smtClean="0">
                <a:solidFill>
                  <a:srgbClr val="FFFF00"/>
                </a:solidFill>
              </a:rPr>
              <a:t> </a:t>
            </a:r>
            <a:r>
              <a:rPr lang="el-GR" b="1" dirty="0" err="1" smtClean="0"/>
              <a:t>τηΣ</a:t>
            </a:r>
            <a:r>
              <a:rPr lang="el-GR" b="1" dirty="0" smtClean="0"/>
              <a:t>  </a:t>
            </a:r>
            <a:r>
              <a:rPr lang="el-GR" b="1" dirty="0" err="1" smtClean="0"/>
              <a:t>ΑρχαιΟτηταΣ</a:t>
            </a:r>
            <a:r>
              <a:rPr lang="el-GR" b="1" dirty="0"/>
              <a:t/>
            </a:r>
            <a:br>
              <a:rPr lang="el-GR" b="1" dirty="0"/>
            </a:br>
            <a:endParaRPr lang="el-GR" dirty="0"/>
          </a:p>
        </p:txBody>
      </p:sp>
      <p:sp>
        <p:nvSpPr>
          <p:cNvPr id="3" name="Rectangle 1"/>
          <p:cNvSpPr txBox="1">
            <a:spLocks noGrp="1"/>
          </p:cNvSpPr>
          <p:nvPr>
            <p:ph idx="4294967295"/>
          </p:nvPr>
        </p:nvSpPr>
        <p:spPr>
          <a:xfrm>
            <a:off x="179513" y="2697120"/>
            <a:ext cx="8784976" cy="3524042"/>
          </a:xfrm>
          <a:prstGeom prst="rect">
            <a:avLst/>
          </a:prstGeom>
        </p:spPr>
        <p:txBody>
          <a:bodyPr wrap="square" anchor="ctr">
            <a:spAutoFit/>
          </a:bodyPr>
          <a:lstStyle/>
          <a:p>
            <a:pPr lvl="0" algn="ctr" defTabSz="914400" hangingPunct="0">
              <a:spcBef>
                <a:spcPts val="0"/>
              </a:spcBef>
              <a:buSzPct val="100000"/>
              <a:buAutoNum type="arabicPeriod"/>
            </a:pPr>
            <a:r>
              <a:rPr lang="el-GR" sz="2200" b="1" dirty="0">
                <a:solidFill>
                  <a:srgbClr val="FFFF00"/>
                </a:solidFill>
                <a:latin typeface="Arial" pitchFamily="34"/>
              </a:rPr>
              <a:t>Ο τετραγωνισμός του </a:t>
            </a:r>
            <a:r>
              <a:rPr lang="el-GR" sz="2200" b="1" dirty="0" smtClean="0">
                <a:solidFill>
                  <a:srgbClr val="FFFF00"/>
                </a:solidFill>
                <a:latin typeface="Arial" pitchFamily="34"/>
              </a:rPr>
              <a:t>κύκλου:</a:t>
            </a:r>
            <a:r>
              <a:rPr lang="el-GR" sz="2200" b="1" dirty="0" smtClean="0">
                <a:latin typeface="Arial" pitchFamily="34"/>
              </a:rPr>
              <a:t> </a:t>
            </a:r>
            <a:r>
              <a:rPr lang="el-GR" sz="2200" b="1" dirty="0">
                <a:latin typeface="Arial" pitchFamily="34"/>
              </a:rPr>
              <a:t>να κατασκευαστεί με χάρακα και διαβήτη τετράγωνο εμβαδού ίσο με το εμβαδόν δοθέντος </a:t>
            </a:r>
            <a:r>
              <a:rPr lang="el-GR" sz="2200" b="1" dirty="0" smtClean="0">
                <a:latin typeface="Arial" pitchFamily="34"/>
              </a:rPr>
              <a:t>κύκλου</a:t>
            </a:r>
            <a:endParaRPr lang="el-GR" sz="2200" b="1" dirty="0">
              <a:latin typeface="Arial" pitchFamily="34"/>
            </a:endParaRPr>
          </a:p>
          <a:p>
            <a:pPr marL="0" lvl="0" indent="0" algn="ctr" defTabSz="914400" hangingPunct="0">
              <a:spcBef>
                <a:spcPts val="0"/>
              </a:spcBef>
              <a:buNone/>
            </a:pPr>
            <a:endParaRPr lang="el-GR" sz="2200" b="1" dirty="0">
              <a:latin typeface="Arial" pitchFamily="34"/>
            </a:endParaRPr>
          </a:p>
          <a:p>
            <a:pPr marL="0" lvl="0" indent="0" algn="ctr" defTabSz="914400" hangingPunct="0">
              <a:spcBef>
                <a:spcPts val="0"/>
              </a:spcBef>
              <a:buNone/>
            </a:pPr>
            <a:r>
              <a:rPr lang="el-GR" sz="2200" b="1" dirty="0">
                <a:latin typeface="Arial" pitchFamily="34"/>
              </a:rPr>
              <a:t>2. </a:t>
            </a:r>
            <a:r>
              <a:rPr lang="el-GR" sz="2200" b="1" dirty="0">
                <a:solidFill>
                  <a:srgbClr val="FFFF00"/>
                </a:solidFill>
                <a:latin typeface="Arial" pitchFamily="34"/>
              </a:rPr>
              <a:t>Ο διπλασιασμός του </a:t>
            </a:r>
            <a:r>
              <a:rPr lang="el-GR" sz="2200" b="1" dirty="0" smtClean="0">
                <a:solidFill>
                  <a:srgbClr val="FFFF00"/>
                </a:solidFill>
                <a:latin typeface="Arial" pitchFamily="34"/>
              </a:rPr>
              <a:t>κύβου:</a:t>
            </a:r>
            <a:r>
              <a:rPr lang="el-GR" sz="2200" b="1" dirty="0" smtClean="0">
                <a:latin typeface="Arial" pitchFamily="34"/>
              </a:rPr>
              <a:t> </a:t>
            </a:r>
            <a:r>
              <a:rPr lang="el-GR" sz="2200" b="1" dirty="0">
                <a:latin typeface="Arial" pitchFamily="34"/>
              </a:rPr>
              <a:t>να κατασκευαστεί με χάρακα και διαβήτη κύβος όγκου διπλάσιου του όγκου δοθέντος </a:t>
            </a:r>
            <a:r>
              <a:rPr lang="el-GR" sz="2200" b="1" dirty="0" smtClean="0">
                <a:latin typeface="Arial" pitchFamily="34"/>
              </a:rPr>
              <a:t>κύβου</a:t>
            </a:r>
            <a:endParaRPr lang="el-GR" sz="2200" b="1" dirty="0">
              <a:latin typeface="Arial" pitchFamily="34"/>
            </a:endParaRPr>
          </a:p>
          <a:p>
            <a:pPr marL="0" lvl="0" indent="0" algn="ctr" defTabSz="914400" hangingPunct="0">
              <a:spcBef>
                <a:spcPts val="0"/>
              </a:spcBef>
              <a:buNone/>
            </a:pPr>
            <a:endParaRPr lang="el-GR" sz="2200" b="1" dirty="0">
              <a:latin typeface="Arial" pitchFamily="34"/>
            </a:endParaRPr>
          </a:p>
          <a:p>
            <a:pPr marL="0" lvl="0" indent="0" algn="ctr" defTabSz="914400" hangingPunct="0">
              <a:spcBef>
                <a:spcPts val="0"/>
              </a:spcBef>
              <a:buNone/>
            </a:pPr>
            <a:r>
              <a:rPr lang="el-GR" sz="2200" b="1" dirty="0" smtClean="0">
                <a:solidFill>
                  <a:srgbClr val="FFFF00"/>
                </a:solidFill>
                <a:latin typeface="Arial" pitchFamily="34"/>
              </a:rPr>
              <a:t>3. Η </a:t>
            </a:r>
            <a:r>
              <a:rPr lang="el-GR" sz="2200" b="1" dirty="0">
                <a:solidFill>
                  <a:srgbClr val="FFFF00"/>
                </a:solidFill>
                <a:latin typeface="Arial" pitchFamily="34"/>
              </a:rPr>
              <a:t>τριχοτόμηση </a:t>
            </a:r>
            <a:r>
              <a:rPr lang="el-GR" sz="2200" b="1" dirty="0" smtClean="0">
                <a:solidFill>
                  <a:srgbClr val="FFFF00"/>
                </a:solidFill>
                <a:latin typeface="Arial" pitchFamily="34"/>
              </a:rPr>
              <a:t>γωνίας</a:t>
            </a:r>
            <a:r>
              <a:rPr lang="el-GR" sz="2200" b="1" dirty="0" smtClean="0">
                <a:latin typeface="Arial" pitchFamily="34"/>
              </a:rPr>
              <a:t>: </a:t>
            </a:r>
            <a:r>
              <a:rPr lang="el-GR" sz="2200" b="1" dirty="0">
                <a:latin typeface="Arial" pitchFamily="34"/>
              </a:rPr>
              <a:t>να χωριστεί με χάρακα </a:t>
            </a:r>
          </a:p>
          <a:p>
            <a:pPr marL="0" lvl="0" indent="0" algn="ctr" defTabSz="914400" hangingPunct="0">
              <a:spcBef>
                <a:spcPts val="0"/>
              </a:spcBef>
              <a:buNone/>
            </a:pPr>
            <a:r>
              <a:rPr lang="el-GR" sz="2200" b="1" dirty="0">
                <a:latin typeface="Arial" pitchFamily="34"/>
              </a:rPr>
              <a:t>   και διαβήτη δοθείσα γωνία σε τρία ίσα </a:t>
            </a:r>
            <a:r>
              <a:rPr lang="el-GR" sz="2200" b="1" dirty="0" smtClean="0">
                <a:latin typeface="Arial" pitchFamily="34"/>
              </a:rPr>
              <a:t>μέρη</a:t>
            </a:r>
            <a:endParaRPr lang="el-GR" sz="2200" b="1" dirty="0">
              <a:latin typeface="Arial" pitchFamily="34"/>
            </a:endParaRPr>
          </a:p>
        </p:txBody>
      </p:sp>
      <p:pic>
        <p:nvPicPr>
          <p:cNvPr id="4" name="Εικόνα 6"/>
          <p:cNvPicPr>
            <a:picLocks noChangeAspect="1"/>
          </p:cNvPicPr>
          <p:nvPr/>
        </p:nvPicPr>
        <p:blipFill>
          <a:blip r:embed="rId2"/>
          <a:stretch>
            <a:fillRect/>
          </a:stretch>
        </p:blipFill>
        <p:spPr>
          <a:xfrm>
            <a:off x="3419872" y="980728"/>
            <a:ext cx="1846162" cy="16380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38497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179512" y="135871"/>
            <a:ext cx="8856984" cy="988873"/>
          </a:xfrm>
        </p:spPr>
        <p:txBody>
          <a:bodyPr/>
          <a:lstStyle/>
          <a:p>
            <a:pPr lvl="0" algn="ctr"/>
            <a:r>
              <a:rPr lang="el-GR" sz="4000" b="1" dirty="0">
                <a:latin typeface="Arial" pitchFamily="34"/>
              </a:rPr>
              <a:t>Ο </a:t>
            </a:r>
            <a:r>
              <a:rPr lang="el-GR" sz="4000" b="1" dirty="0" err="1" smtClean="0">
                <a:latin typeface="Arial" pitchFamily="34"/>
              </a:rPr>
              <a:t>τετραγωνισμΟΣ</a:t>
            </a:r>
            <a:r>
              <a:rPr lang="el-GR" sz="4000" b="1" dirty="0" smtClean="0">
                <a:latin typeface="Arial" pitchFamily="34"/>
              </a:rPr>
              <a:t> </a:t>
            </a:r>
            <a:r>
              <a:rPr lang="el-GR" sz="4000" b="1" dirty="0">
                <a:latin typeface="Arial" pitchFamily="34"/>
              </a:rPr>
              <a:t>του </a:t>
            </a:r>
            <a:r>
              <a:rPr lang="el-GR" sz="4000" b="1" dirty="0" err="1" smtClean="0">
                <a:latin typeface="Arial" pitchFamily="34"/>
              </a:rPr>
              <a:t>κΥκλου</a:t>
            </a:r>
            <a:endParaRPr lang="el-GR" sz="4000" dirty="0"/>
          </a:p>
        </p:txBody>
      </p:sp>
      <p:sp>
        <p:nvSpPr>
          <p:cNvPr id="3" name="Θέση περιεχομένου 2"/>
          <p:cNvSpPr txBox="1">
            <a:spLocks noGrp="1"/>
          </p:cNvSpPr>
          <p:nvPr>
            <p:ph idx="4294967295"/>
          </p:nvPr>
        </p:nvSpPr>
        <p:spPr>
          <a:xfrm>
            <a:off x="170256" y="1412776"/>
            <a:ext cx="6273952" cy="5309354"/>
          </a:xfrm>
          <a:prstGeom prst="rect">
            <a:avLst/>
          </a:prstGeom>
          <a:solidFill>
            <a:schemeClr val="accent5">
              <a:lumMod val="50000"/>
            </a:schemeClr>
          </a:solidFill>
        </p:spPr>
        <p:txBody>
          <a:bodyPr>
            <a:normAutofit/>
          </a:bodyPr>
          <a:lstStyle/>
          <a:p>
            <a:pPr lvl="0">
              <a:lnSpc>
                <a:spcPct val="80000"/>
              </a:lnSpc>
            </a:pPr>
            <a:endParaRPr lang="el-GR" sz="500" dirty="0">
              <a:ln>
                <a:solidFill>
                  <a:schemeClr val="bg2">
                    <a:lumMod val="90000"/>
                    <a:lumOff val="10000"/>
                  </a:schemeClr>
                </a:solidFill>
              </a:ln>
              <a:solidFill>
                <a:schemeClr val="tx1">
                  <a:lumMod val="85000"/>
                </a:schemeClr>
              </a:solidFill>
            </a:endParaRPr>
          </a:p>
          <a:p>
            <a:pPr marL="0" lvl="0" indent="0" algn="ctr">
              <a:lnSpc>
                <a:spcPct val="80000"/>
              </a:lnSpc>
              <a:buNone/>
            </a:pPr>
            <a:r>
              <a:rPr lang="el-GR" sz="3200" b="1" dirty="0" smtClean="0">
                <a:ln>
                  <a:solidFill>
                    <a:schemeClr val="bg2">
                      <a:lumMod val="90000"/>
                      <a:lumOff val="10000"/>
                    </a:schemeClr>
                  </a:solidFill>
                </a:ln>
                <a:solidFill>
                  <a:schemeClr val="tx1">
                    <a:lumMod val="85000"/>
                  </a:schemeClr>
                </a:solidFill>
              </a:rPr>
              <a:t>Ο </a:t>
            </a:r>
            <a:r>
              <a:rPr lang="el-GR" sz="3200" b="1" dirty="0">
                <a:ln>
                  <a:solidFill>
                    <a:schemeClr val="bg2">
                      <a:lumMod val="90000"/>
                      <a:lumOff val="10000"/>
                    </a:schemeClr>
                  </a:solidFill>
                </a:ln>
                <a:solidFill>
                  <a:schemeClr val="tx1">
                    <a:lumMod val="85000"/>
                  </a:schemeClr>
                </a:solidFill>
              </a:rPr>
              <a:t>Αρχιμήδης χρησιμοποίησε την </a:t>
            </a:r>
            <a:r>
              <a:rPr lang="el-GR" sz="3200" b="1" dirty="0">
                <a:ln>
                  <a:solidFill>
                    <a:schemeClr val="bg2">
                      <a:lumMod val="90000"/>
                      <a:lumOff val="10000"/>
                    </a:schemeClr>
                  </a:solidFill>
                </a:ln>
                <a:solidFill>
                  <a:srgbClr val="FFC000"/>
                </a:solidFill>
              </a:rPr>
              <a:t>επίπεδο έλικα </a:t>
            </a:r>
            <a:r>
              <a:rPr lang="el-GR" sz="3200" b="1" dirty="0">
                <a:ln>
                  <a:solidFill>
                    <a:schemeClr val="bg2">
                      <a:lumMod val="90000"/>
                      <a:lumOff val="10000"/>
                    </a:schemeClr>
                  </a:solidFill>
                </a:ln>
                <a:solidFill>
                  <a:schemeClr val="tx1">
                    <a:lumMod val="85000"/>
                  </a:schemeClr>
                </a:solidFill>
              </a:rPr>
              <a:t>για να τετραγωνίσει τον κύκλο. Επίσης με την μέθοδο </a:t>
            </a:r>
            <a:r>
              <a:rPr lang="el-GR" sz="3200" b="1" dirty="0" smtClean="0">
                <a:ln>
                  <a:solidFill>
                    <a:schemeClr val="bg2">
                      <a:lumMod val="90000"/>
                      <a:lumOff val="10000"/>
                    </a:schemeClr>
                  </a:solidFill>
                </a:ln>
                <a:solidFill>
                  <a:schemeClr val="tx1">
                    <a:lumMod val="85000"/>
                  </a:schemeClr>
                </a:solidFill>
              </a:rPr>
              <a:t>«Εξάντλησης» </a:t>
            </a:r>
            <a:r>
              <a:rPr lang="el-GR" sz="3200" b="1" dirty="0">
                <a:ln>
                  <a:solidFill>
                    <a:schemeClr val="bg2">
                      <a:lumMod val="90000"/>
                      <a:lumOff val="10000"/>
                    </a:schemeClr>
                  </a:solidFill>
                </a:ln>
                <a:solidFill>
                  <a:schemeClr val="tx1">
                    <a:lumMod val="85000"/>
                  </a:schemeClr>
                </a:solidFill>
              </a:rPr>
              <a:t>του </a:t>
            </a:r>
            <a:r>
              <a:rPr lang="el-GR" sz="3200" b="1" dirty="0" smtClean="0">
                <a:ln>
                  <a:solidFill>
                    <a:schemeClr val="bg2">
                      <a:lumMod val="90000"/>
                      <a:lumOff val="10000"/>
                    </a:schemeClr>
                  </a:solidFill>
                </a:ln>
                <a:solidFill>
                  <a:schemeClr val="tx1">
                    <a:lumMod val="85000"/>
                  </a:schemeClr>
                </a:solidFill>
              </a:rPr>
              <a:t>Ευδόξου, χρησιμοποιώντας </a:t>
            </a:r>
            <a:r>
              <a:rPr lang="el-GR" sz="3200" b="1" dirty="0">
                <a:ln>
                  <a:solidFill>
                    <a:schemeClr val="bg2">
                      <a:lumMod val="90000"/>
                      <a:lumOff val="10000"/>
                    </a:schemeClr>
                  </a:solidFill>
                </a:ln>
                <a:solidFill>
                  <a:schemeClr val="tx1">
                    <a:lumMod val="85000"/>
                  </a:schemeClr>
                </a:solidFill>
              </a:rPr>
              <a:t>εγγεγραμμένα και περιγεγραμμένα κανονικά πολύγωνα σε </a:t>
            </a:r>
            <a:r>
              <a:rPr lang="el-GR" sz="3200" b="1" dirty="0" smtClean="0">
                <a:ln>
                  <a:solidFill>
                    <a:schemeClr val="bg2">
                      <a:lumMod val="90000"/>
                      <a:lumOff val="10000"/>
                    </a:schemeClr>
                  </a:solidFill>
                </a:ln>
                <a:solidFill>
                  <a:schemeClr val="tx1">
                    <a:lumMod val="85000"/>
                  </a:schemeClr>
                </a:solidFill>
              </a:rPr>
              <a:t>κύκλο απέδειξε </a:t>
            </a:r>
            <a:r>
              <a:rPr lang="el-GR" sz="3200" b="1" dirty="0">
                <a:ln>
                  <a:solidFill>
                    <a:schemeClr val="bg2">
                      <a:lumMod val="90000"/>
                      <a:lumOff val="10000"/>
                    </a:schemeClr>
                  </a:solidFill>
                </a:ln>
                <a:solidFill>
                  <a:srgbClr val="FFC000"/>
                </a:solidFill>
              </a:rPr>
              <a:t>ότι </a:t>
            </a:r>
            <a:r>
              <a:rPr lang="el-GR" sz="3200" b="1" i="1" u="sng" dirty="0">
                <a:ln>
                  <a:solidFill>
                    <a:schemeClr val="bg2">
                      <a:lumMod val="90000"/>
                      <a:lumOff val="10000"/>
                    </a:schemeClr>
                  </a:solidFill>
                </a:ln>
                <a:solidFill>
                  <a:srgbClr val="FFC000"/>
                </a:solidFill>
              </a:rPr>
              <a:t>το εμβαδόν ενός κύκλου ισούται με το εμβαδόν ενός ορθογωνίου τριγώνου που η μία κάθετη πλευρά είναι ίση με την ακτίνα και η άλλη με την περιφέρεια του κύκλου</a:t>
            </a:r>
            <a:r>
              <a:rPr lang="el-GR" sz="3200" b="1" i="1" dirty="0">
                <a:ln>
                  <a:solidFill>
                    <a:schemeClr val="bg2">
                      <a:lumMod val="90000"/>
                      <a:lumOff val="10000"/>
                    </a:schemeClr>
                  </a:solidFill>
                </a:ln>
                <a:solidFill>
                  <a:srgbClr val="FFC000"/>
                </a:solidFill>
              </a:rPr>
              <a:t>. </a:t>
            </a:r>
          </a:p>
        </p:txBody>
      </p:sp>
      <p:pic>
        <p:nvPicPr>
          <p:cNvPr id="4" name="Εικόνα 6"/>
          <p:cNvPicPr>
            <a:picLocks noChangeAspect="1"/>
          </p:cNvPicPr>
          <p:nvPr/>
        </p:nvPicPr>
        <p:blipFill>
          <a:blip r:embed="rId2"/>
          <a:tile tx="0" ty="0" sx="65536" sy="65536" flip="none" algn="tl"/>
        </p:blipFill>
        <p:spPr>
          <a:xfrm>
            <a:off x="6588224" y="2650526"/>
            <a:ext cx="2232248" cy="2976331"/>
          </a:xfrm>
          <a:prstGeom prst="rect">
            <a:avLst/>
          </a:prstGeom>
          <a:blipFill>
            <a:blip r:embed="rId3">
              <a:alphaModFix/>
            </a:blip>
            <a:tile sx="100000" sy="100000" algn="tl"/>
          </a:blipFill>
          <a:ln w="57150">
            <a:solidFill>
              <a:srgbClr val="FFC000"/>
            </a:solidFill>
          </a:ln>
        </p:spPr>
      </p:pic>
    </p:spTree>
    <p:extLst>
      <p:ext uri="{BB962C8B-B14F-4D97-AF65-F5344CB8AC3E}">
        <p14:creationId xmlns:p14="http://schemas.microsoft.com/office/powerpoint/2010/main" val="1425211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427430" y="243166"/>
            <a:ext cx="8609065" cy="909352"/>
          </a:xfrm>
        </p:spPr>
        <p:txBody>
          <a:bodyPr/>
          <a:lstStyle/>
          <a:p>
            <a:pPr lvl="0" algn="ctr"/>
            <a:r>
              <a:rPr lang="el-GR" sz="4000" b="1" dirty="0" smtClean="0"/>
              <a:t>Ο </a:t>
            </a:r>
            <a:r>
              <a:rPr lang="el-GR" sz="4000" b="1" dirty="0" err="1" smtClean="0"/>
              <a:t>διπλασιασμΟΣ</a:t>
            </a:r>
            <a:r>
              <a:rPr lang="el-GR" sz="4000" b="1" dirty="0" smtClean="0"/>
              <a:t> του </a:t>
            </a:r>
            <a:r>
              <a:rPr lang="el-GR" sz="4000" b="1" dirty="0" err="1" smtClean="0"/>
              <a:t>ΚΥβου</a:t>
            </a:r>
            <a:r>
              <a:rPr lang="el-GR" b="1" dirty="0"/>
              <a:t/>
            </a:r>
            <a:br>
              <a:rPr lang="el-GR" b="1" dirty="0"/>
            </a:br>
            <a:endParaRPr lang="el-GR" dirty="0"/>
          </a:p>
        </p:txBody>
      </p:sp>
      <p:sp>
        <p:nvSpPr>
          <p:cNvPr id="3" name="Θέση περιεχομένου 2"/>
          <p:cNvSpPr txBox="1">
            <a:spLocks noGrp="1"/>
          </p:cNvSpPr>
          <p:nvPr>
            <p:ph idx="4294967295"/>
          </p:nvPr>
        </p:nvSpPr>
        <p:spPr>
          <a:xfrm>
            <a:off x="227411" y="1152528"/>
            <a:ext cx="6709908" cy="5095878"/>
          </a:xfrm>
          <a:prstGeom prst="rect">
            <a:avLst/>
          </a:prstGeom>
        </p:spPr>
        <p:txBody>
          <a:bodyPr/>
          <a:lstStyle/>
          <a:p>
            <a:pPr lvl="0"/>
            <a:endParaRPr lang="el-GR"/>
          </a:p>
          <a:p>
            <a:pPr lvl="0"/>
            <a:endParaRPr lang="el-GR"/>
          </a:p>
        </p:txBody>
      </p:sp>
      <p:pic>
        <p:nvPicPr>
          <p:cNvPr id="4" name="Εικόνα 4"/>
          <p:cNvPicPr>
            <a:picLocks noChangeAspect="1"/>
          </p:cNvPicPr>
          <p:nvPr/>
        </p:nvPicPr>
        <p:blipFill>
          <a:blip r:embed="rId2"/>
          <a:stretch>
            <a:fillRect/>
          </a:stretch>
        </p:blipFill>
        <p:spPr>
          <a:xfrm>
            <a:off x="4427984" y="3501008"/>
            <a:ext cx="1943097" cy="2158998"/>
          </a:xfrm>
          <a:prstGeom prst="rect">
            <a:avLst/>
          </a:prstGeom>
          <a:gradFill>
            <a:gsLst>
              <a:gs pos="0">
                <a:srgbClr val="FDF1F1"/>
              </a:gs>
              <a:gs pos="100000">
                <a:srgbClr val="F1817F"/>
              </a:gs>
            </a:gsLst>
            <a:lin ang="5400000"/>
          </a:gradFill>
          <a:ln>
            <a:noFill/>
          </a:ln>
        </p:spPr>
      </p:pic>
      <p:sp>
        <p:nvSpPr>
          <p:cNvPr id="5" name="TextBox 7"/>
          <p:cNvSpPr txBox="1"/>
          <p:nvPr/>
        </p:nvSpPr>
        <p:spPr>
          <a:xfrm rot="10800000" flipV="1">
            <a:off x="179512" y="1108920"/>
            <a:ext cx="8784976" cy="5355312"/>
          </a:xfrm>
          <a:prstGeom prst="rect">
            <a:avLst/>
          </a:prstGeom>
          <a:solidFill>
            <a:schemeClr val="accent5">
              <a:lumMod val="50000"/>
            </a:schemeClr>
          </a:solidFill>
          <a:ln>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1" i="0" u="none" strike="noStrike" kern="1200" cap="none" spc="0" baseline="0" dirty="0" smtClean="0">
                <a:solidFill>
                  <a:srgbClr val="FFFF00"/>
                </a:solidFill>
                <a:uFillTx/>
                <a:latin typeface="Century Gothic"/>
              </a:rPr>
              <a:t>Μπορεί </a:t>
            </a:r>
            <a:r>
              <a:rPr lang="el-GR" sz="2400" b="1" i="0" u="none" strike="noStrike" kern="1200" cap="none" spc="0" baseline="0" dirty="0">
                <a:solidFill>
                  <a:srgbClr val="FFFF00"/>
                </a:solidFill>
                <a:uFillTx/>
                <a:latin typeface="Century Gothic"/>
              </a:rPr>
              <a:t>να διπλασιαστεί ο όγκος ενός δεδομένου κύβου; Κι αν ναι, πώς; </a:t>
            </a:r>
            <a:endParaRPr lang="el-GR" sz="2400" b="1" i="0" u="none" strike="noStrike" kern="1200" cap="none" spc="0" baseline="0" dirty="0" smtClean="0">
              <a:solidFill>
                <a:srgbClr val="FFFF00"/>
              </a:solidFill>
              <a:uFillTx/>
              <a:latin typeface="Century Gothic"/>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2400" b="1" i="0" u="none" strike="noStrike" kern="1200" cap="none" spc="0" baseline="0" dirty="0" smtClean="0">
              <a:solidFill>
                <a:srgbClr val="FFFF00"/>
              </a:solidFill>
              <a:uFillTx/>
              <a:latin typeface="Century Gothic"/>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1" kern="0" dirty="0" smtClean="0">
                <a:latin typeface="Century Gothic"/>
              </a:rPr>
              <a:t>Προτάθηκαν διάφορες λύσεις στην αρχαιότητα</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2400" b="1" kern="0" dirty="0" smtClean="0">
              <a:solidFill>
                <a:srgbClr val="FFFF00"/>
              </a:solidFill>
              <a:latin typeface="Century Gothic"/>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1" i="0" u="none" strike="noStrike" kern="0" cap="none" spc="0" baseline="0" dirty="0" smtClean="0">
                <a:solidFill>
                  <a:srgbClr val="FFFF00"/>
                </a:solidFill>
                <a:uFillTx/>
                <a:latin typeface="Century Gothic"/>
              </a:rPr>
              <a:t>[</a:t>
            </a:r>
            <a:r>
              <a:rPr lang="el-GR" sz="2400" b="1" i="0" u="none" strike="noStrike" kern="0" cap="none" spc="0" dirty="0" smtClean="0">
                <a:solidFill>
                  <a:srgbClr val="FFFF00"/>
                </a:solidFill>
                <a:uFillTx/>
                <a:latin typeface="Century Gothic"/>
              </a:rPr>
              <a:t> Ιπποκράτης ο Χίος, Αρχύτας ο </a:t>
            </a:r>
            <a:r>
              <a:rPr lang="el-GR" sz="2400" b="1" i="0" u="none" strike="noStrike" kern="0" cap="none" spc="0" dirty="0" err="1" smtClean="0">
                <a:solidFill>
                  <a:srgbClr val="FFFF00"/>
                </a:solidFill>
                <a:uFillTx/>
                <a:latin typeface="Century Gothic"/>
              </a:rPr>
              <a:t>Ταραντίνος</a:t>
            </a:r>
            <a:r>
              <a:rPr lang="el-GR" sz="2400" b="1" i="0" u="none" strike="noStrike" kern="0" cap="none" spc="0" dirty="0" smtClean="0">
                <a:solidFill>
                  <a:srgbClr val="FFFF00"/>
                </a:solidFill>
                <a:uFillTx/>
                <a:latin typeface="Century Gothic"/>
              </a:rPr>
              <a:t>, </a:t>
            </a:r>
            <a:r>
              <a:rPr lang="el-GR" sz="2400" b="1" i="0" u="none" strike="noStrike" kern="0" cap="none" spc="0" dirty="0" err="1" smtClean="0">
                <a:solidFill>
                  <a:srgbClr val="FFFF00"/>
                </a:solidFill>
                <a:uFillTx/>
                <a:latin typeface="Century Gothic"/>
              </a:rPr>
              <a:t>Έύδοξος</a:t>
            </a:r>
            <a:r>
              <a:rPr lang="el-GR" sz="2400" b="1" i="0" u="none" strike="noStrike" kern="0" cap="none" spc="0" dirty="0" smtClean="0">
                <a:solidFill>
                  <a:srgbClr val="FFFF00"/>
                </a:solidFill>
                <a:uFillTx/>
                <a:latin typeface="Century Gothic"/>
              </a:rPr>
              <a:t>, Πλάτων , Ερατοσθένης, Απολλώνιος….] </a:t>
            </a:r>
            <a:endParaRPr lang="el-GR" sz="2400" b="1" i="0" u="none" strike="noStrike" kern="1200" cap="none" spc="0" baseline="0" dirty="0" smtClean="0">
              <a:solidFill>
                <a:srgbClr val="FFFF00"/>
              </a:solidFill>
              <a:uFillTx/>
              <a:latin typeface="Century Gothic"/>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2000" b="1" i="0" u="none" strike="noStrike" kern="1200" cap="none" spc="0" baseline="0" dirty="0" smtClean="0">
              <a:solidFill>
                <a:srgbClr val="FFFF00"/>
              </a:solidFill>
              <a:uFillTx/>
              <a:latin typeface="Century Gothic"/>
            </a:endParaRPr>
          </a:p>
          <a:p>
            <a:pPr lvl="0" algn="ctr" defTabSz="457200">
              <a:defRPr sz="1800" b="0" i="0" u="none" strike="noStrike" kern="0" cap="none" spc="0" baseline="0">
                <a:solidFill>
                  <a:srgbClr val="000000"/>
                </a:solidFill>
                <a:uFillTx/>
              </a:defRPr>
            </a:pPr>
            <a:r>
              <a:rPr lang="el-GR" sz="3200" b="1" dirty="0" smtClean="0">
                <a:solidFill>
                  <a:srgbClr val="FFFF00"/>
                </a:solidFill>
                <a:latin typeface="Century Gothic"/>
              </a:rPr>
              <a:t>ΑΡΧΙΜΗΔΗΣ </a:t>
            </a:r>
          </a:p>
          <a:p>
            <a:pPr lvl="0" algn="ctr" defTabSz="457200">
              <a:defRPr sz="1800" b="0" i="0" u="none" strike="noStrike" kern="0" cap="none" spc="0" baseline="0">
                <a:solidFill>
                  <a:srgbClr val="000000"/>
                </a:solidFill>
                <a:uFillTx/>
              </a:defRPr>
            </a:pPr>
            <a:r>
              <a:rPr lang="el-GR" sz="3200" b="1" dirty="0" smtClean="0">
                <a:solidFill>
                  <a:srgbClr val="FFFF00"/>
                </a:solidFill>
                <a:latin typeface="Century Gothic"/>
              </a:rPr>
              <a:t>µε </a:t>
            </a:r>
            <a:r>
              <a:rPr lang="el-GR" sz="3200" b="1" dirty="0">
                <a:solidFill>
                  <a:srgbClr val="FFFF00"/>
                </a:solidFill>
                <a:latin typeface="Century Gothic"/>
              </a:rPr>
              <a:t>δύο κωνικές </a:t>
            </a:r>
            <a:r>
              <a:rPr lang="el-GR" sz="3200" b="1" dirty="0" err="1">
                <a:solidFill>
                  <a:srgbClr val="FFFF00"/>
                </a:solidFill>
                <a:latin typeface="Century Gothic"/>
              </a:rPr>
              <a:t>τοµές</a:t>
            </a:r>
            <a:r>
              <a:rPr lang="el-GR" sz="3200" b="1" dirty="0">
                <a:solidFill>
                  <a:srgbClr val="FFFF00"/>
                </a:solidFill>
                <a:latin typeface="Century Gothic"/>
              </a:rPr>
              <a:t>, παραβολή και υπερβολή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2000" b="1" i="0" u="none" strike="noStrike" kern="1200" cap="none" spc="0" baseline="0" dirty="0" smtClean="0">
              <a:solidFill>
                <a:srgbClr val="FFFF00"/>
              </a:solidFill>
              <a:uFillTx/>
              <a:latin typeface="Century Gothic"/>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2000" b="0" i="0" u="none" strike="noStrike" kern="1200" cap="none" spc="0" baseline="0" dirty="0">
              <a:solidFill>
                <a:srgbClr val="FFFF00"/>
              </a:solidFill>
              <a:uFillTx/>
              <a:latin typeface="Century Gothic"/>
            </a:endParaRPr>
          </a:p>
          <a:p>
            <a:pPr marL="285750" marR="0" lvl="0" indent="-285750" algn="just"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l-GR" sz="1800" b="0" i="0" u="none" strike="noStrike" kern="1200" cap="none" spc="0" baseline="0" dirty="0">
              <a:solidFill>
                <a:srgbClr val="FFFFFF"/>
              </a:solidFill>
              <a:uFillTx/>
              <a:latin typeface="Century Gothic"/>
            </a:endParaRPr>
          </a:p>
        </p:txBody>
      </p:sp>
      <p:sp>
        <p:nvSpPr>
          <p:cNvPr id="6" name="Δεξιό βέλος 5"/>
          <p:cNvSpPr/>
          <p:nvPr/>
        </p:nvSpPr>
        <p:spPr>
          <a:xfrm>
            <a:off x="6187571" y="4098764"/>
            <a:ext cx="576063" cy="316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4"/>
          <p:cNvPicPr>
            <a:picLocks noChangeAspect="1"/>
          </p:cNvPicPr>
          <p:nvPr/>
        </p:nvPicPr>
        <p:blipFill>
          <a:blip r:embed="rId2"/>
          <a:stretch>
            <a:fillRect/>
          </a:stretch>
        </p:blipFill>
        <p:spPr>
          <a:xfrm>
            <a:off x="179512" y="5085184"/>
            <a:ext cx="2016224" cy="1680187"/>
          </a:xfrm>
          <a:prstGeom prst="rect">
            <a:avLst/>
          </a:prstGeom>
          <a:gradFill>
            <a:gsLst>
              <a:gs pos="0">
                <a:srgbClr val="FDF1F1"/>
              </a:gs>
              <a:gs pos="100000">
                <a:srgbClr val="F1817F"/>
              </a:gs>
            </a:gsLst>
            <a:lin ang="5400000"/>
          </a:gradFill>
          <a:ln>
            <a:noFill/>
          </a:ln>
        </p:spPr>
      </p:pic>
    </p:spTree>
    <p:extLst>
      <p:ext uri="{BB962C8B-B14F-4D97-AF65-F5344CB8AC3E}">
        <p14:creationId xmlns:p14="http://schemas.microsoft.com/office/powerpoint/2010/main" val="236192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str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strVal val="0"/>
                                          </p:val>
                                        </p:tav>
                                        <p:tav tm="100000">
                                          <p:val>
                                            <p:strVal val="#ppt_h"/>
                                          </p:val>
                                        </p:tav>
                                      </p:tavLst>
                                    </p:anim>
                                    <p:anim calcmode="lin" valueType="num">
                                      <p:cBhvr>
                                        <p:cTn id="15" dur="1000" fill="hold"/>
                                        <p:tgtEl>
                                          <p:spTgt spid="5">
                                            <p:txEl>
                                              <p:pRg st="0" end="0"/>
                                            </p:txEl>
                                          </p:spTgt>
                                        </p:tgtEl>
                                        <p:attrNameLst>
                                          <p:attrName>r</p:attrName>
                                        </p:attrNameLst>
                                      </p:cBhvr>
                                      <p:tavLst>
                                        <p:tav tm="0">
                                          <p:val>
                                            <p:strVal val="90"/>
                                          </p:val>
                                        </p:tav>
                                        <p:tav tm="100000">
                                          <p:val>
                                            <p:strVal val="0"/>
                                          </p:val>
                                        </p:tav>
                                      </p:tavLst>
                                    </p:anim>
                                    <p:animEffect transition="in" filter="fade">
                                      <p:cBhvr>
                                        <p:cTn id="16" dur="1000"/>
                                        <p:tgtEl>
                                          <p:spTgt spid="5">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str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strVal val="0"/>
                                          </p:val>
                                        </p:tav>
                                        <p:tav tm="100000">
                                          <p:val>
                                            <p:strVal val="#ppt_h"/>
                                          </p:val>
                                        </p:tav>
                                      </p:tavLst>
                                    </p:anim>
                                    <p:anim calcmode="lin" valueType="num">
                                      <p:cBhvr>
                                        <p:cTn id="21" dur="1000" fill="hold"/>
                                        <p:tgtEl>
                                          <p:spTgt spid="5">
                                            <p:txEl>
                                              <p:pRg st="2" end="2"/>
                                            </p:txEl>
                                          </p:spTgt>
                                        </p:tgtEl>
                                        <p:attrNameLst>
                                          <p:attrName>r</p:attrName>
                                        </p:attrNameLst>
                                      </p:cBhvr>
                                      <p:tavLst>
                                        <p:tav tm="0">
                                          <p:val>
                                            <p:strVal val="90"/>
                                          </p:val>
                                        </p:tav>
                                        <p:tav tm="100000">
                                          <p:val>
                                            <p:strVal val="0"/>
                                          </p:val>
                                        </p:tav>
                                      </p:tavLst>
                                    </p:anim>
                                    <p:animEffect transition="in" filter="fade">
                                      <p:cBhvr>
                                        <p:cTn id="22" dur="1000"/>
                                        <p:tgtEl>
                                          <p:spTgt spid="5">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1000" fill="hold"/>
                                        <p:tgtEl>
                                          <p:spTgt spid="5">
                                            <p:txEl>
                                              <p:pRg st="4" end="4"/>
                                            </p:txEl>
                                          </p:spTgt>
                                        </p:tgtEl>
                                        <p:attrNameLst>
                                          <p:attrName>ppt_w</p:attrName>
                                        </p:attrNameLst>
                                      </p:cBhvr>
                                      <p:tavLst>
                                        <p:tav tm="0">
                                          <p:val>
                                            <p:strVal val="0"/>
                                          </p:val>
                                        </p:tav>
                                        <p:tav tm="100000">
                                          <p:val>
                                            <p:strVal val="#ppt_w"/>
                                          </p:val>
                                        </p:tav>
                                      </p:tavLst>
                                    </p:anim>
                                    <p:anim calcmode="lin" valueType="num">
                                      <p:cBhvr>
                                        <p:cTn id="26" dur="1000" fill="hold"/>
                                        <p:tgtEl>
                                          <p:spTgt spid="5">
                                            <p:txEl>
                                              <p:pRg st="4" end="4"/>
                                            </p:txEl>
                                          </p:spTgt>
                                        </p:tgtEl>
                                        <p:attrNameLst>
                                          <p:attrName>ppt_h</p:attrName>
                                        </p:attrNameLst>
                                      </p:cBhvr>
                                      <p:tavLst>
                                        <p:tav tm="0">
                                          <p:val>
                                            <p:strVal val="0"/>
                                          </p:val>
                                        </p:tav>
                                        <p:tav tm="100000">
                                          <p:val>
                                            <p:strVal val="#ppt_h"/>
                                          </p:val>
                                        </p:tav>
                                      </p:tavLst>
                                    </p:anim>
                                    <p:anim calcmode="lin" valueType="num">
                                      <p:cBhvr>
                                        <p:cTn id="27" dur="1000" fill="hold"/>
                                        <p:tgtEl>
                                          <p:spTgt spid="5">
                                            <p:txEl>
                                              <p:pRg st="4" end="4"/>
                                            </p:txEl>
                                          </p:spTgt>
                                        </p:tgtEl>
                                        <p:attrNameLst>
                                          <p:attrName>r</p:attrName>
                                        </p:attrNameLst>
                                      </p:cBhvr>
                                      <p:tavLst>
                                        <p:tav tm="0">
                                          <p:val>
                                            <p:strVal val="90"/>
                                          </p:val>
                                        </p:tav>
                                        <p:tav tm="100000">
                                          <p:val>
                                            <p:strVal val="0"/>
                                          </p:val>
                                        </p:tav>
                                      </p:tavLst>
                                    </p:anim>
                                    <p:animEffect transition="in" filter="fade">
                                      <p:cBhvr>
                                        <p:cTn id="28" dur="1000"/>
                                        <p:tgtEl>
                                          <p:spTgt spid="5">
                                            <p:txEl>
                                              <p:pRg st="4" end="4"/>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p:cTn id="31" dur="1000" fill="hold"/>
                                        <p:tgtEl>
                                          <p:spTgt spid="5">
                                            <p:txEl>
                                              <p:pRg st="7" end="7"/>
                                            </p:txEl>
                                          </p:spTgt>
                                        </p:tgtEl>
                                        <p:attrNameLst>
                                          <p:attrName>ppt_w</p:attrName>
                                        </p:attrNameLst>
                                      </p:cBhvr>
                                      <p:tavLst>
                                        <p:tav tm="0">
                                          <p:val>
                                            <p:strVal val="0"/>
                                          </p:val>
                                        </p:tav>
                                        <p:tav tm="100000">
                                          <p:val>
                                            <p:strVal val="#ppt_w"/>
                                          </p:val>
                                        </p:tav>
                                      </p:tavLst>
                                    </p:anim>
                                    <p:anim calcmode="lin" valueType="num">
                                      <p:cBhvr>
                                        <p:cTn id="32" dur="1000" fill="hold"/>
                                        <p:tgtEl>
                                          <p:spTgt spid="5">
                                            <p:txEl>
                                              <p:pRg st="7" end="7"/>
                                            </p:txEl>
                                          </p:spTgt>
                                        </p:tgtEl>
                                        <p:attrNameLst>
                                          <p:attrName>ppt_h</p:attrName>
                                        </p:attrNameLst>
                                      </p:cBhvr>
                                      <p:tavLst>
                                        <p:tav tm="0">
                                          <p:val>
                                            <p:strVal val="0"/>
                                          </p:val>
                                        </p:tav>
                                        <p:tav tm="100000">
                                          <p:val>
                                            <p:strVal val="#ppt_h"/>
                                          </p:val>
                                        </p:tav>
                                      </p:tavLst>
                                    </p:anim>
                                    <p:anim calcmode="lin" valueType="num">
                                      <p:cBhvr>
                                        <p:cTn id="33" dur="1000" fill="hold"/>
                                        <p:tgtEl>
                                          <p:spTgt spid="5">
                                            <p:txEl>
                                              <p:pRg st="7" end="7"/>
                                            </p:txEl>
                                          </p:spTgt>
                                        </p:tgtEl>
                                        <p:attrNameLst>
                                          <p:attrName>r</p:attrName>
                                        </p:attrNameLst>
                                      </p:cBhvr>
                                      <p:tavLst>
                                        <p:tav tm="0">
                                          <p:val>
                                            <p:strVal val="90"/>
                                          </p:val>
                                        </p:tav>
                                        <p:tav tm="100000">
                                          <p:val>
                                            <p:strVal val="0"/>
                                          </p:val>
                                        </p:tav>
                                      </p:tavLst>
                                    </p:anim>
                                    <p:animEffect transition="in" filter="fade">
                                      <p:cBhvr>
                                        <p:cTn id="34" dur="1000"/>
                                        <p:tgtEl>
                                          <p:spTgt spid="5">
                                            <p:txEl>
                                              <p:pRg st="7" end="7"/>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179512" y="274638"/>
            <a:ext cx="8856984" cy="922114"/>
          </a:xfrm>
        </p:spPr>
        <p:txBody>
          <a:bodyPr/>
          <a:lstStyle/>
          <a:p>
            <a:pPr lvl="0" algn="ctr"/>
            <a:r>
              <a:rPr lang="el-GR" sz="4000" b="1" dirty="0"/>
              <a:t/>
            </a:r>
            <a:br>
              <a:rPr lang="el-GR" sz="4000" b="1" dirty="0"/>
            </a:br>
            <a:r>
              <a:rPr lang="el-GR" sz="4000" b="1" dirty="0" smtClean="0"/>
              <a:t>Η ΤΡΙΧΟΤΟΜΗΣΗ ΓΩΝΙΑΣ</a:t>
            </a:r>
            <a:endParaRPr lang="el-GR" sz="4000" dirty="0"/>
          </a:p>
        </p:txBody>
      </p:sp>
      <p:sp>
        <p:nvSpPr>
          <p:cNvPr id="3" name="Θέση περιεχομένου 2"/>
          <p:cNvSpPr txBox="1">
            <a:spLocks noGrp="1"/>
          </p:cNvSpPr>
          <p:nvPr>
            <p:ph idx="4294967295"/>
          </p:nvPr>
        </p:nvSpPr>
        <p:spPr>
          <a:xfrm>
            <a:off x="28577" y="1519522"/>
            <a:ext cx="6709908" cy="5081302"/>
          </a:xfrm>
          <a:prstGeom prst="rect">
            <a:avLst/>
          </a:prstGeom>
          <a:solidFill>
            <a:schemeClr val="accent5">
              <a:lumMod val="50000"/>
            </a:schemeClr>
          </a:solidFill>
        </p:spPr>
        <p:txBody>
          <a:bodyPr/>
          <a:lstStyle/>
          <a:p>
            <a:pPr marL="0" lvl="0" indent="0" algn="ctr">
              <a:buNone/>
            </a:pPr>
            <a:r>
              <a:rPr lang="el-GR" sz="2800" b="1" dirty="0"/>
              <a:t>Το πρόβλημα της </a:t>
            </a:r>
            <a:r>
              <a:rPr lang="el-GR" sz="2800" b="1" dirty="0" smtClean="0"/>
              <a:t> </a:t>
            </a:r>
            <a:r>
              <a:rPr lang="el-GR" sz="2800" b="1" dirty="0"/>
              <a:t>τριχοτόμησης γωνίας </a:t>
            </a:r>
            <a:r>
              <a:rPr lang="el-GR" sz="2800" b="1" dirty="0" smtClean="0"/>
              <a:t>αφορά στο να </a:t>
            </a:r>
            <a:r>
              <a:rPr lang="el-GR" sz="2800" b="1" dirty="0"/>
              <a:t>χωριστεί δοθείσα γωνία σε τρία ίσα μέρη. Και σε αυτό το πρόβλημα δόθηκαν πολλές λύσεις από διάφορους μαθηματικούς που χρησιμοποιούσαν πάντοτε και άλλες καμπύλες εκτός από ευθείες και κύκλους.</a:t>
            </a:r>
          </a:p>
          <a:p>
            <a:pPr marL="0" lvl="0" indent="0">
              <a:buNone/>
            </a:pPr>
            <a:r>
              <a:rPr lang="el-GR" sz="2800" b="1" dirty="0" smtClean="0">
                <a:solidFill>
                  <a:srgbClr val="FFC000"/>
                </a:solidFill>
              </a:rPr>
              <a:t>Ο </a:t>
            </a:r>
            <a:r>
              <a:rPr lang="el-GR" sz="2800" b="1" dirty="0">
                <a:solidFill>
                  <a:srgbClr val="FFC000"/>
                </a:solidFill>
              </a:rPr>
              <a:t>Αρχιμήδης </a:t>
            </a:r>
            <a:r>
              <a:rPr lang="el-GR" sz="2800" b="1" dirty="0"/>
              <a:t>έδωσε δύο </a:t>
            </a:r>
            <a:r>
              <a:rPr lang="el-GR" sz="2800" b="1" dirty="0" smtClean="0"/>
              <a:t>λύσεις: στην </a:t>
            </a:r>
            <a:r>
              <a:rPr lang="el-GR" sz="2800" b="1" dirty="0"/>
              <a:t>πρώτη χρησιμοποίησε μια </a:t>
            </a:r>
            <a:r>
              <a:rPr lang="el-GR" sz="2800" b="1" dirty="0" err="1">
                <a:solidFill>
                  <a:srgbClr val="FFC000"/>
                </a:solidFill>
              </a:rPr>
              <a:t>τεταρτοβάθμια</a:t>
            </a:r>
            <a:r>
              <a:rPr lang="el-GR" sz="2800" b="1" dirty="0">
                <a:solidFill>
                  <a:srgbClr val="FFC000"/>
                </a:solidFill>
              </a:rPr>
              <a:t> καμπύλη </a:t>
            </a:r>
            <a:r>
              <a:rPr lang="el-GR" sz="2800" b="1" dirty="0"/>
              <a:t>και </a:t>
            </a:r>
            <a:r>
              <a:rPr lang="el-GR" sz="2800" b="1" dirty="0" smtClean="0"/>
              <a:t>στη </a:t>
            </a:r>
            <a:r>
              <a:rPr lang="el-GR" sz="2800" b="1" dirty="0"/>
              <a:t>δεύτερη μια </a:t>
            </a:r>
            <a:r>
              <a:rPr lang="el-GR" sz="2800" b="1" dirty="0">
                <a:solidFill>
                  <a:srgbClr val="FFC000"/>
                </a:solidFill>
              </a:rPr>
              <a:t>μη αλγεβρική καμπύλη</a:t>
            </a:r>
            <a:r>
              <a:rPr lang="el-GR" sz="2800" b="1" dirty="0"/>
              <a:t>,       την </a:t>
            </a:r>
            <a:r>
              <a:rPr lang="el-GR" sz="2800" b="1" dirty="0">
                <a:solidFill>
                  <a:srgbClr val="FFC000"/>
                </a:solidFill>
              </a:rPr>
              <a:t>επίπεδη έλικα</a:t>
            </a:r>
            <a:r>
              <a:rPr lang="el-GR" sz="2800" b="1" dirty="0" smtClean="0"/>
              <a:t>.</a:t>
            </a:r>
            <a:endParaRPr lang="el-GR" sz="2800" b="1" dirty="0"/>
          </a:p>
        </p:txBody>
      </p:sp>
      <p:pic>
        <p:nvPicPr>
          <p:cNvPr id="4" name="Εικόνα 4"/>
          <p:cNvPicPr>
            <a:picLocks noChangeAspect="1"/>
          </p:cNvPicPr>
          <p:nvPr/>
        </p:nvPicPr>
        <p:blipFill>
          <a:blip r:embed="rId2"/>
          <a:stretch>
            <a:fillRect/>
          </a:stretch>
        </p:blipFill>
        <p:spPr>
          <a:xfrm>
            <a:off x="6602958" y="4581128"/>
            <a:ext cx="2433537" cy="2230740"/>
          </a:xfrm>
          <a:prstGeom prst="rect">
            <a:avLst/>
          </a:prstGeom>
          <a:gradFill>
            <a:gsLst>
              <a:gs pos="0">
                <a:srgbClr val="9D420C"/>
              </a:gs>
              <a:gs pos="100000">
                <a:srgbClr val="ED6717"/>
              </a:gs>
            </a:gsLst>
            <a:lin ang="16200000"/>
          </a:gradFill>
          <a:ln>
            <a:noFill/>
          </a:ln>
        </p:spPr>
      </p:pic>
    </p:spTree>
    <p:extLst>
      <p:ext uri="{BB962C8B-B14F-4D97-AF65-F5344CB8AC3E}">
        <p14:creationId xmlns:p14="http://schemas.microsoft.com/office/powerpoint/2010/main" val="120674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6157" y="116421"/>
            <a:ext cx="2951163"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228184" y="188640"/>
            <a:ext cx="2664296"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Εικόνα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3491880" y="3212976"/>
            <a:ext cx="2664296"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Εικόνα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7" y="3586708"/>
            <a:ext cx="3212976" cy="3212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Εικόνα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848" y="260648"/>
            <a:ext cx="2664296"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Εικόνα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171531" y="3953197"/>
            <a:ext cx="2957114" cy="2772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4436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0BA40E7-B035-D43E-37BE-F21BB4D48937}"/>
              </a:ext>
            </a:extLst>
          </p:cNvPr>
          <p:cNvSpPr>
            <a:spLocks noGrp="1"/>
          </p:cNvSpPr>
          <p:nvPr>
            <p:ph type="ctrTitle"/>
          </p:nvPr>
        </p:nvSpPr>
        <p:spPr>
          <a:xfrm>
            <a:off x="513159" y="685800"/>
            <a:ext cx="6716316" cy="2971801"/>
          </a:xfrm>
        </p:spPr>
        <p:txBody>
          <a:bodyPr>
            <a:normAutofit/>
          </a:bodyPr>
          <a:lstStyle/>
          <a:p>
            <a:r>
              <a:rPr lang="el-GR" sz="6000" b="1" dirty="0">
                <a:solidFill>
                  <a:srgbClr val="FFC000"/>
                </a:solidFill>
                <a:effectLst>
                  <a:outerShdw blurRad="38100" dist="38100" dir="2700000" algn="tl">
                    <a:srgbClr val="000000">
                      <a:alpha val="43137"/>
                    </a:srgbClr>
                  </a:outerShdw>
                </a:effectLst>
                <a:latin typeface="+mn-lt"/>
              </a:rPr>
              <a:t>Ο </a:t>
            </a:r>
            <a:r>
              <a:rPr lang="en-US" sz="6000" b="1" dirty="0">
                <a:solidFill>
                  <a:srgbClr val="FFC000"/>
                </a:solidFill>
                <a:effectLst>
                  <a:outerShdw blurRad="38100" dist="38100" dir="2700000" algn="tl">
                    <a:srgbClr val="000000">
                      <a:alpha val="43137"/>
                    </a:srgbClr>
                  </a:outerShdw>
                </a:effectLst>
                <a:latin typeface="+mn-lt"/>
              </a:rPr>
              <a:t> </a:t>
            </a:r>
            <a:r>
              <a:rPr lang="el-GR" sz="6000" b="1" dirty="0" err="1">
                <a:solidFill>
                  <a:srgbClr val="FFC000"/>
                </a:solidFill>
                <a:effectLst>
                  <a:outerShdw blurRad="38100" dist="38100" dir="2700000" algn="tl">
                    <a:srgbClr val="000000">
                      <a:alpha val="43137"/>
                    </a:srgbClr>
                  </a:outerShdw>
                </a:effectLst>
                <a:latin typeface="+mn-lt"/>
              </a:rPr>
              <a:t>νομοσ</a:t>
            </a:r>
            <a:r>
              <a:rPr lang="el-GR" sz="6000" b="1" dirty="0">
                <a:solidFill>
                  <a:srgbClr val="FFC000"/>
                </a:solidFill>
                <a:effectLst>
                  <a:outerShdw blurRad="38100" dist="38100" dir="2700000" algn="tl">
                    <a:srgbClr val="000000">
                      <a:alpha val="43137"/>
                    </a:srgbClr>
                  </a:outerShdw>
                </a:effectLst>
                <a:latin typeface="+mn-lt"/>
              </a:rPr>
              <a:t> </a:t>
            </a:r>
            <a:r>
              <a:rPr lang="en-US" sz="6000" b="1" dirty="0">
                <a:solidFill>
                  <a:srgbClr val="FFC000"/>
                </a:solidFill>
                <a:effectLst>
                  <a:outerShdw blurRad="38100" dist="38100" dir="2700000" algn="tl">
                    <a:srgbClr val="000000">
                      <a:alpha val="43137"/>
                    </a:srgbClr>
                  </a:outerShdw>
                </a:effectLst>
                <a:latin typeface="+mn-lt"/>
              </a:rPr>
              <a:t> </a:t>
            </a:r>
            <a:r>
              <a:rPr lang="el-GR" sz="6000" b="1" dirty="0">
                <a:solidFill>
                  <a:srgbClr val="FFC000"/>
                </a:solidFill>
                <a:effectLst>
                  <a:outerShdw blurRad="38100" dist="38100" dir="2700000" algn="tl">
                    <a:srgbClr val="000000">
                      <a:alpha val="43137"/>
                    </a:srgbClr>
                  </a:outerShdw>
                </a:effectLst>
                <a:latin typeface="+mn-lt"/>
              </a:rPr>
              <a:t>των </a:t>
            </a:r>
            <a:r>
              <a:rPr lang="en-US" sz="6000" b="1" dirty="0">
                <a:solidFill>
                  <a:srgbClr val="FFC000"/>
                </a:solidFill>
                <a:effectLst>
                  <a:outerShdw blurRad="38100" dist="38100" dir="2700000" algn="tl">
                    <a:srgbClr val="000000">
                      <a:alpha val="43137"/>
                    </a:srgbClr>
                  </a:outerShdw>
                </a:effectLst>
                <a:latin typeface="+mn-lt"/>
              </a:rPr>
              <a:t> </a:t>
            </a:r>
            <a:r>
              <a:rPr lang="el-GR" sz="6000" b="1" dirty="0" err="1">
                <a:solidFill>
                  <a:srgbClr val="FFC000"/>
                </a:solidFill>
                <a:effectLst>
                  <a:outerShdw blurRad="38100" dist="38100" dir="2700000" algn="tl">
                    <a:srgbClr val="000000">
                      <a:alpha val="43137"/>
                    </a:srgbClr>
                  </a:outerShdw>
                </a:effectLst>
                <a:latin typeface="+mn-lt"/>
              </a:rPr>
              <a:t>ζυγων</a:t>
            </a:r>
            <a:r>
              <a:rPr lang="en-US" sz="6000" b="1" dirty="0">
                <a:solidFill>
                  <a:srgbClr val="FFC000"/>
                </a:solidFill>
                <a:effectLst>
                  <a:outerShdw blurRad="38100" dist="38100" dir="2700000" algn="tl">
                    <a:srgbClr val="000000">
                      <a:alpha val="43137"/>
                    </a:srgbClr>
                  </a:outerShdw>
                </a:effectLst>
                <a:latin typeface="+mn-lt"/>
              </a:rPr>
              <a:t/>
            </a:r>
            <a:br>
              <a:rPr lang="en-US" sz="6000" b="1" dirty="0">
                <a:solidFill>
                  <a:srgbClr val="FFC000"/>
                </a:solidFill>
                <a:effectLst>
                  <a:outerShdw blurRad="38100" dist="38100" dir="2700000" algn="tl">
                    <a:srgbClr val="000000">
                      <a:alpha val="43137"/>
                    </a:srgbClr>
                  </a:outerShdw>
                </a:effectLst>
                <a:latin typeface="+mn-lt"/>
              </a:rPr>
            </a:br>
            <a:endParaRPr lang="el-GR" sz="6000" b="1" dirty="0">
              <a:solidFill>
                <a:srgbClr val="FFC000"/>
              </a:solidFill>
              <a:effectLst>
                <a:outerShdw blurRad="38100" dist="38100" dir="2700000" algn="tl">
                  <a:srgbClr val="000000">
                    <a:alpha val="43137"/>
                  </a:srgbClr>
                </a:outerShdw>
              </a:effectLst>
              <a:latin typeface="+mn-lt"/>
            </a:endParaRPr>
          </a:p>
        </p:txBody>
      </p:sp>
      <p:sp>
        <p:nvSpPr>
          <p:cNvPr id="3" name="Υπότιτλος 2">
            <a:extLst>
              <a:ext uri="{FF2B5EF4-FFF2-40B4-BE49-F238E27FC236}">
                <a16:creationId xmlns="" xmlns:a16="http://schemas.microsoft.com/office/drawing/2014/main" id="{E8B31E5F-F614-5FBE-603F-90AB42EB066F}"/>
              </a:ext>
            </a:extLst>
          </p:cNvPr>
          <p:cNvSpPr>
            <a:spLocks noGrp="1"/>
          </p:cNvSpPr>
          <p:nvPr>
            <p:ph type="subTitle" idx="1"/>
          </p:nvPr>
        </p:nvSpPr>
        <p:spPr>
          <a:xfrm>
            <a:off x="107504" y="3736292"/>
            <a:ext cx="8856984" cy="1947333"/>
          </a:xfrm>
        </p:spPr>
        <p:txBody>
          <a:bodyPr>
            <a:normAutofit/>
          </a:bodyPr>
          <a:lstStyle/>
          <a:p>
            <a:endParaRPr lang="el-GR" sz="3600" b="1" dirty="0" smtClean="0">
              <a:solidFill>
                <a:srgbClr val="FF0000"/>
              </a:solidFill>
              <a:latin typeface="Arial Black" panose="020B0A04020102020204" pitchFamily="34" charset="0"/>
            </a:endParaRPr>
          </a:p>
          <a:p>
            <a:r>
              <a:rPr lang="el-GR" sz="3600" b="1" dirty="0" smtClean="0">
                <a:solidFill>
                  <a:srgbClr val="FF0000"/>
                </a:solidFill>
                <a:latin typeface="Arial Black" panose="020B0A04020102020204" pitchFamily="34" charset="0"/>
              </a:rPr>
              <a:t>Από </a:t>
            </a:r>
            <a:r>
              <a:rPr lang="en-US" sz="3600" b="1" dirty="0" smtClean="0">
                <a:solidFill>
                  <a:srgbClr val="FF0000"/>
                </a:solidFill>
                <a:latin typeface="Arial Black" panose="020B0A04020102020204" pitchFamily="34" charset="0"/>
              </a:rPr>
              <a:t> </a:t>
            </a:r>
            <a:r>
              <a:rPr lang="el-GR" sz="3600" b="1" dirty="0">
                <a:solidFill>
                  <a:srgbClr val="FF0000"/>
                </a:solidFill>
                <a:latin typeface="Arial Black" panose="020B0A04020102020204" pitchFamily="34" charset="0"/>
              </a:rPr>
              <a:t>την</a:t>
            </a:r>
            <a:r>
              <a:rPr lang="en-US" sz="3600" b="1" dirty="0">
                <a:solidFill>
                  <a:srgbClr val="FF0000"/>
                </a:solidFill>
                <a:latin typeface="Arial Black" panose="020B0A04020102020204" pitchFamily="34" charset="0"/>
              </a:rPr>
              <a:t> </a:t>
            </a:r>
            <a:r>
              <a:rPr lang="el-GR" sz="3600" b="1" dirty="0">
                <a:solidFill>
                  <a:srgbClr val="FF0000"/>
                </a:solidFill>
                <a:latin typeface="Arial Black" panose="020B0A04020102020204" pitchFamily="34" charset="0"/>
              </a:rPr>
              <a:t> </a:t>
            </a:r>
            <a:r>
              <a:rPr lang="el-GR" sz="3600" b="1" dirty="0" smtClean="0">
                <a:solidFill>
                  <a:srgbClr val="FF0000"/>
                </a:solidFill>
                <a:latin typeface="Arial Black" panose="020B0A04020102020204" pitchFamily="34" charset="0"/>
              </a:rPr>
              <a:t>«ΜΕΘΟΔΟ»</a:t>
            </a:r>
            <a:r>
              <a:rPr lang="en-US" sz="3600" b="1" dirty="0" smtClean="0">
                <a:solidFill>
                  <a:srgbClr val="FF0000"/>
                </a:solidFill>
                <a:latin typeface="Arial Black" panose="020B0A04020102020204" pitchFamily="34" charset="0"/>
              </a:rPr>
              <a:t> </a:t>
            </a:r>
            <a:r>
              <a:rPr lang="el-GR" sz="3600" b="1" dirty="0" smtClean="0">
                <a:solidFill>
                  <a:srgbClr val="FF0000"/>
                </a:solidFill>
                <a:latin typeface="Arial Black" panose="020B0A04020102020204" pitchFamily="34" charset="0"/>
              </a:rPr>
              <a:t> </a:t>
            </a:r>
            <a:r>
              <a:rPr lang="el-GR" sz="3600" b="1" dirty="0">
                <a:solidFill>
                  <a:srgbClr val="FF0000"/>
                </a:solidFill>
                <a:latin typeface="Arial Black" panose="020B0A04020102020204" pitchFamily="34" charset="0"/>
              </a:rPr>
              <a:t>του </a:t>
            </a:r>
            <a:r>
              <a:rPr lang="en-US" sz="3600" b="1" dirty="0">
                <a:solidFill>
                  <a:srgbClr val="FF0000"/>
                </a:solidFill>
                <a:latin typeface="Arial Black" panose="020B0A04020102020204" pitchFamily="34" charset="0"/>
              </a:rPr>
              <a:t> </a:t>
            </a:r>
            <a:r>
              <a:rPr lang="el-GR" sz="3600" b="1" dirty="0" smtClean="0">
                <a:solidFill>
                  <a:srgbClr val="FF0000"/>
                </a:solidFill>
                <a:latin typeface="Arial Black" panose="020B0A04020102020204" pitchFamily="34" charset="0"/>
              </a:rPr>
              <a:t>Αρχιμήδη</a:t>
            </a:r>
            <a:endParaRPr lang="el-GR" sz="36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71839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 xmlns:a16="http://schemas.microsoft.com/office/drawing/2014/main" id="{536BE046-F27E-5EE7-A161-7485CF5DDD46}"/>
              </a:ext>
            </a:extLst>
          </p:cNvPr>
          <p:cNvSpPr>
            <a:spLocks noGrp="1"/>
          </p:cNvSpPr>
          <p:nvPr>
            <p:ph type="subTitle" idx="1"/>
          </p:nvPr>
        </p:nvSpPr>
        <p:spPr>
          <a:xfrm>
            <a:off x="0" y="99609"/>
            <a:ext cx="9143999" cy="4769551"/>
          </a:xfrm>
          <a:solidFill>
            <a:schemeClr val="bg1"/>
          </a:solidFill>
          <a:ln>
            <a:solidFill>
              <a:schemeClr val="accent6">
                <a:lumMod val="60000"/>
                <a:lumOff val="40000"/>
              </a:schemeClr>
            </a:solidFill>
          </a:ln>
        </p:spPr>
        <p:txBody>
          <a:bodyPr>
            <a:noAutofit/>
          </a:bodyPr>
          <a:lstStyle/>
          <a:p>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Ο Αρχιμήδης ήταν ο πρώτος που απέδειξε με μαθηματικό τρόπο τον </a:t>
            </a:r>
            <a:r>
              <a:rPr lang="el-GR" sz="3200" b="1" dirty="0">
                <a:solidFill>
                  <a:schemeClr val="tx1"/>
                </a:solidFill>
                <a:effectLst>
                  <a:outerShdw blurRad="38100" dist="38100" dir="2700000" algn="tl">
                    <a:srgbClr val="000000">
                      <a:alpha val="43137"/>
                    </a:srgbClr>
                  </a:outerShdw>
                </a:effectLst>
                <a:highlight>
                  <a:srgbClr val="0000FF"/>
                </a:highlight>
              </a:rPr>
              <a:t>Νόμο των </a:t>
            </a:r>
            <a:r>
              <a:rPr lang="el-GR" sz="3200" b="1" dirty="0" smtClean="0">
                <a:solidFill>
                  <a:schemeClr val="tx1"/>
                </a:solidFill>
                <a:effectLst>
                  <a:outerShdw blurRad="38100" dist="38100" dir="2700000" algn="tl">
                    <a:srgbClr val="000000">
                      <a:alpha val="43137"/>
                    </a:srgbClr>
                  </a:outerShdw>
                </a:effectLst>
                <a:highlight>
                  <a:srgbClr val="0000FF"/>
                </a:highlight>
              </a:rPr>
              <a:t>Ζυγών</a:t>
            </a:r>
            <a:endParaRPr lang="el-GR" sz="3200" dirty="0">
              <a:effectLst>
                <a:outerShdw blurRad="38100" dist="38100" dir="2700000" algn="tl">
                  <a:srgbClr val="000000">
                    <a:alpha val="43137"/>
                  </a:srgbClr>
                </a:outerShdw>
              </a:effectLst>
            </a:endParaRPr>
          </a:p>
          <a:p>
            <a:r>
              <a:rPr lang="el-GR" sz="3200" dirty="0" smtClean="0">
                <a:solidFill>
                  <a:schemeClr val="bg1">
                    <a:lumMod val="95000"/>
                    <a:lumOff val="5000"/>
                  </a:schemeClr>
                </a:solidFill>
                <a:effectLst>
                  <a:outerShdw blurRad="38100" dist="38100" dir="2700000" algn="tl">
                    <a:srgbClr val="000000">
                      <a:alpha val="43137"/>
                    </a:srgbClr>
                  </a:outerShdw>
                </a:effectLst>
                <a:highlight>
                  <a:srgbClr val="C0C0C0"/>
                </a:highlight>
              </a:rPr>
              <a:t>Θεωρεί </a:t>
            </a:r>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Γεωμετρικά αντικείμενα και </a:t>
            </a:r>
            <a:r>
              <a:rPr lang="el-GR" sz="3200" dirty="0" smtClean="0">
                <a:solidFill>
                  <a:schemeClr val="bg1">
                    <a:lumMod val="95000"/>
                    <a:lumOff val="5000"/>
                  </a:schemeClr>
                </a:solidFill>
                <a:effectLst>
                  <a:outerShdw blurRad="38100" dist="38100" dir="2700000" algn="tl">
                    <a:srgbClr val="000000">
                      <a:alpha val="43137"/>
                    </a:srgbClr>
                  </a:outerShdw>
                </a:effectLst>
                <a:highlight>
                  <a:srgbClr val="C0C0C0"/>
                </a:highlight>
              </a:rPr>
              <a:t>διεξάγει </a:t>
            </a:r>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στην συνέχεια ένα</a:t>
            </a:r>
            <a:r>
              <a:rPr lang="el-GR" sz="3200" dirty="0">
                <a:effectLst>
                  <a:outerShdw blurRad="38100" dist="38100" dir="2700000" algn="tl">
                    <a:srgbClr val="000000">
                      <a:alpha val="43137"/>
                    </a:srgbClr>
                  </a:outerShdw>
                </a:effectLst>
              </a:rPr>
              <a:t> </a:t>
            </a:r>
            <a:r>
              <a:rPr lang="el-GR" sz="3200" b="1" dirty="0">
                <a:solidFill>
                  <a:schemeClr val="tx1"/>
                </a:solidFill>
                <a:effectLst>
                  <a:outerShdw blurRad="38100" dist="38100" dir="2700000" algn="tl">
                    <a:srgbClr val="000000">
                      <a:alpha val="43137"/>
                    </a:srgbClr>
                  </a:outerShdw>
                </a:effectLst>
                <a:highlight>
                  <a:srgbClr val="0000FF"/>
                </a:highlight>
              </a:rPr>
              <a:t>πείραμα σκέψης </a:t>
            </a:r>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όπου τα έχει τοποθετήσει σε έναν ζυγό. Χρησιμοποιεί στη συνέχεια </a:t>
            </a:r>
            <a:r>
              <a:rPr lang="el-GR" sz="3200" b="1" dirty="0">
                <a:solidFill>
                  <a:schemeClr val="bg1">
                    <a:lumMod val="95000"/>
                    <a:lumOff val="5000"/>
                  </a:schemeClr>
                </a:solidFill>
                <a:effectLst>
                  <a:outerShdw blurRad="38100" dist="38100" dir="2700000" algn="tl">
                    <a:srgbClr val="000000">
                      <a:alpha val="43137"/>
                    </a:srgbClr>
                  </a:outerShdw>
                </a:effectLst>
                <a:highlight>
                  <a:srgbClr val="C0C0C0"/>
                </a:highlight>
              </a:rPr>
              <a:t>τα βάρη τους </a:t>
            </a:r>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(δηλαδή τα μήκη και τα εμβαδά τους) και </a:t>
            </a:r>
            <a:r>
              <a:rPr lang="el-GR" sz="3200" b="1" dirty="0">
                <a:solidFill>
                  <a:schemeClr val="bg1">
                    <a:lumMod val="95000"/>
                    <a:lumOff val="5000"/>
                  </a:schemeClr>
                </a:solidFill>
                <a:effectLst>
                  <a:outerShdw blurRad="38100" dist="38100" dir="2700000" algn="tl">
                    <a:srgbClr val="000000">
                      <a:alpha val="43137"/>
                    </a:srgbClr>
                  </a:outerShdw>
                </a:effectLst>
                <a:highlight>
                  <a:srgbClr val="C0C0C0"/>
                </a:highlight>
              </a:rPr>
              <a:t>τις αποστάσεις τους </a:t>
            </a:r>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από το </a:t>
            </a:r>
            <a:r>
              <a:rPr lang="el-GR" sz="3200" dirty="0" smtClean="0">
                <a:solidFill>
                  <a:schemeClr val="bg1">
                    <a:lumMod val="95000"/>
                    <a:lumOff val="5000"/>
                  </a:schemeClr>
                </a:solidFill>
                <a:effectLst>
                  <a:outerShdw blurRad="38100" dist="38100" dir="2700000" algn="tl">
                    <a:srgbClr val="000000">
                      <a:alpha val="43137"/>
                    </a:srgbClr>
                  </a:outerShdw>
                </a:effectLst>
                <a:highlight>
                  <a:srgbClr val="C0C0C0"/>
                </a:highlight>
              </a:rPr>
              <a:t>κέντρο, </a:t>
            </a:r>
            <a:r>
              <a:rPr lang="el-GR" sz="3200" dirty="0">
                <a:solidFill>
                  <a:schemeClr val="bg1">
                    <a:lumMod val="95000"/>
                    <a:lumOff val="5000"/>
                  </a:schemeClr>
                </a:solidFill>
                <a:effectLst>
                  <a:outerShdw blurRad="38100" dist="38100" dir="2700000" algn="tl">
                    <a:srgbClr val="000000">
                      <a:alpha val="43137"/>
                    </a:srgbClr>
                  </a:outerShdw>
                </a:effectLst>
                <a:highlight>
                  <a:srgbClr val="C0C0C0"/>
                </a:highlight>
              </a:rPr>
              <a:t>για να μετρήσει τα καθαρώς</a:t>
            </a:r>
            <a:r>
              <a:rPr lang="el-GR" sz="3200" dirty="0">
                <a:effectLst>
                  <a:outerShdw blurRad="38100" dist="38100" dir="2700000" algn="tl">
                    <a:srgbClr val="000000">
                      <a:alpha val="43137"/>
                    </a:srgbClr>
                  </a:outerShdw>
                </a:effectLst>
                <a:highlight>
                  <a:srgbClr val="0000FF"/>
                </a:highlight>
              </a:rPr>
              <a:t> </a:t>
            </a:r>
            <a:r>
              <a:rPr lang="el-GR" sz="3200" b="1" dirty="0">
                <a:solidFill>
                  <a:schemeClr val="tx1"/>
                </a:solidFill>
                <a:effectLst>
                  <a:outerShdw blurRad="38100" dist="38100" dir="2700000" algn="tl">
                    <a:srgbClr val="000000">
                      <a:alpha val="43137"/>
                    </a:srgbClr>
                  </a:outerShdw>
                </a:effectLst>
                <a:highlight>
                  <a:srgbClr val="0000FF"/>
                </a:highlight>
              </a:rPr>
              <a:t>γεωμετρικά χαρακτηριστικά </a:t>
            </a:r>
            <a:r>
              <a:rPr lang="el-GR" sz="3200" dirty="0" smtClean="0">
                <a:solidFill>
                  <a:schemeClr val="bg1"/>
                </a:solidFill>
                <a:effectLst>
                  <a:outerShdw blurRad="38100" dist="38100" dir="2700000" algn="tl">
                    <a:srgbClr val="000000">
                      <a:alpha val="43137"/>
                    </a:srgbClr>
                  </a:outerShdw>
                </a:effectLst>
                <a:highlight>
                  <a:srgbClr val="C0C0C0"/>
                </a:highlight>
              </a:rPr>
              <a:t>τους</a:t>
            </a:r>
            <a:endParaRPr lang="el-GR" sz="3200" dirty="0">
              <a:solidFill>
                <a:schemeClr val="bg1"/>
              </a:solidFill>
              <a:effectLst>
                <a:outerShdw blurRad="38100" dist="38100" dir="2700000" algn="tl">
                  <a:srgbClr val="000000">
                    <a:alpha val="43137"/>
                  </a:srgbClr>
                </a:outerShdw>
              </a:effectLst>
              <a:highlight>
                <a:srgbClr val="C0C0C0"/>
              </a:highlight>
            </a:endParaRPr>
          </a:p>
          <a:p>
            <a:r>
              <a:rPr lang="el-GR" sz="3200" b="1" dirty="0">
                <a:solidFill>
                  <a:schemeClr val="bg1"/>
                </a:solidFill>
                <a:effectLst>
                  <a:outerShdw blurRad="38100" dist="38100" dir="2700000" algn="tl">
                    <a:srgbClr val="000000">
                      <a:alpha val="43137"/>
                    </a:srgbClr>
                  </a:outerShdw>
                </a:effectLst>
                <a:highlight>
                  <a:srgbClr val="C0C0C0"/>
                </a:highlight>
              </a:rPr>
              <a:t>Έτσι ο νόμος των ζυγών από εργαλείο </a:t>
            </a:r>
            <a:r>
              <a:rPr lang="el-GR" sz="3200" b="1" dirty="0" smtClean="0">
                <a:solidFill>
                  <a:srgbClr val="FFC000"/>
                </a:solidFill>
                <a:effectLst>
                  <a:outerShdw blurRad="38100" dist="38100" dir="2700000" algn="tl">
                    <a:srgbClr val="000000">
                      <a:alpha val="43137"/>
                    </a:srgbClr>
                  </a:outerShdw>
                </a:effectLst>
                <a:highlight>
                  <a:srgbClr val="C0C0C0"/>
                </a:highlight>
              </a:rPr>
              <a:t>Φυσικής</a:t>
            </a:r>
            <a:r>
              <a:rPr lang="el-GR" sz="3200" dirty="0">
                <a:solidFill>
                  <a:schemeClr val="accent1">
                    <a:lumMod val="75000"/>
                  </a:schemeClr>
                </a:solidFill>
                <a:effectLst>
                  <a:outerShdw blurRad="38100" dist="38100" dir="2700000" algn="tl">
                    <a:srgbClr val="000000">
                      <a:alpha val="43137"/>
                    </a:srgbClr>
                  </a:outerShdw>
                </a:effectLst>
                <a:highlight>
                  <a:srgbClr val="C0C0C0"/>
                </a:highlight>
              </a:rPr>
              <a:t> </a:t>
            </a:r>
            <a:r>
              <a:rPr lang="el-GR" sz="3200" b="1" dirty="0" smtClean="0">
                <a:solidFill>
                  <a:schemeClr val="bg1"/>
                </a:solidFill>
                <a:effectLst>
                  <a:outerShdw blurRad="38100" dist="38100" dir="2700000" algn="tl">
                    <a:srgbClr val="000000">
                      <a:alpha val="43137"/>
                    </a:srgbClr>
                  </a:outerShdw>
                </a:effectLst>
                <a:highlight>
                  <a:srgbClr val="C0C0C0"/>
                </a:highlight>
              </a:rPr>
              <a:t>γίνεται εργαλείο </a:t>
            </a:r>
          </a:p>
          <a:p>
            <a:r>
              <a:rPr lang="el-GR" sz="3200" b="1" dirty="0" smtClean="0">
                <a:solidFill>
                  <a:srgbClr val="FFC000"/>
                </a:solidFill>
                <a:effectLst>
                  <a:outerShdw blurRad="38100" dist="38100" dir="2700000" algn="tl">
                    <a:srgbClr val="000000">
                      <a:alpha val="43137"/>
                    </a:srgbClr>
                  </a:outerShdw>
                </a:effectLst>
                <a:highlight>
                  <a:srgbClr val="0000FF"/>
                </a:highlight>
              </a:rPr>
              <a:t>Γεωμετρίας</a:t>
            </a:r>
            <a:r>
              <a:rPr lang="el-GR" sz="3200" dirty="0" smtClean="0">
                <a:effectLst>
                  <a:outerShdw blurRad="38100" dist="38100" dir="2700000" algn="tl">
                    <a:srgbClr val="000000">
                      <a:alpha val="43137"/>
                    </a:srgbClr>
                  </a:outerShdw>
                </a:effectLst>
              </a:rPr>
              <a:t> </a:t>
            </a:r>
            <a:endParaRPr lang="el-GR" sz="3200" dirty="0">
              <a:effectLst>
                <a:outerShdw blurRad="38100" dist="38100" dir="2700000" algn="tl">
                  <a:srgbClr val="000000">
                    <a:alpha val="43137"/>
                  </a:srgbClr>
                </a:outerShdw>
              </a:effectLst>
            </a:endParaRPr>
          </a:p>
        </p:txBody>
      </p:sp>
      <p:pic>
        <p:nvPicPr>
          <p:cNvPr id="5" name="Εικόνα 4">
            <a:extLst>
              <a:ext uri="{FF2B5EF4-FFF2-40B4-BE49-F238E27FC236}">
                <a16:creationId xmlns="" xmlns:a16="http://schemas.microsoft.com/office/drawing/2014/main" id="{F9E5B74B-0523-74D7-A3D5-9AE85F017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693" y="4905001"/>
            <a:ext cx="3415801" cy="1889233"/>
          </a:xfrm>
          <a:prstGeom prst="rect">
            <a:avLst/>
          </a:prstGeom>
        </p:spPr>
      </p:pic>
    </p:spTree>
    <p:extLst>
      <p:ext uri="{BB962C8B-B14F-4D97-AF65-F5344CB8AC3E}">
        <p14:creationId xmlns:p14="http://schemas.microsoft.com/office/powerpoint/2010/main" val="59026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0C1BA51-9AC1-03B8-7629-412FEE0A22C5}"/>
              </a:ext>
            </a:extLst>
          </p:cNvPr>
          <p:cNvSpPr>
            <a:spLocks noGrp="1"/>
          </p:cNvSpPr>
          <p:nvPr>
            <p:ph type="ctrTitle"/>
          </p:nvPr>
        </p:nvSpPr>
        <p:spPr>
          <a:xfrm>
            <a:off x="0" y="188641"/>
            <a:ext cx="9144000" cy="1008111"/>
          </a:xfrm>
        </p:spPr>
        <p:txBody>
          <a:bodyPr/>
          <a:lstStyle/>
          <a:p>
            <a:pPr algn="ctr"/>
            <a:r>
              <a:rPr lang="el-GR" sz="3600" b="1" dirty="0">
                <a:solidFill>
                  <a:srgbClr val="FFC000"/>
                </a:solidFill>
                <a:effectLst>
                  <a:outerShdw blurRad="38100" dist="38100" dir="2700000" algn="tl">
                    <a:srgbClr val="000000">
                      <a:alpha val="43137"/>
                    </a:srgbClr>
                  </a:outerShdw>
                </a:effectLst>
                <a:latin typeface="+mn-lt"/>
              </a:rPr>
              <a:t>ΕΥΡΕΣΗ </a:t>
            </a:r>
            <a:r>
              <a:rPr lang="en-US" sz="3600" b="1" dirty="0">
                <a:solidFill>
                  <a:srgbClr val="FFC000"/>
                </a:solidFill>
                <a:effectLst>
                  <a:outerShdw blurRad="38100" dist="38100" dir="2700000" algn="tl">
                    <a:srgbClr val="000000">
                      <a:alpha val="43137"/>
                    </a:srgbClr>
                  </a:outerShdw>
                </a:effectLst>
                <a:latin typeface="+mn-lt"/>
              </a:rPr>
              <a:t>  </a:t>
            </a:r>
            <a:r>
              <a:rPr lang="el-GR" sz="3600" b="1" dirty="0">
                <a:solidFill>
                  <a:srgbClr val="FFC000"/>
                </a:solidFill>
                <a:effectLst>
                  <a:outerShdw blurRad="38100" dist="38100" dir="2700000" algn="tl">
                    <a:srgbClr val="000000">
                      <a:alpha val="43137"/>
                    </a:srgbClr>
                  </a:outerShdw>
                </a:effectLst>
                <a:latin typeface="+mn-lt"/>
              </a:rPr>
              <a:t>ΤΟΥ ΚΕΝΤΡΟΥ </a:t>
            </a:r>
            <a:r>
              <a:rPr lang="en-US" sz="3600" b="1" dirty="0">
                <a:solidFill>
                  <a:srgbClr val="FFC000"/>
                </a:solidFill>
                <a:effectLst>
                  <a:outerShdw blurRad="38100" dist="38100" dir="2700000" algn="tl">
                    <a:srgbClr val="000000">
                      <a:alpha val="43137"/>
                    </a:srgbClr>
                  </a:outerShdw>
                </a:effectLst>
                <a:latin typeface="+mn-lt"/>
              </a:rPr>
              <a:t>  </a:t>
            </a:r>
            <a:r>
              <a:rPr lang="el-GR" sz="3600" b="1">
                <a:solidFill>
                  <a:srgbClr val="FFC000"/>
                </a:solidFill>
                <a:effectLst>
                  <a:outerShdw blurRad="38100" dist="38100" dir="2700000" algn="tl">
                    <a:srgbClr val="000000">
                      <a:alpha val="43137"/>
                    </a:srgbClr>
                  </a:outerShdw>
                </a:effectLst>
                <a:latin typeface="+mn-lt"/>
              </a:rPr>
              <a:t>ΒΑΡΟΥΣ </a:t>
            </a:r>
            <a:endParaRPr lang="el-GR" sz="3600" b="1" dirty="0">
              <a:solidFill>
                <a:srgbClr val="FFC000"/>
              </a:solidFill>
              <a:effectLst>
                <a:outerShdw blurRad="38100" dist="38100" dir="2700000" algn="tl">
                  <a:srgbClr val="000000">
                    <a:alpha val="43137"/>
                  </a:srgbClr>
                </a:outerShdw>
              </a:effectLst>
              <a:latin typeface="+mn-lt"/>
            </a:endParaRPr>
          </a:p>
        </p:txBody>
      </p:sp>
      <p:sp>
        <p:nvSpPr>
          <p:cNvPr id="3" name="Υπότιτλος 2">
            <a:extLst>
              <a:ext uri="{FF2B5EF4-FFF2-40B4-BE49-F238E27FC236}">
                <a16:creationId xmlns="" xmlns:a16="http://schemas.microsoft.com/office/drawing/2014/main" id="{E1BCFF16-9E6A-114E-D3C5-E92C1B00EF91}"/>
              </a:ext>
            </a:extLst>
          </p:cNvPr>
          <p:cNvSpPr>
            <a:spLocks noGrp="1"/>
          </p:cNvSpPr>
          <p:nvPr>
            <p:ph type="subTitle" idx="1"/>
          </p:nvPr>
        </p:nvSpPr>
        <p:spPr>
          <a:xfrm>
            <a:off x="107504" y="1196752"/>
            <a:ext cx="8928992" cy="5544616"/>
          </a:xfrm>
        </p:spPr>
        <p:txBody>
          <a:bodyPr/>
          <a:lstStyle/>
          <a:p>
            <a:r>
              <a:rPr lang="el-GR" sz="3600" b="1" u="sng" dirty="0" smtClean="0">
                <a:solidFill>
                  <a:srgbClr val="C00000"/>
                </a:solidFill>
                <a:effectLst>
                  <a:outerShdw blurRad="38100" dist="38100" dir="2700000" algn="tl">
                    <a:srgbClr val="000000">
                      <a:alpha val="43137"/>
                    </a:srgbClr>
                  </a:outerShdw>
                </a:effectLst>
              </a:rPr>
              <a:t>Η ΜΕΘΟΔΟΣ </a:t>
            </a:r>
            <a:r>
              <a:rPr lang="en-US" sz="3600" b="1" u="sng" dirty="0" smtClean="0">
                <a:solidFill>
                  <a:srgbClr val="C00000"/>
                </a:solidFill>
                <a:effectLst>
                  <a:outerShdw blurRad="38100" dist="38100" dir="2700000" algn="tl">
                    <a:srgbClr val="000000">
                      <a:alpha val="43137"/>
                    </a:srgbClr>
                  </a:outerShdw>
                </a:effectLst>
              </a:rPr>
              <a:t>  </a:t>
            </a:r>
            <a:r>
              <a:rPr lang="el-GR" sz="3600" b="1" u="sng" dirty="0">
                <a:solidFill>
                  <a:srgbClr val="C00000"/>
                </a:solidFill>
                <a:effectLst>
                  <a:outerShdw blurRad="38100" dist="38100" dir="2700000" algn="tl">
                    <a:srgbClr val="000000">
                      <a:alpha val="43137"/>
                    </a:srgbClr>
                  </a:outerShdw>
                </a:effectLst>
              </a:rPr>
              <a:t>ΤΟΥ </a:t>
            </a:r>
            <a:r>
              <a:rPr lang="en-US" sz="3600" b="1" u="sng" dirty="0">
                <a:solidFill>
                  <a:srgbClr val="C00000"/>
                </a:solidFill>
                <a:effectLst>
                  <a:outerShdw blurRad="38100" dist="38100" dir="2700000" algn="tl">
                    <a:srgbClr val="000000">
                      <a:alpha val="43137"/>
                    </a:srgbClr>
                  </a:outerShdw>
                </a:effectLst>
              </a:rPr>
              <a:t>  </a:t>
            </a:r>
            <a:r>
              <a:rPr lang="el-GR" sz="3600" b="1" u="sng" dirty="0" smtClean="0">
                <a:solidFill>
                  <a:srgbClr val="C00000"/>
                </a:solidFill>
                <a:effectLst>
                  <a:outerShdw blurRad="38100" dist="38100" dir="2700000" algn="tl">
                    <a:srgbClr val="000000">
                      <a:alpha val="43137"/>
                    </a:srgbClr>
                  </a:outerShdw>
                </a:effectLst>
              </a:rPr>
              <a:t>ΑΡΧΙΜΗΔΗ</a:t>
            </a:r>
          </a:p>
          <a:p>
            <a:endParaRPr lang="el-GR" sz="3600" b="1" u="sng" dirty="0">
              <a:solidFill>
                <a:srgbClr val="C00000"/>
              </a:solidFill>
              <a:effectLst>
                <a:outerShdw blurRad="38100" dist="38100" dir="2700000" algn="tl">
                  <a:srgbClr val="000000">
                    <a:alpha val="43137"/>
                  </a:srgbClr>
                </a:outerShdw>
              </a:effectLst>
            </a:endParaRPr>
          </a:p>
        </p:txBody>
      </p:sp>
      <p:pic>
        <p:nvPicPr>
          <p:cNvPr id="4" name="Εικόνα 3">
            <a:extLst>
              <a:ext uri="{FF2B5EF4-FFF2-40B4-BE49-F238E27FC236}">
                <a16:creationId xmlns="" xmlns:a16="http://schemas.microsoft.com/office/drawing/2014/main" id="{B0EE8106-6109-949A-D4E1-8F04B4ECAE43}"/>
              </a:ext>
            </a:extLst>
          </p:cNvPr>
          <p:cNvPicPr>
            <a:picLocks noChangeAspect="1"/>
          </p:cNvPicPr>
          <p:nvPr/>
        </p:nvPicPr>
        <p:blipFill>
          <a:blip r:embed="rId2"/>
          <a:stretch>
            <a:fillRect/>
          </a:stretch>
        </p:blipFill>
        <p:spPr>
          <a:xfrm>
            <a:off x="251521" y="1844824"/>
            <a:ext cx="2736303" cy="1520724"/>
          </a:xfrm>
          <a:prstGeom prst="rect">
            <a:avLst/>
          </a:prstGeom>
          <a:noFill/>
          <a:scene3d>
            <a:camera prst="orthographicFront"/>
            <a:lightRig rig="sunrise" dir="t"/>
          </a:scene3d>
          <a:sp3d contourW="127000">
            <a:bevelT w="127000" h="127000" prst="slope"/>
            <a:bevelB w="127000" h="127000" prst="slope"/>
            <a:contourClr>
              <a:srgbClr val="B01513"/>
            </a:contourClr>
          </a:sp3d>
        </p:spPr>
      </p:pic>
      <p:pic>
        <p:nvPicPr>
          <p:cNvPr id="5" name="Εικόνα 4">
            <a:extLst>
              <a:ext uri="{FF2B5EF4-FFF2-40B4-BE49-F238E27FC236}">
                <a16:creationId xmlns="" xmlns:a16="http://schemas.microsoft.com/office/drawing/2014/main" id="{BC9C61E8-8632-30C3-3B8F-A27F39F9C866}"/>
              </a:ext>
            </a:extLst>
          </p:cNvPr>
          <p:cNvPicPr>
            <a:picLocks noChangeAspect="1"/>
          </p:cNvPicPr>
          <p:nvPr/>
        </p:nvPicPr>
        <p:blipFill>
          <a:blip r:embed="rId3"/>
          <a:stretch>
            <a:fillRect/>
          </a:stretch>
        </p:blipFill>
        <p:spPr>
          <a:xfrm>
            <a:off x="3314555" y="1844824"/>
            <a:ext cx="2752922" cy="1523662"/>
          </a:xfrm>
          <a:prstGeom prst="rect">
            <a:avLst/>
          </a:prstGeom>
          <a:noFill/>
          <a:scene3d>
            <a:camera prst="orthographicFront"/>
            <a:lightRig rig="sunrise" dir="t"/>
          </a:scene3d>
          <a:sp3d contourW="127000">
            <a:bevelT w="127000" h="127000" prst="slope"/>
            <a:bevelB w="127000" h="127000" prst="slope"/>
            <a:contourClr>
              <a:srgbClr val="B01513"/>
            </a:contourClr>
          </a:sp3d>
        </p:spPr>
      </p:pic>
      <p:pic>
        <p:nvPicPr>
          <p:cNvPr id="6" name="Εικόνα 5">
            <a:extLst>
              <a:ext uri="{FF2B5EF4-FFF2-40B4-BE49-F238E27FC236}">
                <a16:creationId xmlns="" xmlns:a16="http://schemas.microsoft.com/office/drawing/2014/main" id="{EDB5389E-BD98-74EB-59EE-EEDAF53C1E2D}"/>
              </a:ext>
            </a:extLst>
          </p:cNvPr>
          <p:cNvPicPr>
            <a:picLocks noChangeAspect="1"/>
          </p:cNvPicPr>
          <p:nvPr/>
        </p:nvPicPr>
        <p:blipFill>
          <a:blip r:embed="rId4"/>
          <a:stretch>
            <a:fillRect/>
          </a:stretch>
        </p:blipFill>
        <p:spPr>
          <a:xfrm>
            <a:off x="189930" y="3573016"/>
            <a:ext cx="2592288" cy="1406847"/>
          </a:xfrm>
          <a:prstGeom prst="rect">
            <a:avLst/>
          </a:prstGeom>
          <a:noFill/>
          <a:scene3d>
            <a:camera prst="orthographicFront"/>
            <a:lightRig rig="sunrise" dir="t"/>
          </a:scene3d>
          <a:sp3d contourW="127000">
            <a:bevelT w="127000" h="127000" prst="slope"/>
            <a:bevelB w="127000" h="127000" prst="slope"/>
            <a:contourClr>
              <a:srgbClr val="B01513"/>
            </a:contourClr>
          </a:sp3d>
        </p:spPr>
      </p:pic>
      <p:pic>
        <p:nvPicPr>
          <p:cNvPr id="7" name="Εικόνα 6">
            <a:extLst>
              <a:ext uri="{FF2B5EF4-FFF2-40B4-BE49-F238E27FC236}">
                <a16:creationId xmlns="" xmlns:a16="http://schemas.microsoft.com/office/drawing/2014/main" id="{76BE9C14-FEE0-7EE9-3EEA-45A258112A0D}"/>
              </a:ext>
            </a:extLst>
          </p:cNvPr>
          <p:cNvPicPr>
            <a:picLocks noChangeAspect="1"/>
          </p:cNvPicPr>
          <p:nvPr/>
        </p:nvPicPr>
        <p:blipFill>
          <a:blip r:embed="rId5"/>
          <a:stretch>
            <a:fillRect/>
          </a:stretch>
        </p:blipFill>
        <p:spPr>
          <a:xfrm>
            <a:off x="3114698" y="3514337"/>
            <a:ext cx="2609429" cy="1416150"/>
          </a:xfrm>
          <a:prstGeom prst="rect">
            <a:avLst/>
          </a:prstGeom>
          <a:noFill/>
          <a:scene3d>
            <a:camera prst="orthographicFront"/>
            <a:lightRig rig="sunrise" dir="t"/>
          </a:scene3d>
          <a:sp3d contourW="127000">
            <a:bevelT w="127000" h="127000" prst="slope"/>
            <a:bevelB w="127000" h="127000" prst="slope"/>
            <a:contourClr>
              <a:srgbClr val="B01513"/>
            </a:contourClr>
          </a:sp3d>
        </p:spPr>
      </p:pic>
      <p:pic>
        <p:nvPicPr>
          <p:cNvPr id="8" name="Εικόνα 7">
            <a:extLst>
              <a:ext uri="{FF2B5EF4-FFF2-40B4-BE49-F238E27FC236}">
                <a16:creationId xmlns="" xmlns:a16="http://schemas.microsoft.com/office/drawing/2014/main" id="{6B96D919-820F-DBB2-8400-68777907BA68}"/>
              </a:ext>
            </a:extLst>
          </p:cNvPr>
          <p:cNvPicPr>
            <a:picLocks noChangeAspect="1"/>
          </p:cNvPicPr>
          <p:nvPr/>
        </p:nvPicPr>
        <p:blipFill>
          <a:blip r:embed="rId6"/>
          <a:stretch>
            <a:fillRect/>
          </a:stretch>
        </p:blipFill>
        <p:spPr>
          <a:xfrm>
            <a:off x="6119156" y="3465488"/>
            <a:ext cx="2592288" cy="1464999"/>
          </a:xfrm>
          <a:prstGeom prst="rect">
            <a:avLst/>
          </a:prstGeom>
          <a:noFill/>
          <a:scene3d>
            <a:camera prst="orthographicFront"/>
            <a:lightRig rig="sunrise" dir="t"/>
          </a:scene3d>
          <a:sp3d contourW="127000">
            <a:bevelT w="127000" h="127000" prst="slope"/>
            <a:bevelB w="127000" h="127000" prst="slope"/>
            <a:contourClr>
              <a:srgbClr val="B01513"/>
            </a:contourClr>
          </a:sp3d>
        </p:spPr>
      </p:pic>
      <p:pic>
        <p:nvPicPr>
          <p:cNvPr id="9" name="Εικόνα 8">
            <a:extLst>
              <a:ext uri="{FF2B5EF4-FFF2-40B4-BE49-F238E27FC236}">
                <a16:creationId xmlns="" xmlns:a16="http://schemas.microsoft.com/office/drawing/2014/main" id="{9F941557-0D4A-70DF-31C2-84AF1783D739}"/>
              </a:ext>
            </a:extLst>
          </p:cNvPr>
          <p:cNvPicPr>
            <a:picLocks noChangeAspect="1"/>
          </p:cNvPicPr>
          <p:nvPr/>
        </p:nvPicPr>
        <p:blipFill>
          <a:blip r:embed="rId7"/>
          <a:stretch>
            <a:fillRect/>
          </a:stretch>
        </p:blipFill>
        <p:spPr>
          <a:xfrm>
            <a:off x="2683137" y="5035316"/>
            <a:ext cx="3384376" cy="1712436"/>
          </a:xfrm>
          <a:prstGeom prst="rect">
            <a:avLst/>
          </a:prstGeom>
          <a:noFill/>
          <a:scene3d>
            <a:camera prst="orthographicFront"/>
            <a:lightRig rig="sunrise" dir="t"/>
          </a:scene3d>
          <a:sp3d contourW="127000">
            <a:bevelT w="127000" h="127000" prst="slope"/>
            <a:bevelB w="127000" h="127000" prst="slope"/>
            <a:contourClr>
              <a:srgbClr val="B01513"/>
            </a:contourClr>
          </a:sp3d>
        </p:spPr>
      </p:pic>
    </p:spTree>
    <p:extLst>
      <p:ext uri="{BB962C8B-B14F-4D97-AF65-F5344CB8AC3E}">
        <p14:creationId xmlns:p14="http://schemas.microsoft.com/office/powerpoint/2010/main" val="41806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par>
                                <p:cTn id="10" presetID="16" presetClass="entr" presetSubtype="21" fill="hold" grpId="0" nodeType="withEffect">
                                  <p:stCondLst>
                                    <p:cond delay="1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1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107504" y="274638"/>
            <a:ext cx="8928992" cy="1143000"/>
          </a:xfrm>
        </p:spPr>
        <p:txBody>
          <a:bodyPr/>
          <a:lstStyle/>
          <a:p>
            <a:pPr lvl="0" algn="ctr"/>
            <a:r>
              <a:rPr lang="el-GR" b="1" dirty="0" smtClean="0"/>
              <a:t/>
            </a:r>
            <a:br>
              <a:rPr lang="el-GR" b="1" dirty="0" smtClean="0"/>
            </a:br>
            <a:r>
              <a:rPr lang="el-GR" b="1" dirty="0" smtClean="0">
                <a:solidFill>
                  <a:srgbClr val="FFC000"/>
                </a:solidFill>
              </a:rPr>
              <a:t>Η </a:t>
            </a:r>
            <a:r>
              <a:rPr lang="el-GR" b="1" dirty="0" err="1" smtClean="0">
                <a:solidFill>
                  <a:srgbClr val="FFC000"/>
                </a:solidFill>
              </a:rPr>
              <a:t>ελικα</a:t>
            </a:r>
            <a:r>
              <a:rPr lang="el-GR" b="1" dirty="0" smtClean="0">
                <a:solidFill>
                  <a:srgbClr val="FFC000"/>
                </a:solidFill>
              </a:rPr>
              <a:t> του </a:t>
            </a:r>
            <a:r>
              <a:rPr lang="el-GR" b="1" dirty="0" err="1" smtClean="0">
                <a:solidFill>
                  <a:srgbClr val="FFC000"/>
                </a:solidFill>
              </a:rPr>
              <a:t>αρχιμηδη</a:t>
            </a:r>
            <a:r>
              <a:rPr lang="el-GR" b="1" dirty="0" smtClean="0">
                <a:solidFill>
                  <a:srgbClr val="FFC000"/>
                </a:solidFill>
              </a:rPr>
              <a:t>   / </a:t>
            </a:r>
            <a:r>
              <a:rPr lang="el-GR" b="1" dirty="0" err="1" smtClean="0">
                <a:solidFill>
                  <a:srgbClr val="FFC000"/>
                </a:solidFill>
              </a:rPr>
              <a:t>Πωσ</a:t>
            </a:r>
            <a:r>
              <a:rPr lang="el-GR" b="1" dirty="0" smtClean="0">
                <a:solidFill>
                  <a:srgbClr val="FFC000"/>
                </a:solidFill>
              </a:rPr>
              <a:t> </a:t>
            </a:r>
            <a:r>
              <a:rPr lang="el-GR" b="1" dirty="0" err="1" smtClean="0">
                <a:solidFill>
                  <a:srgbClr val="FFC000"/>
                </a:solidFill>
              </a:rPr>
              <a:t>σχηματιζεται</a:t>
            </a:r>
            <a:r>
              <a:rPr lang="el-GR" b="1" dirty="0" smtClean="0">
                <a:solidFill>
                  <a:srgbClr val="FFC000"/>
                </a:solidFill>
              </a:rPr>
              <a:t/>
            </a:r>
            <a:br>
              <a:rPr lang="el-GR" b="1" dirty="0" smtClean="0">
                <a:solidFill>
                  <a:srgbClr val="FFC000"/>
                </a:solidFill>
              </a:rPr>
            </a:br>
            <a:endParaRPr lang="el-GR" b="1" dirty="0">
              <a:solidFill>
                <a:srgbClr val="FFC000"/>
              </a:solidFill>
            </a:endParaRPr>
          </a:p>
        </p:txBody>
      </p:sp>
      <p:sp>
        <p:nvSpPr>
          <p:cNvPr id="3" name="Θέση περιεχομένου 2"/>
          <p:cNvSpPr txBox="1">
            <a:spLocks noGrp="1"/>
          </p:cNvSpPr>
          <p:nvPr>
            <p:ph idx="4294967295"/>
          </p:nvPr>
        </p:nvSpPr>
        <p:spPr>
          <a:xfrm>
            <a:off x="179513" y="1380916"/>
            <a:ext cx="8856984" cy="4195477"/>
          </a:xfrm>
          <a:prstGeom prst="rect">
            <a:avLst/>
          </a:prstGeom>
        </p:spPr>
        <p:txBody>
          <a:bodyPr/>
          <a:lstStyle/>
          <a:p>
            <a:pPr lvl="0"/>
            <a:r>
              <a:rPr lang="el-GR" sz="2400" b="1" dirty="0" smtClean="0"/>
              <a:t>Υποθέτουμε </a:t>
            </a:r>
            <a:r>
              <a:rPr lang="el-GR" sz="2400" b="1" dirty="0"/>
              <a:t>ότι ένα σημείο Β που </a:t>
            </a:r>
            <a:r>
              <a:rPr lang="el-GR" sz="2400" b="1" dirty="0" smtClean="0"/>
              <a:t>βρίσκεται </a:t>
            </a:r>
            <a:r>
              <a:rPr lang="el-GR" sz="2400" b="1" dirty="0"/>
              <a:t>στο κέντρο του κύκλου κινείται προς το Α εκτελώντας </a:t>
            </a:r>
            <a:r>
              <a:rPr lang="el-GR" sz="2400" b="1" dirty="0" err="1"/>
              <a:t>ευθ</a:t>
            </a:r>
            <a:r>
              <a:rPr lang="el-GR" sz="2400" b="1" dirty="0"/>
              <a:t>. ομαλή κίνηση.</a:t>
            </a:r>
          </a:p>
          <a:p>
            <a:pPr lvl="0"/>
            <a:r>
              <a:rPr lang="el-GR" sz="2400" b="1" dirty="0"/>
              <a:t>Ταυτόχρονα το σημείο Α εκτελεί ομαλή κυκλική κίνηση διαγράφοντας τον κύκλο.</a:t>
            </a:r>
          </a:p>
          <a:p>
            <a:pPr lvl="0"/>
            <a:r>
              <a:rPr lang="el-GR" sz="2400" b="1" dirty="0"/>
              <a:t>Τότε οι διαδοχικές θέσεις του σημείου Β διαγράφουν την έλικα του Αρχιμήδη.</a:t>
            </a:r>
          </a:p>
        </p:txBody>
      </p:sp>
      <p:pic>
        <p:nvPicPr>
          <p:cNvPr id="4" name="Εικόνα 6"/>
          <p:cNvPicPr>
            <a:picLocks noChangeAspect="1"/>
          </p:cNvPicPr>
          <p:nvPr/>
        </p:nvPicPr>
        <p:blipFill>
          <a:blip r:embed="rId2"/>
          <a:stretch>
            <a:fillRect/>
          </a:stretch>
        </p:blipFill>
        <p:spPr>
          <a:xfrm>
            <a:off x="259741" y="4607862"/>
            <a:ext cx="1612734" cy="1972232"/>
          </a:xfrm>
          <a:prstGeom prst="rect">
            <a:avLst/>
          </a:prstGeom>
          <a:noFill/>
          <a:ln>
            <a:noFill/>
          </a:ln>
        </p:spPr>
      </p:pic>
      <p:pic>
        <p:nvPicPr>
          <p:cNvPr id="5" name="Εικόνα 8"/>
          <p:cNvPicPr>
            <a:picLocks noChangeAspect="1"/>
          </p:cNvPicPr>
          <p:nvPr/>
        </p:nvPicPr>
        <p:blipFill>
          <a:blip r:embed="rId3"/>
          <a:stretch>
            <a:fillRect/>
          </a:stretch>
        </p:blipFill>
        <p:spPr>
          <a:xfrm>
            <a:off x="2051720" y="4607862"/>
            <a:ext cx="1459718" cy="1972232"/>
          </a:xfrm>
          <a:prstGeom prst="rect">
            <a:avLst/>
          </a:prstGeom>
          <a:noFill/>
          <a:ln>
            <a:noFill/>
          </a:ln>
        </p:spPr>
      </p:pic>
      <p:pic>
        <p:nvPicPr>
          <p:cNvPr id="6" name="Εικόνα 10"/>
          <p:cNvPicPr>
            <a:picLocks noChangeAspect="1"/>
          </p:cNvPicPr>
          <p:nvPr/>
        </p:nvPicPr>
        <p:blipFill>
          <a:blip r:embed="rId4"/>
          <a:stretch>
            <a:fillRect/>
          </a:stretch>
        </p:blipFill>
        <p:spPr>
          <a:xfrm>
            <a:off x="3635896" y="4615069"/>
            <a:ext cx="1512895" cy="1965027"/>
          </a:xfrm>
          <a:prstGeom prst="rect">
            <a:avLst/>
          </a:prstGeom>
          <a:noFill/>
          <a:ln>
            <a:noFill/>
          </a:ln>
        </p:spPr>
      </p:pic>
      <p:pic>
        <p:nvPicPr>
          <p:cNvPr id="7" name="Εικόνα 12"/>
          <p:cNvPicPr>
            <a:picLocks noChangeAspect="1"/>
          </p:cNvPicPr>
          <p:nvPr/>
        </p:nvPicPr>
        <p:blipFill>
          <a:blip r:embed="rId5"/>
          <a:stretch>
            <a:fillRect/>
          </a:stretch>
        </p:blipFill>
        <p:spPr>
          <a:xfrm>
            <a:off x="5292080" y="4642464"/>
            <a:ext cx="1620779" cy="1937631"/>
          </a:xfrm>
          <a:prstGeom prst="rect">
            <a:avLst/>
          </a:prstGeom>
          <a:noFill/>
          <a:ln>
            <a:noFill/>
          </a:ln>
        </p:spPr>
      </p:pic>
      <p:pic>
        <p:nvPicPr>
          <p:cNvPr id="8" name="Εικόνα 14"/>
          <p:cNvPicPr>
            <a:picLocks noChangeAspect="1"/>
          </p:cNvPicPr>
          <p:nvPr/>
        </p:nvPicPr>
        <p:blipFill>
          <a:blip r:embed="rId6"/>
          <a:stretch>
            <a:fillRect/>
          </a:stretch>
        </p:blipFill>
        <p:spPr>
          <a:xfrm>
            <a:off x="7020272" y="4625164"/>
            <a:ext cx="1643183" cy="1972241"/>
          </a:xfrm>
          <a:prstGeom prst="rect">
            <a:avLst/>
          </a:prstGeom>
          <a:noFill/>
          <a:ln>
            <a:noFill/>
          </a:ln>
        </p:spPr>
      </p:pic>
    </p:spTree>
    <p:extLst>
      <p:ext uri="{BB962C8B-B14F-4D97-AF65-F5344CB8AC3E}">
        <p14:creationId xmlns:p14="http://schemas.microsoft.com/office/powerpoint/2010/main" val="193553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par>
                                <p:cTn id="29" presetID="6"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179512" y="452721"/>
            <a:ext cx="8772879" cy="1032064"/>
          </a:xfrm>
        </p:spPr>
        <p:txBody>
          <a:bodyPr anchorCtr="1"/>
          <a:lstStyle/>
          <a:p>
            <a:pPr lvl="0" algn="ctr"/>
            <a:r>
              <a:rPr lang="el-GR" b="1" dirty="0" err="1" smtClean="0"/>
              <a:t>Μηκοσ</a:t>
            </a:r>
            <a:r>
              <a:rPr lang="el-GR" b="1" dirty="0" smtClean="0"/>
              <a:t>  </a:t>
            </a:r>
            <a:r>
              <a:rPr lang="el-GR" b="1" dirty="0" err="1" smtClean="0"/>
              <a:t>αποστασησ</a:t>
            </a:r>
            <a:r>
              <a:rPr lang="el-GR" b="1" dirty="0" smtClean="0"/>
              <a:t> του </a:t>
            </a:r>
            <a:r>
              <a:rPr lang="el-GR" b="1" dirty="0">
                <a:solidFill>
                  <a:srgbClr val="FFC000"/>
                </a:solidFill>
              </a:rPr>
              <a:t>Β</a:t>
            </a:r>
            <a:r>
              <a:rPr lang="el-GR" b="1" dirty="0"/>
              <a:t> </a:t>
            </a:r>
            <a:r>
              <a:rPr lang="el-GR" b="1" dirty="0" err="1" smtClean="0"/>
              <a:t>απο</a:t>
            </a:r>
            <a:r>
              <a:rPr lang="el-GR" b="1" dirty="0" smtClean="0"/>
              <a:t> </a:t>
            </a:r>
            <a:r>
              <a:rPr lang="el-GR" b="1" dirty="0"/>
              <a:t>το </a:t>
            </a:r>
            <a:r>
              <a:rPr lang="el-GR" b="1" dirty="0" err="1" smtClean="0"/>
              <a:t>κεντρο</a:t>
            </a:r>
            <a:r>
              <a:rPr lang="el-GR" b="1" dirty="0" smtClean="0"/>
              <a:t>  </a:t>
            </a:r>
            <a:r>
              <a:rPr lang="el-GR" b="1" dirty="0" smtClean="0">
                <a:solidFill>
                  <a:srgbClr val="FFC000"/>
                </a:solidFill>
              </a:rPr>
              <a:t>Ο</a:t>
            </a:r>
            <a:r>
              <a:rPr lang="el-GR" b="1" dirty="0" smtClean="0"/>
              <a:t> </a:t>
            </a:r>
            <a:r>
              <a:rPr lang="el-GR" b="1" dirty="0"/>
              <a:t>του </a:t>
            </a:r>
            <a:r>
              <a:rPr lang="el-GR" b="1" dirty="0" err="1" smtClean="0"/>
              <a:t>κυκλου</a:t>
            </a:r>
            <a:endParaRPr lang="el-GR" b="1" dirty="0"/>
          </a:p>
        </p:txBody>
      </p:sp>
      <mc:AlternateContent xmlns:mc="http://schemas.openxmlformats.org/markup-compatibility/2006" xmlns:a14="http://schemas.microsoft.com/office/drawing/2010/main">
        <mc:Choice Requires="a14">
          <p:sp>
            <p:nvSpPr>
              <p:cNvPr id="3" name="Θέση περιεχομένου 2"/>
              <p:cNvSpPr txBox="1">
                <a:spLocks noGrp="1"/>
              </p:cNvSpPr>
              <p:nvPr>
                <p:ph idx="4294967295"/>
              </p:nvPr>
            </p:nvSpPr>
            <p:spPr>
              <a:xfrm>
                <a:off x="191606" y="1918448"/>
                <a:ext cx="7188706" cy="4822920"/>
              </a:xfrm>
              <a:prstGeom prst="rect">
                <a:avLst/>
              </a:prstGeom>
            </p:spPr>
            <p:txBody>
              <a:bodyPr/>
              <a:lstStyle/>
              <a:p>
                <a:pPr lvl="0"/>
                <a:r>
                  <a:rPr lang="el-GR" sz="2800" b="1" dirty="0"/>
                  <a:t>Ο Αρχιμήδης υπολόγισε την απόσταση </a:t>
                </a:r>
                <a:r>
                  <a:rPr lang="el-GR" sz="2800" b="1" dirty="0">
                    <a:solidFill>
                      <a:srgbClr val="FFC000"/>
                    </a:solidFill>
                  </a:rPr>
                  <a:t>ρ</a:t>
                </a:r>
                <a:r>
                  <a:rPr lang="el-GR" sz="2800" b="1" dirty="0"/>
                  <a:t> του σημείου </a:t>
                </a:r>
                <a:r>
                  <a:rPr lang="el-GR" sz="2800" b="1" dirty="0">
                    <a:solidFill>
                      <a:srgbClr val="FFC000"/>
                    </a:solidFill>
                  </a:rPr>
                  <a:t>Β</a:t>
                </a:r>
                <a:r>
                  <a:rPr lang="el-GR" sz="2800" b="1" dirty="0"/>
                  <a:t> σε συνάρτηση με την γωνία </a:t>
                </a:r>
              </a:p>
              <a:p>
                <a:pPr marL="0" lvl="0" indent="0">
                  <a:buNone/>
                </a:pPr>
                <a:r>
                  <a:rPr lang="el-GR" sz="2800" b="1" dirty="0"/>
                  <a:t>   </a:t>
                </a:r>
                <a:r>
                  <a:rPr lang="el-GR" sz="2800" b="1" dirty="0">
                    <a:solidFill>
                      <a:srgbClr val="FFC000"/>
                    </a:solidFill>
                  </a:rPr>
                  <a:t> θ </a:t>
                </a:r>
                <a:r>
                  <a:rPr lang="el-GR" sz="2800" b="1" dirty="0"/>
                  <a:t>και την βρήκε:</a:t>
                </a:r>
              </a:p>
              <a:p>
                <a:pPr marL="0" lvl="0" indent="0">
                  <a:buNone/>
                </a:pPr>
                <a14:m>
                  <m:oMathPara xmlns:m="http://schemas.openxmlformats.org/officeDocument/2006/math">
                    <m:oMathParaPr>
                      <m:jc m:val="center"/>
                    </m:oMathParaPr>
                    <m:oMath xmlns:m="http://schemas.openxmlformats.org/officeDocument/2006/math">
                      <m:r>
                        <a:rPr lang="el-GR" sz="4400" b="1" i="1" smtClean="0">
                          <a:solidFill>
                            <a:srgbClr val="FFC000"/>
                          </a:solidFill>
                          <a:latin typeface="Cambria Math"/>
                        </a:rPr>
                        <m:t>𝝆</m:t>
                      </m:r>
                      <m:r>
                        <a:rPr lang="el-GR" sz="4400">
                          <a:solidFill>
                            <a:srgbClr val="FFC000"/>
                          </a:solidFill>
                          <a:latin typeface="Cambria Math"/>
                        </a:rPr>
                        <m:t>=</m:t>
                      </m:r>
                      <m:f>
                        <m:fPr>
                          <m:ctrlPr>
                            <a:rPr lang="el-GR" sz="4400" i="1">
                              <a:solidFill>
                                <a:srgbClr val="FFC000"/>
                              </a:solidFill>
                              <a:latin typeface="Cambria Math"/>
                            </a:rPr>
                          </m:ctrlPr>
                        </m:fPr>
                        <m:num>
                          <m:r>
                            <a:rPr lang="el-GR" sz="4400" b="1" i="1">
                              <a:solidFill>
                                <a:srgbClr val="FFC000"/>
                              </a:solidFill>
                              <a:latin typeface="Cambria Math"/>
                            </a:rPr>
                            <m:t>𝑹</m:t>
                          </m:r>
                        </m:num>
                        <m:den>
                          <m:r>
                            <a:rPr lang="el-GR" sz="4400" b="1">
                              <a:solidFill>
                                <a:srgbClr val="FFC000"/>
                              </a:solidFill>
                              <a:latin typeface="Cambria Math"/>
                            </a:rPr>
                            <m:t>𝟐</m:t>
                          </m:r>
                          <m:r>
                            <a:rPr lang="el-GR" sz="4400" b="1" i="1">
                              <a:solidFill>
                                <a:srgbClr val="FFC000"/>
                              </a:solidFill>
                              <a:latin typeface="Cambria Math"/>
                            </a:rPr>
                            <m:t>𝝅</m:t>
                          </m:r>
                        </m:den>
                      </m:f>
                      <m:r>
                        <a:rPr lang="el-GR" sz="4400">
                          <a:solidFill>
                            <a:srgbClr val="FFC000"/>
                          </a:solidFill>
                          <a:latin typeface="Cambria Math"/>
                        </a:rPr>
                        <m:t>∙</m:t>
                      </m:r>
                      <m:r>
                        <a:rPr lang="el-GR" sz="4400" b="1" i="1">
                          <a:solidFill>
                            <a:srgbClr val="FFC000"/>
                          </a:solidFill>
                          <a:latin typeface="Cambria Math"/>
                        </a:rPr>
                        <m:t>𝜽</m:t>
                      </m:r>
                    </m:oMath>
                  </m:oMathPara>
                </a14:m>
                <a:endParaRPr lang="el-GR" sz="4400" b="1" dirty="0">
                  <a:solidFill>
                    <a:srgbClr val="FFC000"/>
                  </a:solidFill>
                </a:endParaRPr>
              </a:p>
            </p:txBody>
          </p:sp>
        </mc:Choice>
        <mc:Fallback xmlns="">
          <p:sp>
            <p:nvSpPr>
              <p:cNvPr id="3" name="Θέση περιεχομένου 2"/>
              <p:cNvSpPr txBox="1">
                <a:spLocks noGrp="1" noRot="1" noChangeAspect="1" noMove="1" noResize="1" noEditPoints="1" noAdjustHandles="1" noChangeArrowheads="1" noChangeShapeType="1" noTextEdit="1"/>
              </p:cNvSpPr>
              <p:nvPr>
                <p:ph idx="4294967295"/>
              </p:nvPr>
            </p:nvSpPr>
            <p:spPr>
              <a:xfrm>
                <a:off x="191606" y="1918448"/>
                <a:ext cx="7188706" cy="4822920"/>
              </a:xfrm>
              <a:prstGeom prst="rect">
                <a:avLst/>
              </a:prstGeom>
              <a:blipFill rotWithShape="1">
                <a:blip r:embed="rId2"/>
                <a:stretch>
                  <a:fillRect l="-1441" t="-1264"/>
                </a:stretch>
              </a:blipFill>
            </p:spPr>
            <p:txBody>
              <a:bodyPr/>
              <a:lstStyle/>
              <a:p>
                <a:r>
                  <a:rPr lang="el-GR">
                    <a:noFill/>
                  </a:rPr>
                  <a:t> </a:t>
                </a:r>
              </a:p>
            </p:txBody>
          </p:sp>
        </mc:Fallback>
      </mc:AlternateContent>
      <p:pic>
        <p:nvPicPr>
          <p:cNvPr id="4" name="Εικόνα 4"/>
          <p:cNvPicPr>
            <a:picLocks noChangeAspect="1"/>
          </p:cNvPicPr>
          <p:nvPr/>
        </p:nvPicPr>
        <p:blipFill>
          <a:blip r:embed="rId3"/>
          <a:stretch>
            <a:fillRect/>
          </a:stretch>
        </p:blipFill>
        <p:spPr>
          <a:xfrm>
            <a:off x="6030017" y="2852936"/>
            <a:ext cx="2922229" cy="3787619"/>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12583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251520" y="188640"/>
            <a:ext cx="8744640" cy="1224136"/>
          </a:xfrm>
        </p:spPr>
        <p:txBody>
          <a:bodyPr anchorCtr="1"/>
          <a:lstStyle/>
          <a:p>
            <a:pPr lvl="0" algn="ctr"/>
            <a:r>
              <a:rPr lang="el-GR" sz="3200" b="1" dirty="0" err="1" smtClean="0"/>
              <a:t>ΥπολογισμΟΣ</a:t>
            </a:r>
            <a:r>
              <a:rPr lang="el-GR" sz="3200" b="1" dirty="0" smtClean="0"/>
              <a:t>  </a:t>
            </a:r>
            <a:r>
              <a:rPr lang="el-GR" sz="3200" b="1" dirty="0" err="1" smtClean="0"/>
              <a:t>εμβαδοΥ</a:t>
            </a:r>
            <a:r>
              <a:rPr lang="el-GR" sz="3200" b="1" dirty="0" smtClean="0"/>
              <a:t>  </a:t>
            </a:r>
            <a:r>
              <a:rPr lang="el-GR" sz="3200" b="1" dirty="0" err="1" smtClean="0"/>
              <a:t>επιφανεΙαΣ</a:t>
            </a:r>
            <a:r>
              <a:rPr lang="el-GR" sz="3200" b="1" dirty="0" smtClean="0"/>
              <a:t> </a:t>
            </a:r>
            <a:r>
              <a:rPr lang="el-GR" sz="3200" b="1" dirty="0" err="1" smtClean="0"/>
              <a:t>τηΣ</a:t>
            </a:r>
            <a:r>
              <a:rPr lang="el-GR" sz="3200" b="1" dirty="0" smtClean="0"/>
              <a:t> </a:t>
            </a:r>
            <a:r>
              <a:rPr lang="el-GR" sz="3200" b="1" dirty="0" err="1" smtClean="0"/>
              <a:t>ΕλικαΣ</a:t>
            </a:r>
            <a:endParaRPr lang="el-GR" sz="3200" b="1" dirty="0"/>
          </a:p>
        </p:txBody>
      </p:sp>
      <mc:AlternateContent xmlns:mc="http://schemas.openxmlformats.org/markup-compatibility/2006" xmlns:a14="http://schemas.microsoft.com/office/drawing/2010/main">
        <mc:Choice Requires="a14">
          <p:sp>
            <p:nvSpPr>
              <p:cNvPr id="3" name="Θέση περιεχομένου 2"/>
              <p:cNvSpPr txBox="1">
                <a:spLocks noGrp="1"/>
              </p:cNvSpPr>
              <p:nvPr>
                <p:ph idx="4294967295"/>
              </p:nvPr>
            </p:nvSpPr>
            <p:spPr>
              <a:xfrm>
                <a:off x="107504" y="1916832"/>
                <a:ext cx="8424936" cy="4793254"/>
              </a:xfrm>
              <a:prstGeom prst="rect">
                <a:avLst/>
              </a:prstGeom>
            </p:spPr>
            <p:txBody>
              <a:bodyPr/>
              <a:lstStyle/>
              <a:p>
                <a:pPr lvl="0"/>
                <a:r>
                  <a:rPr lang="el-GR" sz="2800" b="1" dirty="0" smtClean="0"/>
                  <a:t>Ο Αρχιμήδης υπολόγισε το εμβαδόν της επιφάνειας που καλύπτει η έλικα ως το ένα τρίτο του εμβαδού του κύκλου χρησιμοποιώντας αρχές του </a:t>
                </a:r>
                <a:r>
                  <a:rPr lang="el-GR" sz="2800" b="1" dirty="0">
                    <a:solidFill>
                      <a:srgbClr val="FFC000"/>
                    </a:solidFill>
                  </a:rPr>
                  <a:t>απειροστικού λογισμού.</a:t>
                </a:r>
              </a:p>
              <a:p>
                <a:pPr lvl="0"/>
                <a:r>
                  <a:rPr lang="el-GR" sz="2800" b="1" dirty="0"/>
                  <a:t>Δηλαδή έδειξε ότι:</a:t>
                </a:r>
                <a14:m>
                  <m:oMath xmlns:m="http://schemas.openxmlformats.org/officeDocument/2006/math">
                    <m:r>
                      <a:rPr lang="el-GR" sz="2800" b="1">
                        <a:latin typeface="Cambria Math"/>
                      </a:rPr>
                      <m:t>   </m:t>
                    </m:r>
                  </m:oMath>
                </a14:m>
                <a:endParaRPr lang="el-GR" sz="2800" b="1" dirty="0" smtClean="0">
                  <a:latin typeface="Cambria Math"/>
                </a:endParaRPr>
              </a:p>
              <a:p>
                <a:pPr marL="0" lvl="0" indent="0">
                  <a:buNone/>
                </a:pPr>
                <a14:m>
                  <m:oMathPara xmlns:m="http://schemas.openxmlformats.org/officeDocument/2006/math">
                    <m:oMathParaPr>
                      <m:jc m:val="centerGroup"/>
                    </m:oMathParaPr>
                    <m:oMath xmlns:m="http://schemas.openxmlformats.org/officeDocument/2006/math">
                      <m:r>
                        <a:rPr lang="el-GR" sz="4400">
                          <a:latin typeface="Cambria Math"/>
                        </a:rPr>
                        <m:t> </m:t>
                      </m:r>
                      <m:sSub>
                        <m:sSubPr>
                          <m:ctrlPr>
                            <a:rPr lang="el-GR" sz="4400" i="1" smtClean="0">
                              <a:solidFill>
                                <a:srgbClr val="FFC000"/>
                              </a:solidFill>
                              <a:latin typeface="Cambria Math"/>
                            </a:rPr>
                          </m:ctrlPr>
                        </m:sSubPr>
                        <m:e>
                          <m:r>
                            <a:rPr lang="el-GR" sz="4400" b="1">
                              <a:solidFill>
                                <a:srgbClr val="FFC000"/>
                              </a:solidFill>
                              <a:latin typeface="Cambria Math"/>
                            </a:rPr>
                            <m:t>𝚬</m:t>
                          </m:r>
                        </m:e>
                        <m:sub>
                          <m:r>
                            <a:rPr lang="el-GR" sz="4400">
                              <a:solidFill>
                                <a:srgbClr val="FFC000"/>
                              </a:solidFill>
                              <a:latin typeface="Cambria Math"/>
                            </a:rPr>
                            <m:t> </m:t>
                          </m:r>
                          <m:r>
                            <a:rPr lang="el-GR" sz="4400" b="1" i="1">
                              <a:solidFill>
                                <a:srgbClr val="FFC000"/>
                              </a:solidFill>
                              <a:latin typeface="Cambria Math"/>
                            </a:rPr>
                            <m:t>𝜺𝝀𝜾𝜿𝜶𝝇</m:t>
                          </m:r>
                        </m:sub>
                      </m:sSub>
                      <m:r>
                        <a:rPr lang="el-GR" sz="4400">
                          <a:latin typeface="Cambria Math"/>
                        </a:rPr>
                        <m:t>=</m:t>
                      </m:r>
                      <m:f>
                        <m:fPr>
                          <m:ctrlPr>
                            <a:rPr lang="el-GR" sz="4400" i="1">
                              <a:latin typeface="Cambria Math"/>
                            </a:rPr>
                          </m:ctrlPr>
                        </m:fPr>
                        <m:num>
                          <m:r>
                            <a:rPr lang="el-GR" sz="4400" b="1">
                              <a:latin typeface="Cambria Math"/>
                            </a:rPr>
                            <m:t>𝟏</m:t>
                          </m:r>
                        </m:num>
                        <m:den>
                          <m:r>
                            <a:rPr lang="el-GR" sz="4400" b="1">
                              <a:latin typeface="Cambria Math"/>
                            </a:rPr>
                            <m:t>𝟑</m:t>
                          </m:r>
                        </m:den>
                      </m:f>
                      <m:r>
                        <a:rPr lang="el-GR" sz="4400" b="1" i="1">
                          <a:latin typeface="Cambria Math"/>
                        </a:rPr>
                        <m:t>𝝅</m:t>
                      </m:r>
                      <m:sSup>
                        <m:sSupPr>
                          <m:ctrlPr>
                            <a:rPr lang="el-GR" sz="4400" b="1" i="1">
                              <a:latin typeface="Cambria Math"/>
                            </a:rPr>
                          </m:ctrlPr>
                        </m:sSupPr>
                        <m:e>
                          <m:r>
                            <a:rPr lang="el-GR" sz="4400" b="1" i="1">
                              <a:latin typeface="Cambria Math"/>
                            </a:rPr>
                            <m:t>𝑹</m:t>
                          </m:r>
                        </m:e>
                        <m:sup>
                          <m:r>
                            <a:rPr lang="el-GR" sz="4400" b="1">
                              <a:latin typeface="Cambria Math"/>
                            </a:rPr>
                            <m:t>𝟐</m:t>
                          </m:r>
                        </m:sup>
                      </m:sSup>
                    </m:oMath>
                  </m:oMathPara>
                </a14:m>
                <a:endParaRPr lang="el-GR" sz="4400" b="1" dirty="0"/>
              </a:p>
              <a:p>
                <a:pPr lvl="0"/>
                <a:endParaRPr lang="el-GR" dirty="0"/>
              </a:p>
            </p:txBody>
          </p:sp>
        </mc:Choice>
        <mc:Fallback xmlns="">
          <p:sp>
            <p:nvSpPr>
              <p:cNvPr id="3" name="Θέση περιεχομένου 2"/>
              <p:cNvSpPr txBox="1">
                <a:spLocks noGrp="1" noRot="1" noChangeAspect="1" noMove="1" noResize="1" noEditPoints="1" noAdjustHandles="1" noChangeArrowheads="1" noChangeShapeType="1" noTextEdit="1"/>
              </p:cNvSpPr>
              <p:nvPr>
                <p:ph idx="4294967295"/>
              </p:nvPr>
            </p:nvSpPr>
            <p:spPr>
              <a:xfrm>
                <a:off x="107504" y="1916832"/>
                <a:ext cx="8424936" cy="4793254"/>
              </a:xfrm>
              <a:prstGeom prst="rect">
                <a:avLst/>
              </a:prstGeom>
              <a:blipFill rotWithShape="1">
                <a:blip r:embed="rId2"/>
                <a:stretch>
                  <a:fillRect l="-1302" t="-1271" r="-796"/>
                </a:stretch>
              </a:blipFill>
            </p:spPr>
            <p:txBody>
              <a:bodyPr/>
              <a:lstStyle/>
              <a:p>
                <a:r>
                  <a:rPr lang="el-GR">
                    <a:noFill/>
                  </a:rPr>
                  <a:t> </a:t>
                </a:r>
              </a:p>
            </p:txBody>
          </p:sp>
        </mc:Fallback>
      </mc:AlternateContent>
      <p:pic>
        <p:nvPicPr>
          <p:cNvPr id="4" name="Εικόνα 4"/>
          <p:cNvPicPr>
            <a:picLocks noChangeAspect="1"/>
          </p:cNvPicPr>
          <p:nvPr/>
        </p:nvPicPr>
        <p:blipFill>
          <a:blip r:embed="rId3"/>
          <a:stretch>
            <a:fillRect/>
          </a:stretch>
        </p:blipFill>
        <p:spPr>
          <a:xfrm>
            <a:off x="6488203" y="3477765"/>
            <a:ext cx="2507957" cy="3232321"/>
          </a:xfrm>
          <a:prstGeom prst="rect">
            <a:avLst/>
          </a:prstGeom>
          <a:noFill/>
          <a:ln w="28575">
            <a:solidFill>
              <a:srgbClr val="C00000"/>
            </a:solidFill>
          </a:ln>
        </p:spPr>
      </p:pic>
    </p:spTree>
    <p:extLst>
      <p:ext uri="{BB962C8B-B14F-4D97-AF65-F5344CB8AC3E}">
        <p14:creationId xmlns:p14="http://schemas.microsoft.com/office/powerpoint/2010/main" val="165211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5679FBC-ED93-81C9-191D-93C5A36BA326}"/>
              </a:ext>
            </a:extLst>
          </p:cNvPr>
          <p:cNvSpPr txBox="1">
            <a:spLocks noGrp="1"/>
          </p:cNvSpPr>
          <p:nvPr>
            <p:ph type="title"/>
          </p:nvPr>
        </p:nvSpPr>
        <p:spPr>
          <a:xfrm>
            <a:off x="609600" y="274638"/>
            <a:ext cx="7924800" cy="850106"/>
          </a:xfrm>
        </p:spPr>
        <p:txBody>
          <a:bodyPr/>
          <a:lstStyle/>
          <a:p>
            <a:pPr lvl="0" algn="ctr"/>
            <a:r>
              <a:rPr lang="el-GR" sz="4000" b="1" dirty="0" smtClean="0"/>
              <a:t>ΑΝΩΣΗ  - Η ΑΡΧΗ ΤΟΥ ΑΡΧΙΜΗΔΗ </a:t>
            </a:r>
            <a:endParaRPr lang="el-GR" sz="4000" b="1" dirty="0"/>
          </a:p>
        </p:txBody>
      </p:sp>
      <p:sp>
        <p:nvSpPr>
          <p:cNvPr id="3" name="Θέση περιεχομένου 2">
            <a:extLst>
              <a:ext uri="{FF2B5EF4-FFF2-40B4-BE49-F238E27FC236}">
                <a16:creationId xmlns="" xmlns:a16="http://schemas.microsoft.com/office/drawing/2014/main" id="{711C345C-BF40-7ABA-B8E2-44B6280E5228}"/>
              </a:ext>
            </a:extLst>
          </p:cNvPr>
          <p:cNvSpPr txBox="1">
            <a:spLocks noGrp="1"/>
          </p:cNvSpPr>
          <p:nvPr>
            <p:ph idx="4294967295"/>
          </p:nvPr>
        </p:nvSpPr>
        <p:spPr>
          <a:xfrm>
            <a:off x="0" y="1988840"/>
            <a:ext cx="7380312" cy="4680520"/>
          </a:xfrm>
          <a:prstGeom prst="rect">
            <a:avLst/>
          </a:prstGeom>
          <a:solidFill>
            <a:srgbClr val="002060"/>
          </a:solidFill>
        </p:spPr>
        <p:txBody>
          <a:bodyPr>
            <a:normAutofit/>
          </a:bodyPr>
          <a:lstStyle/>
          <a:p>
            <a:pPr lvl="0" algn="just"/>
            <a:r>
              <a:rPr lang="el-GR" sz="2400" b="1" dirty="0"/>
              <a:t>Πρώτος ο Έλληνας μαθηματικός και φυσικός </a:t>
            </a:r>
            <a:r>
              <a:rPr lang="el-GR" sz="2400" b="1" u="sng" dirty="0">
                <a:solidFill>
                  <a:srgbClr val="FFC000"/>
                </a:solidFill>
                <a:cs typeface="Times New Roman" pitchFamily="18"/>
                <a:hlinkClick r:id="rId2" tooltip="Λήμμα Βικιπαίδεια:"/>
              </a:rPr>
              <a:t>Αρχιμήδης</a:t>
            </a:r>
            <a:r>
              <a:rPr lang="el-GR" sz="2400" b="1" dirty="0">
                <a:solidFill>
                  <a:srgbClr val="FFC000"/>
                </a:solidFill>
              </a:rPr>
              <a:t> </a:t>
            </a:r>
            <a:r>
              <a:rPr lang="el-GR" sz="2400" b="1" dirty="0" smtClean="0"/>
              <a:t>τον 3ο αιώνα </a:t>
            </a:r>
            <a:r>
              <a:rPr lang="el-GR" sz="2400" b="1" dirty="0" err="1"/>
              <a:t>π.Χ</a:t>
            </a:r>
            <a:r>
              <a:rPr lang="el-GR" sz="2400" b="1" dirty="0" err="1" smtClean="0"/>
              <a:t>.</a:t>
            </a:r>
            <a:r>
              <a:rPr lang="el-GR" sz="2400" b="1" dirty="0" smtClean="0"/>
              <a:t> </a:t>
            </a:r>
            <a:r>
              <a:rPr lang="el-GR" sz="2400" b="1" dirty="0"/>
              <a:t>παρατήρησε </a:t>
            </a:r>
            <a:r>
              <a:rPr lang="el-GR" sz="2400" b="1" dirty="0" smtClean="0"/>
              <a:t>ότι, </a:t>
            </a:r>
            <a:r>
              <a:rPr lang="el-GR" sz="2400" b="1" dirty="0"/>
              <a:t>όταν ένα σώμα βυθίζεται στο υγρό, καταλαμβάνει χώρο στον οποίο προηγουμένως υπήρχε </a:t>
            </a:r>
            <a:r>
              <a:rPr lang="el-GR" sz="2400" b="1" dirty="0" smtClean="0"/>
              <a:t>υγρό.</a:t>
            </a:r>
            <a:endParaRPr lang="el-GR" sz="2400" b="1" dirty="0"/>
          </a:p>
          <a:p>
            <a:pPr lvl="0" algn="just"/>
            <a:r>
              <a:rPr lang="el-GR" sz="2400" b="1" dirty="0"/>
              <a:t>Δηλαδή το σώμα </a:t>
            </a:r>
            <a:r>
              <a:rPr lang="el-GR" sz="2400" b="1" dirty="0">
                <a:solidFill>
                  <a:srgbClr val="FFC000"/>
                </a:solidFill>
              </a:rPr>
              <a:t>εκτοπίζει</a:t>
            </a:r>
            <a:r>
              <a:rPr lang="el-GR" sz="2400" b="1" dirty="0">
                <a:solidFill>
                  <a:srgbClr val="FFFF00"/>
                </a:solidFill>
              </a:rPr>
              <a:t> </a:t>
            </a:r>
            <a:r>
              <a:rPr lang="el-GR" sz="2400" b="1" dirty="0"/>
              <a:t>το υγρό, οπότε η στάθμη του υγρού ανεβαίνει. </a:t>
            </a:r>
            <a:r>
              <a:rPr lang="el-GR" sz="2400" b="1" dirty="0">
                <a:solidFill>
                  <a:srgbClr val="FFC000"/>
                </a:solidFill>
              </a:rPr>
              <a:t>Ο όγκος του υγρού που εκτοπίζεται</a:t>
            </a:r>
            <a:r>
              <a:rPr lang="el-GR" sz="2400" b="1" dirty="0">
                <a:solidFill>
                  <a:srgbClr val="FFFF00"/>
                </a:solidFill>
              </a:rPr>
              <a:t> </a:t>
            </a:r>
            <a:r>
              <a:rPr lang="el-GR" sz="2400" b="1" dirty="0"/>
              <a:t>ισούται</a:t>
            </a:r>
            <a:r>
              <a:rPr lang="el-GR" sz="2400" b="1" dirty="0">
                <a:solidFill>
                  <a:srgbClr val="FFFF00"/>
                </a:solidFill>
              </a:rPr>
              <a:t> </a:t>
            </a:r>
            <a:r>
              <a:rPr lang="el-GR" sz="2400" b="1" dirty="0">
                <a:solidFill>
                  <a:srgbClr val="FFC000"/>
                </a:solidFill>
              </a:rPr>
              <a:t>με τον όγκο του σώματος </a:t>
            </a:r>
            <a:r>
              <a:rPr lang="el-GR" sz="2400" b="1" dirty="0"/>
              <a:t>(ή του μέρους του σώματος) </a:t>
            </a:r>
            <a:r>
              <a:rPr lang="el-GR" sz="2400" b="1" dirty="0">
                <a:solidFill>
                  <a:srgbClr val="FFC000"/>
                </a:solidFill>
              </a:rPr>
              <a:t>που είναι βυθισμένο σ' </a:t>
            </a:r>
            <a:r>
              <a:rPr lang="el-GR" sz="2400" b="1" dirty="0" smtClean="0">
                <a:solidFill>
                  <a:srgbClr val="FFC000"/>
                </a:solidFill>
              </a:rPr>
              <a:t>αυτό.</a:t>
            </a:r>
            <a:endParaRPr lang="el-GR" sz="2400" b="1" dirty="0">
              <a:solidFill>
                <a:srgbClr val="FFC000"/>
              </a:solidFill>
            </a:endParaRPr>
          </a:p>
          <a:p>
            <a:pPr lvl="0" algn="just"/>
            <a:r>
              <a:rPr lang="el-GR" sz="2400" b="1" dirty="0">
                <a:cs typeface="Times New Roman" pitchFamily="18"/>
              </a:rPr>
              <a:t>Συμπεραίνουμε ότι </a:t>
            </a:r>
            <a:r>
              <a:rPr lang="el-GR" sz="2400" b="1" dirty="0">
                <a:solidFill>
                  <a:srgbClr val="FFC000"/>
                </a:solidFill>
                <a:cs typeface="Times New Roman" pitchFamily="18"/>
              </a:rPr>
              <a:t>η άνωση αυξάνεται, όταν αυξάνεται ο όγκος του υγρού που εκτοπίζεται από το σώμα, </a:t>
            </a:r>
            <a:r>
              <a:rPr lang="el-GR" sz="2400" b="1" dirty="0">
                <a:cs typeface="Times New Roman" pitchFamily="18"/>
              </a:rPr>
              <a:t>που βυθίζουμε σ' </a:t>
            </a:r>
            <a:r>
              <a:rPr lang="el-GR" sz="2400" b="1" dirty="0" smtClean="0">
                <a:cs typeface="Times New Roman" pitchFamily="18"/>
              </a:rPr>
              <a:t>αυτό.</a:t>
            </a:r>
            <a:endParaRPr lang="el-GR" sz="2400" b="1" dirty="0">
              <a:solidFill>
                <a:srgbClr val="FFFF00"/>
              </a:solidFill>
            </a:endParaRPr>
          </a:p>
          <a:p>
            <a:pPr lvl="0" algn="just"/>
            <a:endParaRPr lang="el-GR" sz="2400" b="1" dirty="0">
              <a:solidFill>
                <a:srgbClr val="FFFF00"/>
              </a:solidFill>
            </a:endParaRPr>
          </a:p>
        </p:txBody>
      </p:sp>
      <p:pic>
        <p:nvPicPr>
          <p:cNvPr id="4" name="Εικόνα 3" descr="img">
            <a:extLst>
              <a:ext uri="{FF2B5EF4-FFF2-40B4-BE49-F238E27FC236}">
                <a16:creationId xmlns="" xmlns:a16="http://schemas.microsoft.com/office/drawing/2014/main" id="{83457FCB-370D-B389-E94A-D37A86AB48BB}"/>
              </a:ext>
            </a:extLst>
          </p:cNvPr>
          <p:cNvPicPr>
            <a:picLocks noChangeAspect="1"/>
          </p:cNvPicPr>
          <p:nvPr/>
        </p:nvPicPr>
        <p:blipFill>
          <a:blip r:embed="rId3"/>
          <a:srcRect/>
          <a:stretch>
            <a:fillRect/>
          </a:stretch>
        </p:blipFill>
        <p:spPr>
          <a:xfrm>
            <a:off x="7392395" y="1469105"/>
            <a:ext cx="1721227" cy="2957101"/>
          </a:xfrm>
          <a:prstGeom prst="rect">
            <a:avLst/>
          </a:prstGeom>
          <a:noFill/>
          <a:ln cap="flat">
            <a:noFill/>
          </a:ln>
        </p:spPr>
      </p:pic>
    </p:spTree>
    <p:extLst>
      <p:ext uri="{BB962C8B-B14F-4D97-AF65-F5344CB8AC3E}">
        <p14:creationId xmlns:p14="http://schemas.microsoft.com/office/powerpoint/2010/main" val="3180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1ED0F9-B2F8-4836-EA74-9F19CD20DB34}"/>
              </a:ext>
            </a:extLst>
          </p:cNvPr>
          <p:cNvSpPr txBox="1">
            <a:spLocks noGrp="1"/>
          </p:cNvSpPr>
          <p:nvPr>
            <p:ph type="title"/>
          </p:nvPr>
        </p:nvSpPr>
        <p:spPr>
          <a:xfrm>
            <a:off x="0" y="452721"/>
            <a:ext cx="8964488" cy="455999"/>
          </a:xfrm>
        </p:spPr>
        <p:txBody>
          <a:bodyPr/>
          <a:lstStyle/>
          <a:p>
            <a:pPr lvl="0" algn="ctr"/>
            <a:r>
              <a:rPr lang="el-GR" sz="4400" b="1" dirty="0" smtClean="0"/>
              <a:t>ΑΝΩΣΗ - ΑΡΧΗ </a:t>
            </a:r>
            <a:r>
              <a:rPr lang="el-GR" sz="4400" b="1" dirty="0"/>
              <a:t>ΤΟΥ ΑΡΧΙΜΗΔΗ</a:t>
            </a:r>
          </a:p>
        </p:txBody>
      </p:sp>
      <p:sp>
        <p:nvSpPr>
          <p:cNvPr id="3" name="Θέση περιεχομένου 2">
            <a:extLst>
              <a:ext uri="{FF2B5EF4-FFF2-40B4-BE49-F238E27FC236}">
                <a16:creationId xmlns="" xmlns:a16="http://schemas.microsoft.com/office/drawing/2014/main" id="{5FE33E93-770B-45B9-BE0A-E1D549994027}"/>
              </a:ext>
            </a:extLst>
          </p:cNvPr>
          <p:cNvSpPr txBox="1">
            <a:spLocks noGrp="1"/>
          </p:cNvSpPr>
          <p:nvPr>
            <p:ph idx="4294967295"/>
          </p:nvPr>
        </p:nvSpPr>
        <p:spPr>
          <a:xfrm>
            <a:off x="179512" y="1196752"/>
            <a:ext cx="6696744" cy="5544616"/>
          </a:xfrm>
          <a:prstGeom prst="rect">
            <a:avLst/>
          </a:prstGeom>
          <a:solidFill>
            <a:srgbClr val="002060"/>
          </a:solidFill>
        </p:spPr>
        <p:txBody>
          <a:bodyPr>
            <a:normAutofit fontScale="92500" lnSpcReduction="10000"/>
          </a:bodyPr>
          <a:lstStyle/>
          <a:p>
            <a:pPr lvl="0"/>
            <a:r>
              <a:rPr lang="el-GR" sz="2400" b="1" dirty="0">
                <a:cs typeface="Times New Roman" pitchFamily="18"/>
              </a:rPr>
              <a:t>Ο Αρχιμήδης συγκέντρωσε όλες τις παραπάνω παρατηρήσεις και διατύπωσε μια πρόταση που είναι γνωστή ως </a:t>
            </a:r>
            <a:r>
              <a:rPr lang="el-GR" sz="2400" b="1" dirty="0" smtClean="0">
                <a:cs typeface="Times New Roman" pitchFamily="18"/>
              </a:rPr>
              <a:t>«</a:t>
            </a:r>
            <a:r>
              <a:rPr lang="el-GR" sz="2400" b="1" dirty="0" smtClean="0">
                <a:solidFill>
                  <a:srgbClr val="FFC000"/>
                </a:solidFill>
                <a:cs typeface="Times New Roman" pitchFamily="18"/>
              </a:rPr>
              <a:t>αρχή </a:t>
            </a:r>
            <a:r>
              <a:rPr lang="el-GR" sz="2400" b="1" dirty="0">
                <a:solidFill>
                  <a:srgbClr val="FFC000"/>
                </a:solidFill>
                <a:cs typeface="Times New Roman" pitchFamily="18"/>
              </a:rPr>
              <a:t>του </a:t>
            </a:r>
            <a:r>
              <a:rPr lang="el-GR" sz="2400" b="1" dirty="0" smtClean="0">
                <a:solidFill>
                  <a:srgbClr val="FFC000"/>
                </a:solidFill>
                <a:cs typeface="Times New Roman" pitchFamily="18"/>
              </a:rPr>
              <a:t>Αρχιμήδη</a:t>
            </a:r>
            <a:r>
              <a:rPr lang="el-GR" sz="2400" b="1" dirty="0" smtClean="0">
                <a:cs typeface="Times New Roman" pitchFamily="18"/>
              </a:rPr>
              <a:t>»</a:t>
            </a:r>
            <a:r>
              <a:rPr lang="el-GR" sz="2400" b="1" dirty="0" smtClean="0">
                <a:solidFill>
                  <a:schemeClr val="bg1"/>
                </a:solidFill>
                <a:cs typeface="Times New Roman" pitchFamily="18"/>
              </a:rPr>
              <a:t> </a:t>
            </a:r>
            <a:endParaRPr lang="el-GR" sz="2400" dirty="0">
              <a:solidFill>
                <a:schemeClr val="bg1"/>
              </a:solidFill>
              <a:ea typeface="Calibri" pitchFamily="34"/>
              <a:cs typeface="Times New Roman" pitchFamily="18"/>
            </a:endParaRPr>
          </a:p>
          <a:p>
            <a:pPr lvl="0"/>
            <a:r>
              <a:rPr lang="el-GR" sz="2800" b="1" dirty="0">
                <a:solidFill>
                  <a:srgbClr val="FFC000"/>
                </a:solidFill>
              </a:rPr>
              <a:t>Τα υγρά ασκούν δύναμη σε κάθε σώμα που βυθίζεται μέσα σε αυτά. Η δύναμη αυτή ονομάζεται άνωση, είναι κατακόρυφη, με φορά προς τα πάνω και το μέτρο της ισούται με το βάρος του υγρού που εκτοπίζεται από το σώμα.</a:t>
            </a:r>
          </a:p>
          <a:p>
            <a:pPr lvl="0"/>
            <a:r>
              <a:rPr lang="el-GR" sz="2400" b="1" dirty="0"/>
              <a:t>Η αρχή του Αρχιμήδη ισχύει και για σώματα που βρίσκονται σε αέρια </a:t>
            </a:r>
            <a:r>
              <a:rPr lang="el-GR" sz="2400" b="1" dirty="0">
                <a:cs typeface="Times New Roman" pitchFamily="18"/>
              </a:rPr>
              <a:t>και διατυπώνεται στη γλώσσα των μαθηματικών ως εξής:</a:t>
            </a:r>
          </a:p>
          <a:p>
            <a:pPr marL="0" lvl="0" indent="0" algn="ctr">
              <a:buNone/>
            </a:pPr>
            <a:r>
              <a:rPr lang="el-GR" sz="4000" b="1" dirty="0" err="1">
                <a:solidFill>
                  <a:srgbClr val="FFC000"/>
                </a:solidFill>
                <a:cs typeface="Times New Roman" pitchFamily="18"/>
              </a:rPr>
              <a:t>A=ρ</a:t>
            </a:r>
            <a:r>
              <a:rPr lang="el-GR" sz="4000" b="1" baseline="-25000" dirty="0" err="1">
                <a:solidFill>
                  <a:srgbClr val="FFC000"/>
                </a:solidFill>
                <a:cs typeface="Times New Roman" pitchFamily="18"/>
              </a:rPr>
              <a:t>υγρού</a:t>
            </a:r>
            <a:r>
              <a:rPr lang="el-GR" sz="4000" b="1" baseline="-25000" dirty="0">
                <a:solidFill>
                  <a:srgbClr val="FFC000"/>
                </a:solidFill>
                <a:cs typeface="Times New Roman" pitchFamily="18"/>
              </a:rPr>
              <a:t> ή </a:t>
            </a:r>
            <a:r>
              <a:rPr lang="el-GR" sz="4000" b="1" baseline="-25000" dirty="0" err="1">
                <a:solidFill>
                  <a:srgbClr val="FFC000"/>
                </a:solidFill>
                <a:cs typeface="Times New Roman" pitchFamily="18"/>
              </a:rPr>
              <a:t>αερίου</a:t>
            </a:r>
            <a:r>
              <a:rPr lang="el-GR" sz="4000" b="1" dirty="0" err="1">
                <a:solidFill>
                  <a:srgbClr val="FFC000"/>
                </a:solidFill>
                <a:cs typeface="Times New Roman" pitchFamily="18"/>
              </a:rPr>
              <a:t>·g·V</a:t>
            </a:r>
            <a:r>
              <a:rPr lang="el-GR" sz="4000" b="1" baseline="-25000" dirty="0" err="1">
                <a:solidFill>
                  <a:srgbClr val="FFC000"/>
                </a:solidFill>
                <a:cs typeface="Times New Roman" pitchFamily="18"/>
              </a:rPr>
              <a:t>βυθισμένο</a:t>
            </a:r>
            <a:endParaRPr lang="el-GR" sz="4000" b="1" dirty="0">
              <a:solidFill>
                <a:srgbClr val="FFC000"/>
              </a:solidFill>
              <a:ea typeface="Calibri" pitchFamily="34"/>
              <a:cs typeface="Times New Roman" pitchFamily="18"/>
            </a:endParaRPr>
          </a:p>
          <a:p>
            <a:pPr marL="0" lvl="0" indent="0">
              <a:buNone/>
            </a:pPr>
            <a:endParaRPr lang="el-GR" sz="1800" dirty="0">
              <a:ea typeface="Calibri" pitchFamily="34"/>
              <a:cs typeface="Times New Roman" pitchFamily="18"/>
            </a:endParaRPr>
          </a:p>
          <a:p>
            <a:pPr marL="0" lvl="0" indent="0">
              <a:buNone/>
            </a:pPr>
            <a:endParaRPr lang="el-GR" sz="2400" dirty="0">
              <a:solidFill>
                <a:srgbClr val="FFFF00"/>
              </a:solidFill>
            </a:endParaRPr>
          </a:p>
        </p:txBody>
      </p:sp>
      <p:pic>
        <p:nvPicPr>
          <p:cNvPr id="4" name="Εικόνα 3" descr="img">
            <a:extLst>
              <a:ext uri="{FF2B5EF4-FFF2-40B4-BE49-F238E27FC236}">
                <a16:creationId xmlns="" xmlns:a16="http://schemas.microsoft.com/office/drawing/2014/main" id="{179E99BE-590F-32DE-46FF-3F6F3CE2917F}"/>
              </a:ext>
            </a:extLst>
          </p:cNvPr>
          <p:cNvPicPr>
            <a:picLocks noChangeAspect="1"/>
          </p:cNvPicPr>
          <p:nvPr/>
        </p:nvPicPr>
        <p:blipFill>
          <a:blip r:embed="rId2"/>
          <a:srcRect/>
          <a:stretch>
            <a:fillRect/>
          </a:stretch>
        </p:blipFill>
        <p:spPr>
          <a:xfrm>
            <a:off x="6946262" y="3717032"/>
            <a:ext cx="2180716" cy="1496972"/>
          </a:xfrm>
          <a:prstGeom prst="rect">
            <a:avLst/>
          </a:prstGeom>
          <a:noFill/>
          <a:ln cap="flat">
            <a:noFill/>
          </a:ln>
        </p:spPr>
      </p:pic>
    </p:spTree>
    <p:extLst>
      <p:ext uri="{BB962C8B-B14F-4D97-AF65-F5344CB8AC3E}">
        <p14:creationId xmlns:p14="http://schemas.microsoft.com/office/powerpoint/2010/main" val="226693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C6E537A-252F-793C-A18E-986AB7198313}"/>
              </a:ext>
            </a:extLst>
          </p:cNvPr>
          <p:cNvSpPr txBox="1">
            <a:spLocks noGrp="1"/>
          </p:cNvSpPr>
          <p:nvPr>
            <p:ph type="title"/>
          </p:nvPr>
        </p:nvSpPr>
        <p:spPr>
          <a:xfrm>
            <a:off x="179513" y="274638"/>
            <a:ext cx="8777034" cy="706090"/>
          </a:xfrm>
        </p:spPr>
        <p:txBody>
          <a:bodyPr/>
          <a:lstStyle/>
          <a:p>
            <a:pPr lvl="0" algn="ctr"/>
            <a:r>
              <a:rPr lang="el-GR" sz="4400" b="1" dirty="0">
                <a:solidFill>
                  <a:srgbClr val="FFC000"/>
                </a:solidFill>
              </a:rPr>
              <a:t>ΕΦΑΡΜΟΓΕΣ</a:t>
            </a:r>
          </a:p>
        </p:txBody>
      </p:sp>
      <p:sp>
        <p:nvSpPr>
          <p:cNvPr id="3" name="Θέση περιεχομένου 2">
            <a:extLst>
              <a:ext uri="{FF2B5EF4-FFF2-40B4-BE49-F238E27FC236}">
                <a16:creationId xmlns="" xmlns:a16="http://schemas.microsoft.com/office/drawing/2014/main" id="{ECADAB55-2F00-8C13-995C-360C85584DD4}"/>
              </a:ext>
            </a:extLst>
          </p:cNvPr>
          <p:cNvSpPr txBox="1">
            <a:spLocks noGrp="1"/>
          </p:cNvSpPr>
          <p:nvPr>
            <p:ph idx="4294967295"/>
          </p:nvPr>
        </p:nvSpPr>
        <p:spPr>
          <a:xfrm>
            <a:off x="0" y="1124744"/>
            <a:ext cx="9144000" cy="2994775"/>
          </a:xfrm>
          <a:prstGeom prst="rect">
            <a:avLst/>
          </a:prstGeom>
          <a:solidFill>
            <a:srgbClr val="002060"/>
          </a:solidFill>
        </p:spPr>
        <p:txBody>
          <a:bodyPr/>
          <a:lstStyle/>
          <a:p>
            <a:pPr lvl="0" algn="ctr"/>
            <a:r>
              <a:rPr lang="el-GR" sz="2800" b="1" dirty="0"/>
              <a:t>Το αερόπλοιο δεν πέφτει, γιατί ο αέρας ασκεί σ' αυτό άνωση που εξουδετερώνει το βάρος του.</a:t>
            </a:r>
          </a:p>
          <a:p>
            <a:pPr lvl="0" algn="ctr"/>
            <a:r>
              <a:rPr lang="el-GR" sz="2800" b="1" dirty="0"/>
              <a:t> Το πλοίο δε βυθίζεται, γιατί το νερό ασκεί σε αυτό άνωση που εξουδετερώνει το βάρος του</a:t>
            </a:r>
            <a:r>
              <a:rPr lang="el-GR" sz="2800" dirty="0"/>
              <a:t>.</a:t>
            </a:r>
          </a:p>
        </p:txBody>
      </p:sp>
      <p:pic>
        <p:nvPicPr>
          <p:cNvPr id="4" name="Εικόνα 3" descr="img">
            <a:extLst>
              <a:ext uri="{FF2B5EF4-FFF2-40B4-BE49-F238E27FC236}">
                <a16:creationId xmlns="" xmlns:a16="http://schemas.microsoft.com/office/drawing/2014/main" id="{75AA5DA6-782F-96CC-F8EB-DE98B2E35AA3}"/>
              </a:ext>
            </a:extLst>
          </p:cNvPr>
          <p:cNvPicPr>
            <a:picLocks noChangeAspect="1"/>
          </p:cNvPicPr>
          <p:nvPr/>
        </p:nvPicPr>
        <p:blipFill>
          <a:blip r:embed="rId2"/>
          <a:srcRect/>
          <a:stretch>
            <a:fillRect/>
          </a:stretch>
        </p:blipFill>
        <p:spPr>
          <a:xfrm>
            <a:off x="5805447" y="4149079"/>
            <a:ext cx="3151099" cy="2619363"/>
          </a:xfrm>
          <a:prstGeom prst="rect">
            <a:avLst/>
          </a:prstGeom>
          <a:noFill/>
          <a:ln w="57150" cap="flat">
            <a:solidFill>
              <a:schemeClr val="accent5">
                <a:lumMod val="50000"/>
              </a:schemeClr>
            </a:solidFill>
          </a:ln>
        </p:spPr>
      </p:pic>
    </p:spTree>
    <p:extLst>
      <p:ext uri="{BB962C8B-B14F-4D97-AF65-F5344CB8AC3E}">
        <p14:creationId xmlns:p14="http://schemas.microsoft.com/office/powerpoint/2010/main" val="2071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9036496" cy="1143000"/>
          </a:xfrm>
        </p:spPr>
        <p:txBody>
          <a:bodyPr/>
          <a:lstStyle/>
          <a:p>
            <a:pPr algn="ctr"/>
            <a:r>
              <a:rPr lang="el-GR" sz="4000" b="1" dirty="0" smtClean="0"/>
              <a:t>Ο ΑΡΧΙΜΗΔΗΣ ΚΑΙ ΤΟ ΣΤΕΜΜΑ ΤΟΥ ΒΑΣΙΛΙΑ</a:t>
            </a:r>
            <a:endParaRPr lang="el-GR" sz="4000" b="1"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12776"/>
            <a:ext cx="2409825" cy="1895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551" y="962508"/>
            <a:ext cx="2466975" cy="1847850"/>
          </a:xfrm>
          <a:prstGeom prst="rect">
            <a:avLst/>
          </a:prstGeom>
          <a:ln w="38100">
            <a:solidFill>
              <a:srgbClr val="00B0F0"/>
            </a:solidFill>
          </a:ln>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836930"/>
            <a:ext cx="4805697" cy="2883419"/>
          </a:xfrm>
          <a:prstGeom prst="rect">
            <a:avLst/>
          </a:prstGeom>
        </p:spPr>
      </p:pic>
      <p:pic>
        <p:nvPicPr>
          <p:cNvPr id="7" name="Εικόνα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1809248"/>
            <a:ext cx="3058666" cy="1639285"/>
          </a:xfrm>
          <a:prstGeom prst="rect">
            <a:avLst/>
          </a:prstGeom>
          <a:ln w="38100">
            <a:solidFill>
              <a:srgbClr val="00B0F0"/>
            </a:solidFill>
          </a:ln>
        </p:spPr>
      </p:pic>
    </p:spTree>
    <p:extLst>
      <p:ext uri="{BB962C8B-B14F-4D97-AF65-F5344CB8AC3E}">
        <p14:creationId xmlns:p14="http://schemas.microsoft.com/office/powerpoint/2010/main" val="21076473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15816" y="-1"/>
            <a:ext cx="5473842" cy="41044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Εικόνα 3"/>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6849" y="4104456"/>
            <a:ext cx="2678941" cy="2678941"/>
          </a:xfrm>
          <a:prstGeom prst="rect">
            <a:avLst/>
          </a:prstGeom>
          <a:ln>
            <a:noFill/>
          </a:ln>
          <a:effectLst>
            <a:outerShdw blurRad="190500" algn="tl" rotWithShape="0">
              <a:srgbClr val="000000">
                <a:alpha val="70000"/>
              </a:srgbClr>
            </a:outerShdw>
          </a:effectLst>
        </p:spPr>
      </p:pic>
      <p:pic>
        <p:nvPicPr>
          <p:cNvPr id="6" name="Εικόνα 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845385" y="4104456"/>
            <a:ext cx="2678941" cy="2678941"/>
          </a:xfrm>
          <a:prstGeom prst="rect">
            <a:avLst/>
          </a:prstGeom>
          <a:ln>
            <a:noFill/>
          </a:ln>
          <a:effectLst>
            <a:outerShdw blurRad="190500" algn="tl" rotWithShape="0">
              <a:srgbClr val="000000">
                <a:alpha val="70000"/>
              </a:srgbClr>
            </a:outerShdw>
          </a:effectLst>
        </p:spPr>
      </p:pic>
      <p:pic>
        <p:nvPicPr>
          <p:cNvPr id="7" name="Εικόνα 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1248596" y="1030068"/>
            <a:ext cx="3074387" cy="30743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74613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404664"/>
            <a:ext cx="6408712" cy="646331"/>
          </a:xfrm>
          <a:prstGeom prst="rect">
            <a:avLst/>
          </a:prstGeom>
          <a:noFill/>
        </p:spPr>
        <p:txBody>
          <a:bodyPr wrap="square" rtlCol="0">
            <a:spAutoFit/>
          </a:bodyPr>
          <a:lstStyle/>
          <a:p>
            <a:pPr algn="ctr"/>
            <a:r>
              <a:rPr lang="el-GR" sz="3600" b="1" dirty="0" smtClean="0">
                <a:latin typeface="Bookman Old Style" pitchFamily="18" charset="0"/>
              </a:rPr>
              <a:t>ΘΕΜΑΤΙΚΕΣ ΕΝΟΤΗΤΕΣ</a:t>
            </a:r>
            <a:endParaRPr lang="el-GR" sz="3600" b="1" dirty="0">
              <a:latin typeface="Bookman Old Style" pitchFamily="18" charset="0"/>
            </a:endParaRPr>
          </a:p>
        </p:txBody>
      </p:sp>
      <p:sp>
        <p:nvSpPr>
          <p:cNvPr id="3" name="2 - TextBox"/>
          <p:cNvSpPr txBox="1"/>
          <p:nvPr/>
        </p:nvSpPr>
        <p:spPr>
          <a:xfrm>
            <a:off x="179512" y="1232696"/>
            <a:ext cx="6624736" cy="3662541"/>
          </a:xfrm>
          <a:prstGeom prst="rect">
            <a:avLst/>
          </a:prstGeom>
          <a:noFill/>
        </p:spPr>
        <p:txBody>
          <a:bodyPr wrap="square" rtlCol="0">
            <a:spAutoFit/>
          </a:bodyPr>
          <a:lstStyle/>
          <a:p>
            <a:pPr algn="ctr"/>
            <a:r>
              <a:rPr lang="el-GR" sz="4000" b="1" dirty="0" smtClean="0">
                <a:solidFill>
                  <a:schemeClr val="accent2">
                    <a:lumMod val="75000"/>
                  </a:schemeClr>
                </a:solidFill>
              </a:rPr>
              <a:t>ΜΗΧΑΝΕΣ</a:t>
            </a:r>
          </a:p>
          <a:p>
            <a:pPr algn="ctr"/>
            <a:endParaRPr lang="el-GR" sz="3200" b="1" dirty="0" smtClean="0">
              <a:solidFill>
                <a:srgbClr val="FFC000"/>
              </a:solidFill>
              <a:latin typeface="Bookman Old Style" pitchFamily="18" charset="0"/>
            </a:endParaRPr>
          </a:p>
          <a:p>
            <a:pPr marL="457200" indent="-457200">
              <a:buFont typeface="Wingdings" panose="05000000000000000000" pitchFamily="2" charset="2"/>
              <a:buChar char="§"/>
            </a:pPr>
            <a:r>
              <a:rPr lang="el-GR" sz="3200" b="1" dirty="0" err="1" smtClean="0">
                <a:solidFill>
                  <a:srgbClr val="FFC000"/>
                </a:solidFill>
              </a:rPr>
              <a:t>Ατμοτηλεβόλο</a:t>
            </a:r>
            <a:endParaRPr lang="el-GR" sz="3200" b="1" dirty="0" smtClean="0">
              <a:solidFill>
                <a:srgbClr val="FFC000"/>
              </a:solidFill>
            </a:endParaRPr>
          </a:p>
          <a:p>
            <a:pPr marL="457200" indent="-457200">
              <a:buFont typeface="Wingdings" panose="05000000000000000000" pitchFamily="2" charset="2"/>
              <a:buChar char="§"/>
            </a:pPr>
            <a:r>
              <a:rPr lang="el-GR" sz="3200" b="1" dirty="0" smtClean="0">
                <a:solidFill>
                  <a:srgbClr val="FFC000"/>
                </a:solidFill>
              </a:rPr>
              <a:t>Γερανοί</a:t>
            </a:r>
          </a:p>
          <a:p>
            <a:pPr marL="457200" indent="-457200">
              <a:buFont typeface="Wingdings" panose="05000000000000000000" pitchFamily="2" charset="2"/>
              <a:buChar char="§"/>
            </a:pPr>
            <a:r>
              <a:rPr lang="el-GR" sz="3200" b="1" dirty="0" smtClean="0">
                <a:solidFill>
                  <a:srgbClr val="FFC000"/>
                </a:solidFill>
              </a:rPr>
              <a:t>Καταπέλτες</a:t>
            </a:r>
          </a:p>
          <a:p>
            <a:pPr marL="457200" indent="-457200">
              <a:buFont typeface="Wingdings" panose="05000000000000000000" pitchFamily="2" charset="2"/>
              <a:buChar char="§"/>
            </a:pPr>
            <a:r>
              <a:rPr lang="el-GR" sz="3200" b="1" dirty="0" smtClean="0">
                <a:solidFill>
                  <a:srgbClr val="FFC000"/>
                </a:solidFill>
              </a:rPr>
              <a:t>Εμπρηστικά κάτοπτρα</a:t>
            </a:r>
          </a:p>
          <a:p>
            <a:pPr marL="457200" indent="-457200">
              <a:buFont typeface="Wingdings" panose="05000000000000000000" pitchFamily="2" charset="2"/>
              <a:buChar char="§"/>
            </a:pPr>
            <a:r>
              <a:rPr lang="el-GR" sz="3200" b="1" dirty="0" smtClean="0">
                <a:solidFill>
                  <a:srgbClr val="FFC000"/>
                </a:solidFill>
              </a:rPr>
              <a:t>Ατέρμων Κοχλίας</a:t>
            </a:r>
          </a:p>
        </p:txBody>
      </p:sp>
      <p:pic>
        <p:nvPicPr>
          <p:cNvPr id="4" name="3 - Εικόνα" descr="images (19).jpg"/>
          <p:cNvPicPr>
            <a:picLocks noChangeAspect="1"/>
          </p:cNvPicPr>
          <p:nvPr/>
        </p:nvPicPr>
        <p:blipFill>
          <a:blip r:embed="rId2" cstate="print"/>
          <a:stretch>
            <a:fillRect/>
          </a:stretch>
        </p:blipFill>
        <p:spPr>
          <a:xfrm>
            <a:off x="6294572" y="727829"/>
            <a:ext cx="2550411" cy="1349731"/>
          </a:xfrm>
          <a:prstGeom prst="rect">
            <a:avLst/>
          </a:prstGeom>
          <a:ln w="38100">
            <a:solidFill>
              <a:schemeClr val="accent2">
                <a:lumMod val="50000"/>
              </a:schemeClr>
            </a:solidFill>
          </a:ln>
        </p:spPr>
      </p:pic>
      <p:pic>
        <p:nvPicPr>
          <p:cNvPr id="6" name="5 - Εικόνα" descr="images (28).jpg"/>
          <p:cNvPicPr>
            <a:picLocks noChangeAspect="1"/>
          </p:cNvPicPr>
          <p:nvPr/>
        </p:nvPicPr>
        <p:blipFill>
          <a:blip r:embed="rId3" cstate="print"/>
          <a:stretch>
            <a:fillRect/>
          </a:stretch>
        </p:blipFill>
        <p:spPr>
          <a:xfrm>
            <a:off x="683568" y="4900132"/>
            <a:ext cx="2376264" cy="1757161"/>
          </a:xfrm>
          <a:prstGeom prst="rect">
            <a:avLst/>
          </a:prstGeom>
          <a:ln w="57150">
            <a:solidFill>
              <a:schemeClr val="accent2">
                <a:lumMod val="50000"/>
              </a:schemeClr>
            </a:solidFill>
          </a:ln>
        </p:spPr>
      </p:pic>
      <p:pic>
        <p:nvPicPr>
          <p:cNvPr id="7" name="6 - Εικόνα" descr="αρχείο λήψης (1).jpg"/>
          <p:cNvPicPr>
            <a:picLocks noChangeAspect="1"/>
          </p:cNvPicPr>
          <p:nvPr/>
        </p:nvPicPr>
        <p:blipFill>
          <a:blip r:embed="rId4" cstate="print"/>
          <a:stretch>
            <a:fillRect/>
          </a:stretch>
        </p:blipFill>
        <p:spPr>
          <a:xfrm>
            <a:off x="6876256" y="4437112"/>
            <a:ext cx="2057400" cy="1417320"/>
          </a:xfrm>
          <a:prstGeom prst="rect">
            <a:avLst/>
          </a:prstGeom>
          <a:ln w="57150">
            <a:solidFill>
              <a:schemeClr val="accent2">
                <a:lumMod val="50000"/>
              </a:schemeClr>
            </a:solidFill>
          </a:ln>
        </p:spPr>
      </p:pic>
      <p:pic>
        <p:nvPicPr>
          <p:cNvPr id="8" name="7 - Εικόνα" descr="αρχείο λήψης (3).jpg"/>
          <p:cNvPicPr>
            <a:picLocks noChangeAspect="1"/>
          </p:cNvPicPr>
          <p:nvPr/>
        </p:nvPicPr>
        <p:blipFill>
          <a:blip r:embed="rId5" cstate="print"/>
          <a:stretch>
            <a:fillRect/>
          </a:stretch>
        </p:blipFill>
        <p:spPr>
          <a:xfrm>
            <a:off x="5007073" y="2492896"/>
            <a:ext cx="2728803" cy="1616722"/>
          </a:xfrm>
          <a:prstGeom prst="rect">
            <a:avLst/>
          </a:prstGeom>
          <a:ln w="57150">
            <a:solidFill>
              <a:schemeClr val="accent2">
                <a:lumMod val="50000"/>
              </a:schemeClr>
            </a:solidFill>
          </a:ln>
        </p:spPr>
      </p:pic>
      <p:pic>
        <p:nvPicPr>
          <p:cNvPr id="9" name="8 - Εικόνα" descr="atmotilevolo.jpg"/>
          <p:cNvPicPr>
            <a:picLocks noChangeAspect="1"/>
          </p:cNvPicPr>
          <p:nvPr/>
        </p:nvPicPr>
        <p:blipFill>
          <a:blip r:embed="rId6" cstate="print"/>
          <a:stretch>
            <a:fillRect/>
          </a:stretch>
        </p:blipFill>
        <p:spPr>
          <a:xfrm>
            <a:off x="3851920" y="4894389"/>
            <a:ext cx="2304064" cy="1536043"/>
          </a:xfrm>
          <a:prstGeom prst="rect">
            <a:avLst/>
          </a:prstGeom>
          <a:ln w="57150">
            <a:solidFill>
              <a:schemeClr val="accent2">
                <a:lumMod val="50000"/>
              </a:schemeClr>
            </a:solidFill>
          </a:ln>
        </p:spPr>
      </p:pic>
    </p:spTree>
    <p:extLst>
      <p:ext uri="{BB962C8B-B14F-4D97-AF65-F5344CB8AC3E}">
        <p14:creationId xmlns:p14="http://schemas.microsoft.com/office/powerpoint/2010/main" val="3053876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611560" y="260648"/>
            <a:ext cx="7992888" cy="864096"/>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15000"/>
              </a:lnSpc>
              <a:spcAft>
                <a:spcPts val="0"/>
              </a:spcAft>
            </a:pPr>
            <a:r>
              <a:rPr lang="el-GR"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t/>
            </a:r>
            <a:br>
              <a:rPr lang="el-GR"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br>
            <a:r>
              <a:rPr lang="el-GR"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t/>
            </a:r>
            <a:br>
              <a:rPr lang="el-GR"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br>
            <a:r>
              <a:rPr lang="el-GR" b="1" cap="none"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t/>
            </a:r>
            <a:br>
              <a:rPr lang="el-GR" b="1" cap="none"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br>
            <a:r>
              <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Calibri"/>
                <a:cs typeface="Times New Roman"/>
              </a:rPr>
              <a:t/>
            </a:r>
            <a:br>
              <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Calibri"/>
                <a:cs typeface="Times New Roman"/>
              </a:rPr>
            </a:br>
            <a:r>
              <a:rPr lang="el-GR" sz="49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Calibri"/>
                <a:cs typeface="Times New Roman"/>
              </a:rPr>
              <a:t>ΑΤΜΟΤΗΛΕΒΟΛΟ</a:t>
            </a:r>
            <a:endParaRPr lang="el-GR" sz="49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sp>
        <p:nvSpPr>
          <p:cNvPr id="2" name="Θέση περιεχομένου 1"/>
          <p:cNvSpPr>
            <a:spLocks noGrp="1"/>
          </p:cNvSpPr>
          <p:nvPr>
            <p:ph idx="4294967295"/>
          </p:nvPr>
        </p:nvSpPr>
        <p:spPr>
          <a:xfrm>
            <a:off x="107504" y="1052736"/>
            <a:ext cx="8884096" cy="5616624"/>
          </a:xfrm>
          <a:prstGeom prst="rect">
            <a:avLst/>
          </a:prstGeom>
        </p:spPr>
        <p:txBody>
          <a:bodyPr>
            <a:noAutofit/>
          </a:bodyPr>
          <a:lstStyle/>
          <a:p>
            <a:pPr algn="ctr">
              <a:buFont typeface="Wingdings" panose="05000000000000000000" pitchFamily="2" charset="2"/>
              <a:buChar char="q"/>
            </a:pPr>
            <a:r>
              <a:rPr lang="el-GR" sz="2400" b="1" dirty="0"/>
              <a:t>Κανόνι που λειτουργούσε με </a:t>
            </a:r>
            <a:r>
              <a:rPr lang="el-GR" sz="2400" b="1" dirty="0" smtClean="0"/>
              <a:t>ατμό.</a:t>
            </a:r>
          </a:p>
          <a:p>
            <a:pPr marL="0" indent="0" algn="ctr">
              <a:buNone/>
            </a:pPr>
            <a:endParaRPr lang="el-GR" sz="2400" b="1" dirty="0"/>
          </a:p>
          <a:p>
            <a:pPr algn="ctr">
              <a:buFont typeface="Wingdings" panose="05000000000000000000" pitchFamily="2" charset="2"/>
              <a:buChar char="q"/>
            </a:pPr>
            <a:r>
              <a:rPr lang="el-GR" sz="2400" b="1" dirty="0"/>
              <a:t> Αποτελούνταν από ένα μεταλλικό κυλινδρικό λέβητα που πάνω του υπήρχε συνδεδεμένο με στρόφιγγα ένα κλειστό δοχείο με </a:t>
            </a:r>
            <a:r>
              <a:rPr lang="el-GR" sz="2400" b="1" dirty="0" smtClean="0"/>
              <a:t>νερό.</a:t>
            </a:r>
          </a:p>
          <a:p>
            <a:pPr algn="ctr">
              <a:buFont typeface="Wingdings" panose="05000000000000000000" pitchFamily="2" charset="2"/>
              <a:buChar char="q"/>
            </a:pPr>
            <a:endParaRPr lang="el-GR" sz="2400" b="1" dirty="0"/>
          </a:p>
          <a:p>
            <a:pPr algn="ctr">
              <a:buFont typeface="Wingdings" panose="05000000000000000000" pitchFamily="2" charset="2"/>
              <a:buChar char="q"/>
            </a:pPr>
            <a:r>
              <a:rPr lang="el-GR" sz="2400" b="1" dirty="0"/>
              <a:t> Ο λέβητας στο ανοικτό άκρο του είχε ενσωματωμένη μια ξύλινη κάννη στην οποία τοποθετούνταν η προς εκτόξευση λίθινη σφαίρα. Η κάννη </a:t>
            </a:r>
            <a:r>
              <a:rPr lang="el-GR" sz="2400" b="1" dirty="0" smtClean="0"/>
              <a:t>έφραζε </a:t>
            </a:r>
            <a:r>
              <a:rPr lang="el-GR" sz="2400" b="1" dirty="0"/>
              <a:t>με μια ξύλινη δοκό που ασφαλιζόταν με δύο αντηρίδες. Όταν ο λέβητας αποκτούσε με φωτιά την κατάλληλη θερμοκρασία, ανοιγόταν η στρόφιγγα, το νερό έπεφτε στον λέβητα, εξατμιζόταν ταχύτατα, η ξύλινη δοκός έσπαζε και η σφαίρα εκτοξευόταν. </a:t>
            </a:r>
          </a:p>
        </p:txBody>
      </p:sp>
    </p:spTree>
    <p:extLst>
      <p:ext uri="{BB962C8B-B14F-4D97-AF65-F5344CB8AC3E}">
        <p14:creationId xmlns:p14="http://schemas.microsoft.com/office/powerpoint/2010/main" val="2114706905"/>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0"/>
            <a:ext cx="8686800" cy="11247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t/>
            </a:r>
            <a:br>
              <a:rPr lang="el-GR"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br>
            <a:r>
              <a:rPr lang="el-GR" sz="4000" b="1" cap="none"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t/>
            </a:r>
            <a:br>
              <a:rPr lang="el-GR" sz="4000" b="1" cap="none"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br>
            <a:r>
              <a:rPr lang="el-GR" sz="4000" b="1" cap="none"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t/>
            </a:r>
            <a:br>
              <a:rPr lang="el-GR" sz="4000" b="1" cap="none"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ea typeface="Times New Roman"/>
                <a:cs typeface="Times New Roman"/>
              </a:rPr>
            </a:br>
            <a:r>
              <a:rPr lang="el-GR"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a:ea typeface="Calibri"/>
                <a:cs typeface="Times New Roman"/>
              </a:rPr>
              <a:t>ΑΤΜΟΤΗΛΕΒΟΛΟ</a:t>
            </a:r>
            <a:endParaRPr lang="el-G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Θέση περιεχομένου 3" descr="https://2.bp.blogspot.com/-k65_tsxmS7o/VOtzHYtVNQI/AAAAAAAABus/hK-_X21OQvM/s1600/Slide086.jpg">
            <a:hlinkClick r:id="rId2"/>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630892" y="1554163"/>
            <a:ext cx="6034616" cy="4525962"/>
          </a:xfrm>
          <a:prstGeom prst="rect">
            <a:avLst/>
          </a:prstGeom>
          <a:noFill/>
          <a:ln w="76200">
            <a:solidFill>
              <a:schemeClr val="accent6"/>
            </a:solidFill>
          </a:ln>
          <a:effectLst>
            <a:glow rad="228600">
              <a:schemeClr val="accent6">
                <a:satMod val="175000"/>
                <a:alpha val="40000"/>
              </a:schemeClr>
            </a:glow>
          </a:effectLst>
        </p:spPr>
      </p:pic>
    </p:spTree>
    <p:extLst>
      <p:ext uri="{BB962C8B-B14F-4D97-AF65-F5344CB8AC3E}">
        <p14:creationId xmlns:p14="http://schemas.microsoft.com/office/powerpoint/2010/main" val="2948525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8640"/>
            <a:ext cx="9144000" cy="2160240"/>
          </a:xfrm>
        </p:spPr>
        <p:txBody>
          <a:bodyPr/>
          <a:lstStyle/>
          <a:p>
            <a:pPr lvl="0" algn="ctr">
              <a:spcBef>
                <a:spcPct val="20000"/>
              </a:spcBef>
            </a:pPr>
            <a:r>
              <a:rPr lang="el-GR" sz="2800" b="1" cap="none" spc="0" dirty="0" smtClean="0">
                <a:latin typeface="+mn-lt"/>
                <a:ea typeface="+mn-ea"/>
                <a:cs typeface="+mn-cs"/>
              </a:rPr>
              <a:t/>
            </a:r>
            <a:br>
              <a:rPr lang="el-GR" sz="2800" b="1" cap="none" spc="0" dirty="0" smtClean="0">
                <a:latin typeface="+mn-lt"/>
                <a:ea typeface="+mn-ea"/>
                <a:cs typeface="+mn-cs"/>
              </a:rPr>
            </a:br>
            <a:r>
              <a:rPr lang="el-GR" sz="2800" b="1" cap="none" spc="0" dirty="0">
                <a:latin typeface="+mn-lt"/>
                <a:ea typeface="+mn-ea"/>
                <a:cs typeface="+mn-cs"/>
              </a:rPr>
              <a:t/>
            </a:r>
            <a:br>
              <a:rPr lang="el-GR" sz="2800" b="1" cap="none" spc="0" dirty="0">
                <a:latin typeface="+mn-lt"/>
                <a:ea typeface="+mn-ea"/>
                <a:cs typeface="+mn-cs"/>
              </a:rPr>
            </a:br>
            <a:r>
              <a:rPr lang="el-GR" sz="2800" b="1" cap="none" spc="0" dirty="0" smtClean="0">
                <a:latin typeface="+mn-lt"/>
                <a:ea typeface="+mn-ea"/>
                <a:cs typeface="+mn-cs"/>
              </a:rPr>
              <a:t/>
            </a:r>
            <a:br>
              <a:rPr lang="el-GR" sz="2800" b="1" cap="none" spc="0" dirty="0" smtClean="0">
                <a:latin typeface="+mn-lt"/>
                <a:ea typeface="+mn-ea"/>
                <a:cs typeface="+mn-cs"/>
              </a:rPr>
            </a:br>
            <a:r>
              <a:rPr lang="el-GR" sz="2800" b="1" cap="none" spc="0" dirty="0" smtClean="0">
                <a:latin typeface="+mn-lt"/>
                <a:ea typeface="+mn-ea"/>
                <a:cs typeface="+mn-cs"/>
              </a:rPr>
              <a:t>Οι </a:t>
            </a:r>
            <a:r>
              <a:rPr lang="el-GR" sz="2800" b="1" cap="none" spc="0" dirty="0" smtClean="0">
                <a:solidFill>
                  <a:srgbClr val="FFC000"/>
                </a:solidFill>
                <a:latin typeface="+mn-lt"/>
                <a:ea typeface="+mn-ea"/>
                <a:cs typeface="+mn-cs"/>
              </a:rPr>
              <a:t>ΓΕΡΑΝΟΙ</a:t>
            </a:r>
            <a:r>
              <a:rPr lang="el-GR" sz="2800" b="1" cap="none" spc="0" dirty="0" smtClean="0">
                <a:latin typeface="+mn-lt"/>
                <a:ea typeface="+mn-ea"/>
                <a:cs typeface="+mn-cs"/>
              </a:rPr>
              <a:t> ήταν πολεμικές κατασκευές  εφοδιασμένες με </a:t>
            </a:r>
            <a:r>
              <a:rPr lang="el-GR" sz="2800" b="1" cap="none" spc="0" dirty="0">
                <a:latin typeface="+mn-lt"/>
                <a:ea typeface="+mn-ea"/>
                <a:cs typeface="+mn-cs"/>
              </a:rPr>
              <a:t>δαγκάνες (άγκιστρα) που έπιαναν τα εχθρικά πλοία από την </a:t>
            </a:r>
            <a:r>
              <a:rPr lang="el-GR" sz="2800" b="1" cap="none" spc="0" dirty="0" smtClean="0">
                <a:latin typeface="+mn-lt"/>
                <a:ea typeface="+mn-ea"/>
                <a:cs typeface="+mn-cs"/>
              </a:rPr>
              <a:t>πλώρη, </a:t>
            </a:r>
            <a:r>
              <a:rPr lang="el-GR" sz="2800" b="1" cap="none" spc="0" dirty="0">
                <a:latin typeface="+mn-lt"/>
                <a:ea typeface="+mn-ea"/>
                <a:cs typeface="+mn-cs"/>
              </a:rPr>
              <a:t>τα σήκωναν στον αέρα και τα άφηναν στη συνέχεια να βυθιστούν.</a:t>
            </a:r>
            <a:r>
              <a:rPr lang="el-GR" sz="2800" b="1" cap="none" spc="0" dirty="0">
                <a:latin typeface="Franklin Gothic Book"/>
                <a:ea typeface="+mn-ea"/>
                <a:cs typeface="+mn-cs"/>
              </a:rPr>
              <a:t/>
            </a:r>
            <a:br>
              <a:rPr lang="el-GR" sz="2800" b="1" cap="none" spc="0" dirty="0">
                <a:latin typeface="Franklin Gothic Book"/>
                <a:ea typeface="+mn-ea"/>
                <a:cs typeface="+mn-cs"/>
              </a:rPr>
            </a:br>
            <a:endParaRPr lang="el-GR" sz="2800" dirty="0"/>
          </a:p>
        </p:txBody>
      </p:sp>
      <p:sp>
        <p:nvSpPr>
          <p:cNvPr id="3" name="Θέση περιεχομένου 2"/>
          <p:cNvSpPr>
            <a:spLocks noGrp="1"/>
          </p:cNvSpPr>
          <p:nvPr>
            <p:ph idx="4294967295"/>
          </p:nvPr>
        </p:nvSpPr>
        <p:spPr>
          <a:xfrm>
            <a:off x="179512" y="2348880"/>
            <a:ext cx="8812088" cy="4509120"/>
          </a:xfrm>
          <a:prstGeom prst="rect">
            <a:avLst/>
          </a:prstGeom>
        </p:spPr>
        <p:txBody>
          <a:bodyPr>
            <a:normAutofit/>
          </a:bodyPr>
          <a:lstStyle/>
          <a:p>
            <a:pPr marL="0" indent="0" algn="ctr">
              <a:buNone/>
            </a:pPr>
            <a:r>
              <a:rPr lang="el-GR"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Η ΣΙΔΗΡΑ ΧΕΙΡ </a:t>
            </a:r>
            <a:r>
              <a:rPr lang="el-GR"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  </a:t>
            </a:r>
            <a:r>
              <a:rPr lang="el-GR"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Η ΑΡΠΑΓΗ ΤΟΥ ΑΡΧΙΜΗΔΗ</a:t>
            </a:r>
          </a:p>
          <a:p>
            <a:pPr marL="0" indent="0" algn="ctr">
              <a:buNone/>
            </a:pPr>
            <a:r>
              <a:rPr lang="el-GR" sz="2800" b="1" dirty="0" smtClean="0"/>
              <a:t>Ήταν </a:t>
            </a:r>
            <a:r>
              <a:rPr lang="el-GR" sz="2800" b="1" dirty="0"/>
              <a:t>ένας τεράστιος γάντζος ο οποίος κρεμόταν από έναν μοχλό και «αγκίστρωνε» την πλώρη του πλοίου καθώς αυτό πλησίαζε τα τείχη της πόλης. Κατόπιν το ανύψωνε και στην συνέχεια το απελευθέρωνε απότομα προκαλώντας την συντριβή είτε στο νερό είτε στους βράχους. Έτσι το πλοίο καταστρεφόταν και το πλήρωμα βρισκόταν στην θάλασσα.</a:t>
            </a:r>
          </a:p>
          <a:p>
            <a:pPr marL="0" indent="0">
              <a:buNone/>
            </a:pPr>
            <a:endParaRPr lang="el-GR" sz="2800" dirty="0"/>
          </a:p>
        </p:txBody>
      </p:sp>
    </p:spTree>
    <p:extLst>
      <p:ext uri="{BB962C8B-B14F-4D97-AF65-F5344CB8AC3E}">
        <p14:creationId xmlns:p14="http://schemas.microsoft.com/office/powerpoint/2010/main" val="1595265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https://2.bp.blogspot.com/-ZZ_CapoThk4/VO2Ft-0g7lI/AAAAAAAABvo/mj7t1ZVaJJc/s1600/Slide093.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060848"/>
            <a:ext cx="3657263" cy="4032448"/>
          </a:xfrm>
          <a:prstGeom prst="rect">
            <a:avLst/>
          </a:prstGeom>
          <a:noFill/>
          <a:ln w="57150">
            <a:solidFill>
              <a:schemeClr val="accent6">
                <a:lumMod val="75000"/>
              </a:schemeClr>
            </a:solidFill>
          </a:ln>
          <a:effectLst>
            <a:glow rad="228600">
              <a:schemeClr val="accent1">
                <a:satMod val="175000"/>
                <a:alpha val="40000"/>
              </a:schemeClr>
            </a:glow>
          </a:effectLst>
        </p:spPr>
      </p:pic>
      <p:pic>
        <p:nvPicPr>
          <p:cNvPr id="5" name="Εικόνα 4" descr="https://1.bp.blogspot.com/-vtlEe10Gub0/VO2FtglWZGI/AAAAAAAABvs/4mKgs9YklDo/s1600/Slide094.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51520" y="764704"/>
            <a:ext cx="4464496" cy="3456384"/>
          </a:xfrm>
          <a:prstGeom prst="rect">
            <a:avLst/>
          </a:prstGeom>
          <a:noFill/>
          <a:ln w="57150">
            <a:solidFill>
              <a:srgbClr val="0070C0"/>
            </a:solidFill>
          </a:ln>
          <a:effectLst>
            <a:glow rad="228600">
              <a:schemeClr val="accent1">
                <a:satMod val="175000"/>
                <a:alpha val="40000"/>
              </a:schemeClr>
            </a:glow>
          </a:effectLst>
        </p:spPr>
      </p:pic>
    </p:spTree>
    <p:extLst>
      <p:ext uri="{BB962C8B-B14F-4D97-AF65-F5344CB8AC3E}">
        <p14:creationId xmlns:p14="http://schemas.microsoft.com/office/powerpoint/2010/main" val="461078890"/>
      </p:ext>
    </p:extLst>
  </p:cSld>
  <p:clrMapOvr>
    <a:masterClrMapping/>
  </p:clrMapOvr>
  <p:transition spd="slow">
    <p:wheel spokes="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0" y="188640"/>
            <a:ext cx="9144000" cy="6669360"/>
          </a:xfrm>
          <a:prstGeom prst="rect">
            <a:avLst/>
          </a:prstGeom>
        </p:spPr>
        <p:txBody>
          <a:bodyPr>
            <a:normAutofit/>
          </a:bodyPr>
          <a:lstStyle/>
          <a:p>
            <a:pPr marL="0" indent="0" algn="ctr">
              <a:buNone/>
            </a:pPr>
            <a:r>
              <a:rPr lang="el-GR"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ΚΑΤΑΠΕΛΤΕΣ με διάφορα </a:t>
            </a:r>
            <a:r>
              <a:rPr lang="el-GR" sz="4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βεληνεκή</a:t>
            </a:r>
            <a:endParaRPr lang="el-GR"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buFont typeface="Wingdings" panose="05000000000000000000" pitchFamily="2" charset="2"/>
              <a:buChar char="v"/>
            </a:pPr>
            <a:r>
              <a:rPr lang="el-GR" sz="3500" b="1" dirty="0" smtClean="0"/>
              <a:t>Ο </a:t>
            </a:r>
            <a:r>
              <a:rPr lang="el-GR" sz="3500" b="1" dirty="0"/>
              <a:t>Καταπέλτης ήταν μία περίφημη αρχαία πολεμική μηχανή με την οποία </a:t>
            </a:r>
            <a:r>
              <a:rPr lang="el-GR" sz="3500" b="1" dirty="0" smtClean="0"/>
              <a:t>εκσφενδονίζονταν αρχικά </a:t>
            </a:r>
            <a:r>
              <a:rPr lang="el-GR" sz="3500" b="1" dirty="0"/>
              <a:t>βέλη </a:t>
            </a:r>
            <a:r>
              <a:rPr lang="el-GR" sz="3500" b="1" dirty="0" smtClean="0"/>
              <a:t>και </a:t>
            </a:r>
            <a:r>
              <a:rPr lang="el-GR" sz="3500" b="1" dirty="0"/>
              <a:t>αργότερα, ακόντια και λίθοι. </a:t>
            </a:r>
            <a:endParaRPr lang="el-GR" sz="3500" b="1" dirty="0" smtClean="0"/>
          </a:p>
          <a:p>
            <a:pPr algn="ctr">
              <a:buFont typeface="Wingdings" panose="05000000000000000000" pitchFamily="2" charset="2"/>
              <a:buChar char="v"/>
            </a:pPr>
            <a:r>
              <a:rPr lang="el-GR" sz="3500" b="1" dirty="0" smtClean="0"/>
              <a:t>Ονομαζόταν και «</a:t>
            </a:r>
            <a:r>
              <a:rPr lang="el-GR" sz="3500" b="1" dirty="0" err="1" smtClean="0"/>
              <a:t>οξυβελής</a:t>
            </a:r>
            <a:r>
              <a:rPr lang="el-GR" sz="3500" b="1" dirty="0" smtClean="0"/>
              <a:t>», ένα </a:t>
            </a:r>
            <a:r>
              <a:rPr lang="el-GR" sz="3500" b="1" dirty="0"/>
              <a:t>βαρύ «</a:t>
            </a:r>
            <a:r>
              <a:rPr lang="el-GR" sz="3500" b="1" dirty="0" err="1">
                <a:solidFill>
                  <a:srgbClr val="FFC000"/>
                </a:solidFill>
              </a:rPr>
              <a:t>εκηβόλο</a:t>
            </a:r>
            <a:r>
              <a:rPr lang="el-GR" sz="3500" b="1" dirty="0">
                <a:solidFill>
                  <a:srgbClr val="FFC000"/>
                </a:solidFill>
              </a:rPr>
              <a:t> όπλο</a:t>
            </a:r>
            <a:r>
              <a:rPr lang="el-GR" sz="3500" b="1" dirty="0"/>
              <a:t>» που ανήκε στα χαρακτηριζόμενα κατά την αρχαιότητα «</a:t>
            </a:r>
            <a:r>
              <a:rPr lang="el-GR" sz="3500" b="1" dirty="0" err="1"/>
              <a:t>αφετήρια</a:t>
            </a:r>
            <a:r>
              <a:rPr lang="el-GR" sz="3500" b="1" dirty="0"/>
              <a:t> όργανα» ή «πολεμικές μηχανές</a:t>
            </a:r>
            <a:r>
              <a:rPr lang="el-GR" sz="3500" b="1" dirty="0" smtClean="0"/>
              <a:t>».</a:t>
            </a:r>
            <a:endParaRPr lang="el-GR" sz="3500" b="1" dirty="0"/>
          </a:p>
        </p:txBody>
      </p:sp>
    </p:spTree>
    <p:extLst>
      <p:ext uri="{BB962C8B-B14F-4D97-AF65-F5344CB8AC3E}">
        <p14:creationId xmlns:p14="http://schemas.microsoft.com/office/powerpoint/2010/main" val="938488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C:\Users\ΜΑΡΘΑ\Downloads\Mangonneau2.png"/>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23528" y="620688"/>
            <a:ext cx="3816424" cy="2880320"/>
          </a:xfrm>
          <a:prstGeom prst="rect">
            <a:avLst/>
          </a:prstGeom>
          <a:noFill/>
          <a:ln w="57150">
            <a:solidFill>
              <a:schemeClr val="accent6">
                <a:lumMod val="50000"/>
              </a:schemeClr>
            </a:solidFill>
          </a:ln>
        </p:spPr>
      </p:pic>
      <p:pic>
        <p:nvPicPr>
          <p:cNvPr id="5" name="Εικόνα 4" descr="https://1.bp.blogspot.com/-iwX4ObF5cAY/VO2FtqyOr5I/AAAAAAAABvk/ZVfBUTs2VTM/s1600/Slide092.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852936"/>
            <a:ext cx="3696072" cy="3481401"/>
          </a:xfrm>
          <a:prstGeom prst="rect">
            <a:avLst/>
          </a:prstGeom>
          <a:noFill/>
          <a:ln w="57150">
            <a:solidFill>
              <a:schemeClr val="accent6">
                <a:lumMod val="50000"/>
              </a:schemeClr>
            </a:solidFill>
          </a:ln>
        </p:spPr>
      </p:pic>
    </p:spTree>
    <p:extLst>
      <p:ext uri="{BB962C8B-B14F-4D97-AF65-F5344CB8AC3E}">
        <p14:creationId xmlns:p14="http://schemas.microsoft.com/office/powerpoint/2010/main" val="3970159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107504" y="692696"/>
            <a:ext cx="8928992" cy="5976664"/>
          </a:xfrm>
          <a:prstGeom prst="rect">
            <a:avLst/>
          </a:prstGeom>
        </p:spPr>
        <p:txBody>
          <a:bodyPr/>
          <a:lstStyle/>
          <a:p>
            <a:pPr marL="0" indent="0" algn="ctr">
              <a:buNone/>
            </a:pPr>
            <a:r>
              <a:rPr lang="el-GR"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ΕΜΠΡΗΣΤΙΚΑ - ΚΑΥΣΤΙΚΑ </a:t>
            </a:r>
            <a:r>
              <a:rPr lang="el-GR"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ΚΑΤΟΠΤΡΑ</a:t>
            </a:r>
          </a:p>
          <a:p>
            <a:pPr marL="0" indent="0" algn="ctr">
              <a:buNone/>
            </a:pPr>
            <a:r>
              <a:rPr lang="el-GR" sz="4000" b="1" dirty="0" smtClean="0"/>
              <a:t>Μια </a:t>
            </a:r>
            <a:r>
              <a:rPr lang="el-GR" sz="4000" b="1" dirty="0"/>
              <a:t>διάταξη κατόπτρων τα οποία χρησιμοποιώντας τις ακτίνες του ήλιου και ίσως και κάποιο εύφλεκτο υλικό πυρπολούσαν τα εχθρικά πλοία από απόσταση. </a:t>
            </a:r>
            <a:endParaRPr lang="el-GR" sz="4000" b="1" dirty="0" smtClean="0"/>
          </a:p>
          <a:p>
            <a:pPr marL="0" indent="0" algn="ctr">
              <a:buNone/>
            </a:pPr>
            <a:endParaRPr lang="el-GR" sz="4000" b="1" dirty="0" smtClean="0"/>
          </a:p>
          <a:p>
            <a:pPr marL="0" indent="0" algn="ctr">
              <a:buNone/>
            </a:pPr>
            <a:endParaRPr lang="el-GR" sz="4000" b="1" dirty="0"/>
          </a:p>
          <a:p>
            <a:pPr marL="0" indent="0">
              <a:buNone/>
            </a:pPr>
            <a:endParaRPr lang="el-GR" dirty="0"/>
          </a:p>
          <a:p>
            <a:pPr marL="0" indent="0">
              <a:buNone/>
            </a:pPr>
            <a:endParaRPr lang="el-GR" dirty="0"/>
          </a:p>
        </p:txBody>
      </p:sp>
      <p:pic>
        <p:nvPicPr>
          <p:cNvPr id="4" name="Εικόνα 3" descr="C:\Users\ΜΑΡΘΑ\Downloads\αρχείο λήψης - 2023-03-22T065452.621.jpg"/>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869160"/>
            <a:ext cx="5112568" cy="1728192"/>
          </a:xfrm>
          <a:prstGeom prst="rect">
            <a:avLst/>
          </a:prstGeom>
          <a:noFill/>
          <a:ln w="57150">
            <a:solidFill>
              <a:schemeClr val="accent1">
                <a:lumMod val="75000"/>
              </a:schemeClr>
            </a:solidFill>
          </a:ln>
        </p:spPr>
      </p:pic>
    </p:spTree>
    <p:extLst>
      <p:ext uri="{BB962C8B-B14F-4D97-AF65-F5344CB8AC3E}">
        <p14:creationId xmlns:p14="http://schemas.microsoft.com/office/powerpoint/2010/main" val="3982595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4294967295"/>
          </p:nvPr>
        </p:nvSpPr>
        <p:spPr>
          <a:xfrm>
            <a:off x="380999" y="1124744"/>
            <a:ext cx="8407893" cy="5001735"/>
          </a:xfrm>
          <a:prstGeom prst="rect">
            <a:avLst/>
          </a:prstGeom>
        </p:spPr>
        <p:txBody>
          <a:bodyPr>
            <a:normAutofit/>
          </a:bodyPr>
          <a:lstStyle/>
          <a:p>
            <a:pPr algn="ctr"/>
            <a:r>
              <a:rPr lang="el-GR" sz="3600" b="1" dirty="0"/>
              <a:t>Ο </a:t>
            </a:r>
            <a:r>
              <a:rPr lang="el-GR" sz="3600" b="1" dirty="0">
                <a:solidFill>
                  <a:srgbClr val="FFC000"/>
                </a:solidFill>
              </a:rPr>
              <a:t>ατέρμων κοχλίας </a:t>
            </a:r>
            <a:r>
              <a:rPr lang="el-GR" sz="3600" b="1" dirty="0"/>
              <a:t>γνωστός και ως </a:t>
            </a:r>
            <a:r>
              <a:rPr lang="el-GR" sz="3600" b="1" dirty="0" smtClean="0"/>
              <a:t>«</a:t>
            </a:r>
            <a:r>
              <a:rPr lang="el-GR" sz="3600" b="1" dirty="0" err="1" smtClean="0"/>
              <a:t>υδρόβιδα</a:t>
            </a:r>
            <a:r>
              <a:rPr lang="el-GR" sz="3600" b="1" dirty="0" smtClean="0"/>
              <a:t>» </a:t>
            </a:r>
            <a:r>
              <a:rPr lang="el-GR" sz="3600" b="1" dirty="0"/>
              <a:t>ή </a:t>
            </a:r>
            <a:r>
              <a:rPr lang="el-GR" sz="3600" b="1" dirty="0" smtClean="0"/>
              <a:t>«έλικα» </a:t>
            </a:r>
            <a:r>
              <a:rPr lang="el-GR" sz="3600" b="1" dirty="0"/>
              <a:t>είναι μια από τις πιο γνωστές </a:t>
            </a:r>
            <a:r>
              <a:rPr lang="el-GR" sz="3600" b="1" dirty="0" err="1"/>
              <a:t>αντλητικές</a:t>
            </a:r>
            <a:r>
              <a:rPr lang="el-GR" sz="3600" b="1" dirty="0"/>
              <a:t>  μηχανές της οποίας η διάδοση τόσο στον χρόνο όσο και στον χώρο υπήρξε </a:t>
            </a:r>
            <a:r>
              <a:rPr lang="el-GR" sz="3600" b="1" dirty="0" smtClean="0"/>
              <a:t>τεράστια </a:t>
            </a:r>
          </a:p>
          <a:p>
            <a:pPr marL="45720" indent="0" algn="ctr">
              <a:buNone/>
            </a:pPr>
            <a:endParaRPr lang="el-GR" sz="2800" b="1" dirty="0"/>
          </a:p>
        </p:txBody>
      </p:sp>
      <p:sp>
        <p:nvSpPr>
          <p:cNvPr id="3" name="Τίτλος 2"/>
          <p:cNvSpPr>
            <a:spLocks noGrp="1"/>
          </p:cNvSpPr>
          <p:nvPr>
            <p:ph type="title"/>
          </p:nvPr>
        </p:nvSpPr>
        <p:spPr>
          <a:xfrm>
            <a:off x="609600" y="274638"/>
            <a:ext cx="7924800" cy="850106"/>
          </a:xfrm>
        </p:spPr>
        <p:txBody>
          <a:bodyPr/>
          <a:lstStyle/>
          <a:p>
            <a:pPr algn="ctr"/>
            <a:r>
              <a:rPr lang="el-GR" sz="4400" b="1" dirty="0" smtClean="0"/>
              <a:t>ΑΤΕΡΜΩΝ ΚΟΧΛΙΑΣ </a:t>
            </a:r>
            <a:endParaRPr lang="el-GR" sz="4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437112"/>
            <a:ext cx="2952328" cy="22113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7898519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4294967295"/>
          </p:nvPr>
        </p:nvSpPr>
        <p:spPr>
          <a:xfrm>
            <a:off x="179512" y="1556792"/>
            <a:ext cx="8784975" cy="5040560"/>
          </a:xfrm>
          <a:prstGeom prst="rect">
            <a:avLst/>
          </a:prstGeom>
        </p:spPr>
        <p:txBody>
          <a:bodyPr>
            <a:noAutofit/>
          </a:bodyPr>
          <a:lstStyle/>
          <a:p>
            <a:pPr algn="ctr"/>
            <a:r>
              <a:rPr lang="el-GR" sz="2800" b="1" dirty="0"/>
              <a:t>Ο μηχανισμός συνίστατο σε ένα περιστρεφόμενο κοχλία σε σχήμα λεπίδας μέσα σε έναν </a:t>
            </a:r>
            <a:r>
              <a:rPr lang="el-GR" sz="2800" b="1" dirty="0" smtClean="0"/>
              <a:t>κύλινδρο.</a:t>
            </a:r>
          </a:p>
          <a:p>
            <a:pPr algn="ctr"/>
            <a:r>
              <a:rPr lang="el-GR" sz="2800" b="1" dirty="0" smtClean="0"/>
              <a:t> Γυρνούσε χειροκίνητα.</a:t>
            </a:r>
          </a:p>
          <a:p>
            <a:pPr algn="ctr"/>
            <a:r>
              <a:rPr lang="el-GR" sz="2800" b="1" dirty="0" smtClean="0"/>
              <a:t> </a:t>
            </a:r>
            <a:r>
              <a:rPr lang="el-GR" sz="2800" b="1" dirty="0"/>
              <a:t>Λειτουργούσε ως εξής: ένας σωλήνας ανοιχτός και από τις δύο πλευρές μέσα στον οποίο βρισκόταν </a:t>
            </a:r>
            <a:r>
              <a:rPr lang="el-GR" sz="2800" b="1" dirty="0" smtClean="0"/>
              <a:t>μια έλικα </a:t>
            </a:r>
            <a:r>
              <a:rPr lang="el-GR" sz="2800" b="1" dirty="0"/>
              <a:t>του ιδίου μήκους τοποθετούνταν στο νερό με κατάλληλη  γωνία </a:t>
            </a:r>
            <a:r>
              <a:rPr lang="el-GR" sz="2800" b="1" dirty="0" smtClean="0"/>
              <a:t>έτσι, </a:t>
            </a:r>
            <a:r>
              <a:rPr lang="el-GR" sz="2800" b="1" dirty="0"/>
              <a:t>ώστε με την βοήθεια ενός μοχλού να μεταφέρεται το νερό από ένα χαμηλότερο επίπεδο σε κανάλια </a:t>
            </a:r>
            <a:r>
              <a:rPr lang="el-GR" sz="2800" b="1" dirty="0" smtClean="0"/>
              <a:t>άρδευσης.</a:t>
            </a:r>
            <a:endParaRPr lang="el-GR" sz="2800" b="1" dirty="0"/>
          </a:p>
        </p:txBody>
      </p:sp>
      <p:sp>
        <p:nvSpPr>
          <p:cNvPr id="3" name="Τίτλος 2"/>
          <p:cNvSpPr>
            <a:spLocks noGrp="1"/>
          </p:cNvSpPr>
          <p:nvPr>
            <p:ph type="title"/>
          </p:nvPr>
        </p:nvSpPr>
        <p:spPr>
          <a:xfrm>
            <a:off x="609600" y="274638"/>
            <a:ext cx="7924800" cy="922114"/>
          </a:xfrm>
        </p:spPr>
        <p:txBody>
          <a:bodyPr/>
          <a:lstStyle/>
          <a:p>
            <a:pPr algn="ctr"/>
            <a:r>
              <a:rPr lang="el-GR" sz="4400" b="1" dirty="0" smtClean="0">
                <a:solidFill>
                  <a:srgbClr val="FFC000"/>
                </a:solidFill>
              </a:rPr>
              <a:t>ΠΕΡΙΓΡΑΦΗ </a:t>
            </a:r>
            <a:endParaRPr lang="el-GR" sz="4400" b="1" dirty="0">
              <a:solidFill>
                <a:srgbClr val="FFC000"/>
              </a:solidFill>
            </a:endParaRPr>
          </a:p>
        </p:txBody>
      </p:sp>
    </p:spTree>
    <p:extLst>
      <p:ext uri="{BB962C8B-B14F-4D97-AF65-F5344CB8AC3E}">
        <p14:creationId xmlns:p14="http://schemas.microsoft.com/office/powerpoint/2010/main" val="1288063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274638"/>
            <a:ext cx="8784976" cy="634082"/>
          </a:xfrm>
        </p:spPr>
        <p:txBody>
          <a:bodyPr/>
          <a:lstStyle/>
          <a:p>
            <a:pPr algn="ctr"/>
            <a:r>
              <a:rPr lang="el-GR" sz="4000" b="1" dirty="0" smtClean="0"/>
              <a:t>ΑΡΧΙΜΗΔΗΣ – ΜΙΑ ΠΡΩΤΗ ΓΝΩΡΙΜΙΑ</a:t>
            </a:r>
            <a:endParaRPr lang="el-GR" sz="4000" b="1" dirty="0"/>
          </a:p>
        </p:txBody>
      </p:sp>
      <p:sp>
        <p:nvSpPr>
          <p:cNvPr id="3" name="Θέση περιεχομένου 2"/>
          <p:cNvSpPr>
            <a:spLocks noGrp="1"/>
          </p:cNvSpPr>
          <p:nvPr>
            <p:ph sz="quarter" idx="13"/>
          </p:nvPr>
        </p:nvSpPr>
        <p:spPr>
          <a:xfrm>
            <a:off x="0" y="1052736"/>
            <a:ext cx="9144000" cy="5688632"/>
          </a:xfrm>
        </p:spPr>
        <p:txBody>
          <a:bodyPr>
            <a:noAutofit/>
          </a:bodyPr>
          <a:lstStyle/>
          <a:p>
            <a:pPr algn="ctr">
              <a:buFont typeface="Wingdings" panose="05000000000000000000" pitchFamily="2" charset="2"/>
              <a:buChar char="§"/>
            </a:pPr>
            <a:r>
              <a:rPr lang="el-GR" sz="2800" b="1" dirty="0" smtClean="0"/>
              <a:t>Γεννήθηκε </a:t>
            </a:r>
            <a:r>
              <a:rPr lang="el-GR" sz="2800" b="1" dirty="0"/>
              <a:t>το </a:t>
            </a:r>
            <a:r>
              <a:rPr lang="el-GR" sz="2800" b="1" dirty="0">
                <a:solidFill>
                  <a:srgbClr val="FFC000"/>
                </a:solidFill>
              </a:rPr>
              <a:t>287</a:t>
            </a:r>
            <a:r>
              <a:rPr lang="el-GR" sz="2800" b="1" dirty="0"/>
              <a:t> </a:t>
            </a:r>
            <a:r>
              <a:rPr lang="el-GR" sz="2800" b="1" dirty="0" err="1"/>
              <a:t>π.Χ.</a:t>
            </a:r>
            <a:r>
              <a:rPr lang="el-GR" sz="2800" b="1" dirty="0"/>
              <a:t> στις </a:t>
            </a:r>
            <a:r>
              <a:rPr lang="el-GR" sz="2800" b="1" dirty="0" smtClean="0">
                <a:solidFill>
                  <a:srgbClr val="FFC000"/>
                </a:solidFill>
              </a:rPr>
              <a:t>Συρακούσες</a:t>
            </a:r>
            <a:r>
              <a:rPr lang="el-GR" sz="2800" b="1" dirty="0" smtClean="0"/>
              <a:t> </a:t>
            </a:r>
            <a:r>
              <a:rPr lang="el-GR" sz="2800" b="1" dirty="0"/>
              <a:t>στη </a:t>
            </a:r>
            <a:r>
              <a:rPr lang="el-GR" sz="2800" b="1" dirty="0" smtClean="0"/>
              <a:t>Σικελία.</a:t>
            </a:r>
          </a:p>
          <a:p>
            <a:pPr marL="0" indent="0" algn="ctr">
              <a:buNone/>
            </a:pPr>
            <a:r>
              <a:rPr lang="el-GR" sz="2800" b="1" dirty="0" smtClean="0"/>
              <a:t> </a:t>
            </a:r>
            <a:r>
              <a:rPr lang="el-GR" sz="2800" b="1" dirty="0"/>
              <a:t/>
            </a:r>
            <a:br>
              <a:rPr lang="el-GR" sz="2800" b="1" dirty="0"/>
            </a:br>
            <a:r>
              <a:rPr lang="el-GR" sz="2800" b="1" dirty="0"/>
              <a:t>Ο πατέρας </a:t>
            </a:r>
            <a:r>
              <a:rPr lang="el-GR" sz="2800" b="1" dirty="0" smtClean="0"/>
              <a:t>του</a:t>
            </a:r>
            <a:r>
              <a:rPr lang="el-GR" sz="2800" b="1" dirty="0"/>
              <a:t>,</a:t>
            </a:r>
            <a:r>
              <a:rPr lang="el-GR" sz="2800" b="1" dirty="0" smtClean="0"/>
              <a:t> </a:t>
            </a:r>
            <a:r>
              <a:rPr lang="el-GR" sz="2800" b="1" dirty="0" smtClean="0">
                <a:solidFill>
                  <a:srgbClr val="FFC000"/>
                </a:solidFill>
              </a:rPr>
              <a:t>Φειδίας</a:t>
            </a:r>
            <a:r>
              <a:rPr lang="el-GR" sz="2800" b="1" dirty="0" smtClean="0">
                <a:latin typeface="Palatino Linotype"/>
              </a:rPr>
              <a:t> </a:t>
            </a:r>
            <a:r>
              <a:rPr lang="el-GR" sz="2800" b="1" dirty="0" smtClean="0"/>
              <a:t> ήταν </a:t>
            </a:r>
            <a:r>
              <a:rPr lang="el-GR" sz="2800" b="1" dirty="0"/>
              <a:t> αστρονόμος </a:t>
            </a:r>
            <a:r>
              <a:rPr lang="el-GR" sz="2800" b="1" dirty="0" smtClean="0"/>
              <a:t>και η οικογένειά του </a:t>
            </a:r>
            <a:r>
              <a:rPr lang="el-GR" sz="2800" b="1" dirty="0"/>
              <a:t>συνδέονταν  με δεσμούς φιλίας και </a:t>
            </a:r>
            <a:r>
              <a:rPr lang="el-GR" sz="2800" b="1" dirty="0" smtClean="0"/>
              <a:t>συγγένειας </a:t>
            </a:r>
            <a:r>
              <a:rPr lang="el-GR" sz="2800" b="1" dirty="0"/>
              <a:t>με το βασιλικό γένος των </a:t>
            </a:r>
            <a:r>
              <a:rPr lang="el-GR" sz="2800" b="1" dirty="0" smtClean="0"/>
              <a:t>Συρακουσών.</a:t>
            </a:r>
          </a:p>
          <a:p>
            <a:pPr algn="ctr">
              <a:buFont typeface="Wingdings" panose="05000000000000000000" pitchFamily="2" charset="2"/>
              <a:buChar char="§"/>
            </a:pPr>
            <a:endParaRPr lang="el-GR" sz="2800" b="1" dirty="0"/>
          </a:p>
          <a:p>
            <a:pPr algn="ctr">
              <a:buFont typeface="Wingdings" panose="05000000000000000000" pitchFamily="2" charset="2"/>
              <a:buChar char="§"/>
            </a:pPr>
            <a:r>
              <a:rPr lang="el-GR" sz="2800" b="1" dirty="0"/>
              <a:t>Ήταν μαθηματικός, μηχανικός, φυσικός, εφευρέτης και </a:t>
            </a:r>
            <a:r>
              <a:rPr lang="el-GR" sz="2800" b="1" dirty="0" smtClean="0"/>
              <a:t>αστρονόμος.</a:t>
            </a:r>
          </a:p>
          <a:p>
            <a:pPr algn="ctr">
              <a:buFont typeface="Wingdings" panose="05000000000000000000" pitchFamily="2" charset="2"/>
              <a:buChar char="§"/>
            </a:pPr>
            <a:r>
              <a:rPr lang="el-GR" sz="2800" b="1" dirty="0" smtClean="0"/>
              <a:t>Σπούδασε </a:t>
            </a:r>
            <a:r>
              <a:rPr lang="el-GR" sz="2800" b="1" dirty="0"/>
              <a:t>στο </a:t>
            </a:r>
            <a:r>
              <a:rPr lang="el-GR" sz="2800" b="1" dirty="0">
                <a:solidFill>
                  <a:srgbClr val="FFC000"/>
                </a:solidFill>
              </a:rPr>
              <a:t>Μουσείο</a:t>
            </a:r>
            <a:r>
              <a:rPr lang="el-GR" sz="2800" b="1" dirty="0"/>
              <a:t> στην Αλεξάνδρεια. </a:t>
            </a:r>
          </a:p>
          <a:p>
            <a:pPr algn="ctr">
              <a:buFont typeface="Wingdings" panose="05000000000000000000" pitchFamily="2" charset="2"/>
              <a:buChar char="§"/>
            </a:pPr>
            <a:endParaRPr lang="el-GR" sz="2800" b="1" dirty="0"/>
          </a:p>
          <a:p>
            <a:pPr marL="0" indent="0" algn="ctr">
              <a:buNone/>
            </a:pPr>
            <a:r>
              <a:rPr lang="el-GR" sz="2800" b="1" dirty="0"/>
              <a:t/>
            </a:r>
            <a:br>
              <a:rPr lang="el-GR" sz="2800" b="1" dirty="0"/>
            </a:br>
            <a:endParaRPr lang="el-GR" sz="2800" b="1" dirty="0"/>
          </a:p>
        </p:txBody>
      </p:sp>
    </p:spTree>
    <p:extLst>
      <p:ext uri="{BB962C8B-B14F-4D97-AF65-F5344CB8AC3E}">
        <p14:creationId xmlns:p14="http://schemas.microsoft.com/office/powerpoint/2010/main" val="3595856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ΜΑΡΘΑ\Desktop\ΚΟΧΛΙΑΣ - ΣΥΡΑΚΟΥΣΙΑ\ατερμων κοχλιασ.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7" y="620688"/>
            <a:ext cx="4333041" cy="2396086"/>
          </a:xfrm>
          <a:prstGeom prst="rect">
            <a:avLst/>
          </a:prstGeom>
          <a:ln w="76200">
            <a:solidFill>
              <a:schemeClr val="tx2">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ΜΑΡΘΑ\Desktop\ΚΟΧΛΙΑΣ - ΣΥΡΑΚΟΥΣΙΑ\ατερμων κοχλιας 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699792" y="3879416"/>
            <a:ext cx="3600400" cy="2696825"/>
          </a:xfrm>
          <a:prstGeom prst="rect">
            <a:avLst/>
          </a:prstGeom>
          <a:noFill/>
          <a:ln w="7620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104" y="785663"/>
            <a:ext cx="3627043" cy="2643337"/>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875729"/>
      </p:ext>
    </p:extLst>
  </p:cSld>
  <p:clrMapOvr>
    <a:masterClrMapping/>
  </p:clrMapOvr>
  <p:transition spd="slow">
    <p:wheel spokes="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899592" y="5052545"/>
            <a:ext cx="7416824" cy="1040751"/>
          </a:xfrm>
        </p:spPr>
        <p:txBody>
          <a:bodyPr>
            <a:normAutofit/>
          </a:bodyPr>
          <a:lstStyle/>
          <a:p>
            <a:pPr algn="ctr"/>
            <a:r>
              <a:rPr lang="el-GR" sz="4000" b="1" dirty="0" smtClean="0">
                <a:solidFill>
                  <a:srgbClr val="FFC000"/>
                </a:solidFill>
              </a:rPr>
              <a:t>«Η ΚΥΡΙΑ ΤΩΝ ΣΥΡΑΚΟΥΣΩΝ» </a:t>
            </a:r>
            <a:endParaRPr lang="el-GR" sz="4000" b="1" dirty="0">
              <a:solidFill>
                <a:srgbClr val="FFC000"/>
              </a:solidFill>
            </a:endParaRPr>
          </a:p>
        </p:txBody>
      </p:sp>
      <p:sp>
        <p:nvSpPr>
          <p:cNvPr id="2" name="Τίτλος 1"/>
          <p:cNvSpPr>
            <a:spLocks noGrp="1"/>
          </p:cNvSpPr>
          <p:nvPr>
            <p:ph type="ctrTitle"/>
          </p:nvPr>
        </p:nvSpPr>
        <p:spPr>
          <a:xfrm>
            <a:off x="251520" y="260648"/>
            <a:ext cx="8640959" cy="4664809"/>
          </a:xfrm>
        </p:spPr>
        <p:txBody>
          <a:bodyPr/>
          <a:lstStyle/>
          <a:p>
            <a:pPr marL="182880" indent="0" algn="ctr">
              <a:buNone/>
            </a:pPr>
            <a:r>
              <a:rPr lang="el-GR" dirty="0" smtClean="0"/>
              <a:t/>
            </a:r>
            <a:br>
              <a:rPr lang="el-GR" dirty="0" smtClean="0"/>
            </a:br>
            <a:r>
              <a:rPr lang="el-GR" sz="6600" dirty="0" smtClean="0"/>
              <a:t>«</a:t>
            </a:r>
            <a:r>
              <a:rPr lang="el-GR" sz="6600" b="1" dirty="0" smtClean="0"/>
              <a:t>ΣΥΡΑΚΟΥΣΙΑ» ΝΑΥΣ</a:t>
            </a:r>
            <a:endParaRPr lang="el-GR" sz="66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639" y="571741"/>
            <a:ext cx="6682737" cy="29292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13764604"/>
      </p:ext>
    </p:extLst>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quarter" idx="13"/>
          </p:nvPr>
        </p:nvSpPr>
        <p:spPr>
          <a:xfrm>
            <a:off x="251520" y="332656"/>
            <a:ext cx="8712968" cy="5328592"/>
          </a:xfrm>
        </p:spPr>
        <p:txBody>
          <a:bodyPr>
            <a:normAutofit lnSpcReduction="10000"/>
          </a:bodyPr>
          <a:lstStyle/>
          <a:p>
            <a:pPr algn="ctr">
              <a:buFont typeface="Wingdings" panose="05000000000000000000" pitchFamily="2" charset="2"/>
              <a:buChar char="q"/>
            </a:pPr>
            <a:r>
              <a:rPr lang="el-GR" sz="3600" b="1" dirty="0" smtClean="0">
                <a:latin typeface="Trebuchet MS" panose="020B0603020202020204" pitchFamily="34" charset="0"/>
                <a:ea typeface="Calibri"/>
                <a:cs typeface="Times New Roman"/>
              </a:rPr>
              <a:t>Ένα </a:t>
            </a:r>
            <a:r>
              <a:rPr lang="el-GR" sz="3600" b="1" dirty="0">
                <a:latin typeface="Trebuchet MS" panose="020B0603020202020204" pitchFamily="34" charset="0"/>
                <a:ea typeface="Calibri"/>
                <a:cs typeface="Times New Roman"/>
              </a:rPr>
              <a:t>αρχαίο </a:t>
            </a:r>
            <a:r>
              <a:rPr lang="el-GR" sz="3600" b="1" dirty="0" smtClean="0">
                <a:latin typeface="Trebuchet MS" panose="020B0603020202020204" pitchFamily="34" charset="0"/>
                <a:ea typeface="Calibri"/>
                <a:cs typeface="Times New Roman"/>
              </a:rPr>
              <a:t>ελληνικό </a:t>
            </a:r>
            <a:r>
              <a:rPr lang="el-GR" sz="3600" b="1" dirty="0">
                <a:latin typeface="Trebuchet MS" panose="020B0603020202020204" pitchFamily="34" charset="0"/>
                <a:ea typeface="Calibri"/>
                <a:cs typeface="Times New Roman"/>
              </a:rPr>
              <a:t>πλοίο για μεταφορά εμπορευμάτων και επιβατών που φημολογείται πως ήταν το πιο μεγάλο πλοίο του αρχαίου </a:t>
            </a:r>
            <a:r>
              <a:rPr lang="el-GR" sz="3600" b="1" dirty="0" smtClean="0">
                <a:latin typeface="Trebuchet MS" panose="020B0603020202020204" pitchFamily="34" charset="0"/>
                <a:ea typeface="Calibri"/>
                <a:cs typeface="Times New Roman"/>
              </a:rPr>
              <a:t>κόσμου</a:t>
            </a:r>
          </a:p>
          <a:p>
            <a:pPr marL="45720" indent="0" algn="ctr">
              <a:buNone/>
            </a:pPr>
            <a:endParaRPr lang="el-GR" sz="3600" b="1" dirty="0" smtClean="0">
              <a:latin typeface="Trebuchet MS" panose="020B0603020202020204" pitchFamily="34" charset="0"/>
              <a:ea typeface="Calibri"/>
              <a:cs typeface="Times New Roman"/>
            </a:endParaRPr>
          </a:p>
          <a:p>
            <a:pPr algn="ctr">
              <a:buFont typeface="Wingdings" panose="05000000000000000000" pitchFamily="2" charset="2"/>
              <a:buChar char="q"/>
            </a:pPr>
            <a:r>
              <a:rPr lang="el-GR" sz="3600" b="1" dirty="0" smtClean="0">
                <a:latin typeface="Trebuchet MS" panose="020B0603020202020204" pitchFamily="34" charset="0"/>
                <a:ea typeface="Calibri"/>
                <a:cs typeface="Times New Roman"/>
              </a:rPr>
              <a:t> Συνδύαζε </a:t>
            </a:r>
            <a:r>
              <a:rPr lang="el-GR" sz="3600" b="1" dirty="0">
                <a:latin typeface="Trebuchet MS" panose="020B0603020202020204" pitchFamily="34" charset="0"/>
                <a:ea typeface="Calibri"/>
                <a:cs typeface="Times New Roman"/>
              </a:rPr>
              <a:t>την άνεση, τη μεταφορά εμπορικών φορτίων και την πολεμική </a:t>
            </a:r>
            <a:r>
              <a:rPr lang="el-GR" sz="3600" b="1" dirty="0" smtClean="0">
                <a:latin typeface="Trebuchet MS" panose="020B0603020202020204" pitchFamily="34" charset="0"/>
                <a:ea typeface="Calibri"/>
                <a:cs typeface="Times New Roman"/>
              </a:rPr>
              <a:t>εξέλιξη </a:t>
            </a:r>
          </a:p>
        </p:txBody>
      </p:sp>
    </p:spTree>
    <p:extLst>
      <p:ext uri="{BB962C8B-B14F-4D97-AF65-F5344CB8AC3E}">
        <p14:creationId xmlns:p14="http://schemas.microsoft.com/office/powerpoint/2010/main" val="34107133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5949280"/>
            <a:ext cx="8928991" cy="908720"/>
          </a:xfrm>
        </p:spPr>
        <p:txBody>
          <a:bodyPr/>
          <a:lstStyle/>
          <a:p>
            <a:pPr marL="0" indent="0" algn="ctr">
              <a:buNone/>
            </a:pPr>
            <a:r>
              <a:rPr lang="el-GR" sz="4400" b="1" dirty="0" smtClean="0">
                <a:solidFill>
                  <a:srgbClr val="FFC000"/>
                </a:solidFill>
              </a:rPr>
              <a:t>ΔΗΜΙΟΥΡΓΟΙ </a:t>
            </a:r>
            <a:endParaRPr lang="el-GR" sz="4400" b="1" dirty="0">
              <a:solidFill>
                <a:srgbClr val="FFC000"/>
              </a:solidFill>
            </a:endParaRPr>
          </a:p>
        </p:txBody>
      </p:sp>
      <p:sp>
        <p:nvSpPr>
          <p:cNvPr id="3" name="Θέση περιεχομένου 2"/>
          <p:cNvSpPr>
            <a:spLocks noGrp="1"/>
          </p:cNvSpPr>
          <p:nvPr>
            <p:ph sz="quarter" idx="13"/>
          </p:nvPr>
        </p:nvSpPr>
        <p:spPr>
          <a:xfrm>
            <a:off x="107504" y="188640"/>
            <a:ext cx="8856984" cy="4176464"/>
          </a:xfrm>
        </p:spPr>
        <p:txBody>
          <a:bodyPr>
            <a:normAutofit/>
          </a:bodyPr>
          <a:lstStyle/>
          <a:p>
            <a:pPr algn="ctr">
              <a:buFont typeface="Courier New" panose="02070309020205020404" pitchFamily="49" charset="0"/>
              <a:buChar char="o"/>
            </a:pPr>
            <a:r>
              <a:rPr lang="el-GR" sz="3600" b="1" dirty="0"/>
              <a:t>Το πλοίο σχεδιάστηκε από τον </a:t>
            </a:r>
            <a:r>
              <a:rPr lang="el-GR" sz="3600" b="1" dirty="0" smtClean="0"/>
              <a:t>Αρχιμήδη μετά από εντολή του Ιέρωνα του Β΄ </a:t>
            </a:r>
          </a:p>
          <a:p>
            <a:pPr algn="ctr">
              <a:buFont typeface="Courier New" panose="02070309020205020404" pitchFamily="49" charset="0"/>
              <a:buChar char="o"/>
            </a:pPr>
            <a:r>
              <a:rPr lang="el-GR" sz="3600" b="1" dirty="0" smtClean="0"/>
              <a:t> Κατασκευαστής </a:t>
            </a:r>
            <a:r>
              <a:rPr lang="el-GR" sz="3600" b="1" dirty="0"/>
              <a:t>– ναυπηγός του πλοίου ήταν ο </a:t>
            </a:r>
            <a:r>
              <a:rPr lang="el-GR" sz="3600" b="1" dirty="0" err="1" smtClean="0"/>
              <a:t>Αρχίας</a:t>
            </a:r>
            <a:r>
              <a:rPr lang="el-GR" sz="3600" b="1" dirty="0" smtClean="0"/>
              <a:t> από την Κόρινθο </a:t>
            </a:r>
          </a:p>
          <a:p>
            <a:pPr marL="45720" indent="0" algn="ctr">
              <a:buNone/>
            </a:pPr>
            <a:endParaRPr lang="el-GR" sz="36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3068960"/>
            <a:ext cx="6178381" cy="2880320"/>
          </a:xfrm>
          <a:prstGeom prst="rect">
            <a:avLst/>
          </a:prstGeom>
          <a:ln w="57150">
            <a:solidFill>
              <a:schemeClr val="accent6">
                <a:lumMod val="75000"/>
              </a:schemeClr>
            </a:solidFill>
          </a:ln>
        </p:spPr>
      </p:pic>
    </p:spTree>
    <p:extLst>
      <p:ext uri="{BB962C8B-B14F-4D97-AF65-F5344CB8AC3E}">
        <p14:creationId xmlns:p14="http://schemas.microsoft.com/office/powerpoint/2010/main" val="10388760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589240"/>
            <a:ext cx="9143999" cy="1152128"/>
          </a:xfrm>
        </p:spPr>
        <p:txBody>
          <a:bodyPr/>
          <a:lstStyle/>
          <a:p>
            <a:pPr marL="0" indent="0" algn="ctr">
              <a:buNone/>
            </a:pPr>
            <a:r>
              <a:rPr lang="el-GR" sz="4400" b="1" dirty="0" smtClean="0">
                <a:solidFill>
                  <a:srgbClr val="FFC000"/>
                </a:solidFill>
              </a:rPr>
              <a:t>ΔΙΑΣΤΑΣΕΙΣ - ΠΕΡΙΓΡΑΦΗ</a:t>
            </a:r>
            <a:endParaRPr lang="el-GR" sz="4400" b="1" dirty="0">
              <a:solidFill>
                <a:srgbClr val="FFC000"/>
              </a:solidFill>
            </a:endParaRPr>
          </a:p>
        </p:txBody>
      </p:sp>
      <p:sp>
        <p:nvSpPr>
          <p:cNvPr id="3" name="Θέση περιεχομένου 2"/>
          <p:cNvSpPr>
            <a:spLocks noGrp="1"/>
          </p:cNvSpPr>
          <p:nvPr>
            <p:ph sz="quarter" idx="13"/>
          </p:nvPr>
        </p:nvSpPr>
        <p:spPr>
          <a:xfrm>
            <a:off x="251520" y="260648"/>
            <a:ext cx="8784976" cy="5256584"/>
          </a:xfrm>
        </p:spPr>
        <p:txBody>
          <a:bodyPr>
            <a:normAutofit/>
          </a:bodyPr>
          <a:lstStyle/>
          <a:p>
            <a:pPr algn="ctr">
              <a:buFont typeface="Wingdings" panose="05000000000000000000" pitchFamily="2" charset="2"/>
              <a:buChar char="§"/>
            </a:pPr>
            <a:r>
              <a:rPr lang="el-GR" sz="3600" b="1" dirty="0" smtClean="0"/>
              <a:t>Το </a:t>
            </a:r>
            <a:r>
              <a:rPr lang="el-GR" sz="3600" b="1" dirty="0"/>
              <a:t>μήκος του υπολογίζεται σε 80 με 110 </a:t>
            </a:r>
            <a:r>
              <a:rPr lang="el-GR" sz="3600" b="1" dirty="0" smtClean="0"/>
              <a:t>μ., το πλάτος σε 35 μ., ενώ </a:t>
            </a:r>
            <a:r>
              <a:rPr lang="el-GR" sz="3600" b="1" dirty="0"/>
              <a:t>είχε εκτόπισμα 4.000 τόνους </a:t>
            </a:r>
            <a:r>
              <a:rPr lang="el-GR" sz="3600" b="1" dirty="0" smtClean="0"/>
              <a:t>περίπου</a:t>
            </a:r>
          </a:p>
          <a:p>
            <a:pPr algn="ctr">
              <a:buFont typeface="Wingdings" panose="05000000000000000000" pitchFamily="2" charset="2"/>
              <a:buChar char="§"/>
            </a:pPr>
            <a:endParaRPr lang="el-GR" sz="3600" b="1" dirty="0"/>
          </a:p>
          <a:p>
            <a:pPr algn="ctr">
              <a:buFont typeface="Wingdings" panose="05000000000000000000" pitchFamily="2" charset="2"/>
              <a:buChar char="§"/>
            </a:pPr>
            <a:r>
              <a:rPr lang="el-GR" sz="3600" b="1" dirty="0" smtClean="0"/>
              <a:t>Αποτελούνταν </a:t>
            </a:r>
            <a:r>
              <a:rPr lang="el-GR" sz="3600" b="1" dirty="0"/>
              <a:t>από </a:t>
            </a:r>
            <a:endParaRPr lang="el-GR" sz="3600" b="1" dirty="0" smtClean="0"/>
          </a:p>
          <a:p>
            <a:pPr marL="45720" indent="0" algn="ctr">
              <a:buNone/>
            </a:pPr>
            <a:r>
              <a:rPr lang="el-GR" sz="3600" b="1" dirty="0" smtClean="0">
                <a:solidFill>
                  <a:srgbClr val="FFC000"/>
                </a:solidFill>
              </a:rPr>
              <a:t>ΤΡΙΑ ΚΑΤΑΣΤΡΩΜΑΤΑ </a:t>
            </a:r>
            <a:endParaRPr lang="el-GR" sz="3600" b="1" dirty="0">
              <a:solidFill>
                <a:srgbClr val="FFC000"/>
              </a:solidFill>
            </a:endParaRPr>
          </a:p>
        </p:txBody>
      </p:sp>
    </p:spTree>
    <p:extLst>
      <p:ext uri="{BB962C8B-B14F-4D97-AF65-F5344CB8AC3E}">
        <p14:creationId xmlns:p14="http://schemas.microsoft.com/office/powerpoint/2010/main" val="11152869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quarter" idx="13"/>
          </p:nvPr>
        </p:nvSpPr>
        <p:spPr>
          <a:xfrm>
            <a:off x="179512" y="260648"/>
            <a:ext cx="8856984" cy="6192688"/>
          </a:xfrm>
        </p:spPr>
        <p:txBody>
          <a:bodyPr>
            <a:normAutofit lnSpcReduction="10000"/>
          </a:bodyPr>
          <a:lstStyle/>
          <a:p>
            <a:pPr marL="617220" indent="-571500" algn="ctr">
              <a:buFont typeface="Wingdings" panose="05000000000000000000" pitchFamily="2" charset="2"/>
              <a:buChar char="ü"/>
            </a:pPr>
            <a:r>
              <a:rPr lang="el-GR" sz="3600" b="1" dirty="0" smtClean="0">
                <a:solidFill>
                  <a:schemeClr val="accent6">
                    <a:lumMod val="75000"/>
                  </a:schemeClr>
                </a:solidFill>
              </a:rPr>
              <a:t> </a:t>
            </a:r>
            <a:r>
              <a:rPr lang="el-GR" sz="4400" b="1" dirty="0" smtClean="0"/>
              <a:t>Το </a:t>
            </a:r>
            <a:r>
              <a:rPr lang="el-GR" sz="4400" b="1" dirty="0">
                <a:solidFill>
                  <a:srgbClr val="FFC000"/>
                </a:solidFill>
              </a:rPr>
              <a:t>πάνω κατάστρωμα </a:t>
            </a:r>
            <a:r>
              <a:rPr lang="el-GR" sz="4400" b="1" dirty="0"/>
              <a:t>ήταν κατάφορτο από πολεμικές </a:t>
            </a:r>
            <a:r>
              <a:rPr lang="el-GR" sz="4400" b="1" dirty="0" smtClean="0"/>
              <a:t>μηχανές. </a:t>
            </a:r>
          </a:p>
          <a:p>
            <a:pPr marL="617220" indent="-571500" algn="ctr">
              <a:buFont typeface="Wingdings" panose="05000000000000000000" pitchFamily="2" charset="2"/>
              <a:buChar char="ü"/>
            </a:pPr>
            <a:r>
              <a:rPr lang="el-GR" sz="4400" b="1" dirty="0"/>
              <a:t>Το </a:t>
            </a:r>
            <a:r>
              <a:rPr lang="el-GR" sz="4400" b="1" dirty="0">
                <a:solidFill>
                  <a:srgbClr val="FFC000"/>
                </a:solidFill>
              </a:rPr>
              <a:t>δεύτερο κατάστρωμα </a:t>
            </a:r>
            <a:r>
              <a:rPr lang="el-GR" sz="4400" b="1" dirty="0"/>
              <a:t>είχε ψυχαγωγικό χαρακτήρα και περιλάμβανε πλήθος από πολυτελείς </a:t>
            </a:r>
            <a:r>
              <a:rPr lang="el-GR" sz="4400" b="1" dirty="0" smtClean="0"/>
              <a:t>κατασκευές. </a:t>
            </a:r>
          </a:p>
          <a:p>
            <a:pPr marL="617220" indent="-571500" algn="ctr">
              <a:buFont typeface="Wingdings" panose="05000000000000000000" pitchFamily="2" charset="2"/>
              <a:buChar char="ü"/>
            </a:pPr>
            <a:r>
              <a:rPr lang="el-GR" sz="4400" b="1" dirty="0"/>
              <a:t>Το </a:t>
            </a:r>
            <a:r>
              <a:rPr lang="el-GR" sz="4400" b="1" dirty="0">
                <a:solidFill>
                  <a:srgbClr val="FFC000"/>
                </a:solidFill>
              </a:rPr>
              <a:t>τρίτο κατάστρωμα </a:t>
            </a:r>
            <a:r>
              <a:rPr lang="el-GR" sz="4400" b="1" dirty="0"/>
              <a:t>ήταν για το βοηθητικό προσωπικό και εκεί υπήρχαν όλοι οι βοηθητικοί </a:t>
            </a:r>
            <a:r>
              <a:rPr lang="el-GR" sz="4400" b="1" dirty="0" smtClean="0"/>
              <a:t>χώροι.</a:t>
            </a:r>
            <a:endParaRPr lang="el-GR" sz="4400" b="1" dirty="0"/>
          </a:p>
        </p:txBody>
      </p:sp>
    </p:spTree>
    <p:extLst>
      <p:ext uri="{BB962C8B-B14F-4D97-AF65-F5344CB8AC3E}">
        <p14:creationId xmlns:p14="http://schemas.microsoft.com/office/powerpoint/2010/main" val="36669249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153" y="476672"/>
            <a:ext cx="5164608" cy="5902409"/>
          </a:xfrm>
          <a:prstGeom prst="rect">
            <a:avLst/>
          </a:prstGeom>
          <a:ln w="57150">
            <a:solidFill>
              <a:srgbClr val="0070C0"/>
            </a:solidFill>
          </a:ln>
          <a:effectLst>
            <a:glow rad="228600">
              <a:schemeClr val="accent5">
                <a:satMod val="175000"/>
                <a:alpha val="40000"/>
              </a:schemeClr>
            </a:glow>
            <a:reflection blurRad="6350" stA="52000" endA="300" endPos="35000" dir="5400000" sy="-100000" algn="bl" rotWithShape="0"/>
          </a:effectLst>
        </p:spPr>
      </p:pic>
    </p:spTree>
    <p:extLst>
      <p:ext uri="{BB962C8B-B14F-4D97-AF65-F5344CB8AC3E}">
        <p14:creationId xmlns:p14="http://schemas.microsoft.com/office/powerpoint/2010/main" val="22721840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5805264"/>
            <a:ext cx="8928991" cy="1052736"/>
          </a:xfrm>
        </p:spPr>
        <p:txBody>
          <a:bodyPr/>
          <a:lstStyle/>
          <a:p>
            <a:pPr marL="0" indent="0" algn="ctr">
              <a:buNone/>
            </a:pPr>
            <a:r>
              <a:rPr lang="el-GR" sz="4400" b="1" dirty="0" smtClean="0">
                <a:solidFill>
                  <a:srgbClr val="FFC000"/>
                </a:solidFill>
              </a:rPr>
              <a:t>ΠΛΟΥΣ  - ΜΕΤΟΝΟΜΑΣΙΑ</a:t>
            </a:r>
            <a:endParaRPr lang="el-GR" sz="4400" b="1" dirty="0">
              <a:solidFill>
                <a:srgbClr val="FFC000"/>
              </a:solidFill>
            </a:endParaRPr>
          </a:p>
        </p:txBody>
      </p:sp>
      <p:sp>
        <p:nvSpPr>
          <p:cNvPr id="3" name="Θέση περιεχομένου 2"/>
          <p:cNvSpPr>
            <a:spLocks noGrp="1"/>
          </p:cNvSpPr>
          <p:nvPr>
            <p:ph sz="quarter" idx="13"/>
          </p:nvPr>
        </p:nvSpPr>
        <p:spPr>
          <a:xfrm>
            <a:off x="251520" y="260648"/>
            <a:ext cx="8784976" cy="5616624"/>
          </a:xfrm>
        </p:spPr>
        <p:txBody>
          <a:bodyPr>
            <a:normAutofit/>
          </a:bodyPr>
          <a:lstStyle/>
          <a:p>
            <a:pPr marL="45720" indent="0" algn="ctr">
              <a:buNone/>
            </a:pPr>
            <a:r>
              <a:rPr lang="el-GR" sz="3200" b="1" dirty="0" smtClean="0"/>
              <a:t>Η </a:t>
            </a:r>
            <a:r>
              <a:rPr lang="el-GR" sz="3200" b="1" dirty="0" err="1"/>
              <a:t>Συρακουσία</a:t>
            </a:r>
            <a:r>
              <a:rPr lang="el-GR" sz="3200" b="1" dirty="0"/>
              <a:t> έπλευσε μόνο μία φορά, γύρω στο 240 </a:t>
            </a:r>
            <a:r>
              <a:rPr lang="el-GR" sz="3200" b="1" dirty="0" err="1"/>
              <a:t>π.Χ.</a:t>
            </a:r>
            <a:r>
              <a:rPr lang="el-GR" sz="3200" b="1" dirty="0"/>
              <a:t>, από τις </a:t>
            </a:r>
            <a:r>
              <a:rPr lang="el-GR" sz="3200" b="1" dirty="0">
                <a:solidFill>
                  <a:srgbClr val="FFC000"/>
                </a:solidFill>
              </a:rPr>
              <a:t>Συρακούσες</a:t>
            </a:r>
            <a:r>
              <a:rPr lang="el-GR" sz="3200" b="1" dirty="0"/>
              <a:t> της Μεγάλης Ελλάδας στην </a:t>
            </a:r>
            <a:r>
              <a:rPr lang="el-GR" sz="3200" b="1" dirty="0">
                <a:solidFill>
                  <a:srgbClr val="FFC000"/>
                </a:solidFill>
              </a:rPr>
              <a:t>Αλεξάνδρεια</a:t>
            </a:r>
            <a:r>
              <a:rPr lang="el-GR" sz="3200" b="1" dirty="0"/>
              <a:t> του </a:t>
            </a:r>
            <a:r>
              <a:rPr lang="el-GR" sz="3200" b="1" dirty="0" err="1"/>
              <a:t>Πτολεμαϊκού</a:t>
            </a:r>
            <a:r>
              <a:rPr lang="el-GR" sz="3200" b="1" dirty="0"/>
              <a:t> </a:t>
            </a:r>
            <a:r>
              <a:rPr lang="el-GR" sz="3200" b="1" dirty="0" smtClean="0"/>
              <a:t>Βασιλείου </a:t>
            </a:r>
          </a:p>
          <a:p>
            <a:pPr marL="45720" indent="0" algn="ctr">
              <a:buNone/>
            </a:pPr>
            <a:r>
              <a:rPr lang="el-GR" sz="3200" b="1" dirty="0" smtClean="0"/>
              <a:t>Καθώς </a:t>
            </a:r>
            <a:r>
              <a:rPr lang="el-GR" sz="3200" b="1" dirty="0"/>
              <a:t>ήταν υπερβολικά μεγάλο πλοίο για την εποχή </a:t>
            </a:r>
            <a:r>
              <a:rPr lang="el-GR" sz="3200" b="1" dirty="0" smtClean="0"/>
              <a:t>του, </a:t>
            </a:r>
            <a:r>
              <a:rPr lang="el-GR" sz="3200" b="1" dirty="0"/>
              <a:t>δεν ήταν δυνατόν να δέσει σε κανένα λιμάνι της Μεσογείου και έτσι έμεινε στην </a:t>
            </a:r>
            <a:r>
              <a:rPr lang="el-GR" sz="3200" b="1" dirty="0" smtClean="0"/>
              <a:t>Αλεξάνδρεια </a:t>
            </a:r>
          </a:p>
          <a:p>
            <a:pPr marL="45720" indent="0" algn="ctr">
              <a:buNone/>
            </a:pPr>
            <a:r>
              <a:rPr lang="el-GR" sz="3200" b="1" dirty="0" smtClean="0"/>
              <a:t>Ο </a:t>
            </a:r>
            <a:r>
              <a:rPr lang="el-GR" sz="3200" b="1" dirty="0"/>
              <a:t>Ιέρων το χάρισε </a:t>
            </a:r>
            <a:r>
              <a:rPr lang="el-GR" sz="3200" b="1"/>
              <a:t>στον </a:t>
            </a:r>
            <a:r>
              <a:rPr lang="el-GR" sz="3200" b="1" smtClean="0"/>
              <a:t>Πτολεμαίο τον Γ΄, </a:t>
            </a:r>
            <a:r>
              <a:rPr lang="el-GR" sz="3200" b="1" dirty="0"/>
              <a:t>ο οποίος </a:t>
            </a:r>
            <a:r>
              <a:rPr lang="el-GR" sz="3200" b="1"/>
              <a:t>το </a:t>
            </a:r>
            <a:r>
              <a:rPr lang="el-GR" sz="3200" b="1" smtClean="0"/>
              <a:t>μετονόμασε σε </a:t>
            </a:r>
            <a:r>
              <a:rPr lang="el-GR" sz="3200" b="1" dirty="0" smtClean="0"/>
              <a:t>«</a:t>
            </a:r>
            <a:r>
              <a:rPr lang="el-GR" sz="3200" b="1" dirty="0" smtClean="0">
                <a:solidFill>
                  <a:srgbClr val="FFC000"/>
                </a:solidFill>
              </a:rPr>
              <a:t>Αλεξάνδρεια</a:t>
            </a:r>
            <a:r>
              <a:rPr lang="el-GR" sz="3200" b="1" dirty="0" smtClean="0"/>
              <a:t>».</a:t>
            </a:r>
            <a:endParaRPr lang="el-GR" sz="3200" b="1" dirty="0"/>
          </a:p>
        </p:txBody>
      </p:sp>
    </p:spTree>
    <p:extLst>
      <p:ext uri="{BB962C8B-B14F-4D97-AF65-F5344CB8AC3E}">
        <p14:creationId xmlns:p14="http://schemas.microsoft.com/office/powerpoint/2010/main" val="8925325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784976" cy="922114"/>
          </a:xfrm>
        </p:spPr>
        <p:txBody>
          <a:bodyPr/>
          <a:lstStyle/>
          <a:p>
            <a:pPr lvl="0" algn="ctr">
              <a:spcBef>
                <a:spcPts val="0"/>
              </a:spcBef>
            </a:pPr>
            <a:r>
              <a:rPr lang="el-GR" sz="4400" b="1" cap="none" spc="0" dirty="0">
                <a:solidFill>
                  <a:srgbClr val="FFFFFF"/>
                </a:solidFill>
                <a:ea typeface="+mn-ea"/>
                <a:cs typeface="+mn-cs"/>
              </a:rPr>
              <a:t>ΘΕΜΑΤΙΚΕΣ ΕΝΟΤΗΤΕΣ</a:t>
            </a:r>
            <a:r>
              <a:rPr lang="el-GR" sz="3600" b="1" cap="none" spc="0" dirty="0">
                <a:solidFill>
                  <a:srgbClr val="FFFFFF"/>
                </a:solidFill>
                <a:latin typeface="Bookman Old Style" pitchFamily="18" charset="0"/>
                <a:ea typeface="+mn-ea"/>
                <a:cs typeface="+mn-cs"/>
              </a:rPr>
              <a:t/>
            </a:r>
            <a:br>
              <a:rPr lang="el-GR" sz="3600" b="1" cap="none" spc="0" dirty="0">
                <a:solidFill>
                  <a:srgbClr val="FFFFFF"/>
                </a:solidFill>
                <a:latin typeface="Bookman Old Style" pitchFamily="18" charset="0"/>
                <a:ea typeface="+mn-ea"/>
                <a:cs typeface="+mn-cs"/>
              </a:rPr>
            </a:br>
            <a:endParaRPr lang="el-GR" dirty="0"/>
          </a:p>
        </p:txBody>
      </p:sp>
      <p:sp>
        <p:nvSpPr>
          <p:cNvPr id="3" name="Θέση περιεχομένου 2"/>
          <p:cNvSpPr>
            <a:spLocks noGrp="1"/>
          </p:cNvSpPr>
          <p:nvPr>
            <p:ph sz="quarter" idx="13"/>
          </p:nvPr>
        </p:nvSpPr>
        <p:spPr>
          <a:xfrm>
            <a:off x="251520" y="980728"/>
            <a:ext cx="8712968" cy="5544616"/>
          </a:xfrm>
        </p:spPr>
        <p:txBody>
          <a:bodyPr>
            <a:normAutofit/>
          </a:bodyPr>
          <a:lstStyle/>
          <a:p>
            <a:pPr algn="ctr"/>
            <a:r>
              <a:rPr lang="el-GR" sz="3200" b="1" dirty="0" smtClean="0">
                <a:solidFill>
                  <a:srgbClr val="FFC000"/>
                </a:solidFill>
              </a:rPr>
              <a:t>ΑΡΧΙΜΗΔΗΣ ΠΑΡΕΛΘΟΝ – ΠΑΡΟΝ  - ΜΕΛΛΟΝ</a:t>
            </a:r>
          </a:p>
          <a:p>
            <a:pPr marL="0" indent="0" algn="ctr">
              <a:buNone/>
            </a:pPr>
            <a:endParaRPr lang="el-GR" sz="3200" b="1" dirty="0">
              <a:solidFill>
                <a:srgbClr val="FFC000"/>
              </a:solidFill>
            </a:endParaRPr>
          </a:p>
        </p:txBody>
      </p:sp>
      <p:pic>
        <p:nvPicPr>
          <p:cNvPr id="4" name="3 - Εικόνα" descr="Γαλιλαίος.jpg"/>
          <p:cNvPicPr>
            <a:picLocks noChangeAspect="1"/>
          </p:cNvPicPr>
          <p:nvPr/>
        </p:nvPicPr>
        <p:blipFill>
          <a:blip r:embed="rId2" cstate="print"/>
          <a:stretch>
            <a:fillRect/>
          </a:stretch>
        </p:blipFill>
        <p:spPr>
          <a:xfrm>
            <a:off x="251520" y="4760570"/>
            <a:ext cx="2166692" cy="1587805"/>
          </a:xfrm>
          <a:prstGeom prst="rect">
            <a:avLst/>
          </a:prstGeom>
          <a:ln w="57150">
            <a:solidFill>
              <a:srgbClr val="C0504D">
                <a:lumMod val="50000"/>
              </a:srgbClr>
            </a:solidFill>
          </a:ln>
        </p:spPr>
      </p:pic>
      <p:pic>
        <p:nvPicPr>
          <p:cNvPr id="5" name="5 - Εικόνα" descr="ερατωσθένης.jpg"/>
          <p:cNvPicPr>
            <a:picLocks noChangeAspect="1"/>
          </p:cNvPicPr>
          <p:nvPr/>
        </p:nvPicPr>
        <p:blipFill>
          <a:blip r:embed="rId3" cstate="print"/>
          <a:stretch>
            <a:fillRect/>
          </a:stretch>
        </p:blipFill>
        <p:spPr>
          <a:xfrm>
            <a:off x="345124" y="1844823"/>
            <a:ext cx="1876227" cy="2616843"/>
          </a:xfrm>
          <a:prstGeom prst="rect">
            <a:avLst/>
          </a:prstGeom>
          <a:ln w="57150">
            <a:solidFill>
              <a:srgbClr val="C0504D">
                <a:lumMod val="50000"/>
              </a:srgbClr>
            </a:solidFill>
          </a:ln>
        </p:spPr>
      </p:pic>
      <p:pic>
        <p:nvPicPr>
          <p:cNvPr id="6" name="6 - Εικόνα" descr="αρχείο λήψης (35).jpg"/>
          <p:cNvPicPr>
            <a:picLocks noChangeAspect="1"/>
          </p:cNvPicPr>
          <p:nvPr/>
        </p:nvPicPr>
        <p:blipFill>
          <a:blip r:embed="rId4" cstate="print"/>
          <a:stretch>
            <a:fillRect/>
          </a:stretch>
        </p:blipFill>
        <p:spPr>
          <a:xfrm>
            <a:off x="2798622" y="4760570"/>
            <a:ext cx="2867495" cy="1620758"/>
          </a:xfrm>
          <a:prstGeom prst="rect">
            <a:avLst/>
          </a:prstGeom>
          <a:ln w="76200">
            <a:solidFill>
              <a:srgbClr val="C0504D">
                <a:lumMod val="50000"/>
              </a:srgbClr>
            </a:solidFill>
          </a:ln>
        </p:spPr>
      </p:pic>
      <p:pic>
        <p:nvPicPr>
          <p:cNvPr id="7" name="2 - Εικόνα" descr="ανθεμιος και ισίδωρος.jpg"/>
          <p:cNvPicPr>
            <a:picLocks noChangeAspect="1"/>
          </p:cNvPicPr>
          <p:nvPr/>
        </p:nvPicPr>
        <p:blipFill>
          <a:blip r:embed="rId5" cstate="print"/>
          <a:stretch>
            <a:fillRect/>
          </a:stretch>
        </p:blipFill>
        <p:spPr>
          <a:xfrm>
            <a:off x="6555089" y="1844824"/>
            <a:ext cx="1978204" cy="2448272"/>
          </a:xfrm>
          <a:prstGeom prst="rect">
            <a:avLst/>
          </a:prstGeom>
          <a:ln w="57150">
            <a:solidFill>
              <a:srgbClr val="C0504D">
                <a:lumMod val="50000"/>
              </a:srgbClr>
            </a:solidFill>
          </a:ln>
        </p:spPr>
      </p:pic>
      <p:pic>
        <p:nvPicPr>
          <p:cNvPr id="8" name="4 - Εικόνα" descr="Νεύτων.jpg"/>
          <p:cNvPicPr>
            <a:picLocks noChangeAspect="1"/>
          </p:cNvPicPr>
          <p:nvPr/>
        </p:nvPicPr>
        <p:blipFill>
          <a:blip r:embed="rId6" cstate="print"/>
          <a:stretch>
            <a:fillRect/>
          </a:stretch>
        </p:blipFill>
        <p:spPr>
          <a:xfrm>
            <a:off x="6132714" y="4761934"/>
            <a:ext cx="2644950" cy="1547386"/>
          </a:xfrm>
          <a:prstGeom prst="rect">
            <a:avLst/>
          </a:prstGeom>
          <a:ln w="57150">
            <a:solidFill>
              <a:srgbClr val="C0504D">
                <a:lumMod val="50000"/>
              </a:srgbClr>
            </a:solidFill>
          </a:ln>
        </p:spPr>
      </p:pic>
      <p:pic>
        <p:nvPicPr>
          <p:cNvPr id="9" name="3 - Εικόνα" descr="αρχείο λήψης (20).jpg"/>
          <p:cNvPicPr>
            <a:picLocks noChangeAspect="1"/>
          </p:cNvPicPr>
          <p:nvPr/>
        </p:nvPicPr>
        <p:blipFill>
          <a:blip r:embed="rId7" cstate="print"/>
          <a:stretch>
            <a:fillRect/>
          </a:stretch>
        </p:blipFill>
        <p:spPr>
          <a:xfrm>
            <a:off x="2668835" y="2060848"/>
            <a:ext cx="3634029" cy="2016224"/>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5000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sz="4400" b="1" dirty="0">
                <a:effectLst>
                  <a:outerShdw blurRad="76200" dist="50800" dir="5400000" algn="tl">
                    <a:srgbClr val="000000">
                      <a:alpha val="65000"/>
                    </a:srgbClr>
                  </a:outerShdw>
                </a:effectLst>
              </a:rPr>
              <a:t>ΑΡΧΙΜΗΔΗΣ Ο ΜΕΓΙΣΤΟΣ</a:t>
            </a:r>
            <a:r>
              <a:rPr lang="el-GR" sz="4400" dirty="0"/>
              <a:t/>
            </a:r>
            <a:br>
              <a:rPr lang="el-GR" sz="4400" dirty="0"/>
            </a:br>
            <a:endParaRPr lang="el-GR" sz="4400" dirty="0"/>
          </a:p>
        </p:txBody>
      </p:sp>
      <p:sp>
        <p:nvSpPr>
          <p:cNvPr id="3" name="Θέση περιεχομένου 2"/>
          <p:cNvSpPr>
            <a:spLocks noGrp="1"/>
          </p:cNvSpPr>
          <p:nvPr>
            <p:ph sz="quarter" idx="13"/>
          </p:nvPr>
        </p:nvSpPr>
        <p:spPr>
          <a:xfrm>
            <a:off x="107504" y="1052736"/>
            <a:ext cx="8928992" cy="5688632"/>
          </a:xfrm>
        </p:spPr>
        <p:txBody>
          <a:bodyPr>
            <a:normAutofit lnSpcReduction="10000"/>
          </a:bodyPr>
          <a:lstStyle/>
          <a:p>
            <a:pPr marL="0" indent="0" algn="ctr">
              <a:buNone/>
            </a:pPr>
            <a:r>
              <a:rPr lang="el-GR" sz="2400" b="1" dirty="0">
                <a:solidFill>
                  <a:srgbClr val="FFC000"/>
                </a:solidFill>
              </a:rPr>
              <a:t>Ο Αρχιμήδης αποτέλεσε για την ιστορία της επιστήμης ζωντανό παράδειγμα ερευνητή που κατάφερε να συνδυάσει αρμονικά τη θεωρία με την πράξη. Αναμφίβολα ήταν ένας υποδειγματικός </a:t>
            </a:r>
            <a:r>
              <a:rPr lang="el-GR" sz="2400" b="1" dirty="0" smtClean="0">
                <a:solidFill>
                  <a:srgbClr val="FFC000"/>
                </a:solidFill>
              </a:rPr>
              <a:t>επιστήμονας. </a:t>
            </a:r>
            <a:r>
              <a:rPr lang="el-GR" sz="2400" b="1" dirty="0">
                <a:solidFill>
                  <a:srgbClr val="FFC000"/>
                </a:solidFill>
              </a:rPr>
              <a:t>Αν μιλάμε για ερευνητές που ήταν μπροστά από την εποχή τους, τότε ο Αρχιμήδης ήταν ο πρωταθλητής μεταξύ τους. </a:t>
            </a:r>
            <a:endParaRPr lang="el-GR" sz="2400" b="1" dirty="0" smtClean="0">
              <a:solidFill>
                <a:srgbClr val="FFC000"/>
              </a:solidFill>
            </a:endParaRPr>
          </a:p>
          <a:p>
            <a:pPr marL="0" indent="0" algn="ctr">
              <a:buNone/>
            </a:pPr>
            <a:endParaRPr lang="el-GR" sz="2400" b="1" dirty="0" smtClean="0"/>
          </a:p>
          <a:p>
            <a:pPr algn="ctr">
              <a:buFont typeface="Wingdings" panose="05000000000000000000" pitchFamily="2" charset="2"/>
              <a:buChar char="§"/>
            </a:pPr>
            <a:r>
              <a:rPr lang="el-GR" sz="2400" b="1" dirty="0" smtClean="0"/>
              <a:t>Μελέτησε τα  σημαντικά συγγράμματα του Ευκλείδη, του Αρίσταρχου του Σάμιου… </a:t>
            </a:r>
          </a:p>
          <a:p>
            <a:pPr algn="ctr">
              <a:buFont typeface="Wingdings" panose="05000000000000000000" pitchFamily="2" charset="2"/>
              <a:buChar char="§"/>
            </a:pPr>
            <a:r>
              <a:rPr lang="el-GR" sz="2400" b="1" dirty="0" smtClean="0"/>
              <a:t>Στο </a:t>
            </a:r>
            <a:r>
              <a:rPr lang="el-GR" sz="2400" b="1" dirty="0"/>
              <a:t>Μουσείο της Αλεξάνδρειας μαθήτεψε και συνεργάστηκε με μερικούς από τους μεγαλύτερους μαθηματικούς της </a:t>
            </a:r>
            <a:r>
              <a:rPr lang="el-GR" sz="2400" b="1" dirty="0" smtClean="0"/>
              <a:t>εποχής ( Ερατοσθένη, Κόνωνα… ) </a:t>
            </a:r>
          </a:p>
          <a:p>
            <a:pPr algn="ctr">
              <a:buFont typeface="Wingdings" panose="05000000000000000000" pitchFamily="2" charset="2"/>
              <a:buChar char="§"/>
            </a:pPr>
            <a:r>
              <a:rPr lang="el-GR" sz="2400" b="1" dirty="0"/>
              <a:t>Άφησε πολλούς μαθητές. </a:t>
            </a:r>
            <a:r>
              <a:rPr lang="el-GR" sz="2400" b="1" dirty="0" smtClean="0"/>
              <a:t>Ένας από </a:t>
            </a:r>
            <a:r>
              <a:rPr lang="el-GR" sz="2400" b="1" dirty="0"/>
              <a:t>αυτούς </a:t>
            </a:r>
            <a:r>
              <a:rPr lang="el-GR" sz="2400" b="1" dirty="0" smtClean="0"/>
              <a:t>ήταν </a:t>
            </a:r>
            <a:r>
              <a:rPr lang="el-GR" sz="2400" b="1" dirty="0"/>
              <a:t>ο Αλεξανδρινός Κτησίβιος, που έζησε τον 2ο αιώνα </a:t>
            </a:r>
            <a:r>
              <a:rPr lang="el-GR" sz="2400" b="1" dirty="0" err="1"/>
              <a:t>π.Χ.</a:t>
            </a:r>
            <a:r>
              <a:rPr lang="el-GR" sz="2400" b="1" dirty="0"/>
              <a:t> </a:t>
            </a:r>
            <a:r>
              <a:rPr lang="el-GR" sz="2400" b="1" dirty="0" smtClean="0"/>
              <a:t>και εξέλιξε κάποιες εφευρέσεις του μεγάλου δασκάλου του. </a:t>
            </a:r>
          </a:p>
          <a:p>
            <a:pPr marL="0" indent="0" algn="ctr">
              <a:buNone/>
            </a:pPr>
            <a:endParaRPr lang="el-GR" sz="2400" b="1" dirty="0"/>
          </a:p>
        </p:txBody>
      </p:sp>
    </p:spTree>
    <p:extLst>
      <p:ext uri="{BB962C8B-B14F-4D97-AF65-F5344CB8AC3E}">
        <p14:creationId xmlns:p14="http://schemas.microsoft.com/office/powerpoint/2010/main" val="3773874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 xmlns:a16="http://schemas.microsoft.com/office/drawing/2014/main" id="{EAD4CCDA-06BF-4D2A-B44F-195AEC0B5B2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4374" y="6252722"/>
            <a:ext cx="7743826"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 xmlns:a16="http://schemas.microsoft.com/office/drawing/2014/main" id="{7229F666-8C72-465C-A1A8-D28703FD2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5" descr="Εικόνα που περιέχει άνδρας, άτομο&#10;&#10;Περιγραφή που δημιουργήθηκε αυτόματα">
            <a:extLst>
              <a:ext uri="{FF2B5EF4-FFF2-40B4-BE49-F238E27FC236}">
                <a16:creationId xmlns="" xmlns:a16="http://schemas.microsoft.com/office/drawing/2014/main" id="{664B158D-330B-7FD9-0F6C-CE547E0BC9EC}"/>
              </a:ext>
            </a:extLst>
          </p:cNvPr>
          <p:cNvPicPr>
            <a:picLocks noChangeAspect="1"/>
          </p:cNvPicPr>
          <p:nvPr/>
        </p:nvPicPr>
        <p:blipFill rotWithShape="1">
          <a:blip r:embed="rId2"/>
          <a:srcRect r="-2" b="4213"/>
          <a:stretch/>
        </p:blipFill>
        <p:spPr>
          <a:xfrm>
            <a:off x="5396290" y="620688"/>
            <a:ext cx="3226414" cy="43204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4 - Εικόνα" descr="images (9).jpg"/>
          <p:cNvPicPr>
            <a:picLocks noChangeAspect="1"/>
          </p:cNvPicPr>
          <p:nvPr/>
        </p:nvPicPr>
        <p:blipFill>
          <a:blip r:embed="rId3" cstate="print"/>
          <a:stretch>
            <a:fillRect/>
          </a:stretch>
        </p:blipFill>
        <p:spPr>
          <a:xfrm>
            <a:off x="251520" y="894799"/>
            <a:ext cx="4544320" cy="30240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74283142"/>
      </p:ext>
    </p:extLst>
  </p:cSld>
  <p:clrMapOvr>
    <a:masterClrMapping/>
  </p:clrMapOvr>
  <p:transition spd="slow">
    <p:wheel spokes="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sz="4400" b="1" dirty="0">
                <a:effectLst>
                  <a:outerShdw blurRad="76200" dist="50800" dir="5400000" algn="tl">
                    <a:srgbClr val="000000">
                      <a:alpha val="65000"/>
                    </a:srgbClr>
                  </a:outerShdw>
                </a:effectLst>
              </a:rPr>
              <a:t>ΑΡΧΙΜΗΔΗΣ Ο ΜΕΓΙΣΤΟΣ</a:t>
            </a:r>
            <a:r>
              <a:rPr lang="el-GR" sz="4400" dirty="0"/>
              <a:t/>
            </a:r>
            <a:br>
              <a:rPr lang="el-GR" sz="4400" dirty="0"/>
            </a:br>
            <a:endParaRPr lang="el-GR" sz="4400" dirty="0"/>
          </a:p>
        </p:txBody>
      </p:sp>
      <p:sp>
        <p:nvSpPr>
          <p:cNvPr id="3" name="Θέση περιεχομένου 2"/>
          <p:cNvSpPr>
            <a:spLocks noGrp="1"/>
          </p:cNvSpPr>
          <p:nvPr>
            <p:ph sz="quarter" idx="13"/>
          </p:nvPr>
        </p:nvSpPr>
        <p:spPr>
          <a:xfrm>
            <a:off x="107504" y="764704"/>
            <a:ext cx="8928992" cy="5976664"/>
          </a:xfrm>
        </p:spPr>
        <p:txBody>
          <a:bodyPr>
            <a:normAutofit/>
          </a:bodyPr>
          <a:lstStyle/>
          <a:p>
            <a:pPr marL="0" indent="0" algn="ctr">
              <a:buNone/>
            </a:pPr>
            <a:r>
              <a:rPr lang="el-GR" sz="2400" b="1" dirty="0" smtClean="0">
                <a:solidFill>
                  <a:srgbClr val="FFC000"/>
                </a:solidFill>
              </a:rPr>
              <a:t>Ανθέμιος και ο Ισίδωρος</a:t>
            </a:r>
            <a:r>
              <a:rPr lang="el-GR" sz="2400" b="1" dirty="0" smtClean="0"/>
              <a:t> ~~ ΑΓΙΑ ΣΟΦΙΑ 6</a:t>
            </a:r>
            <a:r>
              <a:rPr lang="el-GR" sz="2400" b="1" baseline="30000" dirty="0" smtClean="0"/>
              <a:t>ος</a:t>
            </a:r>
            <a:r>
              <a:rPr lang="el-GR" sz="2400" b="1" dirty="0" smtClean="0"/>
              <a:t> αι. </a:t>
            </a:r>
            <a:r>
              <a:rPr lang="el-GR" sz="2400" b="1" dirty="0" err="1" smtClean="0"/>
              <a:t>μ.Χ</a:t>
            </a:r>
            <a:endParaRPr lang="el-GR" sz="2400" b="1" dirty="0" smtClean="0"/>
          </a:p>
          <a:p>
            <a:pPr marL="0" indent="0" algn="ctr">
              <a:buNone/>
            </a:pPr>
            <a:r>
              <a:rPr lang="el-GR" sz="2400" b="1" dirty="0" smtClean="0">
                <a:solidFill>
                  <a:srgbClr val="FFC000"/>
                </a:solidFill>
              </a:rPr>
              <a:t>Λεονάρντο ντα Βίντσι </a:t>
            </a:r>
            <a:r>
              <a:rPr lang="el-GR" sz="2400" b="1" dirty="0" smtClean="0"/>
              <a:t>~~ </a:t>
            </a:r>
            <a:r>
              <a:rPr lang="de-DE" sz="2400" b="1" dirty="0"/>
              <a:t>«</a:t>
            </a:r>
            <a:r>
              <a:rPr lang="de-DE" sz="2400" b="1" dirty="0" err="1"/>
              <a:t>architronito</a:t>
            </a:r>
            <a:r>
              <a:rPr lang="de-DE" sz="2400" b="1" dirty="0"/>
              <a:t>» </a:t>
            </a:r>
            <a:endParaRPr lang="el-GR" sz="2400" b="1" dirty="0" smtClean="0"/>
          </a:p>
          <a:p>
            <a:pPr marL="0" indent="0" algn="ctr">
              <a:buNone/>
            </a:pPr>
            <a:r>
              <a:rPr lang="el-GR" sz="2400" b="1" dirty="0" smtClean="0">
                <a:solidFill>
                  <a:srgbClr val="FFC000"/>
                </a:solidFill>
              </a:rPr>
              <a:t>Γαλιλαίος</a:t>
            </a:r>
            <a:r>
              <a:rPr lang="el-GR" sz="2400" b="1" dirty="0" smtClean="0"/>
              <a:t> ~~ ΥΔΡΟΣΤΑΤΙΚΟΣ ΖΥΓΟΣ</a:t>
            </a:r>
          </a:p>
          <a:p>
            <a:pPr marL="0" indent="0" algn="ctr">
              <a:buNone/>
            </a:pPr>
            <a:endParaRPr lang="el-GR" sz="2400" b="1" dirty="0"/>
          </a:p>
        </p:txBody>
      </p:sp>
      <p:pic>
        <p:nvPicPr>
          <p:cNvPr id="4" name="Εικόνα 3" descr="C:\Users\ΜΑΡΘΑ\Downloads\images (92).jpg"/>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3384376" cy="20162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Εικόνα 4" descr="C:\Users\ΜΑΡΘΑ\Downloads\architronito.jpg"/>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20072" y="2312785"/>
            <a:ext cx="3744416"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Εικόνα 5" descr="C:\Users\ΜΑΡΘΑ\Downloads\γαλιλαιοσ.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3933056"/>
            <a:ext cx="2042676" cy="27417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489066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sz="4400" b="1" dirty="0">
                <a:effectLst>
                  <a:outerShdw blurRad="76200" dist="50800" dir="5400000" algn="tl">
                    <a:srgbClr val="000000">
                      <a:alpha val="65000"/>
                    </a:srgbClr>
                  </a:outerShdw>
                </a:effectLst>
              </a:rPr>
              <a:t>ΑΡΧΙΜΗΔΗΣ Ο ΜΕΓΙΣΤΟΣ</a:t>
            </a:r>
            <a:r>
              <a:rPr lang="el-GR" sz="4400" dirty="0"/>
              <a:t/>
            </a:r>
            <a:br>
              <a:rPr lang="el-GR" sz="4400" dirty="0"/>
            </a:br>
            <a:endParaRPr lang="el-GR" sz="4400" dirty="0"/>
          </a:p>
        </p:txBody>
      </p:sp>
      <p:sp>
        <p:nvSpPr>
          <p:cNvPr id="3" name="Θέση περιεχομένου 2"/>
          <p:cNvSpPr>
            <a:spLocks noGrp="1"/>
          </p:cNvSpPr>
          <p:nvPr>
            <p:ph sz="quarter" idx="13"/>
          </p:nvPr>
        </p:nvSpPr>
        <p:spPr>
          <a:xfrm>
            <a:off x="107504" y="764704"/>
            <a:ext cx="8928992" cy="5976664"/>
          </a:xfrm>
        </p:spPr>
        <p:txBody>
          <a:bodyPr>
            <a:normAutofit/>
          </a:bodyPr>
          <a:lstStyle/>
          <a:p>
            <a:pPr marL="0" indent="0" algn="ctr">
              <a:buNone/>
            </a:pPr>
            <a:r>
              <a:rPr lang="el-GR" sz="3200" b="1" dirty="0" err="1" smtClean="0">
                <a:solidFill>
                  <a:srgbClr val="FFC000"/>
                </a:solidFill>
              </a:rPr>
              <a:t>Μάικλ</a:t>
            </a:r>
            <a:r>
              <a:rPr lang="el-GR" sz="3200" b="1" dirty="0" smtClean="0">
                <a:solidFill>
                  <a:srgbClr val="FFC000"/>
                </a:solidFill>
              </a:rPr>
              <a:t> Ράιτ </a:t>
            </a:r>
            <a:r>
              <a:rPr lang="el-GR" sz="3200" b="1" dirty="0" smtClean="0"/>
              <a:t>~~ ΑΝΤΙΓΡΑΦΟ ΤΗΣ ΣΦΑΙΡΑΣ ΤΟΥ ΑΡΧΙΜΗΔΗ</a:t>
            </a:r>
          </a:p>
          <a:p>
            <a:pPr marL="0" indent="0" algn="ctr">
              <a:buNone/>
            </a:pPr>
            <a:r>
              <a:rPr lang="el-GR" sz="3200" b="1" dirty="0">
                <a:solidFill>
                  <a:srgbClr val="FFC000"/>
                </a:solidFill>
              </a:rPr>
              <a:t>Ι</a:t>
            </a:r>
            <a:r>
              <a:rPr lang="el-GR" sz="3200" b="1" dirty="0" smtClean="0">
                <a:solidFill>
                  <a:srgbClr val="FFC000"/>
                </a:solidFill>
              </a:rPr>
              <a:t>ωάννης Σακάς </a:t>
            </a:r>
            <a:r>
              <a:rPr lang="el-GR" sz="3200" b="1" dirty="0" smtClean="0"/>
              <a:t>~~ ΠΕΙΡΑΜΑΤΑ / ΑΝΑΚΑΤΑΣΚΕΥΕΣ ΟΡΓΑΝΩΝ ΤΟΥ ΑΡΧΙΜΗΔΗ</a:t>
            </a:r>
          </a:p>
          <a:p>
            <a:pPr marL="0" indent="0" algn="ctr">
              <a:buNone/>
            </a:pPr>
            <a:endParaRPr lang="el-GR" sz="3200" b="1" dirty="0"/>
          </a:p>
        </p:txBody>
      </p:sp>
      <p:pic>
        <p:nvPicPr>
          <p:cNvPr id="7" name="Εικόνα 6" descr="C:\Users\ΜΑΡΘΑ\Downloads\23027304_Untitled-1-cop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429000"/>
            <a:ext cx="3841750" cy="2473325"/>
          </a:xfrm>
          <a:prstGeom prst="rect">
            <a:avLst/>
          </a:prstGeom>
          <a:noFill/>
          <a:ln w="57150">
            <a:solidFill>
              <a:sysClr val="windowText" lastClr="000000">
                <a:lumMod val="85000"/>
                <a:lumOff val="15000"/>
              </a:sysClr>
            </a:solidFill>
          </a:ln>
        </p:spPr>
      </p:pic>
    </p:spTree>
    <p:extLst>
      <p:ext uri="{BB962C8B-B14F-4D97-AF65-F5344CB8AC3E}">
        <p14:creationId xmlns:p14="http://schemas.microsoft.com/office/powerpoint/2010/main" val="280141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sz="4400" b="1" dirty="0" smtClean="0">
                <a:effectLst>
                  <a:outerShdw blurRad="76200" dist="50800" dir="5400000" algn="tl">
                    <a:srgbClr val="000000">
                      <a:alpha val="65000"/>
                    </a:srgbClr>
                  </a:outerShdw>
                </a:effectLst>
              </a:rPr>
              <a:t>Η ΚΛΗΡΟΝΟΜΙΑ ΤΟΥ ΑΡΧΙΜΗΔΗ</a:t>
            </a:r>
            <a:r>
              <a:rPr lang="el-GR" sz="4400" dirty="0"/>
              <a:t/>
            </a:r>
            <a:br>
              <a:rPr lang="el-GR" sz="4400" dirty="0"/>
            </a:br>
            <a:endParaRPr lang="el-GR" sz="4400" dirty="0"/>
          </a:p>
        </p:txBody>
      </p:sp>
      <p:sp>
        <p:nvSpPr>
          <p:cNvPr id="3" name="Θέση περιεχομένου 2"/>
          <p:cNvSpPr>
            <a:spLocks noGrp="1"/>
          </p:cNvSpPr>
          <p:nvPr>
            <p:ph sz="quarter" idx="13"/>
          </p:nvPr>
        </p:nvSpPr>
        <p:spPr>
          <a:xfrm>
            <a:off x="179512" y="908720"/>
            <a:ext cx="8856984" cy="5832648"/>
          </a:xfrm>
        </p:spPr>
        <p:txBody>
          <a:bodyPr>
            <a:normAutofit/>
          </a:bodyPr>
          <a:lstStyle/>
          <a:p>
            <a:pPr algn="ctr">
              <a:buFont typeface="Courier New" panose="02070309020205020404" pitchFamily="49" charset="0"/>
              <a:buChar char="o"/>
            </a:pPr>
            <a:r>
              <a:rPr lang="el-GR" sz="2400" b="1" dirty="0" smtClean="0">
                <a:solidFill>
                  <a:srgbClr val="FFC000"/>
                </a:solidFill>
              </a:rPr>
              <a:t>ΤΟ ΜΕΤΑΛΛΙΟ «FIELDS» </a:t>
            </a:r>
            <a:r>
              <a:rPr lang="el-GR" sz="2400" b="1" dirty="0" smtClean="0"/>
              <a:t>για </a:t>
            </a:r>
            <a:r>
              <a:rPr lang="el-GR" sz="2400" b="1" dirty="0"/>
              <a:t>εξαιρετικές επιδόσεις στα μαθηματικά φέρει ένα πορτρέτο του Αρχιμήδη, μαζί με ένα σκάλισμα </a:t>
            </a:r>
            <a:r>
              <a:rPr lang="el-GR" sz="2400" b="1" dirty="0" smtClean="0"/>
              <a:t>απεικονίζοντας </a:t>
            </a:r>
            <a:r>
              <a:rPr lang="el-GR" sz="2400" b="1" dirty="0"/>
              <a:t>την </a:t>
            </a:r>
            <a:r>
              <a:rPr lang="el-GR" sz="2400" b="1" dirty="0" smtClean="0"/>
              <a:t>απόδειξή </a:t>
            </a:r>
            <a:r>
              <a:rPr lang="el-GR" sz="2400" b="1" dirty="0"/>
              <a:t>του στη σφαίρα και </a:t>
            </a:r>
            <a:r>
              <a:rPr lang="el-GR" sz="2400" b="1" dirty="0" smtClean="0"/>
              <a:t>τον κύλινδρο</a:t>
            </a:r>
            <a:endParaRPr lang="el-GR" sz="2400" b="1" dirty="0"/>
          </a:p>
          <a:p>
            <a:pPr marL="0" indent="0" algn="ctr">
              <a:buNone/>
            </a:pPr>
            <a:endParaRPr lang="el-GR"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2996952"/>
            <a:ext cx="3960439" cy="297033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932911"/>
            <a:ext cx="4032448" cy="302433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203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s (2).jpg"/>
          <p:cNvPicPr>
            <a:picLocks noChangeAspect="1"/>
          </p:cNvPicPr>
          <p:nvPr/>
        </p:nvPicPr>
        <p:blipFill>
          <a:blip r:embed="rId2" cstate="print"/>
          <a:stretch>
            <a:fillRect/>
          </a:stretch>
        </p:blipFill>
        <p:spPr>
          <a:xfrm>
            <a:off x="2953143" y="933526"/>
            <a:ext cx="1653540" cy="1767840"/>
          </a:xfrm>
          <a:prstGeom prst="rect">
            <a:avLst/>
          </a:prstGeom>
          <a:ln w="57150">
            <a:solidFill>
              <a:srgbClr val="002060"/>
            </a:solidFill>
          </a:ln>
        </p:spPr>
      </p:pic>
      <p:sp>
        <p:nvSpPr>
          <p:cNvPr id="3" name="2 - TextBox"/>
          <p:cNvSpPr txBox="1"/>
          <p:nvPr/>
        </p:nvSpPr>
        <p:spPr>
          <a:xfrm>
            <a:off x="3131840" y="2852936"/>
            <a:ext cx="1584176" cy="1015663"/>
          </a:xfrm>
          <a:prstGeom prst="rect">
            <a:avLst/>
          </a:prstGeom>
          <a:noFill/>
        </p:spPr>
        <p:txBody>
          <a:bodyPr wrap="square" rtlCol="0">
            <a:spAutoFit/>
          </a:bodyPr>
          <a:lstStyle/>
          <a:p>
            <a:r>
              <a:rPr lang="en-US" sz="2000" b="1" dirty="0" smtClean="0">
                <a:solidFill>
                  <a:srgbClr val="FFC000"/>
                </a:solidFill>
              </a:rPr>
              <a:t>June Huh</a:t>
            </a:r>
          </a:p>
          <a:p>
            <a:r>
              <a:rPr lang="en-US" sz="2000" b="1" dirty="0" smtClean="0">
                <a:solidFill>
                  <a:srgbClr val="FFC000"/>
                </a:solidFill>
              </a:rPr>
              <a:t>   1983</a:t>
            </a:r>
          </a:p>
          <a:p>
            <a:r>
              <a:rPr lang="en-US" sz="2000" b="1" dirty="0" smtClean="0">
                <a:solidFill>
                  <a:srgbClr val="FFC000"/>
                </a:solidFill>
              </a:rPr>
              <a:t>Princeton</a:t>
            </a:r>
            <a:endParaRPr lang="el-GR" sz="2000" b="1" dirty="0">
              <a:solidFill>
                <a:srgbClr val="FFC000"/>
              </a:solidFill>
            </a:endParaRPr>
          </a:p>
        </p:txBody>
      </p:sp>
      <p:pic>
        <p:nvPicPr>
          <p:cNvPr id="9" name="8 - Εικόνα" descr="αρχείο λήψης (2).jpg"/>
          <p:cNvPicPr>
            <a:picLocks noChangeAspect="1"/>
          </p:cNvPicPr>
          <p:nvPr/>
        </p:nvPicPr>
        <p:blipFill>
          <a:blip r:embed="rId3" cstate="print"/>
          <a:stretch>
            <a:fillRect/>
          </a:stretch>
        </p:blipFill>
        <p:spPr>
          <a:xfrm>
            <a:off x="6861580" y="834971"/>
            <a:ext cx="1714500" cy="1714500"/>
          </a:xfrm>
          <a:prstGeom prst="rect">
            <a:avLst/>
          </a:prstGeom>
          <a:ln w="57150">
            <a:solidFill>
              <a:srgbClr val="002060"/>
            </a:solidFill>
          </a:ln>
        </p:spPr>
      </p:pic>
      <p:sp>
        <p:nvSpPr>
          <p:cNvPr id="10" name="9 - TextBox"/>
          <p:cNvSpPr txBox="1"/>
          <p:nvPr/>
        </p:nvSpPr>
        <p:spPr>
          <a:xfrm>
            <a:off x="5724128" y="2708920"/>
            <a:ext cx="3092768" cy="923330"/>
          </a:xfrm>
          <a:prstGeom prst="rect">
            <a:avLst/>
          </a:prstGeom>
          <a:noFill/>
        </p:spPr>
        <p:txBody>
          <a:bodyPr wrap="square" rtlCol="0">
            <a:spAutoFit/>
          </a:bodyPr>
          <a:lstStyle/>
          <a:p>
            <a:pPr algn="ctr"/>
            <a:r>
              <a:rPr lang="en-US" dirty="0" smtClean="0">
                <a:solidFill>
                  <a:srgbClr val="002060"/>
                </a:solidFill>
              </a:rPr>
              <a:t>      </a:t>
            </a:r>
            <a:r>
              <a:rPr lang="en-US" b="1" dirty="0" smtClean="0">
                <a:solidFill>
                  <a:srgbClr val="FFC000"/>
                </a:solidFill>
              </a:rPr>
              <a:t>James Maynard</a:t>
            </a:r>
          </a:p>
          <a:p>
            <a:pPr algn="ctr"/>
            <a:r>
              <a:rPr lang="en-US" b="1" dirty="0">
                <a:solidFill>
                  <a:srgbClr val="FFC000"/>
                </a:solidFill>
              </a:rPr>
              <a:t> </a:t>
            </a:r>
            <a:r>
              <a:rPr lang="en-US" b="1" dirty="0" smtClean="0">
                <a:solidFill>
                  <a:srgbClr val="FFC000"/>
                </a:solidFill>
              </a:rPr>
              <a:t>             1987</a:t>
            </a:r>
          </a:p>
          <a:p>
            <a:pPr algn="ctr"/>
            <a:r>
              <a:rPr lang="en-US" b="1" dirty="0" smtClean="0">
                <a:solidFill>
                  <a:srgbClr val="FFC000"/>
                </a:solidFill>
              </a:rPr>
              <a:t>St John’s College, Oxford</a:t>
            </a:r>
            <a:endParaRPr lang="el-GR" b="1" dirty="0">
              <a:solidFill>
                <a:srgbClr val="FFC000"/>
              </a:solidFill>
            </a:endParaRPr>
          </a:p>
        </p:txBody>
      </p:sp>
      <p:pic>
        <p:nvPicPr>
          <p:cNvPr id="11" name="10 - Εικόνα" descr="hugo_duminil_prix.jpg"/>
          <p:cNvPicPr>
            <a:picLocks noChangeAspect="1"/>
          </p:cNvPicPr>
          <p:nvPr/>
        </p:nvPicPr>
        <p:blipFill>
          <a:blip r:embed="rId4" cstate="print"/>
          <a:stretch>
            <a:fillRect/>
          </a:stretch>
        </p:blipFill>
        <p:spPr>
          <a:xfrm>
            <a:off x="181399" y="3144743"/>
            <a:ext cx="2286000" cy="1514475"/>
          </a:xfrm>
          <a:prstGeom prst="rect">
            <a:avLst/>
          </a:prstGeom>
          <a:ln w="57150">
            <a:solidFill>
              <a:srgbClr val="002060"/>
            </a:solidFill>
          </a:ln>
        </p:spPr>
      </p:pic>
      <p:sp>
        <p:nvSpPr>
          <p:cNvPr id="13" name="12 - TextBox"/>
          <p:cNvSpPr txBox="1"/>
          <p:nvPr/>
        </p:nvSpPr>
        <p:spPr>
          <a:xfrm>
            <a:off x="181399" y="4869160"/>
            <a:ext cx="3598514" cy="923330"/>
          </a:xfrm>
          <a:prstGeom prst="rect">
            <a:avLst/>
          </a:prstGeom>
          <a:noFill/>
        </p:spPr>
        <p:txBody>
          <a:bodyPr wrap="square" rtlCol="0">
            <a:spAutoFit/>
          </a:bodyPr>
          <a:lstStyle/>
          <a:p>
            <a:r>
              <a:rPr lang="en-US" b="1" dirty="0" smtClean="0">
                <a:solidFill>
                  <a:srgbClr val="FFC000"/>
                </a:solidFill>
              </a:rPr>
              <a:t>Hugo </a:t>
            </a:r>
            <a:r>
              <a:rPr lang="en-US" b="1" dirty="0" err="1" smtClean="0">
                <a:solidFill>
                  <a:srgbClr val="FFC000"/>
                </a:solidFill>
              </a:rPr>
              <a:t>Dominil</a:t>
            </a:r>
            <a:r>
              <a:rPr lang="en-US" b="1" dirty="0" smtClean="0">
                <a:solidFill>
                  <a:srgbClr val="FFC000"/>
                </a:solidFill>
              </a:rPr>
              <a:t> –</a:t>
            </a:r>
            <a:r>
              <a:rPr lang="en-US" b="1" dirty="0" err="1" smtClean="0">
                <a:solidFill>
                  <a:srgbClr val="FFC000"/>
                </a:solidFill>
              </a:rPr>
              <a:t>Copin</a:t>
            </a:r>
            <a:endParaRPr lang="en-US" b="1" dirty="0" smtClean="0">
              <a:solidFill>
                <a:srgbClr val="FFC000"/>
              </a:solidFill>
            </a:endParaRPr>
          </a:p>
          <a:p>
            <a:r>
              <a:rPr lang="en-US" b="1" dirty="0">
                <a:solidFill>
                  <a:srgbClr val="FFC000"/>
                </a:solidFill>
              </a:rPr>
              <a:t> </a:t>
            </a:r>
            <a:r>
              <a:rPr lang="en-US" b="1" dirty="0" smtClean="0">
                <a:solidFill>
                  <a:srgbClr val="FFC000"/>
                </a:solidFill>
              </a:rPr>
              <a:t>           1985</a:t>
            </a:r>
          </a:p>
          <a:p>
            <a:r>
              <a:rPr lang="en-US" b="1" dirty="0" smtClean="0">
                <a:solidFill>
                  <a:srgbClr val="FFC000"/>
                </a:solidFill>
              </a:rPr>
              <a:t>            </a:t>
            </a:r>
            <a:r>
              <a:rPr lang="en-US" b="1" dirty="0" err="1" smtClean="0">
                <a:solidFill>
                  <a:srgbClr val="FFC000"/>
                </a:solidFill>
              </a:rPr>
              <a:t>IdHES</a:t>
            </a:r>
            <a:endParaRPr lang="el-GR" b="1" dirty="0">
              <a:solidFill>
                <a:srgbClr val="FFC000"/>
              </a:solidFill>
            </a:endParaRPr>
          </a:p>
        </p:txBody>
      </p:sp>
      <p:pic>
        <p:nvPicPr>
          <p:cNvPr id="14" name="13 - Εικόνα" descr="maxresdefault.jpg"/>
          <p:cNvPicPr>
            <a:picLocks noChangeAspect="1"/>
          </p:cNvPicPr>
          <p:nvPr/>
        </p:nvPicPr>
        <p:blipFill>
          <a:blip r:embed="rId5" cstate="print"/>
          <a:stretch>
            <a:fillRect/>
          </a:stretch>
        </p:blipFill>
        <p:spPr>
          <a:xfrm>
            <a:off x="4312144" y="3945986"/>
            <a:ext cx="2535936" cy="1426464"/>
          </a:xfrm>
          <a:prstGeom prst="rect">
            <a:avLst/>
          </a:prstGeom>
          <a:ln w="57150">
            <a:solidFill>
              <a:srgbClr val="002060"/>
            </a:solidFill>
          </a:ln>
        </p:spPr>
      </p:pic>
      <p:sp>
        <p:nvSpPr>
          <p:cNvPr id="15" name="14 - TextBox"/>
          <p:cNvSpPr txBox="1"/>
          <p:nvPr/>
        </p:nvSpPr>
        <p:spPr>
          <a:xfrm>
            <a:off x="6012160" y="5503536"/>
            <a:ext cx="2140711" cy="1200329"/>
          </a:xfrm>
          <a:prstGeom prst="rect">
            <a:avLst/>
          </a:prstGeom>
          <a:noFill/>
        </p:spPr>
        <p:txBody>
          <a:bodyPr wrap="square" rtlCol="0">
            <a:spAutoFit/>
          </a:bodyPr>
          <a:lstStyle/>
          <a:p>
            <a:pPr algn="ctr"/>
            <a:r>
              <a:rPr lang="en-US" b="1" dirty="0" err="1" smtClean="0">
                <a:solidFill>
                  <a:srgbClr val="FFC000"/>
                </a:solidFill>
              </a:rPr>
              <a:t>Maryna</a:t>
            </a:r>
            <a:r>
              <a:rPr lang="en-US" b="1" dirty="0" smtClean="0">
                <a:solidFill>
                  <a:srgbClr val="FFC000"/>
                </a:solidFill>
              </a:rPr>
              <a:t> </a:t>
            </a:r>
            <a:r>
              <a:rPr lang="en-US" b="1" dirty="0" err="1" smtClean="0">
                <a:solidFill>
                  <a:srgbClr val="FFC000"/>
                </a:solidFill>
              </a:rPr>
              <a:t>Viazovska</a:t>
            </a:r>
            <a:endParaRPr lang="en-US" b="1" dirty="0" smtClean="0">
              <a:solidFill>
                <a:srgbClr val="FFC000"/>
              </a:solidFill>
            </a:endParaRPr>
          </a:p>
          <a:p>
            <a:pPr algn="ctr"/>
            <a:r>
              <a:rPr lang="en-US" b="1" dirty="0" smtClean="0">
                <a:solidFill>
                  <a:srgbClr val="FFC000"/>
                </a:solidFill>
              </a:rPr>
              <a:t>          1984</a:t>
            </a:r>
          </a:p>
          <a:p>
            <a:pPr algn="ctr"/>
            <a:r>
              <a:rPr lang="en-US" b="1" dirty="0">
                <a:solidFill>
                  <a:srgbClr val="FFC000"/>
                </a:solidFill>
              </a:rPr>
              <a:t> </a:t>
            </a:r>
            <a:r>
              <a:rPr lang="en-US" b="1" dirty="0" smtClean="0">
                <a:solidFill>
                  <a:srgbClr val="FFC000"/>
                </a:solidFill>
              </a:rPr>
              <a:t>         EPFL</a:t>
            </a:r>
          </a:p>
          <a:p>
            <a:pPr algn="ctr"/>
            <a:endParaRPr lang="en-US" dirty="0" smtClean="0"/>
          </a:p>
        </p:txBody>
      </p:sp>
      <p:sp>
        <p:nvSpPr>
          <p:cNvPr id="16" name="15 - TextBox"/>
          <p:cNvSpPr txBox="1"/>
          <p:nvPr/>
        </p:nvSpPr>
        <p:spPr>
          <a:xfrm>
            <a:off x="179512" y="188640"/>
            <a:ext cx="8637384" cy="646331"/>
          </a:xfrm>
          <a:prstGeom prst="rect">
            <a:avLst/>
          </a:prstGeom>
          <a:noFill/>
        </p:spPr>
        <p:txBody>
          <a:bodyPr wrap="square" rtlCol="0">
            <a:spAutoFit/>
          </a:bodyPr>
          <a:lstStyle/>
          <a:p>
            <a:pPr algn="ctr"/>
            <a:r>
              <a:rPr lang="en-US" sz="3600" b="1" dirty="0" smtClean="0">
                <a:latin typeface="+mj-lt"/>
              </a:rPr>
              <a:t>2022 Fields  medalists</a:t>
            </a:r>
            <a:endParaRPr lang="el-GR" sz="3600" b="1" dirty="0">
              <a:latin typeface="+mj-lt"/>
            </a:endParaRPr>
          </a:p>
        </p:txBody>
      </p:sp>
    </p:spTree>
    <p:extLst>
      <p:ext uri="{BB962C8B-B14F-4D97-AF65-F5344CB8AC3E}">
        <p14:creationId xmlns:p14="http://schemas.microsoft.com/office/powerpoint/2010/main" val="3817036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3527" y="332656"/>
            <a:ext cx="6696745" cy="707886"/>
          </a:xfrm>
          <a:prstGeom prst="rect">
            <a:avLst/>
          </a:prstGeom>
          <a:noFill/>
        </p:spPr>
        <p:txBody>
          <a:bodyPr wrap="square" rtlCol="0">
            <a:spAutoFit/>
          </a:bodyPr>
          <a:lstStyle/>
          <a:p>
            <a:pPr algn="ctr"/>
            <a:r>
              <a:rPr lang="el-GR" sz="4000" b="1" dirty="0" smtClean="0">
                <a:solidFill>
                  <a:schemeClr val="accent2">
                    <a:lumMod val="60000"/>
                    <a:lumOff val="40000"/>
                  </a:schemeClr>
                </a:solidFill>
                <a:latin typeface="+mj-lt"/>
              </a:rPr>
              <a:t>ΙΣΤΟΡΙΚΕΣ ΠΗΓΕΣ</a:t>
            </a:r>
            <a:endParaRPr lang="el-GR" sz="4000" b="1" dirty="0">
              <a:solidFill>
                <a:schemeClr val="accent2">
                  <a:lumMod val="60000"/>
                  <a:lumOff val="40000"/>
                </a:schemeClr>
              </a:solidFill>
              <a:latin typeface="+mj-lt"/>
            </a:endParaRPr>
          </a:p>
        </p:txBody>
      </p:sp>
      <p:sp>
        <p:nvSpPr>
          <p:cNvPr id="3" name="2 - TextBox"/>
          <p:cNvSpPr txBox="1"/>
          <p:nvPr/>
        </p:nvSpPr>
        <p:spPr>
          <a:xfrm>
            <a:off x="323527" y="1988840"/>
            <a:ext cx="4392489" cy="2308324"/>
          </a:xfrm>
          <a:prstGeom prst="rect">
            <a:avLst/>
          </a:prstGeom>
          <a:noFill/>
        </p:spPr>
        <p:txBody>
          <a:bodyPr wrap="square" rtlCol="0">
            <a:spAutoFit/>
          </a:bodyPr>
          <a:lstStyle/>
          <a:p>
            <a:pPr marL="571500" indent="-571500" algn="ctr">
              <a:buFont typeface="Wingdings" panose="05000000000000000000" pitchFamily="2" charset="2"/>
              <a:buChar char="ü"/>
            </a:pPr>
            <a:r>
              <a:rPr lang="el-GR" sz="3600" b="1" dirty="0" smtClean="0">
                <a:solidFill>
                  <a:srgbClr val="FFC000"/>
                </a:solidFill>
              </a:rPr>
              <a:t>Πολύβιος</a:t>
            </a:r>
          </a:p>
          <a:p>
            <a:pPr marL="571500" indent="-571500" algn="ctr">
              <a:buFont typeface="Wingdings" panose="05000000000000000000" pitchFamily="2" charset="2"/>
              <a:buChar char="ü"/>
            </a:pPr>
            <a:r>
              <a:rPr lang="el-GR" sz="3600" b="1" dirty="0" smtClean="0">
                <a:solidFill>
                  <a:srgbClr val="FFC000"/>
                </a:solidFill>
              </a:rPr>
              <a:t>Πλούταρχος</a:t>
            </a:r>
          </a:p>
          <a:p>
            <a:pPr marL="571500" indent="-571500" algn="ctr">
              <a:buFont typeface="Wingdings" panose="05000000000000000000" pitchFamily="2" charset="2"/>
              <a:buChar char="ü"/>
            </a:pPr>
            <a:r>
              <a:rPr lang="el-GR" sz="3600" b="1" dirty="0" smtClean="0">
                <a:solidFill>
                  <a:srgbClr val="FFC000"/>
                </a:solidFill>
              </a:rPr>
              <a:t>Βιτρούβιος </a:t>
            </a:r>
          </a:p>
          <a:p>
            <a:pPr marL="571500" indent="-571500" algn="ctr">
              <a:buFont typeface="Wingdings" panose="05000000000000000000" pitchFamily="2" charset="2"/>
              <a:buChar char="ü"/>
            </a:pPr>
            <a:r>
              <a:rPr lang="el-GR" sz="3600" b="1" dirty="0" smtClean="0">
                <a:solidFill>
                  <a:srgbClr val="FFC000"/>
                </a:solidFill>
              </a:rPr>
              <a:t>Κικέρων</a:t>
            </a:r>
            <a:endParaRPr lang="el-GR" sz="3600" b="1" dirty="0">
              <a:solidFill>
                <a:srgbClr val="FFC000"/>
              </a:solidFill>
            </a:endParaRPr>
          </a:p>
        </p:txBody>
      </p:sp>
      <p:pic>
        <p:nvPicPr>
          <p:cNvPr id="4" name="3 - Εικόνα" descr="Gipsmodelle_Wiener_Historismus_Hofburg-Keller_2012_33_Alois_Düll,_Polybios.jpg"/>
          <p:cNvPicPr>
            <a:picLocks noChangeAspect="1"/>
          </p:cNvPicPr>
          <p:nvPr/>
        </p:nvPicPr>
        <p:blipFill>
          <a:blip r:embed="rId2" cstate="print"/>
          <a:stretch>
            <a:fillRect/>
          </a:stretch>
        </p:blipFill>
        <p:spPr>
          <a:xfrm>
            <a:off x="7092281" y="814264"/>
            <a:ext cx="1453082" cy="2179624"/>
          </a:xfrm>
          <a:prstGeom prst="rect">
            <a:avLst/>
          </a:prstGeom>
          <a:ln w="57150">
            <a:solidFill>
              <a:schemeClr val="accent2">
                <a:lumMod val="50000"/>
              </a:schemeClr>
            </a:solidFill>
          </a:ln>
        </p:spPr>
      </p:pic>
      <p:pic>
        <p:nvPicPr>
          <p:cNvPr id="5" name="4 - Εικόνα" descr="αρχείο λήψης (34).jpg"/>
          <p:cNvPicPr>
            <a:picLocks noChangeAspect="1"/>
          </p:cNvPicPr>
          <p:nvPr/>
        </p:nvPicPr>
        <p:blipFill>
          <a:blip r:embed="rId3" cstate="print"/>
          <a:stretch>
            <a:fillRect/>
          </a:stretch>
        </p:blipFill>
        <p:spPr>
          <a:xfrm>
            <a:off x="4928678" y="1916832"/>
            <a:ext cx="1513643" cy="1800200"/>
          </a:xfrm>
          <a:prstGeom prst="rect">
            <a:avLst/>
          </a:prstGeom>
          <a:ln w="57150">
            <a:solidFill>
              <a:schemeClr val="accent2">
                <a:lumMod val="50000"/>
              </a:schemeClr>
            </a:solidFill>
          </a:ln>
        </p:spPr>
      </p:pic>
      <p:pic>
        <p:nvPicPr>
          <p:cNvPr id="6" name="5 - Εικόνα" descr="300px-Vitruvius (1).jpg"/>
          <p:cNvPicPr>
            <a:picLocks noChangeAspect="1"/>
          </p:cNvPicPr>
          <p:nvPr/>
        </p:nvPicPr>
        <p:blipFill>
          <a:blip r:embed="rId4" cstate="print"/>
          <a:stretch>
            <a:fillRect/>
          </a:stretch>
        </p:blipFill>
        <p:spPr>
          <a:xfrm>
            <a:off x="6415318" y="4297164"/>
            <a:ext cx="2500007" cy="1625008"/>
          </a:xfrm>
          <a:prstGeom prst="rect">
            <a:avLst/>
          </a:prstGeom>
          <a:ln w="57150">
            <a:solidFill>
              <a:schemeClr val="accent2">
                <a:lumMod val="50000"/>
              </a:schemeClr>
            </a:solidFill>
          </a:ln>
        </p:spPr>
      </p:pic>
      <p:pic>
        <p:nvPicPr>
          <p:cNvPr id="7" name="6 - Εικόνα" descr="300px-M-T-Cicero.jpg"/>
          <p:cNvPicPr>
            <a:picLocks noChangeAspect="1"/>
          </p:cNvPicPr>
          <p:nvPr/>
        </p:nvPicPr>
        <p:blipFill>
          <a:blip r:embed="rId5" cstate="print"/>
          <a:stretch>
            <a:fillRect/>
          </a:stretch>
        </p:blipFill>
        <p:spPr>
          <a:xfrm>
            <a:off x="3559578" y="4565067"/>
            <a:ext cx="1592795" cy="2139653"/>
          </a:xfrm>
          <a:prstGeom prst="rect">
            <a:avLst/>
          </a:prstGeom>
          <a:ln w="57150">
            <a:solidFill>
              <a:schemeClr val="accent2">
                <a:lumMod val="50000"/>
              </a:schemeClr>
            </a:solidFill>
          </a:ln>
        </p:spPr>
      </p:pic>
    </p:spTree>
    <p:extLst>
      <p:ext uri="{BB962C8B-B14F-4D97-AF65-F5344CB8AC3E}">
        <p14:creationId xmlns:p14="http://schemas.microsoft.com/office/powerpoint/2010/main" val="4223533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404664"/>
            <a:ext cx="9036496" cy="1200329"/>
          </a:xfrm>
          <a:prstGeom prst="rect">
            <a:avLst/>
          </a:prstGeom>
          <a:noFill/>
        </p:spPr>
        <p:txBody>
          <a:bodyPr wrap="square" rtlCol="0">
            <a:spAutoFit/>
          </a:bodyPr>
          <a:lstStyle/>
          <a:p>
            <a:pPr lvl="0" algn="ctr"/>
            <a:r>
              <a:rPr lang="el-GR" sz="3600" b="1" dirty="0" smtClean="0">
                <a:solidFill>
                  <a:srgbClr val="FFC000"/>
                </a:solidFill>
                <a:latin typeface="+mj-lt"/>
              </a:rPr>
              <a:t>ΘΕΜΑΤΙΚΕΣ ΕΝΟΤΗΤΕΣ</a:t>
            </a:r>
          </a:p>
          <a:p>
            <a:pPr lvl="0" algn="ctr"/>
            <a:r>
              <a:rPr lang="el-GR" sz="3600" b="1" dirty="0" smtClean="0">
                <a:solidFill>
                  <a:schemeClr val="accent2">
                    <a:lumMod val="60000"/>
                    <a:lumOff val="40000"/>
                  </a:schemeClr>
                </a:solidFill>
                <a:latin typeface="+mj-lt"/>
              </a:rPr>
              <a:t>ΠΟΙΑ ΕΡΓΑ ΤΟΥ ΕΦΘΑΣΑΝ ΣΕ ΜΑΣ ΚΑΙ ΠΩΣ</a:t>
            </a:r>
            <a:endParaRPr lang="el-GR" sz="3600" b="1" dirty="0">
              <a:solidFill>
                <a:schemeClr val="accent2">
                  <a:lumMod val="60000"/>
                  <a:lumOff val="40000"/>
                </a:schemeClr>
              </a:solidFill>
              <a:latin typeface="+mj-lt"/>
            </a:endParaRPr>
          </a:p>
        </p:txBody>
      </p:sp>
      <p:sp>
        <p:nvSpPr>
          <p:cNvPr id="5" name="4 - TextBox"/>
          <p:cNvSpPr txBox="1"/>
          <p:nvPr/>
        </p:nvSpPr>
        <p:spPr>
          <a:xfrm>
            <a:off x="1331640" y="1770329"/>
            <a:ext cx="6480720" cy="1938992"/>
          </a:xfrm>
          <a:prstGeom prst="rect">
            <a:avLst/>
          </a:prstGeom>
          <a:noFill/>
          <a:ln w="57150">
            <a:solidFill>
              <a:schemeClr val="accent2">
                <a:lumMod val="50000"/>
              </a:schemeClr>
            </a:solidFill>
          </a:ln>
        </p:spPr>
        <p:txBody>
          <a:bodyPr wrap="square" rtlCol="0">
            <a:spAutoFit/>
          </a:bodyPr>
          <a:lstStyle/>
          <a:p>
            <a:pPr algn="ctr">
              <a:buFont typeface="Wingdings" pitchFamily="2" charset="2"/>
              <a:buChar char="§"/>
            </a:pPr>
            <a:r>
              <a:rPr lang="el-GR" sz="4000" b="1" dirty="0" smtClean="0">
                <a:solidFill>
                  <a:srgbClr val="FFC000"/>
                </a:solidFill>
              </a:rPr>
              <a:t>Κώδικας Α’</a:t>
            </a:r>
          </a:p>
          <a:p>
            <a:pPr algn="ctr">
              <a:buFont typeface="Wingdings" pitchFamily="2" charset="2"/>
              <a:buChar char="§"/>
            </a:pPr>
            <a:r>
              <a:rPr lang="el-GR" sz="4000" b="1" dirty="0" smtClean="0">
                <a:solidFill>
                  <a:srgbClr val="FFC000"/>
                </a:solidFill>
              </a:rPr>
              <a:t>Κώδικας Β’</a:t>
            </a:r>
          </a:p>
          <a:p>
            <a:pPr algn="ctr">
              <a:buFont typeface="Wingdings" pitchFamily="2" charset="2"/>
              <a:buChar char="§"/>
            </a:pPr>
            <a:r>
              <a:rPr lang="el-GR" sz="4000" b="1" dirty="0" smtClean="0">
                <a:solidFill>
                  <a:srgbClr val="FFC000"/>
                </a:solidFill>
              </a:rPr>
              <a:t>Κώδικας Γ’</a:t>
            </a:r>
            <a:endParaRPr lang="el-GR" sz="4000" b="1" dirty="0">
              <a:solidFill>
                <a:srgbClr val="FFC000"/>
              </a:solidFill>
            </a:endParaRPr>
          </a:p>
        </p:txBody>
      </p:sp>
      <p:pic>
        <p:nvPicPr>
          <p:cNvPr id="6" name="5 - Εικόνα" descr="depositphotos_106667708-stock-photo-old-ancient-book-with-golden.jpg"/>
          <p:cNvPicPr>
            <a:picLocks noChangeAspect="1"/>
          </p:cNvPicPr>
          <p:nvPr/>
        </p:nvPicPr>
        <p:blipFill>
          <a:blip r:embed="rId2" cstate="print"/>
          <a:stretch>
            <a:fillRect/>
          </a:stretch>
        </p:blipFill>
        <p:spPr>
          <a:xfrm>
            <a:off x="467544" y="4212177"/>
            <a:ext cx="3024336" cy="2175861"/>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 Εικόνα" descr="images (35).jpg"/>
          <p:cNvPicPr>
            <a:picLocks noChangeAspect="1"/>
          </p:cNvPicPr>
          <p:nvPr/>
        </p:nvPicPr>
        <p:blipFill>
          <a:blip r:embed="rId3" cstate="print"/>
          <a:stretch>
            <a:fillRect/>
          </a:stretch>
        </p:blipFill>
        <p:spPr>
          <a:xfrm>
            <a:off x="5743326" y="4026097"/>
            <a:ext cx="2559398" cy="2548023"/>
          </a:xfrm>
          <a:prstGeom prst="rect">
            <a:avLst/>
          </a:prstGeom>
          <a:ln w="57150">
            <a:solidFill>
              <a:schemeClr val="accent2">
                <a:lumMod val="50000"/>
              </a:schemeClr>
            </a:solidFill>
          </a:ln>
        </p:spPr>
      </p:pic>
    </p:spTree>
    <p:extLst>
      <p:ext uri="{BB962C8B-B14F-4D97-AF65-F5344CB8AC3E}">
        <p14:creationId xmlns:p14="http://schemas.microsoft.com/office/powerpoint/2010/main" val="28885494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2492896"/>
            <a:ext cx="8928992" cy="1508105"/>
          </a:xfrm>
          <a:prstGeom prst="rect">
            <a:avLst/>
          </a:prstGeom>
          <a:noFill/>
        </p:spPr>
        <p:txBody>
          <a:bodyPr wrap="square" rtlCol="0">
            <a:spAutoFit/>
          </a:bodyPr>
          <a:lstStyle/>
          <a:p>
            <a:pPr algn="ctr"/>
            <a:r>
              <a:rPr lang="el-GR" sz="3200" b="1" dirty="0" smtClean="0">
                <a:solidFill>
                  <a:schemeClr val="tx1">
                    <a:lumMod val="65000"/>
                    <a:lumOff val="35000"/>
                  </a:schemeClr>
                </a:solidFill>
                <a:ea typeface="Cambria Math" pitchFamily="18" charset="0"/>
              </a:rPr>
              <a:t>Η περιπέτεια του παλίμψηστου</a:t>
            </a:r>
          </a:p>
          <a:p>
            <a:pPr algn="ctr"/>
            <a:r>
              <a:rPr lang="el-GR" sz="3200" b="1" dirty="0" smtClean="0">
                <a:solidFill>
                  <a:schemeClr val="tx1">
                    <a:lumMod val="65000"/>
                    <a:lumOff val="35000"/>
                  </a:schemeClr>
                </a:solidFill>
                <a:ea typeface="Cambria Math" pitchFamily="18" charset="0"/>
              </a:rPr>
              <a:t>γνωστού ως: </a:t>
            </a:r>
            <a:r>
              <a:rPr lang="el-GR" sz="3200" b="1" dirty="0"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a:t>
            </a:r>
            <a:r>
              <a:rPr lang="el-GR" sz="3200" b="1" dirty="0" smtClean="0">
                <a:solidFill>
                  <a:srgbClr val="FFC000"/>
                </a:solidFill>
                <a:effectLst>
                  <a:outerShdw blurRad="38100" dist="38100" dir="2700000" algn="tl">
                    <a:srgbClr val="000000">
                      <a:alpha val="43137"/>
                    </a:srgbClr>
                  </a:outerShdw>
                </a:effectLst>
                <a:ea typeface="Cambria Math" pitchFamily="18" charset="0"/>
              </a:rPr>
              <a:t>Ο κώδικας του Αρχιμήδη</a:t>
            </a:r>
            <a:r>
              <a:rPr lang="el-GR" sz="3200" b="1" dirty="0"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a:t>
            </a:r>
          </a:p>
          <a:p>
            <a:pPr algn="ctr"/>
            <a:endParaRPr lang="el-GR" sz="2800" dirty="0">
              <a:solidFill>
                <a:schemeClr val="tx1">
                  <a:lumMod val="65000"/>
                  <a:lumOff val="35000"/>
                </a:schemeClr>
              </a:solidFill>
              <a:latin typeface="Cambria Math" pitchFamily="18" charset="0"/>
              <a:ea typeface="Cambria Math" pitchFamily="18" charset="0"/>
            </a:endParaRPr>
          </a:p>
        </p:txBody>
      </p:sp>
      <p:pic>
        <p:nvPicPr>
          <p:cNvPr id="3" name="2 - Εικόνα" descr="images (46).jpg"/>
          <p:cNvPicPr>
            <a:picLocks noChangeAspect="1"/>
          </p:cNvPicPr>
          <p:nvPr/>
        </p:nvPicPr>
        <p:blipFill>
          <a:blip r:embed="rId2" cstate="print"/>
          <a:stretch>
            <a:fillRect/>
          </a:stretch>
        </p:blipFill>
        <p:spPr>
          <a:xfrm>
            <a:off x="2699792" y="4055156"/>
            <a:ext cx="3399407" cy="2253956"/>
          </a:xfrm>
          <a:prstGeom prst="rect">
            <a:avLst/>
          </a:prstGeom>
          <a:ln w="76200">
            <a:solidFill>
              <a:srgbClr val="C88472"/>
            </a:solidFill>
          </a:ln>
        </p:spPr>
      </p:pic>
      <p:pic>
        <p:nvPicPr>
          <p:cNvPr id="4" name="3 - Εικόνα" descr="αρχείο λήψης.jpg"/>
          <p:cNvPicPr>
            <a:picLocks noChangeAspect="1"/>
          </p:cNvPicPr>
          <p:nvPr/>
        </p:nvPicPr>
        <p:blipFill>
          <a:blip r:embed="rId3" cstate="print"/>
          <a:stretch>
            <a:fillRect/>
          </a:stretch>
        </p:blipFill>
        <p:spPr>
          <a:xfrm>
            <a:off x="395536" y="692695"/>
            <a:ext cx="2304256" cy="1601843"/>
          </a:xfrm>
          <a:prstGeom prst="rect">
            <a:avLst/>
          </a:prstGeom>
          <a:ln w="76200">
            <a:solidFill>
              <a:srgbClr val="C88472"/>
            </a:solidFill>
          </a:ln>
        </p:spPr>
      </p:pic>
      <p:pic>
        <p:nvPicPr>
          <p:cNvPr id="6" name="5 - Εικόνα" descr="images (1).jpg"/>
          <p:cNvPicPr>
            <a:picLocks noChangeAspect="1"/>
          </p:cNvPicPr>
          <p:nvPr/>
        </p:nvPicPr>
        <p:blipFill>
          <a:blip r:embed="rId4" cstate="print"/>
          <a:stretch>
            <a:fillRect/>
          </a:stretch>
        </p:blipFill>
        <p:spPr>
          <a:xfrm>
            <a:off x="6445316" y="476672"/>
            <a:ext cx="2103910" cy="1584024"/>
          </a:xfrm>
          <a:prstGeom prst="rect">
            <a:avLst/>
          </a:prstGeom>
          <a:ln w="76200">
            <a:solidFill>
              <a:srgbClr val="C88472"/>
            </a:solidFill>
          </a:ln>
        </p:spPr>
      </p:pic>
    </p:spTree>
    <p:extLst>
      <p:ext uri="{BB962C8B-B14F-4D97-AF65-F5344CB8AC3E}">
        <p14:creationId xmlns:p14="http://schemas.microsoft.com/office/powerpoint/2010/main" val="512991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ρχείο λήψης (6).jpg"/>
          <p:cNvPicPr>
            <a:picLocks noChangeAspect="1"/>
          </p:cNvPicPr>
          <p:nvPr/>
        </p:nvPicPr>
        <p:blipFill>
          <a:blip r:embed="rId2" cstate="print"/>
          <a:stretch>
            <a:fillRect/>
          </a:stretch>
        </p:blipFill>
        <p:spPr>
          <a:xfrm>
            <a:off x="2523981" y="260648"/>
            <a:ext cx="3768419" cy="2826314"/>
          </a:xfrm>
          <a:prstGeom prst="rect">
            <a:avLst/>
          </a:prstGeom>
          <a:ln w="57150" cap="sq">
            <a:solidFill>
              <a:srgbClr val="C88472"/>
            </a:solidFill>
            <a:prstDash val="solid"/>
            <a:miter lim="800000"/>
          </a:ln>
          <a:effectLst>
            <a:outerShdw blurRad="50800" dist="38100" dir="2700000" algn="tl" rotWithShape="0">
              <a:srgbClr val="000000">
                <a:alpha val="43000"/>
              </a:srgbClr>
            </a:outerShdw>
          </a:effectLst>
        </p:spPr>
      </p:pic>
      <p:sp>
        <p:nvSpPr>
          <p:cNvPr id="4" name="3 - TextBox"/>
          <p:cNvSpPr txBox="1"/>
          <p:nvPr/>
        </p:nvSpPr>
        <p:spPr>
          <a:xfrm>
            <a:off x="251520" y="3356992"/>
            <a:ext cx="8640960" cy="2185214"/>
          </a:xfrm>
          <a:prstGeom prst="rect">
            <a:avLst/>
          </a:prstGeom>
          <a:noFill/>
        </p:spPr>
        <p:txBody>
          <a:bodyPr wrap="square" rtlCol="0">
            <a:spAutoFit/>
          </a:bodyPr>
          <a:lstStyle/>
          <a:p>
            <a:r>
              <a:rPr lang="en-US" sz="2800" b="1" dirty="0" smtClean="0">
                <a:solidFill>
                  <a:srgbClr val="FFC000"/>
                </a:solidFill>
                <a:ea typeface="Cambria Math" pitchFamily="18" charset="0"/>
              </a:rPr>
              <a:t>            </a:t>
            </a:r>
            <a:r>
              <a:rPr lang="el-GR" sz="2800" b="1" dirty="0" smtClean="0">
                <a:solidFill>
                  <a:srgbClr val="FFC000"/>
                </a:solidFill>
                <a:ea typeface="Cambria Math" pitchFamily="18" charset="0"/>
              </a:rPr>
              <a:t>              </a:t>
            </a:r>
            <a:r>
              <a:rPr lang="en-US" sz="2800" b="1" dirty="0" smtClean="0">
                <a:solidFill>
                  <a:srgbClr val="FFC000"/>
                </a:solidFill>
                <a:ea typeface="Cambria Math" pitchFamily="18" charset="0"/>
              </a:rPr>
              <a:t>29</a:t>
            </a:r>
            <a:r>
              <a:rPr lang="el-GR" sz="2800" b="1" dirty="0" smtClean="0">
                <a:solidFill>
                  <a:srgbClr val="FFC000"/>
                </a:solidFill>
                <a:ea typeface="Cambria Math" pitchFamily="18" charset="0"/>
              </a:rPr>
              <a:t> Οκτωβρίου 1998 </a:t>
            </a:r>
          </a:p>
          <a:p>
            <a:endParaRPr lang="el-GR" sz="2800" b="1" dirty="0" smtClean="0">
              <a:solidFill>
                <a:schemeClr val="tx1">
                  <a:lumMod val="65000"/>
                  <a:lumOff val="35000"/>
                </a:schemeClr>
              </a:solidFill>
              <a:ea typeface="Cambria Math" pitchFamily="18" charset="0"/>
            </a:endParaRPr>
          </a:p>
          <a:p>
            <a:pPr marL="571500" indent="-571500" algn="ctr">
              <a:buFont typeface="Wingdings" panose="05000000000000000000" pitchFamily="2" charset="2"/>
              <a:buChar char="ü"/>
            </a:pPr>
            <a:r>
              <a:rPr lang="el-GR" sz="4000" b="1" dirty="0">
                <a:solidFill>
                  <a:schemeClr val="tx1">
                    <a:lumMod val="65000"/>
                    <a:lumOff val="35000"/>
                  </a:schemeClr>
                </a:solidFill>
                <a:ea typeface="Cambria Math" pitchFamily="18" charset="0"/>
              </a:rPr>
              <a:t>Δ</a:t>
            </a:r>
            <a:r>
              <a:rPr lang="el-GR" sz="4000" b="1" dirty="0" smtClean="0">
                <a:solidFill>
                  <a:schemeClr val="tx1">
                    <a:lumMod val="65000"/>
                    <a:lumOff val="35000"/>
                  </a:schemeClr>
                </a:solidFill>
                <a:ea typeface="Cambria Math" pitchFamily="18" charset="0"/>
              </a:rPr>
              <a:t>ημοπρασία  του κώδικα </a:t>
            </a:r>
          </a:p>
          <a:p>
            <a:pPr marL="571500" indent="-571500" algn="ctr">
              <a:buFont typeface="Wingdings" panose="05000000000000000000" pitchFamily="2" charset="2"/>
              <a:buChar char="ü"/>
            </a:pPr>
            <a:r>
              <a:rPr lang="el-GR" sz="4000" b="1" dirty="0" smtClean="0">
                <a:solidFill>
                  <a:schemeClr val="tx1">
                    <a:lumMod val="65000"/>
                    <a:lumOff val="35000"/>
                  </a:schemeClr>
                </a:solidFill>
                <a:ea typeface="Cambria Math" pitchFamily="18" charset="0"/>
              </a:rPr>
              <a:t>Οίκος </a:t>
            </a:r>
            <a:r>
              <a:rPr lang="en-US" sz="4000" b="1" dirty="0" smtClean="0">
                <a:solidFill>
                  <a:schemeClr val="tx1">
                    <a:lumMod val="65000"/>
                    <a:lumOff val="35000"/>
                  </a:schemeClr>
                </a:solidFill>
                <a:ea typeface="Cambria Math" pitchFamily="18" charset="0"/>
              </a:rPr>
              <a:t>Christie’s </a:t>
            </a:r>
            <a:r>
              <a:rPr lang="el-GR" sz="4000" b="1" dirty="0" smtClean="0">
                <a:solidFill>
                  <a:schemeClr val="tx1">
                    <a:lumMod val="65000"/>
                    <a:lumOff val="35000"/>
                  </a:schemeClr>
                </a:solidFill>
                <a:ea typeface="Cambria Math" pitchFamily="18" charset="0"/>
              </a:rPr>
              <a:t>στην Νέα Υόρκη</a:t>
            </a:r>
            <a:r>
              <a:rPr lang="en-US" sz="4000" b="1" dirty="0" smtClean="0">
                <a:solidFill>
                  <a:schemeClr val="tx1">
                    <a:lumMod val="65000"/>
                    <a:lumOff val="35000"/>
                  </a:schemeClr>
                </a:solidFill>
                <a:ea typeface="Cambria Math" pitchFamily="18" charset="0"/>
              </a:rPr>
              <a:t> </a:t>
            </a:r>
            <a:endParaRPr lang="el-GR" sz="4000" b="1" dirty="0" smtClean="0">
              <a:solidFill>
                <a:schemeClr val="tx1">
                  <a:lumMod val="65000"/>
                  <a:lumOff val="35000"/>
                </a:schemeClr>
              </a:solidFill>
              <a:ea typeface="Cambria Math" pitchFamily="18" charset="0"/>
            </a:endParaRPr>
          </a:p>
        </p:txBody>
      </p:sp>
    </p:spTree>
    <p:extLst>
      <p:ext uri="{BB962C8B-B14F-4D97-AF65-F5344CB8AC3E}">
        <p14:creationId xmlns:p14="http://schemas.microsoft.com/office/powerpoint/2010/main" val="29226977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07504" y="1484784"/>
            <a:ext cx="9036496" cy="5262979"/>
          </a:xfrm>
          <a:prstGeom prst="rect">
            <a:avLst/>
          </a:prstGeom>
          <a:noFill/>
        </p:spPr>
        <p:txBody>
          <a:bodyPr wrap="square" rtlCol="0">
            <a:spAutoFit/>
          </a:bodyPr>
          <a:lstStyle/>
          <a:p>
            <a:pPr algn="ctr"/>
            <a:r>
              <a:rPr lang="el-GR" sz="2400" b="1" dirty="0" err="1" smtClean="0">
                <a:solidFill>
                  <a:schemeClr val="tx1">
                    <a:lumMod val="65000"/>
                    <a:lumOff val="35000"/>
                  </a:schemeClr>
                </a:solidFill>
                <a:ea typeface="Cambria Math" pitchFamily="18" charset="0"/>
              </a:rPr>
              <a:t>Ββλίο</a:t>
            </a:r>
            <a:r>
              <a:rPr lang="el-GR" sz="2400" b="1" dirty="0" smtClean="0">
                <a:solidFill>
                  <a:schemeClr val="tx1">
                    <a:lumMod val="65000"/>
                    <a:lumOff val="35000"/>
                  </a:schemeClr>
                </a:solidFill>
                <a:ea typeface="Cambria Math" pitchFamily="18" charset="0"/>
              </a:rPr>
              <a:t> προσευχών του 13</a:t>
            </a:r>
            <a:r>
              <a:rPr lang="el-GR" sz="2400" b="1" baseline="30000" dirty="0" smtClean="0">
                <a:solidFill>
                  <a:schemeClr val="tx1">
                    <a:lumMod val="65000"/>
                    <a:lumOff val="35000"/>
                  </a:schemeClr>
                </a:solidFill>
                <a:ea typeface="Cambria Math" pitchFamily="18" charset="0"/>
              </a:rPr>
              <a:t>ου</a:t>
            </a:r>
            <a:r>
              <a:rPr lang="el-GR" sz="2400" b="1" dirty="0" smtClean="0">
                <a:solidFill>
                  <a:schemeClr val="tx1">
                    <a:lumMod val="65000"/>
                    <a:lumOff val="35000"/>
                  </a:schemeClr>
                </a:solidFill>
                <a:ea typeface="Cambria Math" pitchFamily="18" charset="0"/>
              </a:rPr>
              <a:t> αιώνα</a:t>
            </a:r>
          </a:p>
          <a:p>
            <a:pPr algn="ctr"/>
            <a:r>
              <a:rPr lang="el-GR" sz="2400" b="1" dirty="0" smtClean="0">
                <a:solidFill>
                  <a:schemeClr val="tx1">
                    <a:lumMod val="65000"/>
                    <a:lumOff val="35000"/>
                  </a:schemeClr>
                </a:solidFill>
                <a:ea typeface="Cambria Math" pitchFamily="18" charset="0"/>
              </a:rPr>
              <a:t> δυσανάγνωστο και σε άθλια κατάσταση.</a:t>
            </a:r>
          </a:p>
          <a:p>
            <a:pPr algn="ctr"/>
            <a:endParaRPr lang="el-GR" sz="2400" b="1" dirty="0" smtClean="0">
              <a:solidFill>
                <a:schemeClr val="tx1">
                  <a:lumMod val="65000"/>
                  <a:lumOff val="35000"/>
                </a:schemeClr>
              </a:solidFill>
              <a:ea typeface="Cambria Math" pitchFamily="18" charset="0"/>
            </a:endParaRPr>
          </a:p>
          <a:p>
            <a:pPr algn="ctr"/>
            <a:r>
              <a:rPr lang="el-GR" sz="2400" b="1" dirty="0" smtClean="0">
                <a:solidFill>
                  <a:schemeClr val="tx1">
                    <a:lumMod val="65000"/>
                    <a:lumOff val="35000"/>
                  </a:schemeClr>
                </a:solidFill>
                <a:ea typeface="Cambria Math" pitchFamily="18" charset="0"/>
              </a:rPr>
              <a:t>Κάτω από τις προσευχές διακρίνονταν κάποιες </a:t>
            </a:r>
          </a:p>
          <a:p>
            <a:pPr algn="ctr"/>
            <a:r>
              <a:rPr lang="el-GR" sz="2400" b="1" dirty="0" smtClean="0">
                <a:solidFill>
                  <a:schemeClr val="tx1">
                    <a:lumMod val="65000"/>
                    <a:lumOff val="35000"/>
                  </a:schemeClr>
                </a:solidFill>
                <a:ea typeface="Cambria Math" pitchFamily="18" charset="0"/>
              </a:rPr>
              <a:t>   σβησμένες λέξεις που ανήκαν σε μια </a:t>
            </a:r>
            <a:r>
              <a:rPr lang="el-GR" sz="2400" b="1" dirty="0" smtClean="0">
                <a:solidFill>
                  <a:srgbClr val="FFC000"/>
                </a:solidFill>
                <a:ea typeface="Cambria Math" pitchFamily="18" charset="0"/>
              </a:rPr>
              <a:t>μαθηματική ιδιοφυΐα </a:t>
            </a:r>
          </a:p>
          <a:p>
            <a:pPr algn="ctr"/>
            <a:r>
              <a:rPr lang="el-GR" sz="2400" b="1" dirty="0" smtClean="0">
                <a:solidFill>
                  <a:schemeClr val="tx1">
                    <a:lumMod val="65000"/>
                    <a:lumOff val="35000"/>
                  </a:schemeClr>
                </a:solidFill>
                <a:ea typeface="Cambria Math" pitchFamily="18" charset="0"/>
              </a:rPr>
              <a:t>  της αρχαιότητας: τον Αρχιμήδη από τις Συρακούσες.</a:t>
            </a:r>
          </a:p>
          <a:p>
            <a:pPr algn="ctr"/>
            <a:endParaRPr lang="el-GR" sz="2400" b="1" dirty="0" smtClean="0">
              <a:solidFill>
                <a:schemeClr val="tx1">
                  <a:lumMod val="65000"/>
                  <a:lumOff val="35000"/>
                </a:schemeClr>
              </a:solidFill>
              <a:ea typeface="Cambria Math" pitchFamily="18" charset="0"/>
            </a:endParaRPr>
          </a:p>
          <a:p>
            <a:pPr algn="ctr"/>
            <a:r>
              <a:rPr lang="el-GR" sz="2400" dirty="0" smtClean="0">
                <a:solidFill>
                  <a:schemeClr val="tx1">
                    <a:lumMod val="65000"/>
                    <a:lumOff val="35000"/>
                  </a:schemeClr>
                </a:solidFill>
                <a:ea typeface="Cambria Math" pitchFamily="18" charset="0"/>
              </a:rPr>
              <a:t> </a:t>
            </a:r>
            <a:r>
              <a:rPr lang="el-GR" sz="2400" b="1" dirty="0" smtClean="0">
                <a:solidFill>
                  <a:schemeClr val="tx1">
                    <a:lumMod val="65000"/>
                    <a:lumOff val="35000"/>
                  </a:schemeClr>
                </a:solidFill>
                <a:ea typeface="Cambria Math" pitchFamily="18" charset="0"/>
              </a:rPr>
              <a:t>Περιελάμβανε τα</a:t>
            </a:r>
          </a:p>
          <a:p>
            <a:pPr algn="ctr"/>
            <a:endParaRPr lang="el-GR" sz="2400" dirty="0" smtClean="0">
              <a:solidFill>
                <a:schemeClr val="tx1">
                  <a:lumMod val="65000"/>
                  <a:lumOff val="35000"/>
                </a:schemeClr>
              </a:solidFill>
              <a:ea typeface="Cambria Math" pitchFamily="18" charset="0"/>
            </a:endParaRPr>
          </a:p>
          <a:p>
            <a:pPr algn="ctr"/>
            <a:r>
              <a:rPr lang="el-GR" sz="2400" b="1" dirty="0" smtClean="0">
                <a:solidFill>
                  <a:schemeClr val="tx1">
                    <a:lumMod val="65000"/>
                    <a:lumOff val="35000"/>
                  </a:schemeClr>
                </a:solidFill>
                <a:ea typeface="Cambria Math" pitchFamily="18" charset="0"/>
              </a:rPr>
              <a:t>1. </a:t>
            </a:r>
            <a:r>
              <a:rPr lang="el-GR" sz="2400" dirty="0" smtClean="0">
                <a:solidFill>
                  <a:schemeClr val="tx1">
                    <a:lumMod val="65000"/>
                    <a:lumOff val="35000"/>
                  </a:schemeClr>
                </a:solidFill>
                <a:ea typeface="Cambria Math" pitchFamily="18" charset="0"/>
              </a:rPr>
              <a:t>«</a:t>
            </a:r>
            <a:r>
              <a:rPr lang="el-GR" sz="2400" b="1" dirty="0" smtClean="0">
                <a:solidFill>
                  <a:srgbClr val="FFC000"/>
                </a:solidFill>
                <a:effectLst>
                  <a:outerShdw blurRad="38100" dist="38100" dir="2700000" algn="tl">
                    <a:srgbClr val="000000">
                      <a:alpha val="43137"/>
                    </a:srgbClr>
                  </a:outerShdw>
                </a:effectLst>
                <a:ea typeface="Cambria Math" pitchFamily="18" charset="0"/>
              </a:rPr>
              <a:t>Περί  </a:t>
            </a:r>
            <a:r>
              <a:rPr lang="el-GR" sz="2400" b="1" dirty="0" err="1" smtClean="0">
                <a:solidFill>
                  <a:srgbClr val="FFC000"/>
                </a:solidFill>
                <a:effectLst>
                  <a:outerShdw blurRad="38100" dist="38100" dir="2700000" algn="tl">
                    <a:srgbClr val="000000">
                      <a:alpha val="43137"/>
                    </a:srgbClr>
                  </a:outerShdw>
                </a:effectLst>
                <a:ea typeface="Cambria Math" pitchFamily="18" charset="0"/>
              </a:rPr>
              <a:t>Οχουμένων</a:t>
            </a:r>
            <a:r>
              <a:rPr lang="el-GR" sz="2400" b="1" dirty="0"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 </a:t>
            </a:r>
            <a:endParaRPr lang="el-GR" sz="2400" dirty="0" smtClean="0">
              <a:solidFill>
                <a:schemeClr val="tx1">
                  <a:lumMod val="65000"/>
                  <a:lumOff val="35000"/>
                </a:schemeClr>
              </a:solidFill>
              <a:ea typeface="Cambria Math" pitchFamily="18" charset="0"/>
            </a:endParaRPr>
          </a:p>
          <a:p>
            <a:pPr algn="ctr"/>
            <a:r>
              <a:rPr lang="el-GR" sz="2400" b="1" dirty="0" smtClean="0">
                <a:solidFill>
                  <a:schemeClr val="tx1">
                    <a:lumMod val="65000"/>
                    <a:lumOff val="35000"/>
                  </a:schemeClr>
                </a:solidFill>
                <a:ea typeface="Cambria Math" pitchFamily="18" charset="0"/>
              </a:rPr>
              <a:t> 2.  Την επαναστατική</a:t>
            </a:r>
            <a:r>
              <a:rPr lang="el-GR" sz="2400" dirty="0" smtClean="0">
                <a:solidFill>
                  <a:schemeClr val="tx1">
                    <a:lumMod val="65000"/>
                    <a:lumOff val="35000"/>
                  </a:schemeClr>
                </a:solidFill>
                <a:ea typeface="Cambria Math" pitchFamily="18" charset="0"/>
              </a:rPr>
              <a:t> «</a:t>
            </a:r>
            <a:r>
              <a:rPr lang="el-GR" sz="2400" b="1" dirty="0" smtClean="0">
                <a:solidFill>
                  <a:srgbClr val="FFC000"/>
                </a:solidFill>
                <a:effectLst>
                  <a:outerShdw blurRad="38100" dist="38100" dir="2700000" algn="tl">
                    <a:srgbClr val="000000">
                      <a:alpha val="43137"/>
                    </a:srgbClr>
                  </a:outerShdw>
                </a:effectLst>
                <a:ea typeface="Cambria Math" pitchFamily="18" charset="0"/>
              </a:rPr>
              <a:t>Μέθοδο</a:t>
            </a:r>
            <a:r>
              <a:rPr lang="el-GR" sz="2400" b="1" dirty="0" smtClean="0">
                <a:effectLst>
                  <a:outerShdw blurRad="38100" dist="38100" dir="2700000" algn="tl">
                    <a:srgbClr val="000000">
                      <a:alpha val="43137"/>
                    </a:srgbClr>
                  </a:outerShdw>
                </a:effectLst>
                <a:ea typeface="Cambria Math" pitchFamily="18" charset="0"/>
              </a:rPr>
              <a:t>»</a:t>
            </a:r>
            <a:r>
              <a:rPr lang="el-GR" sz="2400" dirty="0" smtClean="0">
                <a:solidFill>
                  <a:schemeClr val="tx1">
                    <a:lumMod val="65000"/>
                    <a:lumOff val="35000"/>
                  </a:schemeClr>
                </a:solidFill>
                <a:ea typeface="Cambria Math" pitchFamily="18" charset="0"/>
              </a:rPr>
              <a:t>  </a:t>
            </a:r>
          </a:p>
          <a:p>
            <a:pPr algn="ctr"/>
            <a:r>
              <a:rPr lang="el-GR" sz="2400" dirty="0" smtClean="0">
                <a:solidFill>
                  <a:schemeClr val="tx1">
                    <a:lumMod val="65000"/>
                    <a:lumOff val="35000"/>
                  </a:schemeClr>
                </a:solidFill>
                <a:ea typeface="Cambria Math" pitchFamily="18" charset="0"/>
              </a:rPr>
              <a:t>[</a:t>
            </a:r>
            <a:r>
              <a:rPr lang="el-GR" sz="2400" b="1" dirty="0"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«Περί  των μηχανικών θεωρημάτων προς  </a:t>
            </a:r>
            <a:r>
              <a:rPr lang="el-GR" sz="2400" b="1" dirty="0" err="1"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Ερατοσθένην</a:t>
            </a:r>
            <a:r>
              <a:rPr lang="el-GR" sz="2400" b="1" dirty="0"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  έφοδος» ]</a:t>
            </a:r>
            <a:r>
              <a:rPr lang="el-GR" sz="2400" dirty="0" smtClean="0">
                <a:solidFill>
                  <a:schemeClr val="tx1">
                    <a:lumMod val="65000"/>
                    <a:lumOff val="35000"/>
                  </a:schemeClr>
                </a:solidFill>
                <a:ea typeface="Cambria Math" pitchFamily="18" charset="0"/>
              </a:rPr>
              <a:t> </a:t>
            </a:r>
          </a:p>
          <a:p>
            <a:pPr algn="ctr"/>
            <a:r>
              <a:rPr lang="el-GR" sz="2400" b="1" dirty="0" smtClean="0">
                <a:solidFill>
                  <a:schemeClr val="tx1">
                    <a:lumMod val="65000"/>
                    <a:lumOff val="35000"/>
                  </a:schemeClr>
                </a:solidFill>
                <a:ea typeface="Cambria Math" pitchFamily="18" charset="0"/>
              </a:rPr>
              <a:t>3. Το παιγνιώδες </a:t>
            </a:r>
            <a:r>
              <a:rPr lang="el-GR" sz="2400" dirty="0" smtClean="0">
                <a:solidFill>
                  <a:srgbClr val="FFC000"/>
                </a:solidFill>
                <a:ea typeface="Cambria Math" pitchFamily="18" charset="0"/>
              </a:rPr>
              <a:t>«</a:t>
            </a:r>
            <a:r>
              <a:rPr lang="el-GR" sz="2400" b="1" dirty="0" err="1" smtClean="0">
                <a:solidFill>
                  <a:srgbClr val="FFC000"/>
                </a:solidFill>
                <a:effectLst>
                  <a:outerShdw blurRad="38100" dist="38100" dir="2700000" algn="tl">
                    <a:srgbClr val="000000">
                      <a:alpha val="43137"/>
                    </a:srgbClr>
                  </a:outerShdw>
                </a:effectLst>
                <a:ea typeface="Cambria Math" pitchFamily="18" charset="0"/>
              </a:rPr>
              <a:t>Στομάχιον</a:t>
            </a:r>
            <a:r>
              <a:rPr lang="el-GR" sz="2400" dirty="0" smtClean="0">
                <a:solidFill>
                  <a:srgbClr val="FFC000"/>
                </a:solidFill>
                <a:ea typeface="Cambria Math" pitchFamily="18" charset="0"/>
              </a:rPr>
              <a:t>»</a:t>
            </a:r>
            <a:endParaRPr lang="el-GR" sz="2400" b="1" dirty="0" smtClean="0">
              <a:solidFill>
                <a:srgbClr val="FFC000"/>
              </a:solidFill>
              <a:effectLst>
                <a:outerShdw blurRad="38100" dist="38100" dir="2700000" algn="tl">
                  <a:srgbClr val="000000">
                    <a:alpha val="43137"/>
                  </a:srgbClr>
                </a:outerShdw>
              </a:effectLst>
              <a:ea typeface="Cambria Math" pitchFamily="18" charset="0"/>
            </a:endParaRPr>
          </a:p>
          <a:p>
            <a:endParaRPr lang="el-GR" sz="2400" dirty="0">
              <a:solidFill>
                <a:schemeClr val="tx1">
                  <a:lumMod val="65000"/>
                  <a:lumOff val="35000"/>
                </a:schemeClr>
              </a:solidFill>
              <a:latin typeface="Cambria Math" pitchFamily="18" charset="0"/>
              <a:ea typeface="Cambria Math" pitchFamily="18" charset="0"/>
            </a:endParaRPr>
          </a:p>
        </p:txBody>
      </p:sp>
      <p:pic>
        <p:nvPicPr>
          <p:cNvPr id="3" name="2 - Εικόνα" descr="αρχείο λήψης.jpg"/>
          <p:cNvPicPr>
            <a:picLocks noChangeAspect="1"/>
          </p:cNvPicPr>
          <p:nvPr/>
        </p:nvPicPr>
        <p:blipFill>
          <a:blip r:embed="rId2" cstate="print"/>
          <a:stretch>
            <a:fillRect/>
          </a:stretch>
        </p:blipFill>
        <p:spPr>
          <a:xfrm>
            <a:off x="137882" y="476672"/>
            <a:ext cx="2049780" cy="1424940"/>
          </a:xfrm>
          <a:prstGeom prst="rect">
            <a:avLst/>
          </a:prstGeom>
          <a:ln w="76200">
            <a:solidFill>
              <a:srgbClr val="B39F87"/>
            </a:solidFill>
          </a:ln>
        </p:spPr>
      </p:pic>
      <p:pic>
        <p:nvPicPr>
          <p:cNvPr id="4" name="3 - Εικόνα" descr="images (18).jpg"/>
          <p:cNvPicPr>
            <a:picLocks noChangeAspect="1"/>
          </p:cNvPicPr>
          <p:nvPr/>
        </p:nvPicPr>
        <p:blipFill>
          <a:blip r:embed="rId3" cstate="print"/>
          <a:stretch>
            <a:fillRect/>
          </a:stretch>
        </p:blipFill>
        <p:spPr>
          <a:xfrm>
            <a:off x="6804248" y="188640"/>
            <a:ext cx="2125980" cy="1379220"/>
          </a:xfrm>
          <a:prstGeom prst="rect">
            <a:avLst/>
          </a:prstGeom>
          <a:ln w="57150">
            <a:solidFill>
              <a:srgbClr val="B39F87"/>
            </a:solidFill>
          </a:ln>
        </p:spPr>
      </p:pic>
    </p:spTree>
    <p:extLst>
      <p:ext uri="{BB962C8B-B14F-4D97-AF65-F5344CB8AC3E}">
        <p14:creationId xmlns:p14="http://schemas.microsoft.com/office/powerpoint/2010/main" val="31340946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1520" y="2060848"/>
            <a:ext cx="8712968" cy="4154984"/>
          </a:xfrm>
          <a:prstGeom prst="rect">
            <a:avLst/>
          </a:prstGeom>
          <a:noFill/>
        </p:spPr>
        <p:txBody>
          <a:bodyPr wrap="square" rtlCol="0">
            <a:spAutoFit/>
          </a:bodyPr>
          <a:lstStyle/>
          <a:p>
            <a:pPr algn="just"/>
            <a:r>
              <a:rPr lang="el-GR" sz="2400" dirty="0" smtClean="0">
                <a:solidFill>
                  <a:schemeClr val="tx1">
                    <a:lumMod val="65000"/>
                    <a:lumOff val="35000"/>
                  </a:schemeClr>
                </a:solidFill>
                <a:latin typeface="Cambria Math" pitchFamily="18" charset="0"/>
                <a:ea typeface="Cambria Math" pitchFamily="18" charset="0"/>
              </a:rPr>
              <a:t> </a:t>
            </a:r>
            <a:r>
              <a:rPr lang="el-GR" sz="2400" b="1" dirty="0" smtClean="0">
                <a:solidFill>
                  <a:schemeClr val="tx1">
                    <a:lumMod val="65000"/>
                    <a:lumOff val="35000"/>
                  </a:schemeClr>
                </a:solidFill>
                <a:ea typeface="Cambria Math" pitchFamily="18" charset="0"/>
              </a:rPr>
              <a:t>Η δημοπρασία πραγματοποιείται.</a:t>
            </a:r>
          </a:p>
          <a:p>
            <a:pPr algn="just"/>
            <a:endParaRPr lang="el-GR" sz="2400" b="1" dirty="0" smtClean="0">
              <a:solidFill>
                <a:schemeClr val="tx1">
                  <a:lumMod val="65000"/>
                  <a:lumOff val="35000"/>
                </a:schemeClr>
              </a:solidFill>
              <a:ea typeface="Cambria Math" pitchFamily="18" charset="0"/>
            </a:endParaRPr>
          </a:p>
          <a:p>
            <a:pPr algn="ctr"/>
            <a:r>
              <a:rPr lang="el-GR" sz="2400" b="1" dirty="0" smtClean="0">
                <a:solidFill>
                  <a:schemeClr val="tx1">
                    <a:lumMod val="65000"/>
                    <a:lumOff val="35000"/>
                  </a:schemeClr>
                </a:solidFill>
                <a:ea typeface="Cambria Math" pitchFamily="18" charset="0"/>
              </a:rPr>
              <a:t>Ως ελάχιστη τιμή πώλησης του χειρογράφου</a:t>
            </a:r>
          </a:p>
          <a:p>
            <a:pPr algn="ctr"/>
            <a:r>
              <a:rPr lang="el-GR" sz="2400" b="1" dirty="0" smtClean="0">
                <a:solidFill>
                  <a:schemeClr val="tx1">
                    <a:lumMod val="65000"/>
                    <a:lumOff val="35000"/>
                  </a:schemeClr>
                </a:solidFill>
                <a:ea typeface="Cambria Math" pitchFamily="18" charset="0"/>
              </a:rPr>
              <a:t>ορίζεται το ποσόν των 800.000$.</a:t>
            </a:r>
          </a:p>
          <a:p>
            <a:pPr algn="just"/>
            <a:endParaRPr lang="el-GR" sz="2400" b="1" dirty="0" smtClean="0">
              <a:solidFill>
                <a:schemeClr val="tx1">
                  <a:lumMod val="65000"/>
                  <a:lumOff val="35000"/>
                </a:schemeClr>
              </a:solidFill>
              <a:ea typeface="Cambria Math" pitchFamily="18" charset="0"/>
            </a:endParaRPr>
          </a:p>
          <a:p>
            <a:pPr algn="ctr"/>
            <a:r>
              <a:rPr lang="el-GR" sz="2400" b="1" dirty="0" smtClean="0">
                <a:solidFill>
                  <a:schemeClr val="tx1">
                    <a:lumMod val="65000"/>
                    <a:lumOff val="35000"/>
                  </a:schemeClr>
                </a:solidFill>
                <a:ea typeface="Cambria Math" pitchFamily="18" charset="0"/>
              </a:rPr>
              <a:t>Στην δημοπρασία παίρνουν μέρος </a:t>
            </a:r>
          </a:p>
          <a:p>
            <a:pPr algn="just"/>
            <a:endParaRPr lang="el-GR" sz="2400" b="1" dirty="0" smtClean="0">
              <a:solidFill>
                <a:schemeClr val="tx1">
                  <a:lumMod val="65000"/>
                  <a:lumOff val="35000"/>
                </a:schemeClr>
              </a:solidFill>
              <a:ea typeface="Cambria Math" pitchFamily="18" charset="0"/>
            </a:endParaRPr>
          </a:p>
          <a:p>
            <a:pPr algn="just">
              <a:buFont typeface="Wingdings" pitchFamily="2" charset="2"/>
              <a:buChar char="Ø"/>
            </a:pPr>
            <a:r>
              <a:rPr lang="el-GR" sz="2400" b="1" dirty="0" smtClean="0">
                <a:solidFill>
                  <a:srgbClr val="FFC000"/>
                </a:solidFill>
                <a:ea typeface="Cambria Math" pitchFamily="18" charset="0"/>
              </a:rPr>
              <a:t> </a:t>
            </a:r>
            <a:r>
              <a:rPr lang="el-GR" sz="2400" b="1" dirty="0" smtClean="0">
                <a:solidFill>
                  <a:schemeClr val="tx1">
                    <a:lumMod val="65000"/>
                    <a:lumOff val="35000"/>
                  </a:schemeClr>
                </a:solidFill>
                <a:ea typeface="Cambria Math" pitchFamily="18" charset="0"/>
              </a:rPr>
              <a:t>  </a:t>
            </a:r>
            <a:r>
              <a:rPr lang="el-GR" sz="2400" b="1" dirty="0">
                <a:solidFill>
                  <a:srgbClr val="FFC000"/>
                </a:solidFill>
                <a:ea typeface="Cambria Math" pitchFamily="18" charset="0"/>
              </a:rPr>
              <a:t>Τ</a:t>
            </a:r>
            <a:r>
              <a:rPr lang="el-GR" sz="2400" b="1" dirty="0" smtClean="0">
                <a:solidFill>
                  <a:srgbClr val="FFC000"/>
                </a:solidFill>
                <a:ea typeface="Cambria Math" pitchFamily="18" charset="0"/>
              </a:rPr>
              <a:t>ο ελληνικό κράτος </a:t>
            </a:r>
          </a:p>
          <a:p>
            <a:pPr algn="just"/>
            <a:r>
              <a:rPr lang="el-GR" sz="2400" b="1" dirty="0">
                <a:solidFill>
                  <a:srgbClr val="FFC000"/>
                </a:solidFill>
                <a:ea typeface="Cambria Math" pitchFamily="18" charset="0"/>
              </a:rPr>
              <a:t> </a:t>
            </a:r>
            <a:r>
              <a:rPr lang="el-GR" sz="2400" b="1" dirty="0" smtClean="0">
                <a:solidFill>
                  <a:srgbClr val="FFC000"/>
                </a:solidFill>
                <a:ea typeface="Cambria Math" pitchFamily="18" charset="0"/>
              </a:rPr>
              <a:t>    μέσω του</a:t>
            </a:r>
            <a:r>
              <a:rPr lang="en-US" sz="2400" b="1" dirty="0" smtClean="0">
                <a:solidFill>
                  <a:srgbClr val="FFC000"/>
                </a:solidFill>
                <a:ea typeface="Cambria Math" pitchFamily="18" charset="0"/>
              </a:rPr>
              <a:t> </a:t>
            </a:r>
            <a:r>
              <a:rPr lang="el-GR" sz="2400" b="1" dirty="0" smtClean="0">
                <a:solidFill>
                  <a:srgbClr val="FFC000"/>
                </a:solidFill>
                <a:ea typeface="Cambria Math" pitchFamily="18" charset="0"/>
              </a:rPr>
              <a:t>Έλληνα προξένου στην Ν.Υ.</a:t>
            </a:r>
          </a:p>
          <a:p>
            <a:pPr marL="342900" indent="-342900" algn="just">
              <a:buFont typeface="Wingdings" panose="05000000000000000000" pitchFamily="2" charset="2"/>
              <a:buChar char="Ø"/>
            </a:pPr>
            <a:r>
              <a:rPr lang="el-GR" sz="2400" b="1" dirty="0" smtClean="0">
                <a:solidFill>
                  <a:srgbClr val="FFC000"/>
                </a:solidFill>
                <a:ea typeface="Cambria Math" pitchFamily="18" charset="0"/>
              </a:rPr>
              <a:t> Ο αντιπρόσωπος ενός άγνωστου ιδιώτη, κυρίου Β.</a:t>
            </a:r>
            <a:r>
              <a:rPr lang="el-GR" sz="2400" b="1" dirty="0" smtClean="0">
                <a:solidFill>
                  <a:schemeClr val="tx1">
                    <a:lumMod val="65000"/>
                    <a:lumOff val="35000"/>
                  </a:schemeClr>
                </a:solidFill>
                <a:ea typeface="Cambria Math" pitchFamily="18" charset="0"/>
              </a:rPr>
              <a:t> </a:t>
            </a:r>
          </a:p>
          <a:p>
            <a:pPr algn="just"/>
            <a:r>
              <a:rPr lang="el-GR" sz="2400" b="1" dirty="0" smtClean="0">
                <a:solidFill>
                  <a:schemeClr val="tx1">
                    <a:lumMod val="65000"/>
                    <a:lumOff val="35000"/>
                  </a:schemeClr>
                </a:solidFill>
                <a:ea typeface="Cambria Math" pitchFamily="18" charset="0"/>
              </a:rPr>
              <a:t> </a:t>
            </a:r>
            <a:endParaRPr lang="el-GR" sz="2400" b="1" dirty="0">
              <a:solidFill>
                <a:schemeClr val="tx1">
                  <a:lumMod val="65000"/>
                  <a:lumOff val="35000"/>
                </a:schemeClr>
              </a:solidFill>
              <a:ea typeface="Cambria Math" pitchFamily="18" charset="0"/>
            </a:endParaRPr>
          </a:p>
        </p:txBody>
      </p:sp>
      <p:pic>
        <p:nvPicPr>
          <p:cNvPr id="3" name="2 - Εικόνα" descr="αρχείο λήψης.png"/>
          <p:cNvPicPr>
            <a:picLocks noChangeAspect="1"/>
          </p:cNvPicPr>
          <p:nvPr/>
        </p:nvPicPr>
        <p:blipFill>
          <a:blip r:embed="rId2" cstate="print"/>
          <a:stretch>
            <a:fillRect/>
          </a:stretch>
        </p:blipFill>
        <p:spPr>
          <a:xfrm>
            <a:off x="7376566" y="908720"/>
            <a:ext cx="1450073" cy="1476088"/>
          </a:xfrm>
          <a:prstGeom prst="rect">
            <a:avLst/>
          </a:prstGeom>
          <a:ln w="57150">
            <a:solidFill>
              <a:srgbClr val="B39F87"/>
            </a:solidFill>
          </a:ln>
        </p:spPr>
      </p:pic>
      <p:sp>
        <p:nvSpPr>
          <p:cNvPr id="5" name="4 - Ορθογώνιο"/>
          <p:cNvSpPr/>
          <p:nvPr/>
        </p:nvSpPr>
        <p:spPr>
          <a:xfrm>
            <a:off x="7596336" y="5157192"/>
            <a:ext cx="505267"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l-G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5 - Εικόνα" descr="αρχείο λήψης (7).jpg"/>
          <p:cNvPicPr>
            <a:picLocks noChangeAspect="1"/>
          </p:cNvPicPr>
          <p:nvPr/>
        </p:nvPicPr>
        <p:blipFill>
          <a:blip r:embed="rId3" cstate="print"/>
          <a:stretch>
            <a:fillRect/>
          </a:stretch>
        </p:blipFill>
        <p:spPr>
          <a:xfrm>
            <a:off x="2771800" y="301380"/>
            <a:ext cx="2695188" cy="1542700"/>
          </a:xfrm>
          <a:prstGeom prst="rect">
            <a:avLst/>
          </a:prstGeom>
          <a:ln w="76200">
            <a:solidFill>
              <a:srgbClr val="C88472"/>
            </a:solidFill>
          </a:ln>
        </p:spPr>
      </p:pic>
    </p:spTree>
    <p:extLst>
      <p:ext uri="{BB962C8B-B14F-4D97-AF65-F5344CB8AC3E}">
        <p14:creationId xmlns:p14="http://schemas.microsoft.com/office/powerpoint/2010/main" val="167790732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8928992" cy="490066"/>
          </a:xfrm>
        </p:spPr>
        <p:txBody>
          <a:bodyPr/>
          <a:lstStyle/>
          <a:p>
            <a:pPr algn="ctr"/>
            <a:r>
              <a:rPr lang="el-GR" sz="4000" b="1" dirty="0">
                <a:solidFill>
                  <a:srgbClr val="FFFFFF"/>
                </a:solidFill>
              </a:rPr>
              <a:t>ΑΡΧΙΜΗΔΗΣ – ΜΙΑ ΠΡΩΤΗ ΓΝΩΡΙΜΙΑ</a:t>
            </a:r>
            <a:endParaRPr lang="el-GR" dirty="0"/>
          </a:p>
        </p:txBody>
      </p:sp>
      <p:sp>
        <p:nvSpPr>
          <p:cNvPr id="3" name="Θέση περιεχομένου 2"/>
          <p:cNvSpPr>
            <a:spLocks noGrp="1"/>
          </p:cNvSpPr>
          <p:nvPr>
            <p:ph sz="quarter" idx="13"/>
          </p:nvPr>
        </p:nvSpPr>
        <p:spPr>
          <a:xfrm>
            <a:off x="0" y="1124744"/>
            <a:ext cx="9144000" cy="5544616"/>
          </a:xfrm>
        </p:spPr>
        <p:txBody>
          <a:bodyPr>
            <a:noAutofit/>
          </a:bodyPr>
          <a:lstStyle/>
          <a:p>
            <a:pPr marL="0" indent="0" algn="ctr">
              <a:buNone/>
            </a:pPr>
            <a:r>
              <a:rPr lang="el-GR" sz="2800" b="1" dirty="0"/>
              <a:t>Κατά την πολιορκία των </a:t>
            </a:r>
            <a:r>
              <a:rPr lang="el-GR" sz="2800" b="1" dirty="0" smtClean="0"/>
              <a:t>Συρακουσών το </a:t>
            </a:r>
            <a:r>
              <a:rPr lang="el-GR" sz="2800" b="1" dirty="0" smtClean="0">
                <a:solidFill>
                  <a:srgbClr val="FFC000"/>
                </a:solidFill>
              </a:rPr>
              <a:t>212 </a:t>
            </a:r>
            <a:r>
              <a:rPr lang="el-GR" sz="2800" b="1" dirty="0" err="1" smtClean="0">
                <a:solidFill>
                  <a:srgbClr val="FFC000"/>
                </a:solidFill>
              </a:rPr>
              <a:t>π.Χ</a:t>
            </a:r>
            <a:r>
              <a:rPr lang="el-GR" sz="2800" b="1" dirty="0" smtClean="0">
                <a:solidFill>
                  <a:srgbClr val="FFC000"/>
                </a:solidFill>
              </a:rPr>
              <a:t> </a:t>
            </a:r>
            <a:r>
              <a:rPr lang="el-GR" sz="2800" b="1" dirty="0"/>
              <a:t>σκοτώθηκε από ένα Ρωμαίο </a:t>
            </a:r>
            <a:r>
              <a:rPr lang="el-GR" sz="2800" b="1" dirty="0" smtClean="0"/>
              <a:t>στρατιώτη.</a:t>
            </a:r>
          </a:p>
          <a:p>
            <a:pPr algn="ctr"/>
            <a:endParaRPr lang="el-GR" sz="2800" b="1" dirty="0" smtClean="0"/>
          </a:p>
          <a:p>
            <a:pPr marL="0" indent="0" algn="ctr">
              <a:buNone/>
            </a:pPr>
            <a:r>
              <a:rPr lang="el-GR" sz="2800" b="1" dirty="0"/>
              <a:t>Οι τελευταίες λέξεις που του αποδίδονται είναι </a:t>
            </a:r>
            <a:r>
              <a:rPr lang="el-GR" sz="2800" b="1" dirty="0" smtClean="0"/>
              <a:t>«</a:t>
            </a:r>
            <a:r>
              <a:rPr lang="el-GR" sz="2800" b="1" dirty="0" smtClean="0">
                <a:solidFill>
                  <a:srgbClr val="FFC000"/>
                </a:solidFill>
              </a:rPr>
              <a:t>ΜΗΝ ΕΝΟΧΛΕΙΤΕ ΤΟΥΣ ΚΥΚΛΟΥΣ ΜΟΥ</a:t>
            </a:r>
            <a:r>
              <a:rPr lang="el-GR" sz="2800" b="1" dirty="0" smtClean="0"/>
              <a:t>» / </a:t>
            </a:r>
            <a:r>
              <a:rPr lang="de-DE" sz="2800" b="1" dirty="0" smtClean="0"/>
              <a:t> «</a:t>
            </a:r>
            <a:r>
              <a:rPr lang="de-DE" sz="2800" b="1" dirty="0" smtClean="0">
                <a:solidFill>
                  <a:srgbClr val="FFC000"/>
                </a:solidFill>
              </a:rPr>
              <a:t>NOLI TURBARE CIRCULOS MEOS</a:t>
            </a:r>
            <a:r>
              <a:rPr lang="de-DE" sz="2800" b="1" dirty="0" smtClean="0"/>
              <a:t>»</a:t>
            </a:r>
            <a:r>
              <a:rPr lang="el-GR" sz="2800" b="1" dirty="0" smtClean="0"/>
              <a:t>.</a:t>
            </a:r>
          </a:p>
          <a:p>
            <a:pPr marL="0" indent="0" algn="ctr">
              <a:buNone/>
            </a:pPr>
            <a:r>
              <a:rPr lang="el-GR" sz="2800" b="1" dirty="0"/>
              <a:t/>
            </a:r>
            <a:br>
              <a:rPr lang="el-GR" sz="2800" b="1" dirty="0"/>
            </a:br>
            <a:r>
              <a:rPr lang="el-GR" sz="2800" b="1" dirty="0" smtClean="0"/>
              <a:t>Ο</a:t>
            </a:r>
            <a:r>
              <a:rPr lang="el-GR" sz="2800" b="1" dirty="0"/>
              <a:t> </a:t>
            </a:r>
            <a:r>
              <a:rPr lang="el-GR" sz="2800" b="1" dirty="0">
                <a:solidFill>
                  <a:srgbClr val="FFC000"/>
                </a:solidFill>
              </a:rPr>
              <a:t>Κικέρων</a:t>
            </a:r>
            <a:r>
              <a:rPr lang="el-GR" sz="2800" b="1" dirty="0"/>
              <a:t> επισκέφθηκε τον τάφο του Αρχιμήδη και αναφέρει πως επιστεφόταν από μια </a:t>
            </a:r>
            <a:r>
              <a:rPr lang="el-GR" sz="2800" b="1" dirty="0">
                <a:solidFill>
                  <a:srgbClr val="FFC000"/>
                </a:solidFill>
              </a:rPr>
              <a:t>σφαίρα εγγεγραμμένη </a:t>
            </a:r>
            <a:r>
              <a:rPr lang="el-GR" sz="2800" b="1" dirty="0"/>
              <a:t>στο </a:t>
            </a:r>
            <a:r>
              <a:rPr lang="el-GR" sz="2800" b="1" dirty="0">
                <a:solidFill>
                  <a:srgbClr val="FFC000"/>
                </a:solidFill>
              </a:rPr>
              <a:t>εσωτερικό ενός </a:t>
            </a:r>
            <a:r>
              <a:rPr lang="el-GR" sz="2800" b="1" dirty="0" smtClean="0">
                <a:solidFill>
                  <a:srgbClr val="FFC000"/>
                </a:solidFill>
              </a:rPr>
              <a:t>κυλίνδρου.</a:t>
            </a:r>
            <a:endParaRPr lang="el-GR" sz="2800" b="1" dirty="0">
              <a:solidFill>
                <a:srgbClr val="FFC000"/>
              </a:solidFill>
            </a:endParaRPr>
          </a:p>
          <a:p>
            <a:pPr marL="0" indent="0" algn="ctr">
              <a:buNone/>
            </a:pPr>
            <a:endParaRPr lang="el-GR" sz="2800" b="1" dirty="0"/>
          </a:p>
        </p:txBody>
      </p:sp>
    </p:spTree>
    <p:extLst>
      <p:ext uri="{BB962C8B-B14F-4D97-AF65-F5344CB8AC3E}">
        <p14:creationId xmlns:p14="http://schemas.microsoft.com/office/powerpoint/2010/main" val="17332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 y="2564904"/>
            <a:ext cx="9144000" cy="1754326"/>
          </a:xfrm>
          <a:prstGeom prst="rect">
            <a:avLst/>
          </a:prstGeom>
          <a:noFill/>
        </p:spPr>
        <p:txBody>
          <a:bodyPr wrap="square" rtlCol="0">
            <a:spAutoFit/>
          </a:bodyPr>
          <a:lstStyle/>
          <a:p>
            <a:pPr algn="ctr"/>
            <a:r>
              <a:rPr lang="el-GR" sz="3600" b="1" dirty="0" smtClean="0">
                <a:solidFill>
                  <a:schemeClr val="tx1">
                    <a:lumMod val="65000"/>
                    <a:lumOff val="35000"/>
                  </a:schemeClr>
                </a:solidFill>
                <a:ea typeface="Cambria Math" pitchFamily="18" charset="0"/>
              </a:rPr>
              <a:t>Τελικά ο κώδικας κατοχυρώνεται</a:t>
            </a:r>
          </a:p>
          <a:p>
            <a:pPr algn="ctr"/>
            <a:r>
              <a:rPr lang="el-GR" sz="3600" b="1" dirty="0" smtClean="0">
                <a:solidFill>
                  <a:schemeClr val="tx1">
                    <a:lumMod val="65000"/>
                    <a:lumOff val="35000"/>
                  </a:schemeClr>
                </a:solidFill>
                <a:ea typeface="Cambria Math" pitchFamily="18" charset="0"/>
              </a:rPr>
              <a:t> </a:t>
            </a:r>
            <a:r>
              <a:rPr lang="el-GR" sz="3600" b="1" dirty="0" smtClean="0">
                <a:solidFill>
                  <a:schemeClr val="tx1">
                    <a:lumMod val="65000"/>
                    <a:lumOff val="35000"/>
                  </a:schemeClr>
                </a:solidFill>
                <a:effectLst>
                  <a:outerShdw blurRad="38100" dist="38100" dir="2700000" algn="tl">
                    <a:srgbClr val="000000">
                      <a:alpha val="43137"/>
                    </a:srgbClr>
                  </a:outerShdw>
                </a:effectLst>
                <a:ea typeface="Cambria Math" pitchFamily="18" charset="0"/>
              </a:rPr>
              <a:t>στον κύριο Β.</a:t>
            </a:r>
          </a:p>
          <a:p>
            <a:pPr algn="ctr"/>
            <a:r>
              <a:rPr lang="el-GR" sz="3600" b="1" dirty="0" smtClean="0">
                <a:solidFill>
                  <a:schemeClr val="tx1">
                    <a:lumMod val="65000"/>
                    <a:lumOff val="35000"/>
                  </a:schemeClr>
                </a:solidFill>
                <a:ea typeface="Cambria Math" pitchFamily="18" charset="0"/>
              </a:rPr>
              <a:t>                   στην τιμή των </a:t>
            </a:r>
            <a:r>
              <a:rPr lang="el-GR" sz="3600" b="1" dirty="0" smtClean="0">
                <a:solidFill>
                  <a:srgbClr val="FFC000"/>
                </a:solidFill>
                <a:effectLst>
                  <a:outerShdw blurRad="38100" dist="38100" dir="2700000" algn="tl">
                    <a:srgbClr val="000000">
                      <a:alpha val="43137"/>
                    </a:srgbClr>
                  </a:outerShdw>
                </a:effectLst>
                <a:ea typeface="Cambria Math" pitchFamily="18" charset="0"/>
              </a:rPr>
              <a:t>2.000.000 $</a:t>
            </a:r>
            <a:endParaRPr lang="el-GR" sz="3600" b="1" dirty="0">
              <a:solidFill>
                <a:srgbClr val="FFC000"/>
              </a:solidFill>
              <a:effectLst>
                <a:outerShdw blurRad="38100" dist="38100" dir="2700000" algn="tl">
                  <a:srgbClr val="000000">
                    <a:alpha val="43137"/>
                  </a:srgbClr>
                </a:outerShdw>
              </a:effectLst>
              <a:ea typeface="Cambria Math" pitchFamily="18" charset="0"/>
            </a:endParaRPr>
          </a:p>
        </p:txBody>
      </p:sp>
      <p:pic>
        <p:nvPicPr>
          <p:cNvPr id="4" name="3 - Εικόνα" descr="αρχείο λήψης (8).jpg"/>
          <p:cNvPicPr>
            <a:picLocks noChangeAspect="1"/>
          </p:cNvPicPr>
          <p:nvPr/>
        </p:nvPicPr>
        <p:blipFill>
          <a:blip r:embed="rId2" cstate="print"/>
          <a:stretch>
            <a:fillRect/>
          </a:stretch>
        </p:blipFill>
        <p:spPr>
          <a:xfrm>
            <a:off x="3203848" y="4618098"/>
            <a:ext cx="2037570" cy="2037570"/>
          </a:xfrm>
          <a:prstGeom prst="rect">
            <a:avLst/>
          </a:prstGeom>
          <a:ln w="76200">
            <a:solidFill>
              <a:srgbClr val="B39F87"/>
            </a:solidFill>
          </a:ln>
        </p:spPr>
      </p:pic>
      <p:pic>
        <p:nvPicPr>
          <p:cNvPr id="5" name="4 - Εικόνα" descr="αρχείο λήψης (4).jpg"/>
          <p:cNvPicPr>
            <a:picLocks noChangeAspect="1"/>
          </p:cNvPicPr>
          <p:nvPr/>
        </p:nvPicPr>
        <p:blipFill>
          <a:blip r:embed="rId3" cstate="print"/>
          <a:stretch>
            <a:fillRect/>
          </a:stretch>
        </p:blipFill>
        <p:spPr>
          <a:xfrm>
            <a:off x="1115615" y="476672"/>
            <a:ext cx="2813427" cy="1872208"/>
          </a:xfrm>
          <a:prstGeom prst="rect">
            <a:avLst/>
          </a:prstGeom>
          <a:ln w="76200">
            <a:solidFill>
              <a:srgbClr val="C88472"/>
            </a:solidFill>
          </a:ln>
        </p:spPr>
      </p:pic>
    </p:spTree>
    <p:extLst>
      <p:ext uri="{BB962C8B-B14F-4D97-AF65-F5344CB8AC3E}">
        <p14:creationId xmlns:p14="http://schemas.microsoft.com/office/powerpoint/2010/main" val="15753160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Map_of_USA_with_state_names_el.svg.png"/>
          <p:cNvPicPr>
            <a:picLocks noChangeAspect="1"/>
          </p:cNvPicPr>
          <p:nvPr/>
        </p:nvPicPr>
        <p:blipFill>
          <a:blip r:embed="rId2" cstate="print"/>
          <a:stretch>
            <a:fillRect/>
          </a:stretch>
        </p:blipFill>
        <p:spPr>
          <a:xfrm>
            <a:off x="4932040" y="341966"/>
            <a:ext cx="3670943" cy="2268000"/>
          </a:xfrm>
          <a:prstGeom prst="rect">
            <a:avLst/>
          </a:prstGeom>
          <a:ln w="57150">
            <a:solidFill>
              <a:srgbClr val="C88472"/>
            </a:solidFill>
          </a:ln>
        </p:spPr>
      </p:pic>
      <p:pic>
        <p:nvPicPr>
          <p:cNvPr id="3" name="2 - Εικόνα" descr="αρχείο λήψης (9).jpg"/>
          <p:cNvPicPr>
            <a:picLocks noChangeAspect="1"/>
          </p:cNvPicPr>
          <p:nvPr/>
        </p:nvPicPr>
        <p:blipFill>
          <a:blip r:embed="rId3" cstate="print"/>
          <a:stretch>
            <a:fillRect/>
          </a:stretch>
        </p:blipFill>
        <p:spPr>
          <a:xfrm>
            <a:off x="539552" y="341966"/>
            <a:ext cx="3408196" cy="2268000"/>
          </a:xfrm>
          <a:prstGeom prst="rect">
            <a:avLst/>
          </a:prstGeom>
          <a:ln w="76200">
            <a:solidFill>
              <a:srgbClr val="B39F87"/>
            </a:solidFill>
          </a:ln>
        </p:spPr>
      </p:pic>
      <p:sp>
        <p:nvSpPr>
          <p:cNvPr id="4" name="3 - TextBox"/>
          <p:cNvSpPr txBox="1"/>
          <p:nvPr/>
        </p:nvSpPr>
        <p:spPr>
          <a:xfrm>
            <a:off x="251520" y="3212976"/>
            <a:ext cx="8640960" cy="2308324"/>
          </a:xfrm>
          <a:prstGeom prst="rect">
            <a:avLst/>
          </a:prstGeom>
          <a:noFill/>
        </p:spPr>
        <p:txBody>
          <a:bodyPr wrap="square" rtlCol="0">
            <a:spAutoFit/>
          </a:bodyPr>
          <a:lstStyle/>
          <a:p>
            <a:pPr algn="ctr"/>
            <a:r>
              <a:rPr lang="el-GR" sz="3600" b="1" dirty="0" smtClean="0">
                <a:solidFill>
                  <a:schemeClr val="tx1">
                    <a:lumMod val="65000"/>
                    <a:lumOff val="35000"/>
                  </a:schemeClr>
                </a:solidFill>
                <a:ea typeface="Cambria Math" pitchFamily="18" charset="0"/>
              </a:rPr>
              <a:t>Ο κύριος Β. εμπιστεύεται τον κώδικα στο</a:t>
            </a:r>
            <a:endParaRPr lang="en-US" sz="3600" b="1" dirty="0" smtClean="0">
              <a:solidFill>
                <a:schemeClr val="tx1">
                  <a:lumMod val="65000"/>
                  <a:lumOff val="35000"/>
                </a:schemeClr>
              </a:solidFill>
              <a:ea typeface="Cambria Math" pitchFamily="18" charset="0"/>
            </a:endParaRPr>
          </a:p>
          <a:p>
            <a:pPr algn="ctr"/>
            <a:r>
              <a:rPr lang="en-US" sz="3600" b="1" dirty="0" smtClean="0">
                <a:solidFill>
                  <a:srgbClr val="FFC000"/>
                </a:solidFill>
                <a:effectLst>
                  <a:outerShdw blurRad="38100" dist="38100" dir="2700000" algn="tl">
                    <a:srgbClr val="000000">
                      <a:alpha val="43137"/>
                    </a:srgbClr>
                  </a:outerShdw>
                </a:effectLst>
                <a:ea typeface="Cambria Math" pitchFamily="18" charset="0"/>
              </a:rPr>
              <a:t>Walters Art Museum </a:t>
            </a:r>
            <a:r>
              <a:rPr lang="el-GR" sz="3600" b="1" dirty="0" smtClean="0">
                <a:solidFill>
                  <a:schemeClr val="tx1">
                    <a:lumMod val="65000"/>
                    <a:lumOff val="35000"/>
                  </a:schemeClr>
                </a:solidFill>
                <a:ea typeface="Cambria Math" pitchFamily="18" charset="0"/>
              </a:rPr>
              <a:t>στην </a:t>
            </a:r>
            <a:r>
              <a:rPr lang="el-GR" sz="3600" b="1" dirty="0" smtClean="0">
                <a:solidFill>
                  <a:srgbClr val="FFC000"/>
                </a:solidFill>
                <a:ea typeface="Cambria Math" pitchFamily="18" charset="0"/>
              </a:rPr>
              <a:t>Βαλτιμόρη</a:t>
            </a:r>
          </a:p>
          <a:p>
            <a:pPr algn="ctr"/>
            <a:r>
              <a:rPr lang="el-GR" sz="3600" b="1" dirty="0" smtClean="0">
                <a:solidFill>
                  <a:schemeClr val="tx1">
                    <a:lumMod val="65000"/>
                    <a:lumOff val="35000"/>
                  </a:schemeClr>
                </a:solidFill>
                <a:ea typeface="Cambria Math" pitchFamily="18" charset="0"/>
              </a:rPr>
              <a:t> με σκοπό </a:t>
            </a:r>
          </a:p>
          <a:p>
            <a:pPr algn="ctr"/>
            <a:r>
              <a:rPr lang="el-GR" sz="3600" b="1" dirty="0" smtClean="0">
                <a:solidFill>
                  <a:schemeClr val="tx1">
                    <a:lumMod val="65000"/>
                    <a:lumOff val="35000"/>
                  </a:schemeClr>
                </a:solidFill>
                <a:ea typeface="Cambria Math" pitchFamily="18" charset="0"/>
              </a:rPr>
              <a:t>την συντήρηση και μελέτη του.</a:t>
            </a:r>
            <a:endParaRPr lang="el-GR" sz="3600" b="1" dirty="0">
              <a:solidFill>
                <a:schemeClr val="tx1">
                  <a:lumMod val="65000"/>
                  <a:lumOff val="35000"/>
                </a:schemeClr>
              </a:solidFill>
              <a:ea typeface="Cambria Math" pitchFamily="18" charset="0"/>
            </a:endParaRPr>
          </a:p>
        </p:txBody>
      </p:sp>
    </p:spTree>
    <p:extLst>
      <p:ext uri="{BB962C8B-B14F-4D97-AF65-F5344CB8AC3E}">
        <p14:creationId xmlns:p14="http://schemas.microsoft.com/office/powerpoint/2010/main" val="6805506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0" y="1916832"/>
            <a:ext cx="8030049" cy="4154984"/>
          </a:xfrm>
          <a:prstGeom prst="rect">
            <a:avLst/>
          </a:prstGeom>
          <a:noFill/>
        </p:spPr>
        <p:txBody>
          <a:bodyPr wrap="square" rtlCol="0">
            <a:spAutoFit/>
          </a:bodyPr>
          <a:lstStyle/>
          <a:p>
            <a:pPr algn="ctr"/>
            <a:r>
              <a:rPr lang="el-GR" sz="2400" b="1" dirty="0" smtClean="0">
                <a:solidFill>
                  <a:schemeClr val="tx1">
                    <a:lumMod val="65000"/>
                    <a:lumOff val="35000"/>
                  </a:schemeClr>
                </a:solidFill>
                <a:ea typeface="Cambria Math" pitchFamily="18" charset="0"/>
              </a:rPr>
              <a:t>Ομάδα επιστημόνων, οι οποίοι αναλαμβάνουν το έργο,</a:t>
            </a:r>
          </a:p>
          <a:p>
            <a:pPr algn="ctr"/>
            <a:r>
              <a:rPr lang="el-GR" sz="2400" b="1" dirty="0" smtClean="0">
                <a:solidFill>
                  <a:schemeClr val="tx1">
                    <a:lumMod val="65000"/>
                    <a:lumOff val="35000"/>
                  </a:schemeClr>
                </a:solidFill>
                <a:ea typeface="Cambria Math" pitchFamily="18" charset="0"/>
              </a:rPr>
              <a:t>προέρχονται από</a:t>
            </a:r>
          </a:p>
          <a:p>
            <a:pPr algn="ctr"/>
            <a:endParaRPr lang="el-GR" sz="2400" b="1" dirty="0" smtClean="0">
              <a:solidFill>
                <a:schemeClr val="tx1">
                  <a:lumMod val="65000"/>
                  <a:lumOff val="35000"/>
                </a:schemeClr>
              </a:solidFill>
              <a:ea typeface="Cambria Math" pitchFamily="18" charset="0"/>
            </a:endParaRPr>
          </a:p>
          <a:p>
            <a:endParaRPr lang="el-GR" sz="2400" dirty="0" smtClean="0">
              <a:solidFill>
                <a:schemeClr val="tx1">
                  <a:lumMod val="65000"/>
                  <a:lumOff val="35000"/>
                </a:schemeClr>
              </a:solidFill>
              <a:latin typeface="Cambria Math" pitchFamily="18" charset="0"/>
              <a:ea typeface="Cambria Math" pitchFamily="18" charset="0"/>
            </a:endParaRPr>
          </a:p>
          <a:p>
            <a:pPr algn="ctr"/>
            <a:r>
              <a:rPr lang="el-GR" sz="2400" b="1" dirty="0" smtClean="0">
                <a:solidFill>
                  <a:srgbClr val="FFC000"/>
                </a:solidFill>
                <a:ea typeface="Cambria Math" pitchFamily="18" charset="0"/>
              </a:rPr>
              <a:t>Κλασσική Φιλολογία</a:t>
            </a:r>
          </a:p>
          <a:p>
            <a:pPr algn="ctr"/>
            <a:r>
              <a:rPr lang="el-GR" sz="2400" b="1" dirty="0" smtClean="0">
                <a:solidFill>
                  <a:srgbClr val="FFC000"/>
                </a:solidFill>
                <a:ea typeface="Cambria Math" pitchFamily="18" charset="0"/>
              </a:rPr>
              <a:t>Αρχαία Μαθηματικά</a:t>
            </a:r>
          </a:p>
          <a:p>
            <a:pPr algn="ctr"/>
            <a:r>
              <a:rPr lang="el-GR" sz="2400" b="1" dirty="0" smtClean="0">
                <a:solidFill>
                  <a:srgbClr val="FFC000"/>
                </a:solidFill>
                <a:ea typeface="Cambria Math" pitchFamily="18" charset="0"/>
              </a:rPr>
              <a:t>Συντήρηση χειρογράφων</a:t>
            </a:r>
          </a:p>
          <a:p>
            <a:pPr algn="ctr"/>
            <a:r>
              <a:rPr lang="el-GR" sz="2400" b="1" dirty="0" smtClean="0">
                <a:solidFill>
                  <a:srgbClr val="FFC000"/>
                </a:solidFill>
                <a:ea typeface="Cambria Math" pitchFamily="18" charset="0"/>
              </a:rPr>
              <a:t>Σωματιδιακή φυσική</a:t>
            </a:r>
          </a:p>
          <a:p>
            <a:pPr algn="ctr"/>
            <a:r>
              <a:rPr lang="el-GR" sz="2400" b="1" dirty="0" smtClean="0">
                <a:solidFill>
                  <a:srgbClr val="FFC000"/>
                </a:solidFill>
                <a:ea typeface="Cambria Math" pitchFamily="18" charset="0"/>
              </a:rPr>
              <a:t>Επιστημονική απεικόνιση</a:t>
            </a:r>
          </a:p>
          <a:p>
            <a:pPr algn="ctr"/>
            <a:r>
              <a:rPr lang="el-GR" sz="2400" b="1" dirty="0" smtClean="0">
                <a:solidFill>
                  <a:srgbClr val="FFC000"/>
                </a:solidFill>
                <a:ea typeface="Cambria Math" pitchFamily="18" charset="0"/>
              </a:rPr>
              <a:t>Διαχείριση δεδομένων</a:t>
            </a:r>
          </a:p>
          <a:p>
            <a:pPr algn="ctr"/>
            <a:r>
              <a:rPr lang="el-GR" sz="2400" b="1" dirty="0" smtClean="0">
                <a:solidFill>
                  <a:srgbClr val="FFC000"/>
                </a:solidFill>
                <a:ea typeface="Cambria Math" pitchFamily="18" charset="0"/>
              </a:rPr>
              <a:t>Διαχείριση προγραμμάτων</a:t>
            </a:r>
            <a:endParaRPr lang="el-GR" sz="2400" b="1" dirty="0">
              <a:solidFill>
                <a:srgbClr val="FFC000"/>
              </a:solidFill>
              <a:ea typeface="Cambria Math" pitchFamily="18" charset="0"/>
            </a:endParaRPr>
          </a:p>
        </p:txBody>
      </p:sp>
      <p:pic>
        <p:nvPicPr>
          <p:cNvPr id="4" name="3 - Εικόνα" descr="images (8).jpg"/>
          <p:cNvPicPr>
            <a:picLocks noChangeAspect="1"/>
          </p:cNvPicPr>
          <p:nvPr/>
        </p:nvPicPr>
        <p:blipFill>
          <a:blip r:embed="rId2" cstate="print"/>
          <a:stretch>
            <a:fillRect/>
          </a:stretch>
        </p:blipFill>
        <p:spPr>
          <a:xfrm>
            <a:off x="971600" y="332656"/>
            <a:ext cx="2286000" cy="1280160"/>
          </a:xfrm>
          <a:prstGeom prst="rect">
            <a:avLst/>
          </a:prstGeom>
          <a:ln w="57150">
            <a:solidFill>
              <a:srgbClr val="C88472"/>
            </a:solidFill>
          </a:ln>
        </p:spPr>
      </p:pic>
      <p:pic>
        <p:nvPicPr>
          <p:cNvPr id="5" name="4 - Εικόνα" descr="αρχείο λήψης (10).jpg"/>
          <p:cNvPicPr>
            <a:picLocks noChangeAspect="1"/>
          </p:cNvPicPr>
          <p:nvPr/>
        </p:nvPicPr>
        <p:blipFill>
          <a:blip r:embed="rId3" cstate="print"/>
          <a:stretch>
            <a:fillRect/>
          </a:stretch>
        </p:blipFill>
        <p:spPr>
          <a:xfrm>
            <a:off x="5508104" y="260648"/>
            <a:ext cx="2095500" cy="1394460"/>
          </a:xfrm>
          <a:prstGeom prst="rect">
            <a:avLst/>
          </a:prstGeom>
          <a:ln w="57150">
            <a:solidFill>
              <a:srgbClr val="C88472"/>
            </a:solidFill>
          </a:ln>
        </p:spPr>
      </p:pic>
      <p:pic>
        <p:nvPicPr>
          <p:cNvPr id="7" name="6 - Εικόνα" descr="images (3).jpg"/>
          <p:cNvPicPr>
            <a:picLocks noChangeAspect="1"/>
          </p:cNvPicPr>
          <p:nvPr/>
        </p:nvPicPr>
        <p:blipFill>
          <a:blip r:embed="rId4" cstate="print"/>
          <a:stretch>
            <a:fillRect/>
          </a:stretch>
        </p:blipFill>
        <p:spPr>
          <a:xfrm>
            <a:off x="6669752" y="5229200"/>
            <a:ext cx="2148840" cy="1363980"/>
          </a:xfrm>
          <a:prstGeom prst="rect">
            <a:avLst/>
          </a:prstGeom>
          <a:ln w="57150">
            <a:solidFill>
              <a:srgbClr val="B39F87"/>
            </a:solidFill>
          </a:ln>
        </p:spPr>
      </p:pic>
      <p:pic>
        <p:nvPicPr>
          <p:cNvPr id="8" name="7 - Εικόνα" descr="images (4).jpg"/>
          <p:cNvPicPr>
            <a:picLocks noChangeAspect="1"/>
          </p:cNvPicPr>
          <p:nvPr/>
        </p:nvPicPr>
        <p:blipFill>
          <a:blip r:embed="rId5" cstate="print"/>
          <a:srcRect b="24931"/>
          <a:stretch>
            <a:fillRect/>
          </a:stretch>
        </p:blipFill>
        <p:spPr>
          <a:xfrm>
            <a:off x="7130889" y="2708920"/>
            <a:ext cx="1798320" cy="1224136"/>
          </a:xfrm>
          <a:prstGeom prst="rect">
            <a:avLst/>
          </a:prstGeom>
          <a:ln w="57150">
            <a:solidFill>
              <a:srgbClr val="B39F87"/>
            </a:solidFill>
          </a:ln>
        </p:spPr>
      </p:pic>
      <p:pic>
        <p:nvPicPr>
          <p:cNvPr id="9" name="8 - Εικόνα" descr="images (19).jpg"/>
          <p:cNvPicPr>
            <a:picLocks noChangeAspect="1"/>
          </p:cNvPicPr>
          <p:nvPr/>
        </p:nvPicPr>
        <p:blipFill>
          <a:blip r:embed="rId6" cstate="print"/>
          <a:stretch>
            <a:fillRect/>
          </a:stretch>
        </p:blipFill>
        <p:spPr>
          <a:xfrm>
            <a:off x="179512" y="4484890"/>
            <a:ext cx="1386840" cy="2110740"/>
          </a:xfrm>
          <a:prstGeom prst="rect">
            <a:avLst/>
          </a:prstGeom>
          <a:ln w="57150">
            <a:solidFill>
              <a:srgbClr val="C88472"/>
            </a:solidFill>
          </a:ln>
        </p:spPr>
      </p:pic>
      <p:sp>
        <p:nvSpPr>
          <p:cNvPr id="2" name="Βέλος προς τα κάτω 1"/>
          <p:cNvSpPr/>
          <p:nvPr/>
        </p:nvSpPr>
        <p:spPr>
          <a:xfrm>
            <a:off x="4015024" y="2831784"/>
            <a:ext cx="359704"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27817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8"/>
            <a:ext cx="7924800" cy="850106"/>
          </a:xfrm>
        </p:spPr>
        <p:txBody>
          <a:bodyPr/>
          <a:lstStyle/>
          <a:p>
            <a:pPr algn="ctr"/>
            <a:r>
              <a:rPr lang="el-GR" sz="4400" b="1" dirty="0" smtClean="0">
                <a:solidFill>
                  <a:srgbClr val="FFC000"/>
                </a:solidFill>
                <a:ea typeface="+mn-ea"/>
                <a:cs typeface="+mn-cs"/>
              </a:rPr>
              <a:t>ΤΡΙΑ ΕΝΔΙΑΦΕΡΟΝΤΑ ΒΙΒΛΙΑ</a:t>
            </a:r>
            <a:endParaRPr lang="el-GR" sz="4400" dirty="0"/>
          </a:p>
        </p:txBody>
      </p:sp>
      <p:pic>
        <p:nvPicPr>
          <p:cNvPr id="614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2376264" cy="3493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6351874" y="1844824"/>
            <a:ext cx="2484782" cy="35283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7" y="1844824"/>
            <a:ext cx="2769499" cy="27694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Ορθογώνιο 5"/>
          <p:cNvSpPr/>
          <p:nvPr/>
        </p:nvSpPr>
        <p:spPr>
          <a:xfrm>
            <a:off x="3851920" y="1988840"/>
            <a:ext cx="1691496" cy="369332"/>
          </a:xfrm>
          <a:prstGeom prst="rect">
            <a:avLst/>
          </a:prstGeom>
        </p:spPr>
        <p:txBody>
          <a:bodyPr wrap="square">
            <a:spAutoFit/>
          </a:bodyPr>
          <a:lstStyle/>
          <a:p>
            <a:endParaRPr lang="el-GR" dirty="0"/>
          </a:p>
        </p:txBody>
      </p:sp>
    </p:spTree>
    <p:extLst>
      <p:ext uri="{BB962C8B-B14F-4D97-AF65-F5344CB8AC3E}">
        <p14:creationId xmlns:p14="http://schemas.microsoft.com/office/powerpoint/2010/main" val="36799445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964488" cy="634082"/>
          </a:xfrm>
        </p:spPr>
        <p:txBody>
          <a:bodyPr/>
          <a:lstStyle/>
          <a:p>
            <a:pPr algn="ctr"/>
            <a:r>
              <a:rPr lang="el-GR" sz="4400" b="1" dirty="0" err="1" smtClean="0">
                <a:solidFill>
                  <a:srgbClr val="FFC000"/>
                </a:solidFill>
              </a:rPr>
              <a:t>Εργασιεσ</a:t>
            </a:r>
            <a:r>
              <a:rPr lang="el-GR" sz="4400" b="1" dirty="0" smtClean="0">
                <a:solidFill>
                  <a:srgbClr val="FFC000"/>
                </a:solidFill>
              </a:rPr>
              <a:t> </a:t>
            </a:r>
            <a:r>
              <a:rPr lang="el-GR" sz="4400" b="1" dirty="0" err="1" smtClean="0">
                <a:solidFill>
                  <a:srgbClr val="FFC000"/>
                </a:solidFill>
              </a:rPr>
              <a:t>μαθητων</a:t>
            </a:r>
            <a:r>
              <a:rPr lang="el-GR" sz="4400" b="1" dirty="0" smtClean="0">
                <a:solidFill>
                  <a:srgbClr val="FFC000"/>
                </a:solidFill>
              </a:rPr>
              <a:t> / </a:t>
            </a:r>
            <a:r>
              <a:rPr lang="el-GR" sz="4400" b="1" dirty="0" err="1" smtClean="0">
                <a:solidFill>
                  <a:srgbClr val="FFC000"/>
                </a:solidFill>
              </a:rPr>
              <a:t>τριων</a:t>
            </a:r>
            <a:r>
              <a:rPr lang="el-GR" sz="4400" b="1" dirty="0" smtClean="0">
                <a:solidFill>
                  <a:srgbClr val="FFC000"/>
                </a:solidFill>
              </a:rPr>
              <a:t> </a:t>
            </a:r>
            <a:endParaRPr lang="el-GR" dirty="0"/>
          </a:p>
        </p:txBody>
      </p:sp>
      <p:sp>
        <p:nvSpPr>
          <p:cNvPr id="3" name="Θέση περιεχομένου 2"/>
          <p:cNvSpPr>
            <a:spLocks noGrp="1"/>
          </p:cNvSpPr>
          <p:nvPr>
            <p:ph sz="quarter" idx="13"/>
          </p:nvPr>
        </p:nvSpPr>
        <p:spPr>
          <a:xfrm>
            <a:off x="107504" y="980728"/>
            <a:ext cx="8856984" cy="5616624"/>
          </a:xfrm>
        </p:spPr>
        <p:txBody>
          <a:bodyPr>
            <a:normAutofit fontScale="40000" lnSpcReduction="20000"/>
          </a:bodyPr>
          <a:lstStyle/>
          <a:p>
            <a:pPr algn="ctr">
              <a:buFont typeface="Wingdings" panose="05000000000000000000" pitchFamily="2" charset="2"/>
              <a:buChar char="v"/>
            </a:pPr>
            <a:r>
              <a:rPr lang="el-GR" sz="6000" b="1" dirty="0"/>
              <a:t>ΣΥΝΤΟΜΕΣ ΒΙΟΓΡΑΦΙΕΣ των </a:t>
            </a:r>
          </a:p>
          <a:p>
            <a:pPr marL="0" indent="0" algn="ctr">
              <a:buNone/>
            </a:pPr>
            <a:r>
              <a:rPr lang="el-GR" sz="6000" b="1" dirty="0" smtClean="0">
                <a:solidFill>
                  <a:srgbClr val="FFC000"/>
                </a:solidFill>
              </a:rPr>
              <a:t>ΑΡΧΙΜΗΔΗ </a:t>
            </a:r>
            <a:r>
              <a:rPr lang="en-US" sz="6000" b="1" dirty="0" smtClean="0">
                <a:solidFill>
                  <a:srgbClr val="FFC000"/>
                </a:solidFill>
              </a:rPr>
              <a:t> / </a:t>
            </a:r>
            <a:r>
              <a:rPr lang="el-GR" sz="6000" b="1" dirty="0" smtClean="0">
                <a:solidFill>
                  <a:srgbClr val="FFC000"/>
                </a:solidFill>
              </a:rPr>
              <a:t>ΙΕΡΩΝΑ </a:t>
            </a:r>
            <a:r>
              <a:rPr lang="el-GR" sz="6000" b="1" dirty="0">
                <a:solidFill>
                  <a:srgbClr val="FFC000"/>
                </a:solidFill>
              </a:rPr>
              <a:t>Β</a:t>
            </a:r>
            <a:r>
              <a:rPr lang="el-GR" sz="6000" b="1" dirty="0" smtClean="0">
                <a:solidFill>
                  <a:srgbClr val="FFC000"/>
                </a:solidFill>
              </a:rPr>
              <a:t>΄ </a:t>
            </a:r>
            <a:r>
              <a:rPr lang="en-US" sz="6000" b="1" dirty="0" smtClean="0">
                <a:solidFill>
                  <a:srgbClr val="FFC000"/>
                </a:solidFill>
              </a:rPr>
              <a:t> / </a:t>
            </a:r>
            <a:r>
              <a:rPr lang="el-GR" sz="6000" b="1" dirty="0" smtClean="0">
                <a:solidFill>
                  <a:srgbClr val="FFC000"/>
                </a:solidFill>
              </a:rPr>
              <a:t>ΠΤΟΛΕΜΑΙΟΥ ΦΙΛΑΔΕΛΦΟΥ</a:t>
            </a:r>
            <a:r>
              <a:rPr lang="en-US" sz="6000" b="1" dirty="0" smtClean="0">
                <a:solidFill>
                  <a:srgbClr val="FFC000"/>
                </a:solidFill>
              </a:rPr>
              <a:t> / </a:t>
            </a:r>
            <a:r>
              <a:rPr lang="el-GR" sz="6000" b="1" dirty="0" smtClean="0">
                <a:solidFill>
                  <a:srgbClr val="FFC000"/>
                </a:solidFill>
              </a:rPr>
              <a:t> ΠΥΡΡΟΥ</a:t>
            </a:r>
            <a:r>
              <a:rPr lang="en-US" sz="6000" b="1" dirty="0" smtClean="0">
                <a:solidFill>
                  <a:srgbClr val="FFC000"/>
                </a:solidFill>
              </a:rPr>
              <a:t> /</a:t>
            </a:r>
            <a:r>
              <a:rPr lang="el-GR" sz="6000" b="1" dirty="0" smtClean="0">
                <a:solidFill>
                  <a:srgbClr val="FFC000"/>
                </a:solidFill>
              </a:rPr>
              <a:t> ΚΟΝΩΝΑ </a:t>
            </a:r>
            <a:r>
              <a:rPr lang="el-GR" sz="6000" b="1" dirty="0">
                <a:solidFill>
                  <a:srgbClr val="FFC000"/>
                </a:solidFill>
              </a:rPr>
              <a:t>ΤΟΥ </a:t>
            </a:r>
            <a:r>
              <a:rPr lang="el-GR" sz="6000" b="1" dirty="0" smtClean="0">
                <a:solidFill>
                  <a:srgbClr val="FFC000"/>
                </a:solidFill>
              </a:rPr>
              <a:t>ΣΑΜΙΟΥ</a:t>
            </a:r>
            <a:r>
              <a:rPr lang="en-US" sz="6000" b="1" dirty="0" smtClean="0">
                <a:solidFill>
                  <a:srgbClr val="FFC000"/>
                </a:solidFill>
              </a:rPr>
              <a:t> / </a:t>
            </a:r>
            <a:r>
              <a:rPr lang="el-GR" sz="6000" b="1" dirty="0" smtClean="0">
                <a:solidFill>
                  <a:srgbClr val="FFC000"/>
                </a:solidFill>
              </a:rPr>
              <a:t> ΑΡΙΣΤΑΡΧΟΥ </a:t>
            </a:r>
            <a:r>
              <a:rPr lang="el-GR" sz="6000" b="1" dirty="0">
                <a:solidFill>
                  <a:srgbClr val="FFC000"/>
                </a:solidFill>
              </a:rPr>
              <a:t>ΤΟΥ </a:t>
            </a:r>
            <a:r>
              <a:rPr lang="el-GR" sz="6000" b="1" dirty="0" smtClean="0">
                <a:solidFill>
                  <a:srgbClr val="FFC000"/>
                </a:solidFill>
              </a:rPr>
              <a:t>ΣΑΜΙΟΥ</a:t>
            </a:r>
            <a:r>
              <a:rPr lang="en-US" sz="6000" b="1" dirty="0" smtClean="0">
                <a:solidFill>
                  <a:srgbClr val="FFC000"/>
                </a:solidFill>
              </a:rPr>
              <a:t> / </a:t>
            </a:r>
            <a:r>
              <a:rPr lang="el-GR" sz="6000" b="1" dirty="0" smtClean="0">
                <a:solidFill>
                  <a:srgbClr val="FFC000"/>
                </a:solidFill>
              </a:rPr>
              <a:t> ΕΡΑΤΟΣΘΕΝΗ </a:t>
            </a:r>
            <a:r>
              <a:rPr lang="el-GR" sz="6000" b="1" dirty="0">
                <a:solidFill>
                  <a:srgbClr val="FFC000"/>
                </a:solidFill>
              </a:rPr>
              <a:t>ΤΟΥ </a:t>
            </a:r>
            <a:r>
              <a:rPr lang="el-GR" sz="6000" b="1" dirty="0" smtClean="0">
                <a:solidFill>
                  <a:srgbClr val="FFC000"/>
                </a:solidFill>
              </a:rPr>
              <a:t>ΚΥΡΗΝΑΙΟΥ</a:t>
            </a:r>
            <a:r>
              <a:rPr lang="en-US" sz="6000" b="1" dirty="0" smtClean="0">
                <a:solidFill>
                  <a:srgbClr val="FFC000"/>
                </a:solidFill>
              </a:rPr>
              <a:t> / </a:t>
            </a:r>
            <a:r>
              <a:rPr lang="el-GR" sz="6000" b="1" dirty="0" smtClean="0">
                <a:solidFill>
                  <a:srgbClr val="FFC000"/>
                </a:solidFill>
              </a:rPr>
              <a:t> ΕΥΚΛΕΙΔΗ</a:t>
            </a:r>
            <a:r>
              <a:rPr lang="el-GR" sz="6000" b="1" dirty="0" smtClean="0"/>
              <a:t> σε </a:t>
            </a:r>
            <a:r>
              <a:rPr lang="en-US" sz="6000" b="1" dirty="0" err="1" smtClean="0"/>
              <a:t>ppt</a:t>
            </a:r>
            <a:r>
              <a:rPr lang="en-US" sz="6000" b="1" dirty="0" smtClean="0"/>
              <a:t> </a:t>
            </a:r>
            <a:r>
              <a:rPr lang="el-GR" sz="6000" b="1" dirty="0" smtClean="0"/>
              <a:t>ή </a:t>
            </a:r>
            <a:r>
              <a:rPr lang="en-US" sz="6000" b="1" dirty="0" smtClean="0"/>
              <a:t>video </a:t>
            </a:r>
          </a:p>
          <a:p>
            <a:pPr marL="0" indent="0" algn="ctr">
              <a:buNone/>
            </a:pPr>
            <a:endParaRPr lang="el-GR" sz="6000" b="1" dirty="0" smtClean="0"/>
          </a:p>
          <a:p>
            <a:pPr algn="ctr">
              <a:buFont typeface="Wingdings" panose="05000000000000000000" pitchFamily="2" charset="2"/>
              <a:buChar char="v"/>
            </a:pPr>
            <a:r>
              <a:rPr lang="el-GR" sz="6000" b="1" dirty="0" smtClean="0"/>
              <a:t>«ΔΙΑΛΟΓΟΣ </a:t>
            </a:r>
            <a:r>
              <a:rPr lang="el-GR" sz="6000" b="1" dirty="0"/>
              <a:t>ΑΡΧΙΜΗΔΗ - ΙΕΡΩΝΑ </a:t>
            </a:r>
            <a:r>
              <a:rPr lang="el-GR" sz="6000" b="1" dirty="0" smtClean="0"/>
              <a:t>ΓΙΑ ΤΑ ΕΦΑΡΜΟΣΜΕΝΑ ΜΑΘΗΜΑΤΙΚΑ»  -  Κείμενο του </a:t>
            </a:r>
            <a:r>
              <a:rPr lang="el-GR" sz="6000" b="1" dirty="0"/>
              <a:t>μαθηματικού </a:t>
            </a:r>
            <a:r>
              <a:rPr lang="el-GR" sz="6000" b="1" dirty="0" err="1"/>
              <a:t>Alfred</a:t>
            </a:r>
            <a:r>
              <a:rPr lang="el-GR" sz="6000" b="1" dirty="0"/>
              <a:t> </a:t>
            </a:r>
            <a:r>
              <a:rPr lang="el-GR" sz="6000" b="1" dirty="0" err="1" smtClean="0"/>
              <a:t>Renyi</a:t>
            </a:r>
            <a:endParaRPr lang="en-US" sz="6000" b="1" dirty="0" smtClean="0"/>
          </a:p>
          <a:p>
            <a:pPr marL="0" indent="0" algn="ctr">
              <a:buNone/>
            </a:pPr>
            <a:endParaRPr lang="el-GR" sz="6000" b="1" dirty="0" smtClean="0"/>
          </a:p>
          <a:p>
            <a:pPr marL="0" indent="0" algn="ctr">
              <a:buNone/>
            </a:pPr>
            <a:r>
              <a:rPr lang="el-GR" sz="6000" b="1" dirty="0" smtClean="0"/>
              <a:t>ΜΕΤΑΤΡΟΠΗ του ΔΙΑΛΟΓΟΥ σε ΑΦΗΓΗΜΑΤΙΚΗ ΙΣΤΟΡΙΑ σε αρχείο </a:t>
            </a:r>
            <a:r>
              <a:rPr lang="en-US" sz="6000" b="1" dirty="0" smtClean="0"/>
              <a:t>pdf </a:t>
            </a:r>
            <a:endParaRPr lang="el-GR" sz="6000" b="1" dirty="0" smtClean="0"/>
          </a:p>
          <a:p>
            <a:pPr marL="0" indent="0" algn="ctr">
              <a:buNone/>
            </a:pPr>
            <a:r>
              <a:rPr lang="el-GR" sz="6000" b="1" dirty="0" smtClean="0"/>
              <a:t>ΕΚΦΡΑΣΤΙΚΗ ΑΝΑΓΝΩΣΗ / ΑΠΟΔΟΣΗ του ΔΙΑΛΟΓΟΥ σε αρχείο ήχου. </a:t>
            </a:r>
            <a:endParaRPr lang="en-US" sz="6000" b="1" dirty="0"/>
          </a:p>
          <a:p>
            <a:pPr marL="0" indent="0" algn="ctr">
              <a:buNone/>
            </a:pPr>
            <a:endParaRPr lang="en-US" sz="6000" b="1" dirty="0" smtClean="0"/>
          </a:p>
          <a:p>
            <a:pPr marL="0" indent="0" algn="ctr">
              <a:buNone/>
            </a:pPr>
            <a:endParaRPr lang="en-US" sz="4400" b="1" dirty="0"/>
          </a:p>
          <a:p>
            <a:pPr marL="0" indent="0">
              <a:buNone/>
            </a:pPr>
            <a:endParaRPr lang="el-GR" dirty="0"/>
          </a:p>
          <a:p>
            <a:pPr marL="0" indent="0">
              <a:buNone/>
            </a:pPr>
            <a:endParaRPr lang="el-GR" dirty="0"/>
          </a:p>
          <a:p>
            <a:pPr marL="0" indent="0">
              <a:buNone/>
            </a:pPr>
            <a:r>
              <a:rPr lang="el-GR" dirty="0"/>
              <a:t> </a:t>
            </a:r>
          </a:p>
        </p:txBody>
      </p:sp>
    </p:spTree>
    <p:extLst>
      <p:ext uri="{BB962C8B-B14F-4D97-AF65-F5344CB8AC3E}">
        <p14:creationId xmlns:p14="http://schemas.microsoft.com/office/powerpoint/2010/main" val="21039305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964488" cy="634082"/>
          </a:xfrm>
        </p:spPr>
        <p:txBody>
          <a:bodyPr/>
          <a:lstStyle/>
          <a:p>
            <a:pPr algn="ctr"/>
            <a:r>
              <a:rPr lang="el-GR" sz="4400" b="1" dirty="0" err="1" smtClean="0">
                <a:solidFill>
                  <a:srgbClr val="FFC000"/>
                </a:solidFill>
              </a:rPr>
              <a:t>Εργασιεσ</a:t>
            </a:r>
            <a:r>
              <a:rPr lang="el-GR" sz="4400" b="1" dirty="0" smtClean="0">
                <a:solidFill>
                  <a:srgbClr val="FFC000"/>
                </a:solidFill>
              </a:rPr>
              <a:t> </a:t>
            </a:r>
            <a:r>
              <a:rPr lang="el-GR" sz="4400" b="1" dirty="0" err="1" smtClean="0">
                <a:solidFill>
                  <a:srgbClr val="FFC000"/>
                </a:solidFill>
              </a:rPr>
              <a:t>μαθητων</a:t>
            </a:r>
            <a:r>
              <a:rPr lang="el-GR" sz="4400" b="1" dirty="0" smtClean="0">
                <a:solidFill>
                  <a:srgbClr val="FFC000"/>
                </a:solidFill>
              </a:rPr>
              <a:t> / </a:t>
            </a:r>
            <a:r>
              <a:rPr lang="el-GR" sz="4400" b="1" dirty="0" err="1" smtClean="0">
                <a:solidFill>
                  <a:srgbClr val="FFC000"/>
                </a:solidFill>
              </a:rPr>
              <a:t>τριων</a:t>
            </a:r>
            <a:r>
              <a:rPr lang="el-GR" sz="4400" b="1" dirty="0" smtClean="0">
                <a:solidFill>
                  <a:srgbClr val="FFC000"/>
                </a:solidFill>
              </a:rPr>
              <a:t> </a:t>
            </a:r>
            <a:endParaRPr lang="el-GR" dirty="0"/>
          </a:p>
        </p:txBody>
      </p:sp>
      <p:sp>
        <p:nvSpPr>
          <p:cNvPr id="3" name="Θέση περιεχομένου 2"/>
          <p:cNvSpPr>
            <a:spLocks noGrp="1"/>
          </p:cNvSpPr>
          <p:nvPr>
            <p:ph sz="quarter" idx="13"/>
          </p:nvPr>
        </p:nvSpPr>
        <p:spPr>
          <a:xfrm>
            <a:off x="107504" y="980728"/>
            <a:ext cx="8856984" cy="5616624"/>
          </a:xfrm>
        </p:spPr>
        <p:txBody>
          <a:bodyPr>
            <a:normAutofit fontScale="25000" lnSpcReduction="20000"/>
          </a:bodyPr>
          <a:lstStyle/>
          <a:p>
            <a:pPr marL="0" indent="0" algn="ctr">
              <a:buNone/>
            </a:pPr>
            <a:endParaRPr lang="el-GR" sz="6000" b="1" dirty="0" smtClean="0">
              <a:solidFill>
                <a:srgbClr val="FFC000"/>
              </a:solidFill>
            </a:endParaRPr>
          </a:p>
          <a:p>
            <a:pPr marL="0" indent="0" algn="ctr">
              <a:buNone/>
            </a:pPr>
            <a:r>
              <a:rPr lang="el-GR" sz="11200" b="1" dirty="0" smtClean="0">
                <a:solidFill>
                  <a:srgbClr val="FFC000"/>
                </a:solidFill>
              </a:rPr>
              <a:t>ΠΡΟΒΟΛΕΣ ΠΑΡΟΥΣΙΑΣΗΣ με ΘΕΜΑ</a:t>
            </a:r>
          </a:p>
          <a:p>
            <a:pPr marL="0" indent="0" algn="ctr">
              <a:buNone/>
            </a:pPr>
            <a:endParaRPr lang="el-GR" sz="11200" b="1" dirty="0" smtClean="0">
              <a:solidFill>
                <a:srgbClr val="FFC000"/>
              </a:solidFill>
            </a:endParaRPr>
          </a:p>
          <a:p>
            <a:pPr marL="0" indent="0" algn="ctr">
              <a:buNone/>
            </a:pPr>
            <a:r>
              <a:rPr lang="el-GR" sz="11200" b="1" dirty="0" smtClean="0"/>
              <a:t>1</a:t>
            </a:r>
            <a:r>
              <a:rPr lang="el-GR" sz="11200" b="1" dirty="0"/>
              <a:t>. ΙΠΠΑΡΧΟΣ Ο ΡΟΔΙΟΣ</a:t>
            </a:r>
          </a:p>
          <a:p>
            <a:pPr marL="0" indent="0" algn="ctr">
              <a:buNone/>
            </a:pPr>
            <a:r>
              <a:rPr lang="el-GR" sz="11200" b="1" dirty="0" smtClean="0"/>
              <a:t>2</a:t>
            </a:r>
            <a:r>
              <a:rPr lang="el-GR" sz="11200" b="1" dirty="0"/>
              <a:t>. ΚΒΑΝΤΟΜΗΧΑΝΙΚΗ</a:t>
            </a:r>
          </a:p>
          <a:p>
            <a:pPr marL="0" indent="0" algn="ctr">
              <a:buNone/>
            </a:pPr>
            <a:r>
              <a:rPr lang="el-GR" sz="11200" b="1" dirty="0" smtClean="0"/>
              <a:t>3</a:t>
            </a:r>
            <a:r>
              <a:rPr lang="el-GR" sz="11200" b="1" dirty="0"/>
              <a:t>. ΜΕΤΟΧΗ - ΑΞΙΟΓΡΑΦΟ - ΑΠΟΔΟΣΗ </a:t>
            </a:r>
            <a:r>
              <a:rPr lang="el-GR" sz="11200" b="1" dirty="0" smtClean="0"/>
              <a:t>ΣΤΟΙΧΗΜΑΤΟΣ</a:t>
            </a:r>
          </a:p>
          <a:p>
            <a:pPr marL="0" indent="0" algn="ctr">
              <a:buNone/>
            </a:pPr>
            <a:endParaRPr lang="el-GR" sz="11200" b="1" dirty="0"/>
          </a:p>
          <a:p>
            <a:pPr marL="0" indent="0" algn="ctr">
              <a:buNone/>
            </a:pPr>
            <a:r>
              <a:rPr lang="el-GR" sz="11200" b="1" dirty="0" smtClean="0">
                <a:solidFill>
                  <a:srgbClr val="FFC000"/>
                </a:solidFill>
              </a:rPr>
              <a:t>ΦΥΛΛΑ ΕΡΓΑΣΙΑΣ στα ΜΑΘΗΜΑΤΙΚΑ</a:t>
            </a:r>
          </a:p>
          <a:p>
            <a:pPr marL="0" indent="0" algn="ctr">
              <a:buNone/>
            </a:pPr>
            <a:endParaRPr lang="el-GR" sz="11200" b="1" dirty="0"/>
          </a:p>
          <a:p>
            <a:pPr marL="0" indent="0" algn="ctr">
              <a:buNone/>
            </a:pPr>
            <a:r>
              <a:rPr lang="el-GR" sz="11200" b="1" dirty="0">
                <a:solidFill>
                  <a:srgbClr val="FFC000"/>
                </a:solidFill>
              </a:rPr>
              <a:t>ΙΣΤΟΡΙΕΣ ΔΗΜΙΟΥΡΓΙΚΗΣ ΓΡΑΦΗΣ</a:t>
            </a:r>
          </a:p>
          <a:p>
            <a:pPr marL="0" indent="0" algn="ctr">
              <a:buNone/>
            </a:pPr>
            <a:r>
              <a:rPr lang="el-GR" sz="11200" b="1" dirty="0" smtClean="0"/>
              <a:t>Πρωτότυπες </a:t>
            </a:r>
            <a:r>
              <a:rPr lang="el-GR" sz="11200" b="1" dirty="0"/>
              <a:t>αφηγηματικές ιστορίες  για τον Αρχιμήδη και το έργο του. </a:t>
            </a:r>
            <a:endParaRPr lang="en-US" sz="11200" b="1" dirty="0" smtClean="0"/>
          </a:p>
          <a:p>
            <a:pPr marL="0" indent="0" algn="ctr">
              <a:buNone/>
            </a:pPr>
            <a:endParaRPr lang="en-US" sz="11200" b="1" dirty="0"/>
          </a:p>
          <a:p>
            <a:pPr marL="0" indent="0">
              <a:buNone/>
            </a:pPr>
            <a:endParaRPr lang="el-GR" sz="11200" dirty="0"/>
          </a:p>
          <a:p>
            <a:pPr marL="0" indent="0">
              <a:buNone/>
            </a:pPr>
            <a:endParaRPr lang="el-GR" sz="11200" dirty="0"/>
          </a:p>
          <a:p>
            <a:pPr marL="0" indent="0">
              <a:buNone/>
            </a:pPr>
            <a:r>
              <a:rPr lang="el-GR" sz="11200" dirty="0"/>
              <a:t> </a:t>
            </a:r>
          </a:p>
        </p:txBody>
      </p:sp>
    </p:spTree>
    <p:extLst>
      <p:ext uri="{BB962C8B-B14F-4D97-AF65-F5344CB8AC3E}">
        <p14:creationId xmlns:p14="http://schemas.microsoft.com/office/powerpoint/2010/main" val="41735160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E5059283-9C4C-08C3-070D-6F6C81EA3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64" y="197149"/>
            <a:ext cx="2244170" cy="23762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Εικόνα 4">
            <a:extLst>
              <a:ext uri="{FF2B5EF4-FFF2-40B4-BE49-F238E27FC236}">
                <a16:creationId xmlns="" xmlns:a16="http://schemas.microsoft.com/office/drawing/2014/main" id="{1A024962-4B3B-45BF-A7ED-821CA555F6A8}"/>
              </a:ext>
            </a:extLst>
          </p:cNvPr>
          <p:cNvPicPr>
            <a:picLocks noChangeAspect="1"/>
          </p:cNvPicPr>
          <p:nvPr/>
        </p:nvPicPr>
        <p:blipFill>
          <a:blip r:embed="rId3"/>
          <a:stretch>
            <a:fillRect/>
          </a:stretch>
        </p:blipFill>
        <p:spPr>
          <a:xfrm>
            <a:off x="6588224" y="260647"/>
            <a:ext cx="2304256" cy="2741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Εικόνα 5">
            <a:extLst>
              <a:ext uri="{FF2B5EF4-FFF2-40B4-BE49-F238E27FC236}">
                <a16:creationId xmlns:lc="http://schemas.openxmlformats.org/drawingml/2006/lockedCanvas" xmlns:a16="http://schemas.microsoft.com/office/drawing/2014/main" xmlns="" id="{B9900703-E960-CD28-6C6F-FC926AAA79CF}"/>
              </a:ext>
            </a:extLst>
          </p:cNvPr>
          <p:cNvPicPr>
            <a:picLocks noChangeAspect="1"/>
          </p:cNvPicPr>
          <p:nvPr/>
        </p:nvPicPr>
        <p:blipFill>
          <a:blip r:embed="rId4"/>
          <a:stretch>
            <a:fillRect/>
          </a:stretch>
        </p:blipFill>
        <p:spPr>
          <a:xfrm>
            <a:off x="4932040" y="4198115"/>
            <a:ext cx="3726850" cy="22552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Εικόνα 6">
            <a:extLst>
              <a:ext uri="{FF2B5EF4-FFF2-40B4-BE49-F238E27FC236}">
                <a16:creationId xmlns="" xmlns:a16="http://schemas.microsoft.com/office/drawing/2014/main" id="{F705C770-CAA8-0008-00E9-BE30C7D42E58}"/>
              </a:ext>
            </a:extLst>
          </p:cNvPr>
          <p:cNvPicPr>
            <a:picLocks noChangeAspect="1"/>
          </p:cNvPicPr>
          <p:nvPr/>
        </p:nvPicPr>
        <p:blipFill>
          <a:blip r:embed="rId5"/>
          <a:stretch>
            <a:fillRect/>
          </a:stretch>
        </p:blipFill>
        <p:spPr>
          <a:xfrm>
            <a:off x="335890" y="3717033"/>
            <a:ext cx="3247759" cy="27363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016" y="1450045"/>
            <a:ext cx="4048192" cy="22669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19901593"/>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αρχείο λήψης (10).jpg"/>
          <p:cNvPicPr>
            <a:picLocks noChangeAspect="1"/>
          </p:cNvPicPr>
          <p:nvPr/>
        </p:nvPicPr>
        <p:blipFill>
          <a:blip r:embed="rId2" cstate="print">
            <a:duotone>
              <a:prstClr val="black"/>
              <a:schemeClr val="accent6">
                <a:tint val="45000"/>
                <a:satMod val="400000"/>
              </a:schemeClr>
            </a:duotone>
          </a:blip>
          <a:stretch>
            <a:fillRect/>
          </a:stretch>
        </p:blipFill>
        <p:spPr>
          <a:xfrm>
            <a:off x="351810" y="164518"/>
            <a:ext cx="4148181" cy="2760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 Εικόνα" descr="αρχείο λήψης (11).jpg"/>
          <p:cNvPicPr>
            <a:picLocks noChangeAspect="1"/>
          </p:cNvPicPr>
          <p:nvPr/>
        </p:nvPicPr>
        <p:blipFill>
          <a:blip r:embed="rId3" cstate="print"/>
          <a:stretch>
            <a:fillRect/>
          </a:stretch>
        </p:blipFill>
        <p:spPr>
          <a:xfrm>
            <a:off x="4104674" y="2924944"/>
            <a:ext cx="4780407" cy="2315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0616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Ορίζοντας">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Ορίζοντα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Ορίζοντα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1033</TotalTime>
  <Words>2719</Words>
  <Application>Microsoft Office PowerPoint</Application>
  <PresentationFormat>Προβολή στην οθόνη (4:3)</PresentationFormat>
  <Paragraphs>399</Paragraphs>
  <Slides>86</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86</vt:i4>
      </vt:variant>
    </vt:vector>
  </HeadingPairs>
  <TitlesOfParts>
    <vt:vector size="87" baseType="lpstr">
      <vt:lpstr>Ορίζοντας</vt:lpstr>
      <vt:lpstr>«ΑΡΧΙΜΗΔΗΣ – Ο ΑΝΘΡΩΠΟΣ  ΠΟΥ ΜΕΤΡΟΥΣΕ ΤΗΝ ΑΜΜΟ»</vt:lpstr>
      <vt:lpstr>Η ΠΑΙΔΑΓΩΓΙΚΗ ΜΑΣ ΟΜΑΔΑ</vt:lpstr>
      <vt:lpstr>Παρουσίαση του PowerPoint</vt:lpstr>
      <vt:lpstr>Παρουσίαση του PowerPoint</vt:lpstr>
      <vt:lpstr>Παρουσίαση του PowerPoint</vt:lpstr>
      <vt:lpstr>ΑΡΧΙΜΗΔΗΣ – ΜΙΑ ΠΡΩΤΗ ΓΝΩΡΙΜΙΑ</vt:lpstr>
      <vt:lpstr>Παρουσίαση του PowerPoint</vt:lpstr>
      <vt:lpstr>ΑΡΧΙΜΗΔΗΣ – ΜΙΑ ΠΡΩΤΗ ΓΝΩΡΙΜΙΑ</vt:lpstr>
      <vt:lpstr>Παρουσίαση του PowerPoint</vt:lpstr>
      <vt:lpstr>ΘΕΜΑΤΙΚΕΣ ΕΝΟΤΗΤΕΣ </vt:lpstr>
      <vt:lpstr>Παρουσίαση του PowerPoint</vt:lpstr>
      <vt:lpstr>ΑΠΟΙΚΙΕΣ ΣΤΗΝ ΣΙΚΕΛΙΑ</vt:lpstr>
      <vt:lpstr>ΣΥΡΑΚΟΥΣΕΣ</vt:lpstr>
      <vt:lpstr>Παρουσίαση του PowerPoint</vt:lpstr>
      <vt:lpstr>Παρουσίαση του PowerPoint</vt:lpstr>
      <vt:lpstr>ΘΕΜΑΤΙΚΕΣ  ΕΝΟΤΗΤΕΣ </vt:lpstr>
      <vt:lpstr>Παρουσίαση του PowerPoint</vt:lpstr>
      <vt:lpstr>Παρουσίαση του PowerPoint</vt:lpstr>
      <vt:lpstr>ΘΕΜΑΤΙΚΕΣ  ΕΝΟΤΗΤΕΣ </vt:lpstr>
      <vt:lpstr>Παρουσίαση του PowerPoint</vt:lpstr>
      <vt:lpstr>Παρουσίαση του PowerPoint</vt:lpstr>
      <vt:lpstr>Παρουσίαση του PowerPoint</vt:lpstr>
      <vt:lpstr>ΒΟΕΙΚΟΝ ΠΡΟΒΛΗΜΑ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 ΤρΙα  Αλυτα  ΠροβΛΗματα τηΣ  ΑρχαιΟτηταΣ </vt:lpstr>
      <vt:lpstr>Ο τετραγωνισμΟΣ του κΥκλου</vt:lpstr>
      <vt:lpstr>Ο διπλασιασμΟΣ του ΚΥβου </vt:lpstr>
      <vt:lpstr> Η ΤΡΙΧΟΤΟΜΗΣΗ ΓΩΝΙΑΣ</vt:lpstr>
      <vt:lpstr>Ο  νομοσ  των  ζυγων </vt:lpstr>
      <vt:lpstr>Παρουσίαση του PowerPoint</vt:lpstr>
      <vt:lpstr>ΕΥΡΕΣΗ   ΤΟΥ ΚΕΝΤΡΟΥ   ΒΑΡΟΥΣ </vt:lpstr>
      <vt:lpstr> Η ελικα του αρχιμηδη   / Πωσ σχηματιζεται </vt:lpstr>
      <vt:lpstr>Μηκοσ  αποστασησ του Β απο το κεντρο  Ο του κυκλου</vt:lpstr>
      <vt:lpstr>ΥπολογισμΟΣ  εμβαδοΥ  επιφανεΙαΣ τηΣ ΕλικαΣ</vt:lpstr>
      <vt:lpstr>ΑΝΩΣΗ  - Η ΑΡΧΗ ΤΟΥ ΑΡΧΙΜΗΔΗ </vt:lpstr>
      <vt:lpstr>ΑΝΩΣΗ - ΑΡΧΗ ΤΟΥ ΑΡΧΙΜΗΔΗ</vt:lpstr>
      <vt:lpstr>ΕΦΑΡΜΟΓΕΣ</vt:lpstr>
      <vt:lpstr>Ο ΑΡΧΙΜΗΔΗΣ ΚΑΙ ΤΟ ΣΤΕΜΜΑ ΤΟΥ ΒΑΣΙΛΙΑ</vt:lpstr>
      <vt:lpstr>Παρουσίαση του PowerPoint</vt:lpstr>
      <vt:lpstr>    ΑΤΜΟΤΗΛΕΒΟΛΟ</vt:lpstr>
      <vt:lpstr>   ΑΤΜΟΤΗΛΕΒΟΛΟ</vt:lpstr>
      <vt:lpstr>   Οι ΓΕΡΑΝΟΙ ήταν πολεμικές κατασκευές  εφοδιασμένες με δαγκάνες (άγκιστρα) που έπιαναν τα εχθρικά πλοία από την πλώρη, τα σήκωναν στον αέρα και τα άφηναν στη συνέχεια να βυθιστούν. </vt:lpstr>
      <vt:lpstr>Παρουσίαση του PowerPoint</vt:lpstr>
      <vt:lpstr>Παρουσίαση του PowerPoint</vt:lpstr>
      <vt:lpstr>Παρουσίαση του PowerPoint</vt:lpstr>
      <vt:lpstr>Παρουσίαση του PowerPoint</vt:lpstr>
      <vt:lpstr>ΑΤΕΡΜΩΝ ΚΟΧΛΙΑΣ </vt:lpstr>
      <vt:lpstr>ΠΕΡΙΓΡΑΦΗ </vt:lpstr>
      <vt:lpstr>Παρουσίαση του PowerPoint</vt:lpstr>
      <vt:lpstr> «ΣΥΡΑΚΟΥΣΙΑ» ΝΑΥΣ</vt:lpstr>
      <vt:lpstr>Παρουσίαση του PowerPoint</vt:lpstr>
      <vt:lpstr>ΔΗΜΙΟΥΡΓΟΙ </vt:lpstr>
      <vt:lpstr>ΔΙΑΣΤΑΣΕΙΣ - ΠΕΡΙΓΡΑΦΗ</vt:lpstr>
      <vt:lpstr>Παρουσίαση του PowerPoint</vt:lpstr>
      <vt:lpstr>Παρουσίαση του PowerPoint</vt:lpstr>
      <vt:lpstr>ΠΛΟΥΣ  - ΜΕΤΟΝΟΜΑΣΙΑ</vt:lpstr>
      <vt:lpstr>ΘΕΜΑΤΙΚΕΣ ΕΝΟΤΗΤΕΣ </vt:lpstr>
      <vt:lpstr>ΑΡΧΙΜΗΔΗΣ Ο ΜΕΓΙΣΤΟΣ </vt:lpstr>
      <vt:lpstr>ΑΡΧΙΜΗΔΗΣ Ο ΜΕΓΙΣΤΟΣ </vt:lpstr>
      <vt:lpstr>ΑΡΧΙΜΗΔΗΣ Ο ΜΕΓΙΣΤΟΣ </vt:lpstr>
      <vt:lpstr>Η ΚΛΗΡΟΝΟΜΙΑ ΤΟΥ ΑΡΧΙΜΗΔΗ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ΤΡΙΑ ΕΝΔΙΑΦΕΡΟΝΤΑ ΒΙΒΛΙΑ</vt:lpstr>
      <vt:lpstr>Εργασιεσ μαθητων / τριων </vt:lpstr>
      <vt:lpstr>Εργασιεσ μαθητων / τριων </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ΜΑΡΘΑ</dc:creator>
  <cp:lastModifiedBy>ΜΑΡΘΑ</cp:lastModifiedBy>
  <cp:revision>139</cp:revision>
  <dcterms:created xsi:type="dcterms:W3CDTF">2023-05-21T12:30:27Z</dcterms:created>
  <dcterms:modified xsi:type="dcterms:W3CDTF">2023-06-10T17:10:27Z</dcterms:modified>
</cp:coreProperties>
</file>