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4C963053-38B8-4A58-AE4E-F1FAE14EC2C8}">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69BE83C-6F67-4547-ABB4-137652946BA2}" type="datetimeFigureOut">
              <a:rPr lang="en-US" smtClean="0"/>
              <a:pPr/>
              <a:t>1/20/2017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4CB79C2-3EDF-442D-A712-CBBA2A38CD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69BE83C-6F67-4547-ABB4-137652946BA2}"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B79C2-3EDF-442D-A712-CBBA2A38CD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69BE83C-6F67-4547-ABB4-137652946BA2}"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B79C2-3EDF-442D-A712-CBBA2A38CD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69BE83C-6F67-4547-ABB4-137652946BA2}"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B79C2-3EDF-442D-A712-CBBA2A38CD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69BE83C-6F67-4547-ABB4-137652946BA2}"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B79C2-3EDF-442D-A712-CBBA2A38CD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E69BE83C-6F67-4547-ABB4-137652946BA2}"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B79C2-3EDF-442D-A712-CBBA2A38CD73}"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E69BE83C-6F67-4547-ABB4-137652946BA2}" type="datetimeFigureOut">
              <a:rPr lang="en-US" smtClean="0"/>
              <a:pPr/>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B79C2-3EDF-442D-A712-CBBA2A38CD73}"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69BE83C-6F67-4547-ABB4-137652946BA2}" type="datetimeFigureOut">
              <a:rPr lang="en-US" smtClean="0"/>
              <a:pPr/>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B79C2-3EDF-442D-A712-CBBA2A38CD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E83C-6F67-4547-ABB4-137652946BA2}" type="datetimeFigureOut">
              <a:rPr lang="en-US" smtClean="0"/>
              <a:pPr/>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B79C2-3EDF-442D-A712-CBBA2A38CD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E69BE83C-6F67-4547-ABB4-137652946BA2}" type="datetimeFigureOut">
              <a:rPr lang="en-US" smtClean="0"/>
              <a:pPr/>
              <a:t>1/20/2017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4CB79C2-3EDF-442D-A712-CBBA2A38CD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E69BE83C-6F67-4547-ABB4-137652946BA2}" type="datetimeFigureOut">
              <a:rPr lang="en-US" smtClean="0"/>
              <a:pPr/>
              <a:t>1/20/2017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4CB79C2-3EDF-442D-A712-CBBA2A38CD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69BE83C-6F67-4547-ABB4-137652946BA2}" type="datetimeFigureOut">
              <a:rPr lang="en-US" smtClean="0"/>
              <a:pPr/>
              <a:t>1/20/2017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4CB79C2-3EDF-442D-A712-CBBA2A38CD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03339" y="1143000"/>
            <a:ext cx="5723468" cy="1828090"/>
          </a:xfrm>
        </p:spPr>
        <p:txBody>
          <a:bodyPr>
            <a:normAutofit/>
          </a:bodyPr>
          <a:lstStyle/>
          <a:p>
            <a: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Επιφανείς Έλληνες της Τεργέστης</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Υπότιτλος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3276600"/>
            <a:ext cx="5562600" cy="230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391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a:xfrm>
            <a:off x="1066800" y="914400"/>
            <a:ext cx="6858000" cy="4122869"/>
          </a:xfrm>
        </p:spPr>
        <p:txBody>
          <a:bodyPr/>
          <a:lstStyle/>
          <a:p>
            <a:r>
              <a:rPr lang="el-GR" dirty="0" smtClean="0"/>
              <a:t>Η ύπαρξη των καλλιτεχνικών αυτών έργων, από το ένα μέρος αποτελεί συμβολή στη γνώση της ιστορικής διαδρομής της κοινότητας, από την άλλη </a:t>
            </a:r>
            <a:r>
              <a:rPr lang="el-GR" dirty="0" err="1" smtClean="0"/>
              <a:t>μεριά,όμως</a:t>
            </a:r>
            <a:r>
              <a:rPr lang="el-GR" dirty="0" smtClean="0"/>
              <a:t>, μπορεί να θεωρηθεί χαρακτηριστικό καλλιτεχνικών και άλλων τάσεων.</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429000"/>
            <a:ext cx="4800600" cy="2647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5130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Πολυσχιδής δράση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1066800" y="1752600"/>
            <a:ext cx="6858000" cy="3970469"/>
          </a:xfrm>
        </p:spPr>
        <p:txBody>
          <a:bodyPr/>
          <a:lstStyle/>
          <a:p>
            <a:r>
              <a:rPr lang="el-GR" dirty="0" smtClean="0"/>
              <a:t>Από τον κλάδο αυτό γεννήθηκε </a:t>
            </a:r>
            <a:r>
              <a:rPr lang="el-GR" dirty="0" err="1" smtClean="0"/>
              <a:t>΄το</a:t>
            </a:r>
            <a:r>
              <a:rPr lang="el-GR" dirty="0" smtClean="0"/>
              <a:t> 1872 ο Ιωάννης Σκαραμαγκάς που έδωσε νέα πνοή στις επιχειρησιακές δραστηριότητες της οικογένειας και έγινε γνωστός για την πολιτική, την πολιτιστική και γενικότερα την κοινωνική του δράση.</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4191000"/>
            <a:ext cx="6543675" cy="1949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2502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a:xfrm>
            <a:off x="1066800" y="1371600"/>
            <a:ext cx="7010400" cy="4351469"/>
          </a:xfrm>
        </p:spPr>
        <p:txBody>
          <a:bodyPr/>
          <a:lstStyle/>
          <a:p>
            <a:r>
              <a:rPr lang="el-GR" dirty="0" smtClean="0"/>
              <a:t>Από την άλλη μεριά, είχε πολύ γρήγορα φανερώσει τα πνευματικά του ενδιαφέροντα που έβρισκαν διέξοδο μέσα από τις εκδηλώσεις της φιλολογικής επιχείρησης </a:t>
            </a:r>
            <a:r>
              <a:rPr lang="en-US" dirty="0" smtClean="0"/>
              <a:t>‘Minerva’ </a:t>
            </a:r>
            <a:r>
              <a:rPr lang="el-GR" dirty="0" smtClean="0"/>
              <a:t>της οποίας υπήρξε μέλος μέχρι το τέλος της ζωής σου.</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3683245"/>
            <a:ext cx="2885015" cy="2209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9037" y="3741952"/>
            <a:ext cx="3332638" cy="211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546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a:xfrm>
            <a:off x="1219200" y="990600"/>
            <a:ext cx="7010400" cy="3603812"/>
          </a:xfrm>
        </p:spPr>
        <p:txBody>
          <a:bodyPr/>
          <a:lstStyle/>
          <a:p>
            <a:r>
              <a:rPr lang="el-GR" dirty="0" smtClean="0"/>
              <a:t>Το Μουσείο Σκαραμαγκά διευθύνεται από ειδική Επιτροπή του Δήμου Τεργέστης. Σ’ αυτήν μετέχει ως αντιπρόσωπος μέλος του Συμβουλίου της Ελληνικής Κοινότητας της Τεργέστης.</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971800"/>
            <a:ext cx="4343400" cy="305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443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Σ. Σταυρόπουλος</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838200" y="1905000"/>
            <a:ext cx="7315200" cy="3603812"/>
          </a:xfrm>
        </p:spPr>
        <p:txBody>
          <a:bodyPr/>
          <a:lstStyle/>
          <a:p>
            <a:r>
              <a:rPr lang="el-GR" dirty="0" smtClean="0"/>
              <a:t>Ο Σ. Σταυρόπουλος γεννήθηκε στην Τεργέστη το 1882 από πατέρα Πατρινό και μητέρα </a:t>
            </a:r>
            <a:r>
              <a:rPr lang="el-GR" dirty="0" err="1" smtClean="0"/>
              <a:t>Τριεστίνα</a:t>
            </a:r>
            <a:r>
              <a:rPr lang="el-GR" dirty="0" smtClean="0"/>
              <a:t>. Σπούδασε οικονομικά στην Βιέννη και άρχισε να δημοσιεύει άρθρα και μελέτες σε περιοδικά και εφημερίδες της Τεργέστης.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4038600"/>
            <a:ext cx="3962400" cy="2107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171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Το ταξίδι του Δ. </a:t>
            </a:r>
            <a:r>
              <a:rPr lang="el-GR"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Καρυτσιώτη</a:t>
            </a:r>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 </a:t>
            </a:r>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και η ελληνική μετανάστευση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1066800" y="2209800"/>
            <a:ext cx="7086600" cy="2133600"/>
          </a:xfrm>
        </p:spPr>
        <p:txBody>
          <a:bodyPr>
            <a:normAutofit lnSpcReduction="10000"/>
          </a:bodyPr>
          <a:lstStyle/>
          <a:p>
            <a:r>
              <a:rPr lang="el-GR" dirty="0" smtClean="0"/>
              <a:t>Ο Δημήτρης </a:t>
            </a:r>
            <a:r>
              <a:rPr lang="el-GR" dirty="0" err="1" smtClean="0"/>
              <a:t>Καρυτσιώτης</a:t>
            </a:r>
            <a:r>
              <a:rPr lang="el-GR" dirty="0" smtClean="0"/>
              <a:t> </a:t>
            </a:r>
            <a:r>
              <a:rPr lang="el-GR" dirty="0" smtClean="0"/>
              <a:t>εξελίχθηκε σε έναν σπουδαίο παράγοντα της οικονομικής ζωής της Τεργέστης, και μαζί με άλλους ομογενείς που δραστηριοποιούνταν οικονομικά εκεί, ίδρυσαν την Κοινότητα Ελλήνων Ορθοδόξων της Τεργέστης.</a:t>
            </a:r>
            <a:endParaRPr lang="en-US" dirty="0"/>
          </a:p>
        </p:txBody>
      </p:sp>
      <p:pic>
        <p:nvPicPr>
          <p:cNvPr id="5" name="4 - Εικόνα" descr="karitsiotis_mansion_2.jpg"/>
          <p:cNvPicPr>
            <a:picLocks noChangeAspect="1"/>
          </p:cNvPicPr>
          <p:nvPr/>
        </p:nvPicPr>
        <p:blipFill>
          <a:blip r:embed="rId2" cstate="print"/>
          <a:stretch>
            <a:fillRect/>
          </a:stretch>
        </p:blipFill>
        <p:spPr>
          <a:xfrm>
            <a:off x="2462212" y="4267200"/>
            <a:ext cx="4319588" cy="1905000"/>
          </a:xfrm>
          <a:prstGeom prst="rect">
            <a:avLst/>
          </a:prstGeom>
        </p:spPr>
      </p:pic>
    </p:spTree>
    <p:extLst>
      <p:ext uri="{BB962C8B-B14F-4D97-AF65-F5344CB8AC3E}">
        <p14:creationId xmlns:p14="http://schemas.microsoft.com/office/powerpoint/2010/main" xmlns="" val="497606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Οι σχολές του </a:t>
            </a:r>
            <a:r>
              <a:rPr lang="el-GR"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Άστρους</a:t>
            </a:r>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 και του Αγίου Ιωάννου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838200" y="2514599"/>
            <a:ext cx="7239000" cy="3208469"/>
          </a:xfrm>
        </p:spPr>
        <p:txBody>
          <a:bodyPr/>
          <a:lstStyle/>
          <a:p>
            <a:r>
              <a:rPr lang="el-GR" dirty="0" smtClean="0"/>
              <a:t>Ο Δημήτριος </a:t>
            </a:r>
            <a:r>
              <a:rPr lang="el-GR" dirty="0" err="1" smtClean="0"/>
              <a:t>Καρτσιώτης</a:t>
            </a:r>
            <a:r>
              <a:rPr lang="el-GR" dirty="0" smtClean="0"/>
              <a:t> συντασσόταν με τον Ρήγα Φεραίο και τον Αδαμάντιο Κοραή. Η πίστη του στην εκπαίδευση και στη μόρφωση του Γένους είχε ήδη διαφανεί από την χορηγία την οποία είχε κάνει στη Σχολή της Κοινότητας των Ορθοδόξων της Τεργέστης. Ο μεγαλύτερος από το προσανατολισμένο στη μόρφωση των νέων.  </a:t>
            </a:r>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n-US" dirty="0"/>
          </a:p>
        </p:txBody>
      </p:sp>
    </p:spTree>
    <p:extLst>
      <p:ext uri="{BB962C8B-B14F-4D97-AF65-F5344CB8AC3E}">
        <p14:creationId xmlns:p14="http://schemas.microsoft.com/office/powerpoint/2010/main" xmlns="" val="30061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Δημήτριος  </a:t>
            </a:r>
            <a:r>
              <a:rPr lang="el-GR"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Καρυτσιώτης</a:t>
            </a:r>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1143000" y="2057400"/>
            <a:ext cx="4038600" cy="4586343"/>
          </a:xfrm>
        </p:spPr>
        <p:txBody>
          <a:bodyPr/>
          <a:lstStyle/>
          <a:p>
            <a:r>
              <a:rPr lang="el-GR" dirty="0" smtClean="0"/>
              <a:t>Ο πελοποννησιακής καταγωγής Δημήτριος </a:t>
            </a:r>
            <a:r>
              <a:rPr lang="el-GR" dirty="0" err="1" smtClean="0"/>
              <a:t>Καρυτσιώτης</a:t>
            </a:r>
            <a:r>
              <a:rPr lang="el-GR" dirty="0" smtClean="0"/>
              <a:t> </a:t>
            </a:r>
            <a:r>
              <a:rPr lang="el-GR" dirty="0" smtClean="0"/>
              <a:t>αποτελεί μία από τις σπουδαιότερες προσωπικότητες της ελληνικής παροικίες στα τέλη του 18</a:t>
            </a:r>
            <a:r>
              <a:rPr lang="el-GR" baseline="30000" dirty="0" smtClean="0"/>
              <a:t>ου</a:t>
            </a:r>
            <a:r>
              <a:rPr lang="el-GR" dirty="0" smtClean="0"/>
              <a:t> αιώνα και στις αρχές του 19</a:t>
            </a:r>
            <a:r>
              <a:rPr lang="el-GR" baseline="30000" dirty="0" smtClean="0"/>
              <a:t>ου</a:t>
            </a:r>
            <a:r>
              <a:rPr lang="el-GR"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2514600"/>
            <a:ext cx="2386011" cy="2798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761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Κατράρος</a:t>
            </a:r>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 Κυριάκος</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914400" y="2119257"/>
            <a:ext cx="7620000" cy="3603812"/>
          </a:xfrm>
        </p:spPr>
        <p:txBody>
          <a:bodyPr/>
          <a:lstStyle/>
          <a:p>
            <a:r>
              <a:rPr lang="el-GR" dirty="0" smtClean="0"/>
              <a:t>Έλληνας μεγαλοεπιχειρηματίας, που έδρασε στα τέλη του 18</a:t>
            </a:r>
            <a:r>
              <a:rPr lang="el-GR" baseline="30000" dirty="0" smtClean="0"/>
              <a:t>ου</a:t>
            </a:r>
            <a:r>
              <a:rPr lang="el-GR" dirty="0" smtClean="0"/>
              <a:t> αιώνα και στις αρχές του 19</a:t>
            </a:r>
            <a:r>
              <a:rPr lang="el-GR" baseline="30000" dirty="0" smtClean="0"/>
              <a:t>ου</a:t>
            </a:r>
            <a:r>
              <a:rPr lang="el-GR" dirty="0" smtClean="0"/>
              <a:t> αιώνα. Επρόκειτο για τον άνθρωπο που συνέδεσε άρρηκτα και αμετάκλητα τους Έλληνες με το εμπορικό επιμελητήριο της πόλης.</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4114800"/>
            <a:ext cx="4229100"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681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Άγγελος </a:t>
            </a:r>
            <a:r>
              <a:rPr lang="el-GR"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Γιαννικέσης</a:t>
            </a:r>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1066800" y="1981200"/>
            <a:ext cx="4495801" cy="3603812"/>
          </a:xfrm>
        </p:spPr>
        <p:txBody>
          <a:bodyPr/>
          <a:lstStyle/>
          <a:p>
            <a:r>
              <a:rPr lang="el-GR" dirty="0" smtClean="0"/>
              <a:t>Ζακυνθινής καταγωγής, ο Άγγελος </a:t>
            </a:r>
            <a:r>
              <a:rPr lang="el-GR" dirty="0" err="1" smtClean="0"/>
              <a:t>Γιαννικέσης</a:t>
            </a:r>
            <a:r>
              <a:rPr lang="el-GR" dirty="0" smtClean="0"/>
              <a:t> ήταν μία από τις πιο ισχυρές προσωπικότητες της ελληνικής παροικίας του 19</a:t>
            </a:r>
            <a:r>
              <a:rPr lang="el-GR" baseline="30000" dirty="0" smtClean="0"/>
              <a:t>ου</a:t>
            </a:r>
            <a:r>
              <a:rPr lang="el-GR" dirty="0" smtClean="0"/>
              <a:t> αιώνα, ιδιαίτερη δραστηριοποίηση στον τομέα των ναυτασφαλίσεων.</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2133600"/>
            <a:ext cx="1999247" cy="3038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1137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Αμβρόσιος Ράλλης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762000" y="2118115"/>
            <a:ext cx="4572000" cy="3603812"/>
          </a:xfrm>
        </p:spPr>
        <p:txBody>
          <a:bodyPr/>
          <a:lstStyle/>
          <a:p>
            <a:r>
              <a:rPr lang="el-GR" dirty="0" smtClean="0"/>
              <a:t>Χιώτης στην καταγωγή και μια από τους σημαντικότερες προσωπικότητες της κοινότητας αλλά και της πόλης. Βαθύπλουτος επιχειρηματίας με δραστηριότητα στους σημαντικότερους κλάδους της </a:t>
            </a:r>
            <a:r>
              <a:rPr lang="el-GR" dirty="0" err="1" smtClean="0"/>
              <a:t>τεργεστίνικης</a:t>
            </a:r>
            <a:r>
              <a:rPr lang="el-GR" dirty="0" smtClean="0"/>
              <a:t> οικονομίας.</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2209800"/>
            <a:ext cx="2557462"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147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533400"/>
            <a:ext cx="6965245" cy="1202485"/>
          </a:xfrm>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Κωνσταντίνος Οικονόμου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990601" y="1600200"/>
            <a:ext cx="4343399" cy="4571999"/>
          </a:xfrm>
        </p:spPr>
        <p:txBody>
          <a:bodyPr>
            <a:normAutofit lnSpcReduction="10000"/>
          </a:bodyPr>
          <a:lstStyle/>
          <a:p>
            <a:r>
              <a:rPr lang="el-GR" dirty="0" smtClean="0"/>
              <a:t>Γεννήθηκε από Έλληνες γονείς στη Βραΐλα της Ρουμανίας. Η </a:t>
            </a:r>
            <a:r>
              <a:rPr lang="el-GR" dirty="0" err="1" smtClean="0"/>
              <a:t>οικονένειά</a:t>
            </a:r>
            <a:r>
              <a:rPr lang="el-GR" dirty="0" smtClean="0"/>
              <a:t> του μετακόμισε στην Τεργέστη και αυτός σπούδασε ιατρική στη Βιέννη. Αξίζει επίσης να σημειωθεί ότι ήταν εκείνος που ανακάλυψε την ληθαργική εγκεφαλίτιδα .Γι’ αυτόν τον λόγο, του απονεμήθηκε τιμητικά τίτλος ευγενείας (βαρόνος) από τους αυστριακούς.</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2209800"/>
            <a:ext cx="2366699" cy="3448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924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0" y="609600"/>
            <a:ext cx="6965245" cy="1202485"/>
          </a:xfrm>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Νομική αντίληψη</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4" name="Θέση περιεχομένου 3"/>
          <p:cNvSpPr>
            <a:spLocks noGrp="1"/>
          </p:cNvSpPr>
          <p:nvPr>
            <p:ph idx="1"/>
          </p:nvPr>
        </p:nvSpPr>
        <p:spPr>
          <a:xfrm>
            <a:off x="1066800" y="1828800"/>
            <a:ext cx="7086600" cy="3894269"/>
          </a:xfrm>
        </p:spPr>
        <p:txBody>
          <a:bodyPr/>
          <a:lstStyle/>
          <a:p>
            <a:r>
              <a:rPr lang="el-GR" dirty="0" smtClean="0"/>
              <a:t>Η νομική αντίληψη της κοινωνικής πρόνοιας, της αλληλεγγύης και της συμμετοχής του πολίτη στα αγαθά της τέχνης και του πολιτισμού εμφανίστηκε στην Ευρώπη των νεότερων χρόνων.</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3810000"/>
            <a:ext cx="3758364" cy="218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935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a:xfrm>
            <a:off x="876300" y="1066800"/>
            <a:ext cx="7429500" cy="3603812"/>
          </a:xfrm>
        </p:spPr>
        <p:txBody>
          <a:bodyPr/>
          <a:lstStyle/>
          <a:p>
            <a:r>
              <a:rPr lang="el-GR" dirty="0" smtClean="0"/>
              <a:t>Στη νομοθεσία αυτή περιλαμβάνονται οι δωρεές και τα κληροδοτήματα γνωστών διακεκριμένων  Ελλήνων. Αυτοί, ο καθένας για διαφορετικούς λόγους διέθεσαν μέρος ή σύνολο της περιουσίας τους στην τοπική κοινωνία, όπως αυτή εκφραζόταν από επίσημους αυτόνομους φορείς.</a:t>
            </a:r>
            <a:endParaRPr lang="en-US"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3525339"/>
            <a:ext cx="4267200" cy="2450969"/>
          </a:xfrm>
          <a:prstGeom prst="rect">
            <a:avLst/>
          </a:prstGeom>
        </p:spPr>
      </p:pic>
    </p:spTree>
    <p:extLst>
      <p:ext uri="{BB962C8B-B14F-4D97-AF65-F5344CB8AC3E}">
        <p14:creationId xmlns:p14="http://schemas.microsoft.com/office/powerpoint/2010/main" xmlns="" val="159526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Μεγάλες δωρεές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endParaRPr>
          </a:p>
        </p:txBody>
      </p:sp>
      <p:sp>
        <p:nvSpPr>
          <p:cNvPr id="3" name="Θέση περιεχομένου 2"/>
          <p:cNvSpPr>
            <a:spLocks noGrp="1"/>
          </p:cNvSpPr>
          <p:nvPr>
            <p:ph idx="1"/>
          </p:nvPr>
        </p:nvSpPr>
        <p:spPr>
          <a:xfrm>
            <a:off x="914400" y="1828800"/>
            <a:ext cx="7315200" cy="3894269"/>
          </a:xfrm>
        </p:spPr>
        <p:txBody>
          <a:bodyPr/>
          <a:lstStyle/>
          <a:p>
            <a:r>
              <a:rPr lang="el-GR" dirty="0" smtClean="0"/>
              <a:t>Η ελληνική κοινότητα με την πάροδο των χρόνων δεχόταν δωρεές αξιόλογων όσο και πολύτιμων έργων τέχνης, κυρίως ζωγραφικών πινάκων. </a:t>
            </a:r>
            <a:endParaRPr lang="en-US" dirty="0"/>
          </a:p>
        </p:txBody>
      </p:sp>
      <p:pic>
        <p:nvPicPr>
          <p:cNvPr id="2050" name="Picture 2" descr="Αποτέλεσμα εικόνας για τεργεστη ελληνε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456709"/>
            <a:ext cx="3725386"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3456709"/>
            <a:ext cx="3408359"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2386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142</TotalTime>
  <Words>548</Words>
  <Application>Microsoft Office PowerPoint</Application>
  <PresentationFormat>Προβολή στην οθόνη (4:3)</PresentationFormat>
  <Paragraphs>45</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Πινέζα</vt:lpstr>
      <vt:lpstr>Επιφανείς Έλληνες της Τεργέστης</vt:lpstr>
      <vt:lpstr>Δημήτριος  Καρυτσιώτης </vt:lpstr>
      <vt:lpstr>Κατράρος Κυριάκος</vt:lpstr>
      <vt:lpstr>Άγγελος Γιαννικέσης </vt:lpstr>
      <vt:lpstr>Αμβρόσιος Ράλλης </vt:lpstr>
      <vt:lpstr>Κωνσταντίνος Οικονόμου  </vt:lpstr>
      <vt:lpstr>Νομική αντίληψη</vt:lpstr>
      <vt:lpstr>Διαφάνεια 8</vt:lpstr>
      <vt:lpstr>Μεγάλες δωρεές </vt:lpstr>
      <vt:lpstr>Διαφάνεια 10</vt:lpstr>
      <vt:lpstr>Πολυσχιδής δράση </vt:lpstr>
      <vt:lpstr>Διαφάνεια 12</vt:lpstr>
      <vt:lpstr>Διαφάνεια 13</vt:lpstr>
      <vt:lpstr>Σ. Σταυρόπουλος</vt:lpstr>
      <vt:lpstr>Το ταξίδι του Δ. Καρυτσιώτη και η ελληνική μετανάστευση </vt:lpstr>
      <vt:lpstr>Οι σχολές του Άστρους και του Αγίου Ιωάννου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Επιφανείς Έλληνες της Τεργέστης</dc:title>
  <dc:creator>timos ginis</dc:creator>
  <cp:lastModifiedBy>new</cp:lastModifiedBy>
  <cp:revision>26</cp:revision>
  <dcterms:created xsi:type="dcterms:W3CDTF">2017-01-14T15:38:26Z</dcterms:created>
  <dcterms:modified xsi:type="dcterms:W3CDTF">2017-01-19T22:59:31Z</dcterms:modified>
</cp:coreProperties>
</file>