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67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E970B3EE-72A9-43B1-87DB-1F0588A1B552}" type="datetimeFigureOut">
              <a:rPr lang="el-GR"/>
              <a:pPr>
                <a:defRPr/>
              </a:pPr>
              <a:t>2/2/2016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EBD39124-979F-4366-BD94-791D406D0612}"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FDDB80DA-4293-4620-8DFE-7802B91F439E}" type="datetimeFigureOut">
              <a:rPr lang="el-GR"/>
              <a:pPr>
                <a:defRPr/>
              </a:pPr>
              <a:t>2/2/2016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6314E5ED-99BA-4A03-AA13-B89AAF1E7EF8}"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5B9DE4F6-DBA9-4DBC-8CF9-1A33232BED0E}" type="datetimeFigureOut">
              <a:rPr lang="el-GR"/>
              <a:pPr>
                <a:defRPr/>
              </a:pPr>
              <a:t>2/2/2016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535C5E43-99D0-4199-9B28-7DACCA702AE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FC8FEA54-A1C8-40BB-B088-990EE0049654}" type="datetimeFigureOut">
              <a:rPr lang="el-GR"/>
              <a:pPr>
                <a:defRPr/>
              </a:pPr>
              <a:t>2/2/2016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C543B342-FC85-4268-92CD-CA7E8424E993}"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A4584A7C-7336-4F61-97EC-8CEA7F190385}" type="datetimeFigureOut">
              <a:rPr lang="el-GR"/>
              <a:pPr>
                <a:defRPr/>
              </a:pPr>
              <a:t>2/2/2016</a:t>
            </a:fld>
            <a:endParaRPr lang="el-GR"/>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17DC7916-2161-415B-B16B-30E012E89684}"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E9385E9E-DA22-45D5-89C8-340AB9934D87}" type="datetimeFigureOut">
              <a:rPr lang="el-GR"/>
              <a:pPr>
                <a:defRPr/>
              </a:pPr>
              <a:t>2/2/2016</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3AFA7107-C567-49F7-A0B1-D4DA0799CE32}"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5446115C-2748-4F6F-8669-FF46DD2D6231}" type="datetimeFigureOut">
              <a:rPr lang="el-GR"/>
              <a:pPr>
                <a:defRPr/>
              </a:pPr>
              <a:t>2/2/2016</a:t>
            </a:fld>
            <a:endParaRPr lang="el-GR"/>
          </a:p>
        </p:txBody>
      </p:sp>
      <p:sp>
        <p:nvSpPr>
          <p:cNvPr id="8" name="4 - Θέση υποσέλιδου"/>
          <p:cNvSpPr>
            <a:spLocks noGrp="1"/>
          </p:cNvSpPr>
          <p:nvPr>
            <p:ph type="ftr" sz="quarter" idx="11"/>
          </p:nvPr>
        </p:nvSpPr>
        <p:spPr/>
        <p:txBody>
          <a:bodyPr/>
          <a:lstStyle>
            <a:lvl1pPr>
              <a:defRPr/>
            </a:lvl1pPr>
          </a:lstStyle>
          <a:p>
            <a:pPr>
              <a:defRPr/>
            </a:pPr>
            <a:endParaRPr lang="el-GR"/>
          </a:p>
        </p:txBody>
      </p:sp>
      <p:sp>
        <p:nvSpPr>
          <p:cNvPr id="9" name="5 - Θέση αριθμού διαφάνειας"/>
          <p:cNvSpPr>
            <a:spLocks noGrp="1"/>
          </p:cNvSpPr>
          <p:nvPr>
            <p:ph type="sldNum" sz="quarter" idx="12"/>
          </p:nvPr>
        </p:nvSpPr>
        <p:spPr/>
        <p:txBody>
          <a:bodyPr/>
          <a:lstStyle>
            <a:lvl1pPr>
              <a:defRPr/>
            </a:lvl1pPr>
          </a:lstStyle>
          <a:p>
            <a:pPr>
              <a:defRPr/>
            </a:pPr>
            <a:fld id="{5D16D133-1B74-41F7-83D4-2247B30CCC8E}"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C451FA44-245E-49AE-8AA5-1C4B82187E4D}" type="datetimeFigureOut">
              <a:rPr lang="el-GR"/>
              <a:pPr>
                <a:defRPr/>
              </a:pPr>
              <a:t>2/2/2016</a:t>
            </a:fld>
            <a:endParaRPr lang="el-GR"/>
          </a:p>
        </p:txBody>
      </p:sp>
      <p:sp>
        <p:nvSpPr>
          <p:cNvPr id="4" name="4 - Θέση υποσέλιδου"/>
          <p:cNvSpPr>
            <a:spLocks noGrp="1"/>
          </p:cNvSpPr>
          <p:nvPr>
            <p:ph type="ftr" sz="quarter" idx="11"/>
          </p:nvPr>
        </p:nvSpPr>
        <p:spPr/>
        <p:txBody>
          <a:bodyPr/>
          <a:lstStyle>
            <a:lvl1pPr>
              <a:defRPr/>
            </a:lvl1pPr>
          </a:lstStyle>
          <a:p>
            <a:pPr>
              <a:defRPr/>
            </a:pPr>
            <a:endParaRPr lang="el-GR"/>
          </a:p>
        </p:txBody>
      </p:sp>
      <p:sp>
        <p:nvSpPr>
          <p:cNvPr id="5" name="5 - Θέση αριθμού διαφάνειας"/>
          <p:cNvSpPr>
            <a:spLocks noGrp="1"/>
          </p:cNvSpPr>
          <p:nvPr>
            <p:ph type="sldNum" sz="quarter" idx="12"/>
          </p:nvPr>
        </p:nvSpPr>
        <p:spPr/>
        <p:txBody>
          <a:bodyPr/>
          <a:lstStyle>
            <a:lvl1pPr>
              <a:defRPr/>
            </a:lvl1pPr>
          </a:lstStyle>
          <a:p>
            <a:pPr>
              <a:defRPr/>
            </a:pPr>
            <a:fld id="{64C640C7-D009-4FAF-8CAC-C4ED93AA6986}"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D5647B99-1A69-4CAB-96F0-F887509A926C}" type="datetimeFigureOut">
              <a:rPr lang="el-GR"/>
              <a:pPr>
                <a:defRPr/>
              </a:pPr>
              <a:t>2/2/2016</a:t>
            </a:fld>
            <a:endParaRPr lang="el-GR"/>
          </a:p>
        </p:txBody>
      </p:sp>
      <p:sp>
        <p:nvSpPr>
          <p:cNvPr id="3" name="4 - Θέση υποσέλιδου"/>
          <p:cNvSpPr>
            <a:spLocks noGrp="1"/>
          </p:cNvSpPr>
          <p:nvPr>
            <p:ph type="ftr" sz="quarter" idx="11"/>
          </p:nvPr>
        </p:nvSpPr>
        <p:spPr/>
        <p:txBody>
          <a:bodyPr/>
          <a:lstStyle>
            <a:lvl1pPr>
              <a:defRPr/>
            </a:lvl1pPr>
          </a:lstStyle>
          <a:p>
            <a:pPr>
              <a:defRPr/>
            </a:pPr>
            <a:endParaRPr lang="el-GR"/>
          </a:p>
        </p:txBody>
      </p:sp>
      <p:sp>
        <p:nvSpPr>
          <p:cNvPr id="4" name="5 - Θέση αριθμού διαφάνειας"/>
          <p:cNvSpPr>
            <a:spLocks noGrp="1"/>
          </p:cNvSpPr>
          <p:nvPr>
            <p:ph type="sldNum" sz="quarter" idx="12"/>
          </p:nvPr>
        </p:nvSpPr>
        <p:spPr/>
        <p:txBody>
          <a:bodyPr/>
          <a:lstStyle>
            <a:lvl1pPr>
              <a:defRPr/>
            </a:lvl1pPr>
          </a:lstStyle>
          <a:p>
            <a:pPr>
              <a:defRPr/>
            </a:pPr>
            <a:fld id="{5F283748-11F2-406D-B45A-AF8B218F4E65}"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146B7433-60A0-4721-95EA-CBE5355D0A19}" type="datetimeFigureOut">
              <a:rPr lang="el-GR"/>
              <a:pPr>
                <a:defRPr/>
              </a:pPr>
              <a:t>2/2/2016</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1337DECF-B857-4444-B0F7-F58F1782FB15}"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EAC518CA-7318-44D1-B89E-AACE56725CE6}" type="datetimeFigureOut">
              <a:rPr lang="el-GR"/>
              <a:pPr>
                <a:defRPr/>
              </a:pPr>
              <a:t>2/2/2016</a:t>
            </a:fld>
            <a:endParaRPr lang="el-GR"/>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5 - Θέση αριθμού διαφάνειας"/>
          <p:cNvSpPr>
            <a:spLocks noGrp="1"/>
          </p:cNvSpPr>
          <p:nvPr>
            <p:ph type="sldNum" sz="quarter" idx="12"/>
          </p:nvPr>
        </p:nvSpPr>
        <p:spPr/>
        <p:txBody>
          <a:bodyPr/>
          <a:lstStyle>
            <a:lvl1pPr>
              <a:defRPr/>
            </a:lvl1pPr>
          </a:lstStyle>
          <a:p>
            <a:pPr>
              <a:defRPr/>
            </a:pPr>
            <a:fld id="{04EE1244-4F25-4291-8C96-C7D5DF36869B}"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1027"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CFE331C0-1732-4FA4-8E33-14CA8FA467CD}" type="datetimeFigureOut">
              <a:rPr lang="el-GR"/>
              <a:pPr>
                <a:defRPr/>
              </a:pPr>
              <a:t>2/2/2016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FA8837A-13ED-44EA-A2FF-5CCCB00F9C39}"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 Τίτλος"/>
          <p:cNvSpPr>
            <a:spLocks noGrp="1"/>
          </p:cNvSpPr>
          <p:nvPr>
            <p:ph type="ctrTitle"/>
          </p:nvPr>
        </p:nvSpPr>
        <p:spPr>
          <a:xfrm>
            <a:off x="1476375" y="549275"/>
            <a:ext cx="6767513" cy="863600"/>
          </a:xfrm>
        </p:spPr>
        <p:txBody>
          <a:bodyPr/>
          <a:lstStyle/>
          <a:p>
            <a:r>
              <a:rPr lang="en-US" b="1" smtClean="0">
                <a:solidFill>
                  <a:srgbClr val="FF0000"/>
                </a:solidFill>
              </a:rPr>
              <a:t>PATRAS CARNIVAL</a:t>
            </a:r>
            <a:endParaRPr lang="el-GR" b="1" smtClean="0">
              <a:solidFill>
                <a:srgbClr val="FF0000"/>
              </a:solidFill>
            </a:endParaRPr>
          </a:p>
        </p:txBody>
      </p:sp>
      <p:sp>
        <p:nvSpPr>
          <p:cNvPr id="3" name="2 - Υπότιτλος"/>
          <p:cNvSpPr>
            <a:spLocks noGrp="1"/>
          </p:cNvSpPr>
          <p:nvPr>
            <p:ph type="subTitle" idx="1"/>
          </p:nvPr>
        </p:nvSpPr>
        <p:spPr>
          <a:xfrm>
            <a:off x="1371600" y="3886200"/>
            <a:ext cx="6400800" cy="2638425"/>
          </a:xfrm>
        </p:spPr>
        <p:txBody>
          <a:bodyPr rtlCol="0">
            <a:normAutofit fontScale="92500" lnSpcReduction="10000"/>
          </a:bodyPr>
          <a:lstStyle/>
          <a:p>
            <a:pPr fontAlgn="auto">
              <a:spcAft>
                <a:spcPts val="0"/>
              </a:spcAft>
              <a:buFont typeface="Arial" pitchFamily="34" charset="0"/>
              <a:buNone/>
              <a:defRPr/>
            </a:pPr>
            <a:r>
              <a:rPr lang="en-US" b="1" dirty="0" err="1" smtClean="0">
                <a:solidFill>
                  <a:schemeClr val="tx1"/>
                </a:solidFill>
              </a:rPr>
              <a:t>Patras</a:t>
            </a:r>
            <a:r>
              <a:rPr lang="en-US" b="1" dirty="0" smtClean="0">
                <a:solidFill>
                  <a:schemeClr val="tx1"/>
                </a:solidFill>
              </a:rPr>
              <a:t> ,(a Greek city and port in the Peloponnese , Greece) hosts every year  its famous Carnival which constitutes the most important celebration of the area, but also one of the biggest in our country.</a:t>
            </a:r>
            <a:endParaRPr lang="el-GR" b="1" dirty="0" smtClean="0">
              <a:solidFill>
                <a:schemeClr val="tx1"/>
              </a:solidFill>
            </a:endParaRPr>
          </a:p>
        </p:txBody>
      </p:sp>
      <p:pic>
        <p:nvPicPr>
          <p:cNvPr id="2052" name="3 - Εικόνα" descr="https://encrypted-tbn0.gstatic.com/images?q=tbn:ANd9GcR3JyIZGn7p6-UF-8nU--js6WFoWiHjSFJGEfKN_RK_qBz63D7p"/>
          <p:cNvPicPr>
            <a:picLocks noChangeAspect="1" noChangeArrowheads="1"/>
          </p:cNvPicPr>
          <p:nvPr/>
        </p:nvPicPr>
        <p:blipFill>
          <a:blip r:embed="rId2" cstate="print"/>
          <a:srcRect/>
          <a:stretch>
            <a:fillRect/>
          </a:stretch>
        </p:blipFill>
        <p:spPr bwMode="auto">
          <a:xfrm>
            <a:off x="3563938" y="1484313"/>
            <a:ext cx="2160587" cy="21605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1 - Εικόνα" descr="C:\Documents and Settings\MARGARET\Επιφάνεια εργασίας\ETWINNING\bourboulia.bmp"/>
          <p:cNvPicPr>
            <a:picLocks noChangeAspect="1" noChangeArrowheads="1"/>
          </p:cNvPicPr>
          <p:nvPr/>
        </p:nvPicPr>
        <p:blipFill>
          <a:blip r:embed="rId2" cstate="print"/>
          <a:srcRect/>
          <a:stretch>
            <a:fillRect/>
          </a:stretch>
        </p:blipFill>
        <p:spPr bwMode="auto">
          <a:xfrm>
            <a:off x="2411413" y="3213100"/>
            <a:ext cx="4552950" cy="3097213"/>
          </a:xfrm>
          <a:prstGeom prst="rect">
            <a:avLst/>
          </a:prstGeom>
          <a:noFill/>
          <a:ln w="9525">
            <a:noFill/>
            <a:miter lim="800000"/>
            <a:headEnd/>
            <a:tailEnd/>
          </a:ln>
        </p:spPr>
      </p:pic>
      <p:sp>
        <p:nvSpPr>
          <p:cNvPr id="3075" name="Rectangle 1"/>
          <p:cNvSpPr>
            <a:spLocks noChangeArrowheads="1"/>
          </p:cNvSpPr>
          <p:nvPr/>
        </p:nvSpPr>
        <p:spPr bwMode="auto">
          <a:xfrm>
            <a:off x="395288" y="61913"/>
            <a:ext cx="8748712" cy="2308225"/>
          </a:xfrm>
          <a:prstGeom prst="rect">
            <a:avLst/>
          </a:prstGeom>
          <a:noFill/>
          <a:ln w="9525">
            <a:noFill/>
            <a:miter lim="800000"/>
            <a:headEnd/>
            <a:tailEnd/>
          </a:ln>
        </p:spPr>
        <p:txBody>
          <a:bodyPr anchor="ctr">
            <a:spAutoFit/>
          </a:bodyPr>
          <a:lstStyle/>
          <a:p>
            <a:r>
              <a:rPr lang="en-US" sz="2400" b="1">
                <a:latin typeface="Century" pitchFamily="18" charset="0"/>
                <a:ea typeface="Calibri" pitchFamily="34" charset="0"/>
                <a:cs typeface="Times New Roman" pitchFamily="18" charset="0"/>
              </a:rPr>
              <a:t>The opening ceremony of the Carnival, constitutes the beginning of the festivities and at the same time an invitation to the people of Patras to actively participate in them. </a:t>
            </a:r>
          </a:p>
          <a:p>
            <a:pPr eaLnBrk="0" hangingPunct="0"/>
            <a:r>
              <a:rPr lang="en-US" sz="2400" b="1">
                <a:latin typeface="Century" pitchFamily="18" charset="0"/>
                <a:ea typeface="Calibri" pitchFamily="34" charset="0"/>
                <a:cs typeface="Times New Roman" pitchFamily="18" charset="0"/>
              </a:rPr>
              <a:t>Some of the events that take place during the period of celebrations are: ‘BOURBOULIA’  </a:t>
            </a:r>
            <a:endParaRPr lang="en-US" sz="2400" b="1">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ChangeArrowheads="1"/>
          </p:cNvSpPr>
          <p:nvPr/>
        </p:nvSpPr>
        <p:spPr bwMode="auto">
          <a:xfrm>
            <a:off x="827088" y="1095375"/>
            <a:ext cx="7812087" cy="4524375"/>
          </a:xfrm>
          <a:prstGeom prst="rect">
            <a:avLst/>
          </a:prstGeom>
          <a:noFill/>
          <a:ln w="9525">
            <a:noFill/>
            <a:miter lim="800000"/>
            <a:headEnd/>
            <a:tailEnd/>
          </a:ln>
        </p:spPr>
        <p:txBody>
          <a:bodyPr anchor="ctr">
            <a:spAutoFit/>
          </a:bodyPr>
          <a:lstStyle/>
          <a:p>
            <a:r>
              <a:rPr lang="en-US">
                <a:latin typeface="Century" pitchFamily="18" charset="0"/>
                <a:ea typeface="Calibri" pitchFamily="34" charset="0"/>
                <a:cs typeface="Times New Roman" pitchFamily="18" charset="0"/>
              </a:rPr>
              <a:t>(</a:t>
            </a:r>
            <a:r>
              <a:rPr lang="en-US" sz="2400">
                <a:latin typeface="Century" pitchFamily="18" charset="0"/>
                <a:ea typeface="Calibri" pitchFamily="34" charset="0"/>
                <a:cs typeface="Times New Roman" pitchFamily="18" charset="0"/>
              </a:rPr>
              <a:t>Bourboulia are dancing the balls which were first held in Patras  around 1872. In these balls, men are dressed in suits and women wear dominoes and cover their faces in black masks so that they remain anonymous. Men invite them to dance without knowing their identity! Bourboulia is one of the most popular celebrations during Carnival time, with many fans.) ,</a:t>
            </a:r>
            <a:endParaRPr lang="el-GR" sz="2400">
              <a:ea typeface="Calibri" pitchFamily="34" charset="0"/>
              <a:cs typeface="Times New Roman" pitchFamily="18" charset="0"/>
            </a:endParaRPr>
          </a:p>
          <a:p>
            <a:pPr eaLnBrk="0" hangingPunct="0"/>
            <a:r>
              <a:rPr lang="en-US" sz="2400">
                <a:latin typeface="Calibri" pitchFamily="34" charset="0"/>
                <a:ea typeface="Calibri" pitchFamily="34" charset="0"/>
                <a:cs typeface="Times New Roman" pitchFamily="18" charset="0"/>
              </a:rPr>
              <a:t>‘</a:t>
            </a:r>
            <a:r>
              <a:rPr lang="en-US" sz="2400">
                <a:latin typeface="Century" pitchFamily="18" charset="0"/>
                <a:ea typeface="Calibri" pitchFamily="34" charset="0"/>
                <a:cs typeface="Times New Roman" pitchFamily="18" charset="0"/>
              </a:rPr>
              <a:t> </a:t>
            </a:r>
            <a:r>
              <a:rPr lang="en-US" sz="2400" b="1">
                <a:latin typeface="Century" pitchFamily="18" charset="0"/>
                <a:ea typeface="Calibri" pitchFamily="34" charset="0"/>
                <a:cs typeface="Times New Roman" pitchFamily="18" charset="0"/>
              </a:rPr>
              <a:t>THE BABY RALLY</a:t>
            </a:r>
            <a:r>
              <a:rPr lang="en-US" sz="2400">
                <a:latin typeface="Calibri" pitchFamily="34" charset="0"/>
                <a:ea typeface="Calibri" pitchFamily="34" charset="0"/>
                <a:cs typeface="Times New Roman" pitchFamily="18" charset="0"/>
              </a:rPr>
              <a:t>’</a:t>
            </a:r>
            <a:r>
              <a:rPr lang="en-US" sz="2400">
                <a:latin typeface="Century" pitchFamily="18" charset="0"/>
                <a:ea typeface="Calibri" pitchFamily="34" charset="0"/>
                <a:cs typeface="Times New Roman" pitchFamily="18" charset="0"/>
              </a:rPr>
              <a:t>,</a:t>
            </a:r>
            <a:endParaRPr lang="el-GR" sz="2400"/>
          </a:p>
          <a:p>
            <a:pPr eaLnBrk="0" hangingPunct="0"/>
            <a:r>
              <a:rPr lang="en-US" sz="2400">
                <a:latin typeface="Calibri" pitchFamily="34" charset="0"/>
                <a:ea typeface="Calibri" pitchFamily="34" charset="0"/>
                <a:cs typeface="Calibri" pitchFamily="34" charset="0"/>
              </a:rPr>
              <a:t>‘</a:t>
            </a:r>
            <a:r>
              <a:rPr lang="en-US" sz="2400">
                <a:latin typeface="Century" pitchFamily="18" charset="0"/>
                <a:ea typeface="Calibri" pitchFamily="34" charset="0"/>
                <a:cs typeface="Calibri" pitchFamily="34" charset="0"/>
              </a:rPr>
              <a:t> </a:t>
            </a:r>
            <a:r>
              <a:rPr lang="en-US" sz="2400" b="1">
                <a:latin typeface="Century" pitchFamily="18" charset="0"/>
                <a:ea typeface="Calibri" pitchFamily="34" charset="0"/>
                <a:cs typeface="Calibri" pitchFamily="34" charset="0"/>
              </a:rPr>
              <a:t>THE WALKING NIGHT PARADE</a:t>
            </a:r>
            <a:r>
              <a:rPr lang="en-US" sz="2400">
                <a:latin typeface="Calibri" pitchFamily="34" charset="0"/>
                <a:ea typeface="Calibri" pitchFamily="34" charset="0"/>
                <a:cs typeface="Calibri" pitchFamily="34" charset="0"/>
              </a:rPr>
              <a:t>’</a:t>
            </a:r>
            <a:r>
              <a:rPr lang="en-US" sz="2400">
                <a:latin typeface="Century" pitchFamily="18" charset="0"/>
                <a:ea typeface="Calibri" pitchFamily="34" charset="0"/>
                <a:cs typeface="Calibri" pitchFamily="34" charset="0"/>
              </a:rPr>
              <a:t> and the final huge  </a:t>
            </a:r>
            <a:r>
              <a:rPr lang="en-US" sz="2400" b="1">
                <a:latin typeface="Century" pitchFamily="18" charset="0"/>
                <a:ea typeface="Calibri" pitchFamily="34" charset="0"/>
                <a:cs typeface="Calibri" pitchFamily="34" charset="0"/>
              </a:rPr>
              <a:t>PARADE OF THE FLOATS AND THE CREWS</a:t>
            </a:r>
            <a:r>
              <a:rPr lang="en-US" sz="2400">
                <a:latin typeface="Century" pitchFamily="18" charset="0"/>
                <a:ea typeface="Calibri" pitchFamily="34" charset="0"/>
                <a:cs typeface="Calibri" pitchFamily="34" charset="0"/>
              </a:rPr>
              <a:t> of all the participating groups . </a:t>
            </a:r>
            <a:endParaRPr lang="en-US" sz="2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Εικόνα 7" descr="https://encrypted-tbn1.gstatic.com/images?q=tbn:ANd9GcTMKlLejvo1jROo3ZQzsrQIGXQhYn8MfmrTC2ddS6cvvEN5RIkjwA"/>
          <p:cNvPicPr>
            <a:picLocks noChangeAspect="1" noChangeArrowheads="1"/>
          </p:cNvPicPr>
          <p:nvPr/>
        </p:nvPicPr>
        <p:blipFill>
          <a:blip r:embed="rId2" cstate="print"/>
          <a:srcRect/>
          <a:stretch>
            <a:fillRect/>
          </a:stretch>
        </p:blipFill>
        <p:spPr bwMode="auto">
          <a:xfrm>
            <a:off x="2987675" y="549275"/>
            <a:ext cx="3848100" cy="2619375"/>
          </a:xfrm>
          <a:prstGeom prst="rect">
            <a:avLst/>
          </a:prstGeom>
          <a:noFill/>
          <a:ln w="9525">
            <a:noFill/>
            <a:miter lim="800000"/>
            <a:headEnd/>
            <a:tailEnd/>
          </a:ln>
        </p:spPr>
      </p:pic>
      <p:sp>
        <p:nvSpPr>
          <p:cNvPr id="5123" name="Rectangle 3"/>
          <p:cNvSpPr>
            <a:spLocks noChangeArrowheads="1"/>
          </p:cNvSpPr>
          <p:nvPr/>
        </p:nvSpPr>
        <p:spPr bwMode="auto">
          <a:xfrm>
            <a:off x="323850" y="3302000"/>
            <a:ext cx="8388350" cy="2308225"/>
          </a:xfrm>
          <a:prstGeom prst="rect">
            <a:avLst/>
          </a:prstGeom>
          <a:noFill/>
          <a:ln w="9525">
            <a:noFill/>
            <a:miter lim="800000"/>
            <a:headEnd/>
            <a:tailEnd/>
          </a:ln>
        </p:spPr>
        <p:txBody>
          <a:bodyPr anchor="ctr">
            <a:spAutoFit/>
          </a:bodyPr>
          <a:lstStyle/>
          <a:p>
            <a:r>
              <a:rPr lang="en-US" sz="2400" b="1">
                <a:latin typeface="Century" pitchFamily="18" charset="0"/>
                <a:ea typeface="Calibri" pitchFamily="34" charset="0"/>
                <a:cs typeface="Times New Roman" pitchFamily="18" charset="0"/>
              </a:rPr>
              <a:t>The  Carnival of Patras dates back to 1829 , when the first dancing balls  with people dressed up took place in the houses of wealthy Patrians. Since then, the Carnival in Patras has evolved to what it is today: an attraction for many visitors and an unforgettable experience of fun and joy for all , natives and  guests</a:t>
            </a:r>
            <a:r>
              <a:rPr lang="en-US" sz="2400">
                <a:latin typeface="Century" pitchFamily="18" charset="0"/>
                <a:ea typeface="Calibri" pitchFamily="34" charset="0"/>
                <a:cs typeface="Times New Roman" pitchFamily="18" charset="0"/>
              </a:rPr>
              <a:t>. </a:t>
            </a:r>
            <a:endParaRPr lang="en-US" sz="240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rtlCol="0">
            <a:normAutofit fontScale="90000"/>
          </a:bodyPr>
          <a:lstStyle/>
          <a:p>
            <a:pPr fontAlgn="auto">
              <a:spcAft>
                <a:spcPts val="0"/>
              </a:spcAft>
              <a:defRPr/>
            </a:pPr>
            <a:r>
              <a:rPr lang="en-US" dirty="0" smtClean="0"/>
              <a:t>THE FIRE WORKS OVER THE PORT TURN NIGHT INTO DAY! </a:t>
            </a:r>
            <a:endParaRPr lang="el-GR" dirty="0" smtClean="0"/>
          </a:p>
        </p:txBody>
      </p:sp>
      <p:pic>
        <p:nvPicPr>
          <p:cNvPr id="6147" name="2 - Εικόνα" descr="https://encrypted-tbn1.gstatic.com/images?q=tbn:ANd9GcS4-irEkihRXuvnAwydhnuou3gKT5y8zGwRgIorlwpDEQUWM87A"/>
          <p:cNvPicPr>
            <a:picLocks noChangeAspect="1" noChangeArrowheads="1"/>
          </p:cNvPicPr>
          <p:nvPr/>
        </p:nvPicPr>
        <p:blipFill>
          <a:blip r:embed="rId2" cstate="print"/>
          <a:srcRect/>
          <a:stretch>
            <a:fillRect/>
          </a:stretch>
        </p:blipFill>
        <p:spPr bwMode="auto">
          <a:xfrm>
            <a:off x="1600200" y="1685925"/>
            <a:ext cx="5943600" cy="3486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ChangeArrowheads="1"/>
          </p:cNvSpPr>
          <p:nvPr/>
        </p:nvSpPr>
        <p:spPr bwMode="auto">
          <a:xfrm>
            <a:off x="539750" y="620713"/>
            <a:ext cx="7920038" cy="3416300"/>
          </a:xfrm>
          <a:prstGeom prst="rect">
            <a:avLst/>
          </a:prstGeom>
          <a:noFill/>
          <a:ln w="9525">
            <a:noFill/>
            <a:miter lim="800000"/>
            <a:headEnd/>
            <a:tailEnd/>
          </a:ln>
        </p:spPr>
        <p:txBody>
          <a:bodyPr anchor="ctr">
            <a:spAutoFit/>
          </a:bodyPr>
          <a:lstStyle/>
          <a:p>
            <a:r>
              <a:rPr lang="en-US" sz="2400">
                <a:latin typeface="Century" pitchFamily="18" charset="0"/>
                <a:ea typeface="Calibri" pitchFamily="34" charset="0"/>
                <a:cs typeface="Times New Roman" pitchFamily="18" charset="0"/>
              </a:rPr>
              <a:t>During  the last week  of the Carnival the most leading moments of the whole carnival period take place: the </a:t>
            </a:r>
            <a:r>
              <a:rPr lang="en-US" sz="2400" b="1">
                <a:latin typeface="Century" pitchFamily="18" charset="0"/>
                <a:ea typeface="Calibri" pitchFamily="34" charset="0"/>
                <a:cs typeface="Times New Roman" pitchFamily="18" charset="0"/>
              </a:rPr>
              <a:t>PARADES</a:t>
            </a:r>
            <a:r>
              <a:rPr lang="en-US" sz="2400">
                <a:latin typeface="Century" pitchFamily="18" charset="0"/>
                <a:ea typeface="Calibri" pitchFamily="34" charset="0"/>
                <a:cs typeface="Times New Roman" pitchFamily="18" charset="0"/>
              </a:rPr>
              <a:t>. The first parade is on Saturday at night and the last one on Sunday at noon.  More than 30.000 people participate in them. This year 163 groups will parade , a lot more than last year.</a:t>
            </a:r>
            <a:endParaRPr lang="el-GR" sz="2400">
              <a:ea typeface="Calibri" pitchFamily="34" charset="0"/>
              <a:cs typeface="Times New Roman" pitchFamily="18" charset="0"/>
            </a:endParaRPr>
          </a:p>
          <a:p>
            <a:pPr eaLnBrk="0" hangingPunct="0"/>
            <a:r>
              <a:rPr lang="en-US" sz="2400">
                <a:latin typeface="Century" pitchFamily="18" charset="0"/>
                <a:ea typeface="Calibri" pitchFamily="34" charset="0"/>
                <a:cs typeface="Times New Roman" pitchFamily="18" charset="0"/>
              </a:rPr>
              <a:t>  The parade is watched by more than 300.000 people, while Patras, the capital of  Achaia,  is the centre of joy!!</a:t>
            </a:r>
            <a:endParaRPr lang="en-US" sz="2400"/>
          </a:p>
        </p:txBody>
      </p:sp>
      <p:pic>
        <p:nvPicPr>
          <p:cNvPr id="7171" name="2 - Εικόνα" descr="http://upload.wikimedia.org/wikipedia/el/thumb/f/f4/%CE%A4%CE%B5%CE%BB%CE%B5%CF%84%CE%AE_%CE%9B%CE%AE%CE%BE%CE%B7%CF%82_1.jpg/250px-%CE%A4%CE%B5%CE%BB%CE%B5%CF%84%CE%AE_%CE%9B%CE%AE%CE%BE%CE%B7%CF%82_1.jpg"/>
          <p:cNvPicPr>
            <a:picLocks noChangeAspect="1" noChangeArrowheads="1"/>
          </p:cNvPicPr>
          <p:nvPr/>
        </p:nvPicPr>
        <p:blipFill>
          <a:blip r:embed="rId2" cstate="print"/>
          <a:srcRect/>
          <a:stretch>
            <a:fillRect/>
          </a:stretch>
        </p:blipFill>
        <p:spPr bwMode="auto">
          <a:xfrm>
            <a:off x="2555875" y="3933825"/>
            <a:ext cx="3648075" cy="24368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344</Words>
  <Application>Microsoft Office PowerPoint</Application>
  <PresentationFormat>Προβολή στην οθόνη (4:3)</PresentationFormat>
  <Paragraphs>11</Paragraphs>
  <Slides>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6</vt:i4>
      </vt:variant>
    </vt:vector>
  </HeadingPairs>
  <TitlesOfParts>
    <vt:vector size="11" baseType="lpstr">
      <vt:lpstr>Calibri</vt:lpstr>
      <vt:lpstr>Arial</vt:lpstr>
      <vt:lpstr>Century</vt:lpstr>
      <vt:lpstr>Times New Roman</vt:lpstr>
      <vt:lpstr>Θέμα του Office</vt:lpstr>
      <vt:lpstr>PATRAS CARNIVAL</vt:lpstr>
      <vt:lpstr>Διαφάνεια 2</vt:lpstr>
      <vt:lpstr>Διαφάνεια 3</vt:lpstr>
      <vt:lpstr>Διαφάνεια 4</vt:lpstr>
      <vt:lpstr>THE FIRE WORKS OVER THE PORT TURN NIGHT INTO DAY! </vt:lpstr>
      <vt:lpstr>Διαφάνεια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PATRAS CARNIVAL</dc:title>
  <dc:creator>Το όνομα χρήστη σας</dc:creator>
  <cp:lastModifiedBy>Το όνομα χρήστη σας</cp:lastModifiedBy>
  <cp:revision>2</cp:revision>
  <dcterms:created xsi:type="dcterms:W3CDTF">2002-01-01T01:40:15Z</dcterms:created>
  <dcterms:modified xsi:type="dcterms:W3CDTF">2016-02-02T17:01:05Z</dcterms:modified>
</cp:coreProperties>
</file>