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58657-922E-4479-A44B-C5CAC44CC85F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CC4D88E4-C9B2-4DF4-AD1E-E486E050660A}">
      <dgm:prSet phldrT="[Κείμενο]"/>
      <dgm:spPr/>
      <dgm:t>
        <a:bodyPr/>
        <a:lstStyle/>
        <a:p>
          <a:r>
            <a:rPr lang="el-GR" dirty="0" smtClean="0"/>
            <a:t>Τι ονομάζουμε φυσιογραφικές περιοχές?</a:t>
          </a:r>
          <a:endParaRPr lang="el-GR" dirty="0"/>
        </a:p>
      </dgm:t>
    </dgm:pt>
    <dgm:pt modelId="{CE25B513-507E-4CF7-966E-7A1C6E2F48EB}" type="parTrans" cxnId="{1FBB2E2A-853B-4664-89DA-5BD22FD2FF1F}">
      <dgm:prSet/>
      <dgm:spPr/>
      <dgm:t>
        <a:bodyPr/>
        <a:lstStyle/>
        <a:p>
          <a:endParaRPr lang="el-GR"/>
        </a:p>
      </dgm:t>
    </dgm:pt>
    <dgm:pt modelId="{321FD87B-6C43-4D03-AE6E-2E403E8A3B26}" type="sibTrans" cxnId="{1FBB2E2A-853B-4664-89DA-5BD22FD2FF1F}">
      <dgm:prSet/>
      <dgm:spPr/>
      <dgm:t>
        <a:bodyPr/>
        <a:lstStyle/>
        <a:p>
          <a:endParaRPr lang="el-GR"/>
        </a:p>
      </dgm:t>
    </dgm:pt>
    <dgm:pt modelId="{C76D1A9C-4D12-4554-8744-A604992C1647}">
      <dgm:prSet phldrT="[Κείμενο]"/>
      <dgm:spPr/>
      <dgm:t>
        <a:bodyPr/>
        <a:lstStyle/>
        <a:p>
          <a:r>
            <a:rPr lang="el-GR" dirty="0" smtClean="0"/>
            <a:t>Ποιες περιοχές ανήκουν στη Ευρώπη των υψηλών οροσειρών?</a:t>
          </a:r>
          <a:endParaRPr lang="el-GR" dirty="0"/>
        </a:p>
      </dgm:t>
    </dgm:pt>
    <dgm:pt modelId="{A66C68AC-F947-48D2-880B-71AF4D63E1F1}" type="parTrans" cxnId="{96BB7DF6-8DF3-4AAA-91C5-3CD5D5EE7B0A}">
      <dgm:prSet/>
      <dgm:spPr/>
      <dgm:t>
        <a:bodyPr/>
        <a:lstStyle/>
        <a:p>
          <a:endParaRPr lang="el-GR"/>
        </a:p>
      </dgm:t>
    </dgm:pt>
    <dgm:pt modelId="{F3BC0E80-AD6D-4EFE-9DF1-7137C280FF7A}" type="sibTrans" cxnId="{96BB7DF6-8DF3-4AAA-91C5-3CD5D5EE7B0A}">
      <dgm:prSet/>
      <dgm:spPr/>
      <dgm:t>
        <a:bodyPr/>
        <a:lstStyle/>
        <a:p>
          <a:endParaRPr lang="el-GR"/>
        </a:p>
      </dgm:t>
    </dgm:pt>
    <dgm:pt modelId="{DAB73328-A71C-412E-9B5C-19F91DE537C3}">
      <dgm:prSet phldrT="[Κείμενο]"/>
      <dgm:spPr/>
      <dgm:t>
        <a:bodyPr/>
        <a:lstStyle/>
        <a:p>
          <a:r>
            <a:rPr lang="el-GR" dirty="0" smtClean="0"/>
            <a:t>Ποιες περιοχές ανήκουν στην Ευρώπη των πεδιάδων?</a:t>
          </a:r>
          <a:endParaRPr lang="el-GR" dirty="0"/>
        </a:p>
      </dgm:t>
    </dgm:pt>
    <dgm:pt modelId="{77BF2360-DEA4-4748-8C80-841316F1EBA0}" type="parTrans" cxnId="{A2CA3382-919A-4A12-AB9A-EECE2770869D}">
      <dgm:prSet/>
      <dgm:spPr/>
      <dgm:t>
        <a:bodyPr/>
        <a:lstStyle/>
        <a:p>
          <a:endParaRPr lang="el-GR"/>
        </a:p>
      </dgm:t>
    </dgm:pt>
    <dgm:pt modelId="{2B245D38-2F79-4921-BB55-65422A8C0F6D}" type="sibTrans" cxnId="{A2CA3382-919A-4A12-AB9A-EECE2770869D}">
      <dgm:prSet/>
      <dgm:spPr/>
      <dgm:t>
        <a:bodyPr/>
        <a:lstStyle/>
        <a:p>
          <a:endParaRPr lang="el-GR"/>
        </a:p>
      </dgm:t>
    </dgm:pt>
    <dgm:pt modelId="{166ADA18-FF6D-458D-BB94-7FA4DDFDFEB0}">
      <dgm:prSet phldrT="[Κείμενο]"/>
      <dgm:spPr/>
      <dgm:t>
        <a:bodyPr/>
        <a:lstStyle/>
        <a:p>
          <a:r>
            <a:rPr lang="el-GR" dirty="0" smtClean="0"/>
            <a:t>Ποιες περιοχές ανήκουν στην Ευρώπη των εκτεταμένων οροπεδίων?</a:t>
          </a:r>
          <a:endParaRPr lang="el-GR" dirty="0"/>
        </a:p>
      </dgm:t>
    </dgm:pt>
    <dgm:pt modelId="{10807904-CE4D-4F6C-8B19-E92DAEC3E187}" type="parTrans" cxnId="{40ABF1BC-8204-489B-A450-EE4698D39D44}">
      <dgm:prSet/>
      <dgm:spPr/>
      <dgm:t>
        <a:bodyPr/>
        <a:lstStyle/>
        <a:p>
          <a:endParaRPr lang="el-GR"/>
        </a:p>
      </dgm:t>
    </dgm:pt>
    <dgm:pt modelId="{80D0572F-E602-4C54-A2AA-79BE5CEBD9FC}" type="sibTrans" cxnId="{40ABF1BC-8204-489B-A450-EE4698D39D44}">
      <dgm:prSet/>
      <dgm:spPr/>
      <dgm:t>
        <a:bodyPr/>
        <a:lstStyle/>
        <a:p>
          <a:endParaRPr lang="el-GR"/>
        </a:p>
      </dgm:t>
    </dgm:pt>
    <dgm:pt modelId="{5F1F9DC5-81A0-478C-BB50-A80EABB0A965}" type="pres">
      <dgm:prSet presAssocID="{70758657-922E-4479-A44B-C5CAC44CC85F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503D564E-D377-4171-BF5A-E401904B2ACD}" type="pres">
      <dgm:prSet presAssocID="{70758657-922E-4479-A44B-C5CAC44CC85F}" presName="diamond" presStyleLbl="bgShp" presStyleIdx="0" presStyleCnt="1"/>
      <dgm:spPr/>
    </dgm:pt>
    <dgm:pt modelId="{EF6209CA-A973-4613-94FD-188C0E2C7EE7}" type="pres">
      <dgm:prSet presAssocID="{70758657-922E-4479-A44B-C5CAC44CC85F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86B2E49-3829-4A9A-882C-6A8280E5509F}" type="pres">
      <dgm:prSet presAssocID="{70758657-922E-4479-A44B-C5CAC44CC85F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DC920F3-69FB-4658-B241-19F38C8DEA39}" type="pres">
      <dgm:prSet presAssocID="{70758657-922E-4479-A44B-C5CAC44CC85F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40D2713-2E61-4894-9884-50C9B8120163}" type="pres">
      <dgm:prSet presAssocID="{70758657-922E-4479-A44B-C5CAC44CC85F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AFACD977-EC1E-4F84-8ECA-F2964C5C5BD9}" type="presOf" srcId="{DAB73328-A71C-412E-9B5C-19F91DE537C3}" destId="{6DC920F3-69FB-4658-B241-19F38C8DEA39}" srcOrd="0" destOrd="0" presId="urn:microsoft.com/office/officeart/2005/8/layout/matrix3"/>
    <dgm:cxn modelId="{96BB7DF6-8DF3-4AAA-91C5-3CD5D5EE7B0A}" srcId="{70758657-922E-4479-A44B-C5CAC44CC85F}" destId="{C76D1A9C-4D12-4554-8744-A604992C1647}" srcOrd="1" destOrd="0" parTransId="{A66C68AC-F947-48D2-880B-71AF4D63E1F1}" sibTransId="{F3BC0E80-AD6D-4EFE-9DF1-7137C280FF7A}"/>
    <dgm:cxn modelId="{E4E9DA8A-0948-467B-90C1-ED739207774A}" type="presOf" srcId="{C76D1A9C-4D12-4554-8744-A604992C1647}" destId="{486B2E49-3829-4A9A-882C-6A8280E5509F}" srcOrd="0" destOrd="0" presId="urn:microsoft.com/office/officeart/2005/8/layout/matrix3"/>
    <dgm:cxn modelId="{A47EAA4D-E580-478B-8025-6080874FE660}" type="presOf" srcId="{70758657-922E-4479-A44B-C5CAC44CC85F}" destId="{5F1F9DC5-81A0-478C-BB50-A80EABB0A965}" srcOrd="0" destOrd="0" presId="urn:microsoft.com/office/officeart/2005/8/layout/matrix3"/>
    <dgm:cxn modelId="{1FBB2E2A-853B-4664-89DA-5BD22FD2FF1F}" srcId="{70758657-922E-4479-A44B-C5CAC44CC85F}" destId="{CC4D88E4-C9B2-4DF4-AD1E-E486E050660A}" srcOrd="0" destOrd="0" parTransId="{CE25B513-507E-4CF7-966E-7A1C6E2F48EB}" sibTransId="{321FD87B-6C43-4D03-AE6E-2E403E8A3B26}"/>
    <dgm:cxn modelId="{A2CA3382-919A-4A12-AB9A-EECE2770869D}" srcId="{70758657-922E-4479-A44B-C5CAC44CC85F}" destId="{DAB73328-A71C-412E-9B5C-19F91DE537C3}" srcOrd="2" destOrd="0" parTransId="{77BF2360-DEA4-4748-8C80-841316F1EBA0}" sibTransId="{2B245D38-2F79-4921-BB55-65422A8C0F6D}"/>
    <dgm:cxn modelId="{5672493B-E881-43E2-A3BF-F6EB355525B9}" type="presOf" srcId="{CC4D88E4-C9B2-4DF4-AD1E-E486E050660A}" destId="{EF6209CA-A973-4613-94FD-188C0E2C7EE7}" srcOrd="0" destOrd="0" presId="urn:microsoft.com/office/officeart/2005/8/layout/matrix3"/>
    <dgm:cxn modelId="{40ABF1BC-8204-489B-A450-EE4698D39D44}" srcId="{70758657-922E-4479-A44B-C5CAC44CC85F}" destId="{166ADA18-FF6D-458D-BB94-7FA4DDFDFEB0}" srcOrd="3" destOrd="0" parTransId="{10807904-CE4D-4F6C-8B19-E92DAEC3E187}" sibTransId="{80D0572F-E602-4C54-A2AA-79BE5CEBD9FC}"/>
    <dgm:cxn modelId="{2B989EA4-EAFB-4AD9-9ED0-556B816A0485}" type="presOf" srcId="{166ADA18-FF6D-458D-BB94-7FA4DDFDFEB0}" destId="{440D2713-2E61-4894-9884-50C9B8120163}" srcOrd="0" destOrd="0" presId="urn:microsoft.com/office/officeart/2005/8/layout/matrix3"/>
    <dgm:cxn modelId="{C0782FD3-1ADC-4AB6-8A31-DD7894C4F7A1}" type="presParOf" srcId="{5F1F9DC5-81A0-478C-BB50-A80EABB0A965}" destId="{503D564E-D377-4171-BF5A-E401904B2ACD}" srcOrd="0" destOrd="0" presId="urn:microsoft.com/office/officeart/2005/8/layout/matrix3"/>
    <dgm:cxn modelId="{BAB2FC9F-EB88-4BAC-A3E9-AE2CEC8FC4B7}" type="presParOf" srcId="{5F1F9DC5-81A0-478C-BB50-A80EABB0A965}" destId="{EF6209CA-A973-4613-94FD-188C0E2C7EE7}" srcOrd="1" destOrd="0" presId="urn:microsoft.com/office/officeart/2005/8/layout/matrix3"/>
    <dgm:cxn modelId="{988AEEFA-FE28-4FE1-8F8D-0CB5ACEC413C}" type="presParOf" srcId="{5F1F9DC5-81A0-478C-BB50-A80EABB0A965}" destId="{486B2E49-3829-4A9A-882C-6A8280E5509F}" srcOrd="2" destOrd="0" presId="urn:microsoft.com/office/officeart/2005/8/layout/matrix3"/>
    <dgm:cxn modelId="{A0CE9FAD-9C53-4C7E-9A36-C5AF1F638EEE}" type="presParOf" srcId="{5F1F9DC5-81A0-478C-BB50-A80EABB0A965}" destId="{6DC920F3-69FB-4658-B241-19F38C8DEA39}" srcOrd="3" destOrd="0" presId="urn:microsoft.com/office/officeart/2005/8/layout/matrix3"/>
    <dgm:cxn modelId="{F32660CA-8848-49C3-945D-3B13CEB4AC58}" type="presParOf" srcId="{5F1F9DC5-81A0-478C-BB50-A80EABB0A965}" destId="{440D2713-2E61-4894-9884-50C9B812016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3D564E-D377-4171-BF5A-E401904B2ACD}">
      <dsp:nvSpPr>
        <dsp:cNvPr id="0" name=""/>
        <dsp:cNvSpPr/>
      </dsp:nvSpPr>
      <dsp:spPr>
        <a:xfrm>
          <a:off x="1470818" y="0"/>
          <a:ext cx="4525963" cy="45259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6209CA-A973-4613-94FD-188C0E2C7EE7}">
      <dsp:nvSpPr>
        <dsp:cNvPr id="0" name=""/>
        <dsp:cNvSpPr/>
      </dsp:nvSpPr>
      <dsp:spPr>
        <a:xfrm>
          <a:off x="1900784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Τι ονομάζουμε φυσιογραφικές περιοχές?</a:t>
          </a:r>
          <a:endParaRPr lang="el-GR" sz="1700" kern="1200" dirty="0"/>
        </a:p>
      </dsp:txBody>
      <dsp:txXfrm>
        <a:off x="1900784" y="429966"/>
        <a:ext cx="1765125" cy="1765125"/>
      </dsp:txXfrm>
    </dsp:sp>
    <dsp:sp modelId="{486B2E49-3829-4A9A-882C-6A8280E5509F}">
      <dsp:nvSpPr>
        <dsp:cNvPr id="0" name=""/>
        <dsp:cNvSpPr/>
      </dsp:nvSpPr>
      <dsp:spPr>
        <a:xfrm>
          <a:off x="3801689" y="429966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Ποιες περιοχές ανήκουν στη Ευρώπη των υψηλών οροσειρών?</a:t>
          </a:r>
          <a:endParaRPr lang="el-GR" sz="1700" kern="1200" dirty="0"/>
        </a:p>
      </dsp:txBody>
      <dsp:txXfrm>
        <a:off x="3801689" y="429966"/>
        <a:ext cx="1765125" cy="1765125"/>
      </dsp:txXfrm>
    </dsp:sp>
    <dsp:sp modelId="{6DC920F3-69FB-4658-B241-19F38C8DEA39}">
      <dsp:nvSpPr>
        <dsp:cNvPr id="0" name=""/>
        <dsp:cNvSpPr/>
      </dsp:nvSpPr>
      <dsp:spPr>
        <a:xfrm>
          <a:off x="1900784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Ποιες περιοχές ανήκουν στην Ευρώπη των πεδιάδων?</a:t>
          </a:r>
          <a:endParaRPr lang="el-GR" sz="1700" kern="1200" dirty="0"/>
        </a:p>
      </dsp:txBody>
      <dsp:txXfrm>
        <a:off x="1900784" y="2330870"/>
        <a:ext cx="1765125" cy="1765125"/>
      </dsp:txXfrm>
    </dsp:sp>
    <dsp:sp modelId="{440D2713-2E61-4894-9884-50C9B8120163}">
      <dsp:nvSpPr>
        <dsp:cNvPr id="0" name=""/>
        <dsp:cNvSpPr/>
      </dsp:nvSpPr>
      <dsp:spPr>
        <a:xfrm>
          <a:off x="3801689" y="2330870"/>
          <a:ext cx="1765125" cy="17651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700" kern="1200" dirty="0" smtClean="0"/>
            <a:t>Ποιες περιοχές ανήκουν στην Ευρώπη των εκτεταμένων οροπεδίων?</a:t>
          </a:r>
          <a:endParaRPr lang="el-GR" sz="1700" kern="1200" dirty="0"/>
        </a:p>
      </dsp:txBody>
      <dsp:txXfrm>
        <a:off x="3801689" y="2330870"/>
        <a:ext cx="1765125" cy="17651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λεύθερη σχεδίαση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4A9D81-4A49-4998-90F2-68AC0BDC767F}" type="datetimeFigureOut">
              <a:rPr lang="el-GR" smtClean="0"/>
              <a:pPr/>
              <a:t>28/11/2019</a:t>
            </a:fld>
            <a:endParaRPr lang="el-GR" dirty="0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29E0C06-34E6-4A45-84C4-EACB33F11DBA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470025"/>
          </a:xfrm>
        </p:spPr>
        <p:txBody>
          <a:bodyPr/>
          <a:lstStyle/>
          <a:p>
            <a:r>
              <a:rPr lang="el-GR" dirty="0" smtClean="0"/>
              <a:t>ΓΕΩΓΡΑΦΙΑ-ΓΕΩΛΟΓΙΑ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71472" y="1214422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el-GR" sz="2400" b="1" dirty="0" smtClean="0"/>
              <a:t>Οι φυσιογραφικές περιοχές της Ευρώπης.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3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ονομάζονται φυσιογραφικές περιοχές της Ευρώπης.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el-GR" dirty="0" smtClean="0"/>
              <a:t>Φυσιογραφικές περιοχές της Ευρώπης είναι οι γεωγραφικές ενότητες με κοινά μορφολογικά χαρακτηριστικά και κοινό πλούτο.</a:t>
            </a:r>
            <a:endParaRPr lang="el-GR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ονομάζονται φυσιογραφικές περιοχές της </a:t>
            </a:r>
            <a:r>
              <a:rPr lang="el-GR" dirty="0" smtClean="0"/>
              <a:t>Ευρώπης;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Φυσιογραφικές περιοχές της Ευρώπης είναι οι γεωγραφικές ενότητες με κοινά μορφολογικά χαρακτηριστικά και κοινό πλούτο.</a:t>
            </a:r>
            <a:endParaRPr lang="el-GR" dirty="0"/>
          </a:p>
        </p:txBody>
      </p:sp>
      <p:pic>
        <p:nvPicPr>
          <p:cNvPr id="4" name="3 - Εικόνα" descr="11_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6248" y="3143248"/>
            <a:ext cx="3539517" cy="3143272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είναι οι φυσιογραφικές περιοχές της </a:t>
            </a:r>
            <a:r>
              <a:rPr lang="el-GR" dirty="0" smtClean="0"/>
              <a:t>Ευρώπης;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556792"/>
            <a:ext cx="8115672" cy="4525963"/>
          </a:xfrm>
        </p:spPr>
        <p:txBody>
          <a:bodyPr/>
          <a:lstStyle/>
          <a:p>
            <a:r>
              <a:rPr lang="el-GR" dirty="0" smtClean="0"/>
              <a:t>1</a:t>
            </a:r>
            <a:r>
              <a:rPr lang="en-US" b="1" u="sng" dirty="0" smtClean="0"/>
              <a:t>.</a:t>
            </a:r>
            <a:r>
              <a:rPr lang="el-GR" b="1" u="sng" baseline="30000" dirty="0" smtClean="0"/>
              <a:t> </a:t>
            </a:r>
            <a:r>
              <a:rPr lang="el-GR" b="1" u="sng" dirty="0" smtClean="0"/>
              <a:t> </a:t>
            </a:r>
            <a:r>
              <a:rPr lang="el-GR" b="1" u="sng" dirty="0" smtClean="0"/>
              <a:t>Η Ευρώπη των υψηλών οροσειρών </a:t>
            </a:r>
            <a:r>
              <a:rPr lang="el-GR" dirty="0" smtClean="0"/>
              <a:t>(Αλπική </a:t>
            </a:r>
            <a:r>
              <a:rPr lang="el-GR" dirty="0" smtClean="0"/>
              <a:t>πτύχωση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l-GR" dirty="0" smtClean="0"/>
              <a:t>η οποία περιλαμβάνει τις βαλκανικές </a:t>
            </a:r>
            <a:r>
              <a:rPr lang="el-GR" dirty="0" smtClean="0"/>
              <a:t>χώρες</a:t>
            </a:r>
            <a:r>
              <a:rPr lang="en-US" dirty="0" smtClean="0"/>
              <a:t>, </a:t>
            </a:r>
            <a:r>
              <a:rPr lang="el-GR" dirty="0" smtClean="0"/>
              <a:t>την </a:t>
            </a:r>
            <a:r>
              <a:rPr lang="el-GR" dirty="0" smtClean="0"/>
              <a:t>Ιταλία, την Αυστρία κ.ά.</a:t>
            </a: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16_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573016"/>
            <a:ext cx="2200328" cy="3001837"/>
          </a:xfrm>
          <a:prstGeom prst="rect">
            <a:avLst/>
          </a:prstGeom>
        </p:spPr>
      </p:pic>
      <p:pic>
        <p:nvPicPr>
          <p:cNvPr id="5" name="4 - Εικόνα" descr="EUG_G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573016"/>
            <a:ext cx="3992922" cy="2952328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είναι οι φυσιογραφικές περιοχές της Ευρώπης?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/>
          <a:lstStyle/>
          <a:p>
            <a:r>
              <a:rPr lang="el-GR" dirty="0" smtClean="0"/>
              <a:t>2. </a:t>
            </a:r>
            <a:r>
              <a:rPr lang="el-GR" b="1" u="sng" dirty="0" smtClean="0"/>
              <a:t>Η Ευρώπη των </a:t>
            </a:r>
            <a:r>
              <a:rPr lang="el-GR" b="1" u="sng" dirty="0" smtClean="0"/>
              <a:t>πεδιάδων</a:t>
            </a:r>
            <a:r>
              <a:rPr lang="el-GR" dirty="0" smtClean="0"/>
              <a:t> </a:t>
            </a:r>
            <a:r>
              <a:rPr lang="el-GR" dirty="0" smtClean="0"/>
              <a:t>η </a:t>
            </a:r>
            <a:r>
              <a:rPr lang="el-GR" dirty="0" smtClean="0"/>
              <a:t>οποία περιλαμβάνει </a:t>
            </a:r>
            <a:r>
              <a:rPr lang="el-GR" dirty="0" smtClean="0"/>
              <a:t>τις </a:t>
            </a:r>
            <a:r>
              <a:rPr lang="el-GR" dirty="0" smtClean="0"/>
              <a:t>βόρειες </a:t>
            </a:r>
            <a:r>
              <a:rPr lang="el-GR" dirty="0" smtClean="0"/>
              <a:t>περιοχές της Ρωσίας</a:t>
            </a:r>
            <a:r>
              <a:rPr lang="el-GR" dirty="0" smtClean="0"/>
              <a:t>, της Ολανδίας, της Γερμανία κ.ά .</a:t>
            </a:r>
            <a:endParaRPr lang="el-GR" dirty="0"/>
          </a:p>
        </p:txBody>
      </p:sp>
      <p:pic>
        <p:nvPicPr>
          <p:cNvPr id="4" name="3 - Εικόνα" descr="16_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089836"/>
            <a:ext cx="4543249" cy="3410997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Ποιες είναι οι φυσιογραφικές περιοχές της Ευρώπης?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525963"/>
          </a:xfrm>
        </p:spPr>
        <p:txBody>
          <a:bodyPr/>
          <a:lstStyle/>
          <a:p>
            <a:r>
              <a:rPr lang="el-GR" b="1" u="sng" dirty="0" smtClean="0"/>
              <a:t>3.Η </a:t>
            </a:r>
            <a:r>
              <a:rPr lang="el-GR" b="1" u="sng" dirty="0" smtClean="0"/>
              <a:t>Ευρώπη των εκτεταμένων οροπεδίων </a:t>
            </a:r>
            <a:r>
              <a:rPr lang="el-GR" dirty="0" smtClean="0"/>
              <a:t> η οπία περιλαμβάνει τη </a:t>
            </a:r>
            <a:r>
              <a:rPr lang="el-GR" dirty="0" smtClean="0"/>
              <a:t>βόρεια Σκανδιναβια,το Ηνωμενο </a:t>
            </a:r>
            <a:r>
              <a:rPr lang="el-GR" dirty="0" smtClean="0"/>
              <a:t>Βασιλειο</a:t>
            </a:r>
            <a:r>
              <a:rPr lang="el-GR" dirty="0" smtClean="0"/>
              <a:t>, την Ιρλανδια, την Τσεχια</a:t>
            </a:r>
            <a:r>
              <a:rPr lang="el-GR" dirty="0" smtClean="0"/>
              <a:t> κ.ά</a:t>
            </a:r>
            <a:r>
              <a:rPr lang="el-GR" dirty="0" smtClean="0"/>
              <a:t>.</a:t>
            </a:r>
            <a:endParaRPr lang="el-GR" dirty="0"/>
          </a:p>
        </p:txBody>
      </p:sp>
      <p:pic>
        <p:nvPicPr>
          <p:cNvPr id="4" name="3 - Εικόνα" descr="16_1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3609101"/>
            <a:ext cx="3429024" cy="3248899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Ώρα για ερωτήσεις. 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</a:t>
            </a:r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158" y="3286124"/>
            <a:ext cx="8229600" cy="4525963"/>
          </a:xfrm>
        </p:spPr>
        <p:txBody>
          <a:bodyPr/>
          <a:lstStyle/>
          <a:p>
            <a:r>
              <a:rPr lang="el-GR" dirty="0" smtClean="0"/>
              <a:t>Οι μαθητές του Β1</a:t>
            </a:r>
          </a:p>
          <a:p>
            <a:r>
              <a:rPr lang="el-GR" dirty="0" smtClean="0"/>
              <a:t>Στάθης </a:t>
            </a:r>
            <a:r>
              <a:rPr lang="el-GR" dirty="0" err="1" smtClean="0"/>
              <a:t>Γαμβρουλάς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Αλέξανδρος </a:t>
            </a:r>
            <a:r>
              <a:rPr lang="el-GR" dirty="0" err="1" smtClean="0"/>
              <a:t>Γριμάνης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Λάμπρος Ανδριανόπουλος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Τεχνικό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Τεχνικό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120</TotalTime>
  <Words>192</Words>
  <Application>Microsoft Office PowerPoint</Application>
  <PresentationFormat>On-screen Show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Τεχνικό</vt:lpstr>
      <vt:lpstr>ΓΕΩΓΡΑΦΙΑ-ΓΕΩΛΟΓΙΑ</vt:lpstr>
      <vt:lpstr>Τι ονομάζονται φυσιογραφικές περιοχές της Ευρώπης.</vt:lpstr>
      <vt:lpstr>Τι ονομάζονται φυσιογραφικές περιοχές της Ευρώπης;</vt:lpstr>
      <vt:lpstr>Ποιες είναι οι φυσιογραφικές περιοχές της Ευρώπης;</vt:lpstr>
      <vt:lpstr>Ποιες είναι οι φυσιογραφικές περιοχές της Ευρώπης?</vt:lpstr>
      <vt:lpstr>Ποιες είναι οι φυσιογραφικές περιοχές της Ευρώπης?</vt:lpstr>
      <vt:lpstr>Ώρα για ερωτήσεις. </vt:lpstr>
      <vt:lpstr>                     Τέλος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ΓΕΩΓΡΑΦΙΑ-ΓΕΩΛΟΓΙΑ</dc:title>
  <dc:creator>christ</dc:creator>
  <cp:lastModifiedBy>user</cp:lastModifiedBy>
  <cp:revision>16</cp:revision>
  <dcterms:created xsi:type="dcterms:W3CDTF">2019-11-26T18:28:18Z</dcterms:created>
  <dcterms:modified xsi:type="dcterms:W3CDTF">2019-11-28T09:03:01Z</dcterms:modified>
</cp:coreProperties>
</file>