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Lst>
  <p:sldSz cx="98298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68" d="100"/>
          <a:sy n="68" d="100"/>
        </p:scale>
        <p:origin x="-1488" y="-492"/>
      </p:cViewPr>
      <p:guideLst>
        <p:guide orient="horz" pos="2160"/>
        <p:guide pos="3096"/>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7" name="6 - Ισοσκελές τρίγωνο"/>
          <p:cNvSpPr/>
          <p:nvPr/>
        </p:nvSpPr>
        <p:spPr>
          <a:xfrm rot="16200000">
            <a:off x="8191916" y="5205750"/>
            <a:ext cx="1892949" cy="1391295"/>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581085" y="776289"/>
            <a:ext cx="8667630" cy="1470025"/>
          </a:xfrm>
        </p:spPr>
        <p:txBody>
          <a:bodyPr anchor="b">
            <a:normAutofit/>
          </a:bodyPr>
          <a:lstStyle>
            <a:lvl1pPr algn="r">
              <a:defRPr sz="4400"/>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581085" y="2250280"/>
            <a:ext cx="8667630"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1474470" y="6012657"/>
            <a:ext cx="6225540" cy="365125"/>
          </a:xfrm>
        </p:spPr>
        <p:txBody>
          <a:bodyPr tIns="0" bIns="0" anchor="t"/>
          <a:lstStyle>
            <a:lvl1pPr algn="r">
              <a:defRPr sz="1000"/>
            </a:lvl1pPr>
          </a:lstStyle>
          <a:p>
            <a:fld id="{194B5749-CED7-44F0-A840-C51E6C2BF0DA}" type="datetimeFigureOut">
              <a:rPr lang="el-GR" smtClean="0"/>
              <a:pPr/>
              <a:t>7/11/2019</a:t>
            </a:fld>
            <a:endParaRPr lang="el-GR"/>
          </a:p>
        </p:txBody>
      </p:sp>
      <p:sp>
        <p:nvSpPr>
          <p:cNvPr id="17" name="16 - Θέση υποσέλιδου"/>
          <p:cNvSpPr>
            <a:spLocks noGrp="1"/>
          </p:cNvSpPr>
          <p:nvPr>
            <p:ph type="ftr" sz="quarter" idx="11"/>
          </p:nvPr>
        </p:nvSpPr>
        <p:spPr>
          <a:xfrm>
            <a:off x="1474470" y="5650705"/>
            <a:ext cx="6225540" cy="365125"/>
          </a:xfrm>
        </p:spPr>
        <p:txBody>
          <a:bodyPr tIns="0" bIns="0" anchor="b"/>
          <a:lstStyle>
            <a:lvl1pPr algn="r">
              <a:defRPr sz="1100"/>
            </a:lvl1pPr>
          </a:lstStyle>
          <a:p>
            <a:endParaRPr lang="el-GR"/>
          </a:p>
        </p:txBody>
      </p:sp>
      <p:sp>
        <p:nvSpPr>
          <p:cNvPr id="29" name="28 - Θέση αριθμού διαφάνειας"/>
          <p:cNvSpPr>
            <a:spLocks noGrp="1"/>
          </p:cNvSpPr>
          <p:nvPr>
            <p:ph type="sldNum" sz="quarter" idx="12"/>
          </p:nvPr>
        </p:nvSpPr>
        <p:spPr>
          <a:xfrm>
            <a:off x="9021666" y="5752308"/>
            <a:ext cx="540639" cy="365125"/>
          </a:xfrm>
        </p:spPr>
        <p:txBody>
          <a:bodyPr anchor="ctr"/>
          <a:lstStyle>
            <a:lvl1pPr algn="ctr">
              <a:defRPr sz="1300">
                <a:solidFill>
                  <a:srgbClr val="FFFFFF"/>
                </a:solidFill>
              </a:defRPr>
            </a:lvl1pPr>
          </a:lstStyle>
          <a:p>
            <a:fld id="{BAAB134E-D7DD-407A-9AD8-5E0FC94AD20B}"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194B5749-CED7-44F0-A840-C51E6C2BF0DA}" type="datetimeFigureOut">
              <a:rPr lang="el-GR" smtClean="0"/>
              <a:pPr/>
              <a:t>7/11/2019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AAB134E-D7DD-407A-9AD8-5E0FC94AD20B}"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7290435" y="381000"/>
            <a:ext cx="2047875" cy="5486400"/>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91490" y="381000"/>
            <a:ext cx="6717030" cy="5486400"/>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194B5749-CED7-44F0-A840-C51E6C2BF0DA}" type="datetimeFigureOut">
              <a:rPr lang="el-GR" smtClean="0"/>
              <a:pPr/>
              <a:t>7/11/2019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AAB134E-D7DD-407A-9AD8-5E0FC94AD20B}"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491490" y="267494"/>
            <a:ext cx="8846820" cy="1399032"/>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a:xfrm>
            <a:off x="491490" y="1882808"/>
            <a:ext cx="884682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a:xfrm>
            <a:off x="5150815" y="6480048"/>
            <a:ext cx="2293620" cy="301752"/>
          </a:xfrm>
        </p:spPr>
        <p:txBody>
          <a:bodyPr/>
          <a:lstStyle/>
          <a:p>
            <a:fld id="{194B5749-CED7-44F0-A840-C51E6C2BF0DA}" type="datetimeFigureOut">
              <a:rPr lang="el-GR" smtClean="0"/>
              <a:pPr/>
              <a:t>7/11/2019</a:t>
            </a:fld>
            <a:endParaRPr lang="el-GR"/>
          </a:p>
        </p:txBody>
      </p:sp>
      <p:sp>
        <p:nvSpPr>
          <p:cNvPr id="5" name="4 - Θέση υποσέλιδου"/>
          <p:cNvSpPr>
            <a:spLocks noGrp="1"/>
          </p:cNvSpPr>
          <p:nvPr>
            <p:ph type="ftr" sz="quarter" idx="11"/>
          </p:nvPr>
        </p:nvSpPr>
        <p:spPr>
          <a:xfrm>
            <a:off x="491490" y="6480970"/>
            <a:ext cx="4579560" cy="300831"/>
          </a:xfrm>
        </p:spPr>
        <p:txBody>
          <a:bodyPr/>
          <a:lstStyle/>
          <a:p>
            <a:endParaRPr lang="el-GR"/>
          </a:p>
        </p:txBody>
      </p:sp>
      <p:sp>
        <p:nvSpPr>
          <p:cNvPr id="6" name="5 - Θέση αριθμού διαφάνειας"/>
          <p:cNvSpPr>
            <a:spLocks noGrp="1"/>
          </p:cNvSpPr>
          <p:nvPr>
            <p:ph type="sldNum" sz="quarter" idx="12"/>
          </p:nvPr>
        </p:nvSpPr>
        <p:spPr/>
        <p:txBody>
          <a:bodyPr/>
          <a:lstStyle/>
          <a:p>
            <a:fld id="{BAAB134E-D7DD-407A-9AD8-5E0FC94AD20B}"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2">
        <a:schemeClr val="bg1"/>
      </p:bgRef>
    </p:bg>
    <p:spTree>
      <p:nvGrpSpPr>
        <p:cNvPr id="1" name=""/>
        <p:cNvGrpSpPr/>
        <p:nvPr/>
      </p:nvGrpSpPr>
      <p:grpSpPr>
        <a:xfrm>
          <a:off x="0" y="0"/>
          <a:ext cx="0" cy="0"/>
          <a:chOff x="0" y="0"/>
          <a:chExt cx="0" cy="0"/>
        </a:xfrm>
      </p:grpSpPr>
      <p:sp>
        <p:nvSpPr>
          <p:cNvPr id="9" name="8 - Ορθογώνιο τρίγωνο"/>
          <p:cNvSpPr/>
          <p:nvPr/>
        </p:nvSpPr>
        <p:spPr>
          <a:xfrm flipV="1">
            <a:off x="7562" y="7035"/>
            <a:ext cx="9814677"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 Ισοσκελές τρίγωνο"/>
          <p:cNvSpPr/>
          <p:nvPr/>
        </p:nvSpPr>
        <p:spPr>
          <a:xfrm rot="5400000" flipV="1">
            <a:off x="8191916" y="260957"/>
            <a:ext cx="1892949" cy="1391295"/>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 Θέση ημερομηνίας"/>
          <p:cNvSpPr>
            <a:spLocks noGrp="1"/>
          </p:cNvSpPr>
          <p:nvPr>
            <p:ph type="dt" sz="half" idx="10"/>
          </p:nvPr>
        </p:nvSpPr>
        <p:spPr>
          <a:xfrm>
            <a:off x="7477304" y="6477000"/>
            <a:ext cx="2293620" cy="304800"/>
          </a:xfrm>
        </p:spPr>
        <p:txBody>
          <a:bodyPr/>
          <a:lstStyle/>
          <a:p>
            <a:fld id="{194B5749-CED7-44F0-A840-C51E6C2BF0DA}" type="datetimeFigureOut">
              <a:rPr lang="el-GR" smtClean="0"/>
              <a:pPr/>
              <a:t>7/11/2019</a:t>
            </a:fld>
            <a:endParaRPr lang="el-GR"/>
          </a:p>
        </p:txBody>
      </p:sp>
      <p:sp>
        <p:nvSpPr>
          <p:cNvPr id="5" name="4 - Θέση υποσέλιδου"/>
          <p:cNvSpPr>
            <a:spLocks noGrp="1"/>
          </p:cNvSpPr>
          <p:nvPr>
            <p:ph type="ftr" sz="quarter" idx="11"/>
          </p:nvPr>
        </p:nvSpPr>
        <p:spPr>
          <a:xfrm>
            <a:off x="2815829" y="6480970"/>
            <a:ext cx="4579560" cy="300831"/>
          </a:xfrm>
        </p:spPr>
        <p:txBody>
          <a:bodyPr/>
          <a:lstStyle/>
          <a:p>
            <a:endParaRPr lang="el-GR"/>
          </a:p>
        </p:txBody>
      </p:sp>
      <p:sp>
        <p:nvSpPr>
          <p:cNvPr id="6" name="5 - Θέση αριθμού διαφάνειας"/>
          <p:cNvSpPr>
            <a:spLocks noGrp="1"/>
          </p:cNvSpPr>
          <p:nvPr>
            <p:ph type="sldNum" sz="quarter" idx="12"/>
          </p:nvPr>
        </p:nvSpPr>
        <p:spPr>
          <a:xfrm>
            <a:off x="9084885" y="809625"/>
            <a:ext cx="540639" cy="300831"/>
          </a:xfrm>
        </p:spPr>
        <p:txBody>
          <a:bodyPr/>
          <a:lstStyle/>
          <a:p>
            <a:fld id="{BAAB134E-D7DD-407A-9AD8-5E0FC94AD20B}" type="slidenum">
              <a:rPr lang="el-GR" smtClean="0"/>
              <a:pPr/>
              <a:t>‹#›</a:t>
            </a:fld>
            <a:endParaRPr lang="el-GR"/>
          </a:p>
        </p:txBody>
      </p:sp>
      <p:cxnSp>
        <p:nvCxnSpPr>
          <p:cNvPr id="11" name="10 - Ευθεία γραμμή σύνδεσης"/>
          <p:cNvCxnSpPr/>
          <p:nvPr/>
        </p:nvCxnSpPr>
        <p:spPr>
          <a:xfrm rot="10800000">
            <a:off x="6953954" y="9381"/>
            <a:ext cx="2873326"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 Ευθεία γραμμή σύνδεσης"/>
          <p:cNvCxnSpPr/>
          <p:nvPr/>
        </p:nvCxnSpPr>
        <p:spPr>
          <a:xfrm flipV="1">
            <a:off x="0" y="7035"/>
            <a:ext cx="9822238"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 Τίτλος"/>
          <p:cNvSpPr>
            <a:spLocks noGrp="1"/>
          </p:cNvSpPr>
          <p:nvPr>
            <p:ph type="title"/>
          </p:nvPr>
        </p:nvSpPr>
        <p:spPr>
          <a:xfrm>
            <a:off x="409575" y="271465"/>
            <a:ext cx="7781925" cy="1362075"/>
          </a:xfrm>
        </p:spPr>
        <p:txBody>
          <a:bodyPr anchor="ctr"/>
          <a:lstStyle>
            <a:lvl1pPr marL="0" algn="l">
              <a:buNone/>
              <a:defRPr sz="3600" b="1" cap="none"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09575" y="1633536"/>
            <a:ext cx="4177665"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marL="0" algn="l">
              <a:defRPr/>
            </a:lvl1p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91490" y="1722438"/>
            <a:ext cx="4341495"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996815" y="1722438"/>
            <a:ext cx="4341495"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a:xfrm>
            <a:off x="5150815" y="6480969"/>
            <a:ext cx="2293620" cy="301752"/>
          </a:xfrm>
        </p:spPr>
        <p:txBody>
          <a:bodyPr/>
          <a:lstStyle/>
          <a:p>
            <a:fld id="{194B5749-CED7-44F0-A840-C51E6C2BF0DA}" type="datetimeFigureOut">
              <a:rPr lang="el-GR" smtClean="0"/>
              <a:pPr/>
              <a:t>7/11/2019</a:t>
            </a:fld>
            <a:endParaRPr lang="el-GR"/>
          </a:p>
        </p:txBody>
      </p:sp>
      <p:sp>
        <p:nvSpPr>
          <p:cNvPr id="6" name="5 - Θέση υποσέλιδου"/>
          <p:cNvSpPr>
            <a:spLocks noGrp="1"/>
          </p:cNvSpPr>
          <p:nvPr>
            <p:ph type="ftr" sz="quarter" idx="11"/>
          </p:nvPr>
        </p:nvSpPr>
        <p:spPr>
          <a:xfrm>
            <a:off x="491490" y="6480969"/>
            <a:ext cx="4579560" cy="301752"/>
          </a:xfrm>
        </p:spPr>
        <p:txBody>
          <a:bodyPr/>
          <a:lstStyle/>
          <a:p>
            <a:endParaRPr lang="el-GR"/>
          </a:p>
        </p:txBody>
      </p:sp>
      <p:sp>
        <p:nvSpPr>
          <p:cNvPr id="7" name="6 - Θέση αριθμού διαφάνειας"/>
          <p:cNvSpPr>
            <a:spLocks noGrp="1"/>
          </p:cNvSpPr>
          <p:nvPr>
            <p:ph type="sldNum" sz="quarter" idx="12"/>
          </p:nvPr>
        </p:nvSpPr>
        <p:spPr>
          <a:xfrm>
            <a:off x="8158734" y="6480969"/>
            <a:ext cx="540639" cy="301752"/>
          </a:xfrm>
        </p:spPr>
        <p:txBody>
          <a:bodyPr/>
          <a:lstStyle/>
          <a:p>
            <a:fld id="{BAAB134E-D7DD-407A-9AD8-5E0FC94AD20B}"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66813" y="290732"/>
            <a:ext cx="1146810" cy="6153912"/>
          </a:xfrm>
        </p:spPr>
        <p:txBody>
          <a:bodyPr vert="vert270" anchor="b"/>
          <a:lstStyle>
            <a:lvl1pPr marL="0" algn="ctr">
              <a:defRPr sz="3300" b="1">
                <a:ln w="6350">
                  <a:solidFill>
                    <a:schemeClr val="tx1"/>
                  </a:solidFill>
                </a:ln>
                <a:solidFill>
                  <a:schemeClr val="tx1"/>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1467381" y="290732"/>
            <a:ext cx="624601"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1467381" y="3427124"/>
            <a:ext cx="624601"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2173897" y="290732"/>
            <a:ext cx="737235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2173897" y="3427124"/>
            <a:ext cx="737235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a:xfrm>
            <a:off x="5150815" y="6480969"/>
            <a:ext cx="2290343" cy="301752"/>
          </a:xfrm>
        </p:spPr>
        <p:txBody>
          <a:bodyPr/>
          <a:lstStyle/>
          <a:p>
            <a:fld id="{194B5749-CED7-44F0-A840-C51E6C2BF0DA}" type="datetimeFigureOut">
              <a:rPr lang="el-GR" smtClean="0"/>
              <a:pPr/>
              <a:t>7/11/2019</a:t>
            </a:fld>
            <a:endParaRPr lang="el-GR"/>
          </a:p>
        </p:txBody>
      </p:sp>
      <p:sp>
        <p:nvSpPr>
          <p:cNvPr id="8" name="7 - Θέση υποσέλιδου"/>
          <p:cNvSpPr>
            <a:spLocks noGrp="1"/>
          </p:cNvSpPr>
          <p:nvPr>
            <p:ph type="ftr" sz="quarter" idx="11"/>
          </p:nvPr>
        </p:nvSpPr>
        <p:spPr>
          <a:xfrm>
            <a:off x="491490" y="6480969"/>
            <a:ext cx="4580687" cy="301752"/>
          </a:xfrm>
        </p:spPr>
        <p:txBody>
          <a:bodyPr/>
          <a:lstStyle/>
          <a:p>
            <a:endParaRPr lang="el-GR"/>
          </a:p>
        </p:txBody>
      </p:sp>
      <p:sp>
        <p:nvSpPr>
          <p:cNvPr id="9" name="8 - Θέση αριθμού διαφάνειας"/>
          <p:cNvSpPr>
            <a:spLocks noGrp="1"/>
          </p:cNvSpPr>
          <p:nvPr>
            <p:ph type="sldNum" sz="quarter" idx="12"/>
          </p:nvPr>
        </p:nvSpPr>
        <p:spPr>
          <a:xfrm>
            <a:off x="8158734" y="6483096"/>
            <a:ext cx="540639" cy="301752"/>
          </a:xfrm>
        </p:spPr>
        <p:txBody>
          <a:bodyPr/>
          <a:lstStyle>
            <a:lvl1pPr algn="ctr">
              <a:defRPr/>
            </a:lvl1pPr>
          </a:lstStyle>
          <a:p>
            <a:fld id="{BAAB134E-D7DD-407A-9AD8-5E0FC94AD20B}"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b="0"/>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194B5749-CED7-44F0-A840-C51E6C2BF0DA}" type="datetimeFigureOut">
              <a:rPr lang="el-GR" smtClean="0"/>
              <a:pPr/>
              <a:t>7/11/2019</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BAAB134E-D7DD-407A-9AD8-5E0FC94AD20B}"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a:xfrm>
            <a:off x="5150815" y="6480969"/>
            <a:ext cx="2293620" cy="301752"/>
          </a:xfrm>
        </p:spPr>
        <p:txBody>
          <a:bodyPr/>
          <a:lstStyle/>
          <a:p>
            <a:fld id="{194B5749-CED7-44F0-A840-C51E6C2BF0DA}" type="datetimeFigureOut">
              <a:rPr lang="el-GR" smtClean="0"/>
              <a:pPr/>
              <a:t>7/11/2019</a:t>
            </a:fld>
            <a:endParaRPr lang="el-GR"/>
          </a:p>
        </p:txBody>
      </p:sp>
      <p:sp>
        <p:nvSpPr>
          <p:cNvPr id="3" name="2 - Θέση υποσέλιδου"/>
          <p:cNvSpPr>
            <a:spLocks noGrp="1"/>
          </p:cNvSpPr>
          <p:nvPr>
            <p:ph type="ftr" sz="quarter" idx="11"/>
          </p:nvPr>
        </p:nvSpPr>
        <p:spPr>
          <a:xfrm>
            <a:off x="491490" y="6481891"/>
            <a:ext cx="4579560" cy="300831"/>
          </a:xfrm>
        </p:spPr>
        <p:txBody>
          <a:bodyPr/>
          <a:lstStyle/>
          <a:p>
            <a:endParaRPr lang="el-GR"/>
          </a:p>
        </p:txBody>
      </p:sp>
      <p:sp>
        <p:nvSpPr>
          <p:cNvPr id="4" name="3 - Θέση αριθμού διαφάνειας"/>
          <p:cNvSpPr>
            <a:spLocks noGrp="1"/>
          </p:cNvSpPr>
          <p:nvPr>
            <p:ph type="sldNum" sz="quarter" idx="12"/>
          </p:nvPr>
        </p:nvSpPr>
        <p:spPr>
          <a:xfrm>
            <a:off x="8158734" y="6480969"/>
            <a:ext cx="540639" cy="301752"/>
          </a:xfrm>
        </p:spPr>
        <p:txBody>
          <a:bodyPr/>
          <a:lstStyle/>
          <a:p>
            <a:fld id="{BAAB134E-D7DD-407A-9AD8-5E0FC94AD20B}"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35915" y="367664"/>
            <a:ext cx="982980" cy="5943600"/>
          </a:xfrm>
        </p:spPr>
        <p:txBody>
          <a:bodyPr vert="vert270" anchor="b"/>
          <a:lstStyle>
            <a:lvl1pPr marL="0" marR="18288" algn="r">
              <a:spcBef>
                <a:spcPts val="0"/>
              </a:spcBef>
              <a:buNone/>
              <a:defRPr sz="2900" b="0" cap="all"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1221045" y="367664"/>
            <a:ext cx="262128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925094" y="320040"/>
            <a:ext cx="5671795"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a:xfrm>
            <a:off x="6749899" y="6556248"/>
            <a:ext cx="2293620" cy="301752"/>
          </a:xfrm>
        </p:spPr>
        <p:txBody>
          <a:bodyPr/>
          <a:lstStyle>
            <a:lvl1pPr>
              <a:defRPr sz="900"/>
            </a:lvl1pPr>
          </a:lstStyle>
          <a:p>
            <a:fld id="{194B5749-CED7-44F0-A840-C51E6C2BF0DA}" type="datetimeFigureOut">
              <a:rPr lang="el-GR" smtClean="0"/>
              <a:pPr/>
              <a:t>7/11/2019</a:t>
            </a:fld>
            <a:endParaRPr lang="el-GR"/>
          </a:p>
        </p:txBody>
      </p:sp>
      <p:sp>
        <p:nvSpPr>
          <p:cNvPr id="6" name="5 - Θέση υποσέλιδου"/>
          <p:cNvSpPr>
            <a:spLocks noGrp="1"/>
          </p:cNvSpPr>
          <p:nvPr>
            <p:ph type="ftr" sz="quarter" idx="11"/>
          </p:nvPr>
        </p:nvSpPr>
        <p:spPr>
          <a:xfrm>
            <a:off x="1221045" y="6556248"/>
            <a:ext cx="5528854" cy="301752"/>
          </a:xfrm>
        </p:spPr>
        <p:txBody>
          <a:bodyPr/>
          <a:lstStyle>
            <a:lvl1pPr>
              <a:defRPr sz="900"/>
            </a:lvl1pPr>
          </a:lstStyle>
          <a:p>
            <a:endParaRPr lang="el-GR"/>
          </a:p>
        </p:txBody>
      </p:sp>
      <p:sp>
        <p:nvSpPr>
          <p:cNvPr id="7" name="6 - Θέση αριθμού διαφάνειας"/>
          <p:cNvSpPr>
            <a:spLocks noGrp="1"/>
          </p:cNvSpPr>
          <p:nvPr>
            <p:ph type="sldNum" sz="quarter" idx="12"/>
          </p:nvPr>
        </p:nvSpPr>
        <p:spPr>
          <a:xfrm>
            <a:off x="9041369" y="6556248"/>
            <a:ext cx="540639" cy="301752"/>
          </a:xfrm>
        </p:spPr>
        <p:txBody>
          <a:bodyPr/>
          <a:lstStyle>
            <a:lvl1pPr>
              <a:defRPr sz="900"/>
            </a:lvl1pPr>
          </a:lstStyle>
          <a:p>
            <a:fld id="{BAAB134E-D7DD-407A-9AD8-5E0FC94AD20B}"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35915" y="150896"/>
            <a:ext cx="982980" cy="6400800"/>
          </a:xfrm>
        </p:spPr>
        <p:txBody>
          <a:bodyPr vert="vert270" anchor="b"/>
          <a:lstStyle>
            <a:lvl1pPr marL="0" algn="l">
              <a:buNone/>
              <a:defRPr sz="3000" b="0" cap="all" baseline="0"/>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1223605" y="373966"/>
            <a:ext cx="7883500" cy="5486400"/>
          </a:xfrm>
          <a:solidFill>
            <a:schemeClr val="bg2">
              <a:shade val="50000"/>
            </a:schemeClr>
          </a:solidFill>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1228725" y="5867400"/>
            <a:ext cx="7883500"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a:xfrm>
            <a:off x="6566306" y="6556248"/>
            <a:ext cx="2260854" cy="301752"/>
          </a:xfrm>
        </p:spPr>
        <p:txBody>
          <a:bodyPr/>
          <a:lstStyle>
            <a:lvl1pPr>
              <a:defRPr sz="900"/>
            </a:lvl1pPr>
          </a:lstStyle>
          <a:p>
            <a:fld id="{194B5749-CED7-44F0-A840-C51E6C2BF0DA}" type="datetimeFigureOut">
              <a:rPr lang="el-GR" smtClean="0"/>
              <a:pPr/>
              <a:t>7/11/2019</a:t>
            </a:fld>
            <a:endParaRPr lang="el-GR"/>
          </a:p>
        </p:txBody>
      </p:sp>
      <p:sp>
        <p:nvSpPr>
          <p:cNvPr id="6" name="5 - Θέση υποσέλιδου"/>
          <p:cNvSpPr>
            <a:spLocks noGrp="1"/>
          </p:cNvSpPr>
          <p:nvPr>
            <p:ph type="ftr" sz="quarter" idx="11"/>
          </p:nvPr>
        </p:nvSpPr>
        <p:spPr>
          <a:xfrm>
            <a:off x="1258215" y="6557169"/>
            <a:ext cx="5319177" cy="301752"/>
          </a:xfrm>
        </p:spPr>
        <p:txBody>
          <a:bodyPr/>
          <a:lstStyle>
            <a:lvl1pPr>
              <a:defRPr sz="900"/>
            </a:lvl1pPr>
          </a:lstStyle>
          <a:p>
            <a:endParaRPr lang="el-GR"/>
          </a:p>
        </p:txBody>
      </p:sp>
      <p:sp>
        <p:nvSpPr>
          <p:cNvPr id="7" name="6 - Θέση αριθμού διαφάνειας"/>
          <p:cNvSpPr>
            <a:spLocks noGrp="1"/>
          </p:cNvSpPr>
          <p:nvPr>
            <p:ph type="sldNum" sz="quarter" idx="12"/>
          </p:nvPr>
        </p:nvSpPr>
        <p:spPr>
          <a:xfrm>
            <a:off x="8833481" y="6556248"/>
            <a:ext cx="393192" cy="301752"/>
          </a:xfrm>
        </p:spPr>
        <p:txBody>
          <a:bodyPr/>
          <a:lstStyle>
            <a:lvl1pPr algn="ctr">
              <a:defRPr sz="900"/>
            </a:lvl1pPr>
          </a:lstStyle>
          <a:p>
            <a:fld id="{BAAB134E-D7DD-407A-9AD8-5E0FC94AD20B}"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 Ορθογώνιο τρίγωνο"/>
          <p:cNvSpPr/>
          <p:nvPr/>
        </p:nvSpPr>
        <p:spPr>
          <a:xfrm>
            <a:off x="7562" y="14069"/>
            <a:ext cx="9814677"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 Ευθεία γραμμή σύνδεσης"/>
          <p:cNvCxnSpPr/>
          <p:nvPr/>
        </p:nvCxnSpPr>
        <p:spPr>
          <a:xfrm>
            <a:off x="0" y="7035"/>
            <a:ext cx="9822238"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 Ευθεία γραμμή σύνδεσης"/>
          <p:cNvCxnSpPr/>
          <p:nvPr/>
        </p:nvCxnSpPr>
        <p:spPr>
          <a:xfrm rot="10800000" flipV="1">
            <a:off x="6953954" y="4948410"/>
            <a:ext cx="2873326"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 Θέση τίτλου"/>
          <p:cNvSpPr>
            <a:spLocks noGrp="1"/>
          </p:cNvSpPr>
          <p:nvPr>
            <p:ph type="title"/>
          </p:nvPr>
        </p:nvSpPr>
        <p:spPr>
          <a:xfrm>
            <a:off x="491490" y="267494"/>
            <a:ext cx="8846820" cy="1399032"/>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91490" y="1882808"/>
            <a:ext cx="8846820" cy="4572000"/>
          </a:xfrm>
          <a:prstGeom prst="rect">
            <a:avLst/>
          </a:prstGeom>
        </p:spPr>
        <p:txBody>
          <a:bodyPr vert="horz" anchor="t">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5150815" y="6480969"/>
            <a:ext cx="2293620" cy="301752"/>
          </a:xfrm>
          <a:prstGeom prst="rect">
            <a:avLst/>
          </a:prstGeom>
        </p:spPr>
        <p:txBody>
          <a:bodyPr vert="horz" anchor="b"/>
          <a:lstStyle>
            <a:lvl1pPr algn="l" eaLnBrk="1" latinLnBrk="0" hangingPunct="1">
              <a:defRPr kumimoji="0" sz="1000" b="0">
                <a:solidFill>
                  <a:schemeClr val="tx1"/>
                </a:solidFill>
              </a:defRPr>
            </a:lvl1pPr>
          </a:lstStyle>
          <a:p>
            <a:fld id="{194B5749-CED7-44F0-A840-C51E6C2BF0DA}" type="datetimeFigureOut">
              <a:rPr lang="el-GR" smtClean="0"/>
              <a:pPr/>
              <a:t>7/11/2019</a:t>
            </a:fld>
            <a:endParaRPr lang="el-GR"/>
          </a:p>
        </p:txBody>
      </p:sp>
      <p:sp>
        <p:nvSpPr>
          <p:cNvPr id="3" name="2 - Θέση υποσέλιδου"/>
          <p:cNvSpPr>
            <a:spLocks noGrp="1"/>
          </p:cNvSpPr>
          <p:nvPr>
            <p:ph type="ftr" sz="quarter" idx="3"/>
          </p:nvPr>
        </p:nvSpPr>
        <p:spPr>
          <a:xfrm>
            <a:off x="491490" y="6481891"/>
            <a:ext cx="4579560" cy="300831"/>
          </a:xfrm>
          <a:prstGeom prst="rect">
            <a:avLst/>
          </a:prstGeom>
        </p:spPr>
        <p:txBody>
          <a:bodyPr vert="horz" anchor="b"/>
          <a:lstStyle>
            <a:lvl1pPr algn="r" eaLnBrk="1" latinLnBrk="0" hangingPunct="1">
              <a:defRPr kumimoji="0" sz="1000">
                <a:solidFill>
                  <a:schemeClr val="tx1"/>
                </a:solidFill>
              </a:defRPr>
            </a:lvl1pPr>
          </a:lstStyle>
          <a:p>
            <a:endParaRPr lang="el-GR"/>
          </a:p>
        </p:txBody>
      </p:sp>
      <p:sp>
        <p:nvSpPr>
          <p:cNvPr id="23" name="22 - Θέση αριθμού διαφάνειας"/>
          <p:cNvSpPr>
            <a:spLocks noGrp="1"/>
          </p:cNvSpPr>
          <p:nvPr>
            <p:ph type="sldNum" sz="quarter" idx="4"/>
          </p:nvPr>
        </p:nvSpPr>
        <p:spPr>
          <a:xfrm>
            <a:off x="8158734" y="6480969"/>
            <a:ext cx="540639" cy="301752"/>
          </a:xfrm>
          <a:prstGeom prst="rect">
            <a:avLst/>
          </a:prstGeom>
        </p:spPr>
        <p:txBody>
          <a:bodyPr vert="horz" anchor="b"/>
          <a:lstStyle>
            <a:lvl1pPr algn="ctr" eaLnBrk="1" latinLnBrk="0" hangingPunct="1">
              <a:defRPr kumimoji="0" sz="1200">
                <a:solidFill>
                  <a:schemeClr val="tx1"/>
                </a:solidFill>
              </a:defRPr>
            </a:lvl1pPr>
          </a:lstStyle>
          <a:p>
            <a:fld id="{BAAB134E-D7DD-407A-9AD8-5E0FC94AD20B}" type="slidenum">
              <a:rPr lang="el-GR" smtClean="0"/>
              <a:pPr/>
              <a:t>‹#›</a:t>
            </a:fld>
            <a:endParaRPr lang="el-G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Κίνηση </a:t>
            </a:r>
            <a:r>
              <a:rPr lang="el-GR" dirty="0" err="1" smtClean="0"/>
              <a:t>Λιθοσφαιρικών</a:t>
            </a:r>
            <a:r>
              <a:rPr lang="el-GR" dirty="0" smtClean="0"/>
              <a:t> Πλακών</a:t>
            </a:r>
            <a:endParaRPr lang="el-GR" dirty="0"/>
          </a:p>
        </p:txBody>
      </p:sp>
      <p:sp>
        <p:nvSpPr>
          <p:cNvPr id="3" name="2 - Θέση περιεχομένου"/>
          <p:cNvSpPr>
            <a:spLocks noGrp="1"/>
          </p:cNvSpPr>
          <p:nvPr>
            <p:ph idx="1"/>
          </p:nvPr>
        </p:nvSpPr>
        <p:spPr>
          <a:xfrm>
            <a:off x="0" y="1571612"/>
            <a:ext cx="5145288" cy="5286388"/>
          </a:xfrm>
        </p:spPr>
        <p:txBody>
          <a:bodyPr>
            <a:normAutofit fontScale="92500" lnSpcReduction="20000"/>
          </a:bodyPr>
          <a:lstStyle/>
          <a:p>
            <a:r>
              <a:rPr lang="el-GR" dirty="0" smtClean="0"/>
              <a:t>Οι σεισμοί και τα ηφαίστεια συνυπάρχουν στα όρια </a:t>
            </a:r>
            <a:r>
              <a:rPr lang="el-GR" dirty="0" smtClean="0"/>
              <a:t> των </a:t>
            </a:r>
            <a:r>
              <a:rPr lang="el-GR" dirty="0" err="1" smtClean="0"/>
              <a:t>λιθοσφαιρικών</a:t>
            </a:r>
            <a:r>
              <a:rPr lang="el-GR" dirty="0" smtClean="0"/>
              <a:t> </a:t>
            </a:r>
            <a:r>
              <a:rPr lang="el-GR" dirty="0" smtClean="0"/>
              <a:t>πλακών. Εμφανίζονται δηλαδή όπου οι </a:t>
            </a:r>
            <a:r>
              <a:rPr lang="el-GR" dirty="0" err="1" smtClean="0"/>
              <a:t>λιθοσφαιρικές</a:t>
            </a:r>
            <a:r>
              <a:rPr lang="el-GR" dirty="0" smtClean="0"/>
              <a:t> πλάκες  πλησιάζουν ή συγκλίνουν, είτε απομακρύνονται η μία από την άλλη. Οι σεισμοί γίνονται </a:t>
            </a:r>
            <a:r>
              <a:rPr lang="el-GR" dirty="0" smtClean="0"/>
              <a:t>και σε </a:t>
            </a:r>
            <a:r>
              <a:rPr lang="el-GR" dirty="0" smtClean="0"/>
              <a:t>μέρη που οι </a:t>
            </a:r>
            <a:r>
              <a:rPr lang="el-GR" dirty="0" err="1" smtClean="0"/>
              <a:t>λιθοσφαιρικές</a:t>
            </a:r>
            <a:r>
              <a:rPr lang="el-GR" dirty="0" smtClean="0"/>
              <a:t> πλάκες κινούνται παράλληλα αλλά τα ηφαίστεια  δεν δημιουργούνται εκεί.</a:t>
            </a:r>
            <a:endParaRPr lang="el-GR" dirty="0"/>
          </a:p>
        </p:txBody>
      </p:sp>
      <p:pic>
        <p:nvPicPr>
          <p:cNvPr id="4" name="3 - Εικόνα" descr="τ.jpg"/>
          <p:cNvPicPr>
            <a:picLocks noChangeAspect="1"/>
          </p:cNvPicPr>
          <p:nvPr/>
        </p:nvPicPr>
        <p:blipFill>
          <a:blip r:embed="rId2"/>
          <a:stretch>
            <a:fillRect/>
          </a:stretch>
        </p:blipFill>
        <p:spPr>
          <a:xfrm>
            <a:off x="5145288" y="2071678"/>
            <a:ext cx="4684512" cy="4357718"/>
          </a:xfrm>
          <a:prstGeom prst="rect">
            <a:avLst/>
          </a:prstGeom>
        </p:spPr>
      </p:pic>
    </p:spTree>
  </p:cSld>
  <p:clrMapOvr>
    <a:masterClrMapping/>
  </p:clrMapOvr>
  <p:transition>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ΕΥΧΑΡΙΣΤΟΥΜΕ ΓΙΑ ΤΗΝ ΠΡΟΣΟΧΗ ΣΑΣ.</a:t>
            </a:r>
            <a:endParaRPr lang="el-GR" dirty="0"/>
          </a:p>
        </p:txBody>
      </p:sp>
      <p:sp>
        <p:nvSpPr>
          <p:cNvPr id="3" name="2 - Θέση περιεχομένου"/>
          <p:cNvSpPr>
            <a:spLocks noGrp="1"/>
          </p:cNvSpPr>
          <p:nvPr>
            <p:ph idx="1"/>
          </p:nvPr>
        </p:nvSpPr>
        <p:spPr/>
        <p:txBody>
          <a:bodyPr/>
          <a:lstStyle/>
          <a:p>
            <a:r>
              <a:rPr lang="el-GR" dirty="0" smtClean="0"/>
              <a:t>Βασίλης </a:t>
            </a:r>
            <a:r>
              <a:rPr lang="el-GR" dirty="0" err="1" smtClean="0"/>
              <a:t>Μουρούτσος</a:t>
            </a:r>
            <a:endParaRPr lang="el-GR" dirty="0" smtClean="0"/>
          </a:p>
          <a:p>
            <a:r>
              <a:rPr lang="el-GR" dirty="0" smtClean="0"/>
              <a:t>Νίκος </a:t>
            </a:r>
            <a:r>
              <a:rPr lang="el-GR" dirty="0" err="1" smtClean="0"/>
              <a:t>Παπαμιχαλόπουλος</a:t>
            </a:r>
            <a:endParaRPr lang="el-GR" dirty="0" smtClean="0"/>
          </a:p>
          <a:p>
            <a:r>
              <a:rPr lang="el-GR" dirty="0" smtClean="0"/>
              <a:t>Γιάννης </a:t>
            </a:r>
            <a:r>
              <a:rPr lang="el-GR" dirty="0" err="1" smtClean="0"/>
              <a:t>Παπαοικονόμου</a:t>
            </a:r>
            <a:endParaRPr lang="el-GR" dirty="0" smtClean="0"/>
          </a:p>
          <a:p>
            <a:r>
              <a:rPr lang="el-GR" dirty="0" smtClean="0"/>
              <a:t>Αλέξανδρος </a:t>
            </a:r>
            <a:r>
              <a:rPr lang="el-GR" dirty="0" err="1" smtClean="0"/>
              <a:t>Πούλος</a:t>
            </a:r>
            <a:endParaRPr lang="el-GR" dirty="0"/>
          </a:p>
        </p:txBody>
      </p:sp>
    </p:spTree>
  </p:cSld>
  <p:clrMapOvr>
    <a:masterClrMapping/>
  </p:clrMapOvr>
  <p:transition>
    <p:randomBar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Σεισμικότητα στην Ευρώπη</a:t>
            </a:r>
            <a:endParaRPr lang="el-GR" dirty="0"/>
          </a:p>
        </p:txBody>
      </p:sp>
      <p:sp>
        <p:nvSpPr>
          <p:cNvPr id="3" name="2 - Θέση περιεχομένου"/>
          <p:cNvSpPr>
            <a:spLocks noGrp="1"/>
          </p:cNvSpPr>
          <p:nvPr>
            <p:ph sz="half" idx="1"/>
          </p:nvPr>
        </p:nvSpPr>
        <p:spPr>
          <a:xfrm>
            <a:off x="0" y="1643050"/>
            <a:ext cx="4341495" cy="4525963"/>
          </a:xfrm>
        </p:spPr>
        <p:txBody>
          <a:bodyPr>
            <a:normAutofit/>
          </a:bodyPr>
          <a:lstStyle/>
          <a:p>
            <a:r>
              <a:rPr lang="el-GR" dirty="0" smtClean="0"/>
              <a:t>Στην Ευρώπη οι πιο σεισμογενείς χώρες είναι αυτές που δημιουργήθηκαν με την Αλπική Πτύχωση. Η πρώτη σε σεισμούς χώρα στην Ευρώπη είναι η Ελλάδα και ακολουθούν Ιταλία, Ισλανδία, Κροατία κ.α.</a:t>
            </a:r>
          </a:p>
        </p:txBody>
      </p:sp>
      <p:pic>
        <p:nvPicPr>
          <p:cNvPr id="7" name="6 - Θέση περιεχομένου" descr="2016082715460043.jpeg"/>
          <p:cNvPicPr>
            <a:picLocks noGrp="1" noChangeAspect="1"/>
          </p:cNvPicPr>
          <p:nvPr>
            <p:ph sz="half" idx="2"/>
          </p:nvPr>
        </p:nvPicPr>
        <p:blipFill>
          <a:blip r:embed="rId2"/>
          <a:stretch>
            <a:fillRect/>
          </a:stretch>
        </p:blipFill>
        <p:spPr>
          <a:xfrm>
            <a:off x="4343396" y="1928802"/>
            <a:ext cx="5245373" cy="4143404"/>
          </a:xfrm>
        </p:spPr>
      </p:pic>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85744" y="642918"/>
            <a:ext cx="8846820" cy="1399032"/>
          </a:xfrm>
        </p:spPr>
        <p:txBody>
          <a:bodyPr>
            <a:noAutofit/>
          </a:bodyPr>
          <a:lstStyle/>
          <a:p>
            <a:r>
              <a:rPr lang="el-GR" sz="4000" dirty="0" smtClean="0"/>
              <a:t>ΕΛΛΑΔΑ: Η ΠΙΟ ΣΕΙΣΜΟΓΕΝΗΣ ΧΩΡΑ ΣΤΗΝ ΕΥΡΩΠΗ ΚΑΙ 6</a:t>
            </a:r>
            <a:r>
              <a:rPr lang="el-GR" sz="4000" baseline="30000" dirty="0" smtClean="0"/>
              <a:t>η</a:t>
            </a:r>
            <a:r>
              <a:rPr lang="el-GR" sz="4000" dirty="0" smtClean="0"/>
              <a:t> ΣΤΟΝ ΚΟΣΜΟ</a:t>
            </a:r>
            <a:endParaRPr lang="el-GR" sz="4000" dirty="0"/>
          </a:p>
        </p:txBody>
      </p:sp>
      <p:pic>
        <p:nvPicPr>
          <p:cNvPr id="3" name="2 - Εικόνα" descr="σεσμοι.jpg"/>
          <p:cNvPicPr>
            <a:picLocks noChangeAspect="1"/>
          </p:cNvPicPr>
          <p:nvPr/>
        </p:nvPicPr>
        <p:blipFill>
          <a:blip r:embed="rId2"/>
          <a:stretch>
            <a:fillRect/>
          </a:stretch>
        </p:blipFill>
        <p:spPr>
          <a:xfrm>
            <a:off x="2128818" y="2285992"/>
            <a:ext cx="5429288" cy="4286280"/>
          </a:xfrm>
          <a:prstGeom prst="rect">
            <a:avLst/>
          </a:prstGeom>
        </p:spPr>
      </p:pic>
    </p:spTree>
  </p:cSld>
  <p:clrMapOvr>
    <a:masterClrMapping/>
  </p:clrMapOvr>
  <p:transition>
    <p:wipe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Οι σεισμογενής  περιοχές στην Ελλάδα</a:t>
            </a:r>
            <a:endParaRPr lang="el-GR" dirty="0"/>
          </a:p>
        </p:txBody>
      </p:sp>
      <p:sp>
        <p:nvSpPr>
          <p:cNvPr id="3" name="2 - Θέση περιεχομένου"/>
          <p:cNvSpPr>
            <a:spLocks noGrp="1"/>
          </p:cNvSpPr>
          <p:nvPr>
            <p:ph sz="half" idx="1"/>
          </p:nvPr>
        </p:nvSpPr>
        <p:spPr/>
        <p:txBody>
          <a:bodyPr>
            <a:normAutofit lnSpcReduction="10000"/>
          </a:bodyPr>
          <a:lstStyle/>
          <a:p>
            <a:r>
              <a:rPr lang="el-GR" dirty="0" smtClean="0"/>
              <a:t>Η Ελλάδα είναι η χώρα με τους πιο πολλούς σεισμούς στην Ευρώπη, αλλά δεν έχουν όλες οι περιοχές σε αυτήν την ίδια σεισμικότητα. Τα Ιόνια νησιά έχουν τους περισσότερους σεισμούς στην Ελλάδα, καθώς ακόμα δημιουργούνται.</a:t>
            </a:r>
            <a:endParaRPr lang="el-GR" dirty="0"/>
          </a:p>
        </p:txBody>
      </p:sp>
      <p:pic>
        <p:nvPicPr>
          <p:cNvPr id="5" name="4 - Θέση περιεχομένου" descr="γηγγηη.jpg"/>
          <p:cNvPicPr>
            <a:picLocks noGrp="1" noChangeAspect="1"/>
          </p:cNvPicPr>
          <p:nvPr>
            <p:ph sz="half" idx="2"/>
          </p:nvPr>
        </p:nvPicPr>
        <p:blipFill>
          <a:blip r:embed="rId2"/>
          <a:stretch>
            <a:fillRect/>
          </a:stretch>
        </p:blipFill>
        <p:spPr>
          <a:xfrm>
            <a:off x="4843462" y="1928803"/>
            <a:ext cx="4894112" cy="4500594"/>
          </a:xfrm>
        </p:spPr>
      </p:pic>
    </p:spTree>
  </p:cSld>
  <p:clrMapOvr>
    <a:masterClrMapping/>
  </p:clrMapOvr>
  <p:transition>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Ενεργά ηφαίστεια στην Ελλάδα</a:t>
            </a:r>
            <a:endParaRPr lang="el-GR" dirty="0"/>
          </a:p>
        </p:txBody>
      </p:sp>
      <p:sp>
        <p:nvSpPr>
          <p:cNvPr id="3" name="2 - Θέση περιεχομένου"/>
          <p:cNvSpPr>
            <a:spLocks noGrp="1"/>
          </p:cNvSpPr>
          <p:nvPr>
            <p:ph sz="half" idx="1"/>
          </p:nvPr>
        </p:nvSpPr>
        <p:spPr>
          <a:xfrm>
            <a:off x="557182" y="1428736"/>
            <a:ext cx="4341495" cy="4525963"/>
          </a:xfrm>
        </p:spPr>
        <p:txBody>
          <a:bodyPr/>
          <a:lstStyle/>
          <a:p>
            <a:r>
              <a:rPr lang="el-GR" dirty="0" smtClean="0"/>
              <a:t>Είναι τα ηφαίστεια της Αίγινας, των Μεθάνων, της Μήλου, της Σαντορίνης (Θήρα), της Νισύρου και της Κω, τα οποία δημιουργούν ένα  ηφαιστειακό τόξο 200 περίπου χιλιομέτρων.</a:t>
            </a:r>
            <a:endParaRPr lang="el-GR" dirty="0"/>
          </a:p>
        </p:txBody>
      </p:sp>
      <p:pic>
        <p:nvPicPr>
          <p:cNvPr id="5" name="4 - Θέση περιεχομένου" descr="Το ελληνικό τόξο.jpg"/>
          <p:cNvPicPr>
            <a:picLocks noGrp="1" noChangeAspect="1"/>
          </p:cNvPicPr>
          <p:nvPr>
            <p:ph sz="half" idx="2"/>
          </p:nvPr>
        </p:nvPicPr>
        <p:blipFill>
          <a:blip r:embed="rId2"/>
          <a:stretch>
            <a:fillRect/>
          </a:stretch>
        </p:blipFill>
        <p:spPr>
          <a:xfrm>
            <a:off x="5272090" y="1285860"/>
            <a:ext cx="3735894" cy="3278198"/>
          </a:xfrm>
        </p:spPr>
      </p:pic>
      <p:pic>
        <p:nvPicPr>
          <p:cNvPr id="6" name="5 - Εικόνα" descr="βη.jpg"/>
          <p:cNvPicPr>
            <a:picLocks noChangeAspect="1"/>
          </p:cNvPicPr>
          <p:nvPr/>
        </p:nvPicPr>
        <p:blipFill>
          <a:blip r:embed="rId3"/>
          <a:stretch>
            <a:fillRect/>
          </a:stretch>
        </p:blipFill>
        <p:spPr>
          <a:xfrm>
            <a:off x="5343528" y="4643446"/>
            <a:ext cx="3571900" cy="2000264"/>
          </a:xfrm>
          <a:prstGeom prst="rect">
            <a:avLst/>
          </a:prstGeom>
        </p:spPr>
      </p:pic>
    </p:spTree>
  </p:cSld>
  <p:clrMapOvr>
    <a:masterClrMapping/>
  </p:clrMapOvr>
  <p:transition>
    <p:wheel spokes="3"/>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err="1" smtClean="0"/>
              <a:t>Θερμομεταλλικές</a:t>
            </a:r>
            <a:r>
              <a:rPr lang="el-GR" dirty="0" smtClean="0"/>
              <a:t> πηγές στην Ελλάδα</a:t>
            </a:r>
            <a:endParaRPr lang="el-GR" dirty="0"/>
          </a:p>
        </p:txBody>
      </p:sp>
      <p:sp>
        <p:nvSpPr>
          <p:cNvPr id="3" name="2 - Θέση περιεχομένου"/>
          <p:cNvSpPr>
            <a:spLocks noGrp="1"/>
          </p:cNvSpPr>
          <p:nvPr>
            <p:ph sz="half" idx="1"/>
          </p:nvPr>
        </p:nvSpPr>
        <p:spPr/>
        <p:txBody>
          <a:bodyPr>
            <a:normAutofit lnSpcReduction="10000"/>
          </a:bodyPr>
          <a:lstStyle/>
          <a:p>
            <a:r>
              <a:rPr lang="el-GR" dirty="0" smtClean="0"/>
              <a:t>Η ύπαρξη των </a:t>
            </a:r>
            <a:r>
              <a:rPr lang="el-GR" dirty="0" err="1" smtClean="0"/>
              <a:t>θερμομεταλλικών</a:t>
            </a:r>
            <a:r>
              <a:rPr lang="el-GR" dirty="0" smtClean="0"/>
              <a:t> πηγών στην Ελλάδα οφείλονται στην ηφαιστειακή δραστηριότητα. Στην Ελλάδα υπάρχουν πάνω από 750 τέτοιες πηγές, αλλά μόνο 80 από αυτές έχουν αναγνωριστεί επίσημα ως ιαματικές.</a:t>
            </a:r>
            <a:endParaRPr lang="el-GR" dirty="0"/>
          </a:p>
        </p:txBody>
      </p:sp>
      <p:pic>
        <p:nvPicPr>
          <p:cNvPr id="5" name="4 - Θέση περιεχομένου" descr="p6δαδααδ.jpg"/>
          <p:cNvPicPr>
            <a:picLocks noGrp="1" noChangeAspect="1"/>
          </p:cNvPicPr>
          <p:nvPr>
            <p:ph sz="half" idx="2"/>
          </p:nvPr>
        </p:nvPicPr>
        <p:blipFill>
          <a:blip r:embed="rId2"/>
          <a:stretch>
            <a:fillRect/>
          </a:stretch>
        </p:blipFill>
        <p:spPr>
          <a:xfrm>
            <a:off x="5057776" y="1000109"/>
            <a:ext cx="3929090" cy="3571899"/>
          </a:xfrm>
        </p:spPr>
      </p:pic>
      <p:pic>
        <p:nvPicPr>
          <p:cNvPr id="6" name="5 - Εικόνα" descr="φδφδ.jpg"/>
          <p:cNvPicPr>
            <a:picLocks noChangeAspect="1"/>
          </p:cNvPicPr>
          <p:nvPr/>
        </p:nvPicPr>
        <p:blipFill>
          <a:blip r:embed="rId3"/>
          <a:stretch>
            <a:fillRect/>
          </a:stretch>
        </p:blipFill>
        <p:spPr>
          <a:xfrm>
            <a:off x="5057776" y="4643442"/>
            <a:ext cx="3543293" cy="2214558"/>
          </a:xfrm>
          <a:prstGeom prst="rect">
            <a:avLst/>
          </a:prstGeom>
        </p:spPr>
      </p:pic>
    </p:spTree>
  </p:cSld>
  <p:clrMapOvr>
    <a:masterClrMapping/>
  </p:clrMapOvr>
  <p:transition>
    <p:zoom dir="in"/>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ΚΑΙ ΤΩΡΑ ΜΕΡΙΚΕΣ ΕΡΩΤΗΣΕΙΣ</a:t>
            </a:r>
            <a:endParaRPr lang="el-GR" dirty="0"/>
          </a:p>
        </p:txBody>
      </p:sp>
      <p:sp>
        <p:nvSpPr>
          <p:cNvPr id="3" name="2 - Θέση περιεχομένου"/>
          <p:cNvSpPr>
            <a:spLocks noGrp="1"/>
          </p:cNvSpPr>
          <p:nvPr>
            <p:ph idx="1"/>
          </p:nvPr>
        </p:nvSpPr>
        <p:spPr/>
        <p:txBody>
          <a:bodyPr/>
          <a:lstStyle/>
          <a:p>
            <a:r>
              <a:rPr lang="el-GR" dirty="0" smtClean="0"/>
              <a:t>Ποια είναι η πιο </a:t>
            </a:r>
            <a:r>
              <a:rPr lang="el-GR" dirty="0" smtClean="0"/>
              <a:t>σεισμογενής χώρα </a:t>
            </a:r>
            <a:r>
              <a:rPr lang="el-GR" dirty="0" smtClean="0"/>
              <a:t>της Ευρώπης και ποια του κόσμου;</a:t>
            </a:r>
          </a:p>
          <a:p>
            <a:r>
              <a:rPr lang="el-GR" dirty="0" smtClean="0"/>
              <a:t>1) Ελλάδα και Ιταλία</a:t>
            </a:r>
          </a:p>
          <a:p>
            <a:r>
              <a:rPr lang="el-GR" dirty="0" smtClean="0"/>
              <a:t>2) Ελλάδα και Ιαπωνία</a:t>
            </a:r>
          </a:p>
          <a:p>
            <a:r>
              <a:rPr lang="el-GR" dirty="0" smtClean="0"/>
              <a:t>3)Ιταλία και Ιαπωνία</a:t>
            </a:r>
          </a:p>
          <a:p>
            <a:endParaRPr lang="el-GR" dirty="0"/>
          </a:p>
        </p:txBody>
      </p:sp>
      <p:sp>
        <p:nvSpPr>
          <p:cNvPr id="4" name="3 - Πολλαπλασιασμός"/>
          <p:cNvSpPr/>
          <p:nvPr/>
        </p:nvSpPr>
        <p:spPr>
          <a:xfrm>
            <a:off x="4414834" y="2857496"/>
            <a:ext cx="1000132" cy="714380"/>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Πολλαπλασιασμός"/>
          <p:cNvSpPr/>
          <p:nvPr/>
        </p:nvSpPr>
        <p:spPr>
          <a:xfrm>
            <a:off x="4486272" y="3929066"/>
            <a:ext cx="1143008" cy="714380"/>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Σχήμα L"/>
          <p:cNvSpPr/>
          <p:nvPr/>
        </p:nvSpPr>
        <p:spPr>
          <a:xfrm rot="18458481">
            <a:off x="5170108" y="3289682"/>
            <a:ext cx="792626" cy="492953"/>
          </a:xfrm>
          <a:prstGeom prst="corne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ransition>
    <p:strips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2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ΔΕΥΤΕΡΗ ΕΡΩΤΗΣΗ</a:t>
            </a:r>
            <a:endParaRPr lang="el-GR" dirty="0"/>
          </a:p>
        </p:txBody>
      </p:sp>
      <p:sp>
        <p:nvSpPr>
          <p:cNvPr id="3" name="2 - Θέση περιεχομένου"/>
          <p:cNvSpPr>
            <a:spLocks noGrp="1"/>
          </p:cNvSpPr>
          <p:nvPr>
            <p:ph idx="1"/>
          </p:nvPr>
        </p:nvSpPr>
        <p:spPr/>
        <p:txBody>
          <a:bodyPr/>
          <a:lstStyle/>
          <a:p>
            <a:r>
              <a:rPr lang="el-GR" dirty="0" smtClean="0"/>
              <a:t>Με ποιους τρόπους κινούνται οι </a:t>
            </a:r>
            <a:r>
              <a:rPr lang="el-GR" dirty="0" err="1" smtClean="0"/>
              <a:t>λιθοσφαιρικές</a:t>
            </a:r>
            <a:r>
              <a:rPr lang="el-GR" dirty="0" smtClean="0"/>
              <a:t> πλάκες;</a:t>
            </a:r>
          </a:p>
          <a:p>
            <a:r>
              <a:rPr lang="el-GR" dirty="0" smtClean="0"/>
              <a:t>1) Συγκλίνουν και απομακρύνονται</a:t>
            </a:r>
          </a:p>
          <a:p>
            <a:r>
              <a:rPr lang="el-GR" dirty="0" smtClean="0"/>
              <a:t>2)Μόνο απομακρύνονται</a:t>
            </a:r>
          </a:p>
          <a:p>
            <a:r>
              <a:rPr lang="el-GR" dirty="0" smtClean="0"/>
              <a:t>3)Συγκλίνουν, κινούνται παράλληλα και απομακρύνονται</a:t>
            </a:r>
            <a:endParaRPr lang="el-GR" dirty="0"/>
          </a:p>
        </p:txBody>
      </p:sp>
      <p:sp>
        <p:nvSpPr>
          <p:cNvPr id="4" name="3 - Πολλαπλασιασμός"/>
          <p:cNvSpPr/>
          <p:nvPr/>
        </p:nvSpPr>
        <p:spPr>
          <a:xfrm>
            <a:off x="7272354" y="2928934"/>
            <a:ext cx="714380" cy="642942"/>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Πολλαπλασιασμός"/>
          <p:cNvSpPr/>
          <p:nvPr/>
        </p:nvSpPr>
        <p:spPr>
          <a:xfrm>
            <a:off x="5700718" y="3429000"/>
            <a:ext cx="714380" cy="571504"/>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Σχήμα L"/>
          <p:cNvSpPr/>
          <p:nvPr/>
        </p:nvSpPr>
        <p:spPr>
          <a:xfrm rot="18947183">
            <a:off x="8024889" y="4285226"/>
            <a:ext cx="785818" cy="428628"/>
          </a:xfrm>
          <a:prstGeom prst="corne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ransition>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ΤΡΙΤΗ ΕΡΩΤΗΣΗ</a:t>
            </a:r>
            <a:endParaRPr lang="el-GR" dirty="0"/>
          </a:p>
        </p:txBody>
      </p:sp>
      <p:sp>
        <p:nvSpPr>
          <p:cNvPr id="3" name="2 - Θέση περιεχομένου"/>
          <p:cNvSpPr>
            <a:spLocks noGrp="1"/>
          </p:cNvSpPr>
          <p:nvPr>
            <p:ph idx="1"/>
          </p:nvPr>
        </p:nvSpPr>
        <p:spPr/>
        <p:txBody>
          <a:bodyPr/>
          <a:lstStyle/>
          <a:p>
            <a:r>
              <a:rPr lang="el-GR" dirty="0" smtClean="0"/>
              <a:t>Πόσες περίπου γνωστές </a:t>
            </a:r>
            <a:r>
              <a:rPr lang="el-GR" dirty="0" err="1" smtClean="0"/>
              <a:t>θερμομεταλλικές</a:t>
            </a:r>
            <a:r>
              <a:rPr lang="el-GR" dirty="0" smtClean="0"/>
              <a:t> πηγές υπάρχουν στην Ελλάδα;</a:t>
            </a:r>
          </a:p>
          <a:p>
            <a:r>
              <a:rPr lang="el-GR" dirty="0" smtClean="0"/>
              <a:t>1)Περίπου 750</a:t>
            </a:r>
          </a:p>
          <a:p>
            <a:r>
              <a:rPr lang="el-GR" dirty="0" smtClean="0"/>
              <a:t>2)περίπου 80</a:t>
            </a:r>
          </a:p>
          <a:p>
            <a:r>
              <a:rPr lang="el-GR" dirty="0" smtClean="0"/>
              <a:t>3)500</a:t>
            </a:r>
          </a:p>
          <a:p>
            <a:pPr>
              <a:buNone/>
            </a:pPr>
            <a:endParaRPr lang="el-GR" dirty="0"/>
          </a:p>
        </p:txBody>
      </p:sp>
      <p:sp>
        <p:nvSpPr>
          <p:cNvPr id="4" name="3 - Σχήμα L"/>
          <p:cNvSpPr/>
          <p:nvPr/>
        </p:nvSpPr>
        <p:spPr>
          <a:xfrm rot="18659774">
            <a:off x="3724666" y="2895817"/>
            <a:ext cx="642942" cy="357190"/>
          </a:xfrm>
          <a:prstGeom prst="corne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Πολλαπλασιασμός"/>
          <p:cNvSpPr/>
          <p:nvPr/>
        </p:nvSpPr>
        <p:spPr>
          <a:xfrm>
            <a:off x="3343264" y="3429000"/>
            <a:ext cx="785818" cy="571504"/>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Πολλαπλασιασμός"/>
          <p:cNvSpPr/>
          <p:nvPr/>
        </p:nvSpPr>
        <p:spPr>
          <a:xfrm>
            <a:off x="1985942" y="3929066"/>
            <a:ext cx="785818" cy="571504"/>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Ζωντάνια">
  <a:themeElements>
    <a:clrScheme name="Ζωντάνια">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Ζωντάνια">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Ζωντάνια">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113</TotalTime>
  <Words>301</Words>
  <Application>Microsoft Office PowerPoint</Application>
  <PresentationFormat>Προσαρμογή</PresentationFormat>
  <Paragraphs>31</Paragraphs>
  <Slides>10</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10</vt:i4>
      </vt:variant>
    </vt:vector>
  </HeadingPairs>
  <TitlesOfParts>
    <vt:vector size="11" baseType="lpstr">
      <vt:lpstr>Ζωντάνια</vt:lpstr>
      <vt:lpstr>Κίνηση Λιθοσφαιρικών Πλακών</vt:lpstr>
      <vt:lpstr>Σεισμικότητα στην Ευρώπη</vt:lpstr>
      <vt:lpstr>ΕΛΛΑΔΑ: Η ΠΙΟ ΣΕΙΣΜΟΓΕΝΗΣ ΧΩΡΑ ΣΤΗΝ ΕΥΡΩΠΗ ΚΑΙ 6η ΣΤΟΝ ΚΟΣΜΟ</vt:lpstr>
      <vt:lpstr>Οι σεισμογενής  περιοχές στην Ελλάδα</vt:lpstr>
      <vt:lpstr>Ενεργά ηφαίστεια στην Ελλάδα</vt:lpstr>
      <vt:lpstr>Θερμομεταλλικές πηγές στην Ελλάδα</vt:lpstr>
      <vt:lpstr>ΚΑΙ ΤΩΡΑ ΜΕΡΙΚΕΣ ΕΡΩΤΗΣΕΙΣ</vt:lpstr>
      <vt:lpstr>ΔΕΥΤΕΡΗ ΕΡΩΤΗΣΗ</vt:lpstr>
      <vt:lpstr>ΤΡΙΤΗ ΕΡΩΤΗΣΗ</vt:lpstr>
      <vt:lpstr>ΕΥΧΑΡΙΣΤΟΥΜΕ ΓΙΑ ΤΗΝ ΠΡΟΣΟΧΗ ΣΑΣ.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Κίνηση Λιθοσφαιρικών Πλακών</dc:title>
  <dc:creator>Windows User</dc:creator>
  <cp:lastModifiedBy>User</cp:lastModifiedBy>
  <cp:revision>14</cp:revision>
  <dcterms:created xsi:type="dcterms:W3CDTF">2019-11-05T09:00:23Z</dcterms:created>
  <dcterms:modified xsi:type="dcterms:W3CDTF">2019-11-07T16:54:25Z</dcterms:modified>
</cp:coreProperties>
</file>