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9" r:id="rId7"/>
    <p:sldId id="260" r:id="rId8"/>
    <p:sldId id="261" r:id="rId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0" autoAdjust="0"/>
  </p:normalViewPr>
  <p:slideViewPr>
    <p:cSldViewPr>
      <p:cViewPr varScale="1">
        <p:scale>
          <a:sx n="66" d="100"/>
          <a:sy n="66" d="100"/>
        </p:scale>
        <p:origin x="13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587BB25C-C39C-4D7E-ADF1-90A06C09BED4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9106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##</a:t>
            </a:r>
            <a:endParaRPr lang="el-GR" sz="1200" i="0"/>
          </a:p>
        </p:txBody>
      </p:sp>
    </p:spTree>
    <p:extLst>
      <p:ext uri="{BB962C8B-B14F-4D97-AF65-F5344CB8AC3E}">
        <p14:creationId xmlns:p14="http://schemas.microsoft.com/office/powerpoint/2010/main" val="22109582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l-GR"/>
              <a:t>##</a:t>
            </a:r>
            <a:endParaRPr lang="el-GR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/>
              <a:t>Κάντε κλικ για να επεξεργαστείτε τον τίτλο υποδείγματος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noProof="0"/>
              <a:t>Κάντε κλικ για να επεξεργαστείτε τον υπότιτλο του υποδείγματος</a:t>
            </a:r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B9455B8-26BC-4941-8A45-B7355D0D0FA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E07F9-0A56-41C1-9088-09F2A430C328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775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993D8-E7B3-41B4-8D34-489232771AC8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108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2D9CB-61B7-493E-8D88-8B0DFF1A1441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370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6BB9F-DA71-495D-8EA4-8B97D29E5BCE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471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2B202-0C9C-40DA-A8EB-FB7FB9A8F57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11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3B45F-CADF-4AEA-A35B-9D2362B1DE3B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42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59721-B0AF-464E-B8B9-24A7C3B36D5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18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B2808-3035-4BC8-9A8A-DEB33D37524F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83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DE6E7-4A5E-4377-BBF6-E1A047AA7C87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12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2EA4B-23B4-4094-9C91-98210728D9C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914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l-GR" sz="2400">
              <a:latin typeface="Tahoma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l-GR" sz="2400">
              <a:latin typeface="Tahoma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l-GR" sz="2400">
              <a:latin typeface="Tahoma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l-GR" sz="2400">
              <a:latin typeface="Tahoma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l-GR" sz="2400">
              <a:latin typeface="Tahoma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l-GR" sz="2400">
              <a:latin typeface="Tahoma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l-GR" sz="2400">
              <a:latin typeface="Tahoma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τίτλου του υποδείγματος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BD16EB94-D2C3-4326-8AD9-B98E5B5C459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/>
              <a:t>Ο θεσμός του Συμβούλου Σχολικής Ζωής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512" y="3411067"/>
            <a:ext cx="8712968" cy="1752600"/>
          </a:xfrm>
        </p:spPr>
        <p:txBody>
          <a:bodyPr/>
          <a:lstStyle/>
          <a:p>
            <a:r>
              <a:rPr lang="el-GR" dirty="0"/>
              <a:t>Y.A. Αριθμ. 129431/ΓΔ4 </a:t>
            </a:r>
          </a:p>
          <a:p>
            <a:r>
              <a:rPr lang="el-GR" dirty="0"/>
              <a:t>(ΦΕΚ Τεύχος B΄ 4183/28.09.2020)</a:t>
            </a:r>
          </a:p>
          <a:p>
            <a:endParaRPr lang="el-GR" dirty="0"/>
          </a:p>
          <a:p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dirty="0"/>
              <a:t> Πειραματικό Γυμνάσιο Αμαρουσίου 2023-24: κα. Σάρδη, κα. Τράντου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Ο ρόλος του Συμβούλου Σχολικής Ζωής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017712"/>
            <a:ext cx="8631560" cy="4507631"/>
          </a:xfrm>
          <a:noFill/>
          <a:ln/>
        </p:spPr>
        <p:txBody>
          <a:bodyPr lIns="182562" tIns="46037" rIns="182562" bIns="46037"/>
          <a:lstStyle/>
          <a:p>
            <a:pPr marL="0" indent="0">
              <a:buNone/>
            </a:pPr>
            <a:r>
              <a:rPr lang="el-GR" sz="20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Συμβουλεύει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καθοδηγεί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20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ενημερώνει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μαθητές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γονείς και κηδεμόνες 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σε θέματα παιδαγωγικής αντιμετώπισης ζητημάτων σε τομείς που απασχολούν τη σχολική μονάδα, όπως:</a:t>
            </a:r>
          </a:p>
          <a:p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διαχείριση κρίσεων </a:t>
            </a:r>
          </a:p>
          <a:p>
            <a:r>
              <a:rPr lang="el-G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πρόληψη ακραίων συμπεριφορών, </a:t>
            </a:r>
          </a:p>
          <a:p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μαθησιακές δυσκολίες</a:t>
            </a:r>
          </a:p>
          <a:p>
            <a:r>
              <a:rPr lang="el-G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συμπερίληψη και ενσωμάτωση </a:t>
            </a:r>
          </a:p>
          <a:p>
            <a:r>
              <a:rPr lang="el-G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μετάβαση σε άλλες βαθμίδες, </a:t>
            </a:r>
          </a:p>
          <a:p>
            <a:r>
              <a:rPr lang="el-G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συμβουλευτική</a:t>
            </a:r>
          </a:p>
          <a:p>
            <a:pPr marL="0" indent="0">
              <a:buNone/>
            </a:pPr>
            <a:endParaRPr lang="el-GR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αράλληλα </a:t>
            </a:r>
            <a:r>
              <a:rPr lang="el-GR" sz="20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συμβάλλει στην καλλιέργεια σχέσεων εμπιστοσύνης</a:t>
            </a:r>
            <a:r>
              <a:rPr lang="el-GR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μεταξύ των μελών της εκπαιδευτικής κοινότητας.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54447"/>
          </a:xfrm>
          <a:noFill/>
          <a:ln/>
        </p:spPr>
        <p:txBody>
          <a:bodyPr lIns="92075" tIns="46037" rIns="92075" bIns="46037" anchor="ctr"/>
          <a:lstStyle/>
          <a:p>
            <a:endParaRPr lang="el-G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6080" y="1844824"/>
            <a:ext cx="8627895" cy="4114800"/>
          </a:xfrm>
          <a:noFill/>
          <a:ln/>
        </p:spPr>
        <p:txBody>
          <a:bodyPr lIns="182562" tIns="46037" rIns="182562" bIns="46037"/>
          <a:lstStyle/>
          <a:p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Ο Σύμβουλος Σχολικής Ζωής βρίσκεται σε άμεση και διαρκή επικοινωνία </a:t>
            </a:r>
            <a:r>
              <a:rPr lang="el-GR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με τους μαθητές</a:t>
            </a:r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ευθύνης του, </a:t>
            </a:r>
            <a:r>
              <a:rPr lang="el-GR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τον σύλλογο διδασκόντων </a:t>
            </a:r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και λοιπό εκπαιδευτικό προσωπικό, όπως επίσης τους </a:t>
            </a:r>
            <a:r>
              <a:rPr lang="el-GR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γονείς και κηδεμόνες (Σύνδεσμός τους με το σχολείο)</a:t>
            </a:r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r>
              <a:rPr lang="el-GR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Ενεργεί</a:t>
            </a:r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όποτε αυτό του ζητηθεί, αλλά και με δική του πρωτοβουλία, εφόσον υποπέσει στην αντίληψή του κατάσταση, η οποία χρήζει ιδιαίτερης αντιμετώπισης.</a:t>
            </a:r>
          </a:p>
          <a:p>
            <a:r>
              <a:rPr lang="el-GR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Σ</a:t>
            </a:r>
            <a:r>
              <a:rPr lang="el-GR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υνεργάζεται</a:t>
            </a:r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με τις </a:t>
            </a:r>
            <a:r>
              <a:rPr lang="el-GR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υποστηρικτικές δομές </a:t>
            </a:r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και δύναται να ζητήσει τη συνδρομή τους για την αντιμετώπιση μεμονωμένων περιστατικών ή ειδικών περιπτώσεων.</a:t>
            </a:r>
          </a:p>
          <a:p>
            <a:r>
              <a:rPr lang="el-GR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Στοχεύει</a:t>
            </a:r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στη δημιουργία και </a:t>
            </a:r>
            <a:r>
              <a:rPr lang="el-GR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καλλιέργεια θετικών σχέσεων αλληλεπίδρασης και συνεργασίας</a:t>
            </a:r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μεταξύ των μελών της σχολικής μονάδας και της ευρύτερης εκπαιδευτικής κοινότητας. </a:t>
            </a:r>
          </a:p>
          <a:p>
            <a:r>
              <a:rPr lang="el-GR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Σχεδιάζει και υλοποιεί </a:t>
            </a:r>
            <a:r>
              <a:rPr lang="el-GR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επιμορφωτικές δράσεις</a:t>
            </a:r>
            <a:r>
              <a:rPr lang="el-GR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σε συνεργασία με φορείς προς όφελος των μελών της σχολικής κοινότητας.</a:t>
            </a:r>
            <a:endParaRPr lang="el-GR" sz="2000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Τι ΔΕΝ είναι ο Σύμβουλος Σχολικής Ζωής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2017713"/>
            <a:ext cx="8352928" cy="4114800"/>
          </a:xfrm>
          <a:noFill/>
          <a:ln/>
        </p:spPr>
        <p:txBody>
          <a:bodyPr lIns="182562" tIns="46037" rIns="182562" bIns="46037"/>
          <a:lstStyle/>
          <a:p>
            <a:r>
              <a:rPr lang="el-GR" sz="24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Δεν είναι ψυχολόγος/ ειδικός ψυχικής υγείας</a:t>
            </a:r>
          </a:p>
          <a:p>
            <a:pPr marL="0" indent="0">
              <a:buNone/>
            </a:pPr>
            <a:endParaRPr lang="el-GR" sz="24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Δεν υποκαθιστά τον Σύλλογο διδασκόντων, τον Διευθυντή και τον Συντονιστή Εκπαιδευτικού Έργου της σχολικής μονάδας ή τις αρμόδιες υποστηρικτικές δομές.</a:t>
            </a:r>
            <a:endParaRPr lang="el-GR" sz="24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[π.χ. ΚΕ.Δ.Α.Σ.Υ: Κέντρα Διεπιστημονικής Αξιολόγησης, Συμβουλευτικής και Υποστήριξης]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75022" y="214313"/>
            <a:ext cx="8568953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Δράσεις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2204864"/>
            <a:ext cx="8568953" cy="4114800"/>
          </a:xfrm>
          <a:solidFill>
            <a:schemeClr val="bg1">
              <a:lumMod val="85000"/>
            </a:schemeClr>
          </a:solidFill>
          <a:ln/>
        </p:spPr>
        <p:txBody>
          <a:bodyPr lIns="182562" tIns="46037" rIns="182562" bIns="46037"/>
          <a:lstStyle/>
          <a:p>
            <a:r>
              <a:rPr lang="el-GR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Παρέμβαση σε συνεργασία με τους υπεύθυνους των τμημάτων και στο πλαίσιο του Άξονα Αξιολόγησης: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«Σχέσεις μεταξύ των μαθητών»</a:t>
            </a:r>
          </a:p>
          <a:p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Συνεργασία με το 15μελές και τα 5μελή για ζητήματα που αφορούν τη σχολική κοινότητα</a:t>
            </a:r>
          </a:p>
          <a:p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Διερεύνηση του φαινομένου της εξάρτησης παιδιών και εφήβων από το Διαδίκτυο (Ημερίδα)</a:t>
            </a:r>
          </a:p>
          <a:p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Επιμορφώσεις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livewithoutbullying.com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για γονείς- εκπαιδευτικούς- μαθητές</a:t>
            </a:r>
          </a:p>
          <a:p>
            <a:endParaRPr lang="el-GR" sz="24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1816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Blends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b588bf57-8ba0-468c-9088-7d67b55c7039">false</MarketSpecific>
    <ApprovalStatus xmlns="b588bf57-8ba0-468c-9088-7d67b55c7039">InProgress</ApprovalStatus>
    <LocComments xmlns="b588bf57-8ba0-468c-9088-7d67b55c7039" xsi:nil="true"/>
    <DirectSourceMarket xmlns="b588bf57-8ba0-468c-9088-7d67b55c7039">english</DirectSourceMarket>
    <ThumbnailAssetId xmlns="b588bf57-8ba0-468c-9088-7d67b55c7039" xsi:nil="true"/>
    <PrimaryImageGen xmlns="b588bf57-8ba0-468c-9088-7d67b55c7039">false</PrimaryImageGen>
    <LegacyData xmlns="b588bf57-8ba0-468c-9088-7d67b55c7039" xsi:nil="true"/>
    <TPFriendlyName xmlns="b588bf57-8ba0-468c-9088-7d67b55c7039" xsi:nil="true"/>
    <NumericId xmlns="b588bf57-8ba0-468c-9088-7d67b55c7039" xsi:nil="true"/>
    <LocRecommendedHandoff xmlns="b588bf57-8ba0-468c-9088-7d67b55c7039" xsi:nil="true"/>
    <BlockPublish xmlns="b588bf57-8ba0-468c-9088-7d67b55c7039">false</BlockPublish>
    <BusinessGroup xmlns="b588bf57-8ba0-468c-9088-7d67b55c7039" xsi:nil="true"/>
    <OpenTemplate xmlns="b588bf57-8ba0-468c-9088-7d67b55c7039">true</OpenTemplate>
    <SourceTitle xmlns="b588bf57-8ba0-468c-9088-7d67b55c7039" xsi:nil="true"/>
    <APEditor xmlns="b588bf57-8ba0-468c-9088-7d67b55c7039">
      <UserInfo>
        <DisplayName/>
        <AccountId xsi:nil="true"/>
        <AccountType/>
      </UserInfo>
    </APEditor>
    <UALocComments xmlns="b588bf57-8ba0-468c-9088-7d67b55c7039">2007 Template UpLeveling Do Not HandOff</UALocComments>
    <IntlLangReviewDate xmlns="b588bf57-8ba0-468c-9088-7d67b55c7039" xsi:nil="true"/>
    <PublishStatusLookup xmlns="b588bf57-8ba0-468c-9088-7d67b55c7039">
      <Value>332931</Value>
      <Value>332943</Value>
    </PublishStatusLookup>
    <ParentAssetId xmlns="b588bf57-8ba0-468c-9088-7d67b55c7039" xsi:nil="true"/>
    <FeatureTagsTaxHTField0 xmlns="b588bf57-8ba0-468c-9088-7d67b55c7039">
      <Terms xmlns="http://schemas.microsoft.com/office/infopath/2007/PartnerControls"/>
    </FeatureTagsTaxHTField0>
    <MachineTranslated xmlns="b588bf57-8ba0-468c-9088-7d67b55c7039">false</MachineTranslated>
    <Providers xmlns="b588bf57-8ba0-468c-9088-7d67b55c7039" xsi:nil="true"/>
    <OriginalSourceMarket xmlns="b588bf57-8ba0-468c-9088-7d67b55c7039">english</OriginalSourceMarket>
    <APDescription xmlns="b588bf57-8ba0-468c-9088-7d67b55c7039" xsi:nil="true"/>
    <ContentItem xmlns="b588bf57-8ba0-468c-9088-7d67b55c7039" xsi:nil="true"/>
    <ClipArtFilename xmlns="b588bf57-8ba0-468c-9088-7d67b55c7039" xsi:nil="true"/>
    <TPInstallLocation xmlns="b588bf57-8ba0-468c-9088-7d67b55c7039" xsi:nil="true"/>
    <TimesCloned xmlns="b588bf57-8ba0-468c-9088-7d67b55c7039" xsi:nil="true"/>
    <PublishTargets xmlns="b588bf57-8ba0-468c-9088-7d67b55c7039">OfficeOnlineVNext,OfficeOnline</PublishTargets>
    <AcquiredFrom xmlns="b588bf57-8ba0-468c-9088-7d67b55c7039">Internal MS</AcquiredFrom>
    <AssetStart xmlns="b588bf57-8ba0-468c-9088-7d67b55c7039">2012-01-27T16:40:00+00:00</AssetStart>
    <FriendlyTitle xmlns="b588bf57-8ba0-468c-9088-7d67b55c7039" xsi:nil="true"/>
    <Provider xmlns="b588bf57-8ba0-468c-9088-7d67b55c7039" xsi:nil="true"/>
    <LastHandOff xmlns="b588bf57-8ba0-468c-9088-7d67b55c7039" xsi:nil="true"/>
    <Manager xmlns="b588bf57-8ba0-468c-9088-7d67b55c7039" xsi:nil="true"/>
    <UALocRecommendation xmlns="b588bf57-8ba0-468c-9088-7d67b55c7039">Localize</UALocRecommendation>
    <ArtSampleDocs xmlns="b588bf57-8ba0-468c-9088-7d67b55c7039" xsi:nil="true"/>
    <UACurrentWords xmlns="b588bf57-8ba0-468c-9088-7d67b55c7039" xsi:nil="true"/>
    <TPClientViewer xmlns="b588bf57-8ba0-468c-9088-7d67b55c7039" xsi:nil="true"/>
    <TemplateStatus xmlns="b588bf57-8ba0-468c-9088-7d67b55c7039" xsi:nil="true"/>
    <ShowIn xmlns="b588bf57-8ba0-468c-9088-7d67b55c7039">Show everywhere</ShowIn>
    <CSXHash xmlns="b588bf57-8ba0-468c-9088-7d67b55c7039" xsi:nil="true"/>
    <Downloads xmlns="b588bf57-8ba0-468c-9088-7d67b55c7039">0</Downloads>
    <VoteCount xmlns="b588bf57-8ba0-468c-9088-7d67b55c7039" xsi:nil="true"/>
    <OOCacheId xmlns="b588bf57-8ba0-468c-9088-7d67b55c7039" xsi:nil="true"/>
    <IsDeleted xmlns="b588bf57-8ba0-468c-9088-7d67b55c7039">false</IsDeleted>
    <InternalTagsTaxHTField0 xmlns="b588bf57-8ba0-468c-9088-7d67b55c7039">
      <Terms xmlns="http://schemas.microsoft.com/office/infopath/2007/PartnerControls"/>
    </InternalTagsTaxHTField0>
    <UANotes xmlns="b588bf57-8ba0-468c-9088-7d67b55c7039">2003 to 2007 conversion</UANotes>
    <AssetExpire xmlns="b588bf57-8ba0-468c-9088-7d67b55c7039">2035-01-01T08:00:00+00:00</AssetExpire>
    <CSXSubmissionMarket xmlns="b588bf57-8ba0-468c-9088-7d67b55c7039" xsi:nil="true"/>
    <DSATActionTaken xmlns="b588bf57-8ba0-468c-9088-7d67b55c7039" xsi:nil="true"/>
    <SubmitterId xmlns="b588bf57-8ba0-468c-9088-7d67b55c7039" xsi:nil="true"/>
    <EditorialTags xmlns="b588bf57-8ba0-468c-9088-7d67b55c7039" xsi:nil="true"/>
    <TPExecutable xmlns="b588bf57-8ba0-468c-9088-7d67b55c7039" xsi:nil="true"/>
    <CSXSubmissionDate xmlns="b588bf57-8ba0-468c-9088-7d67b55c7039" xsi:nil="true"/>
    <CSXUpdate xmlns="b588bf57-8ba0-468c-9088-7d67b55c7039">false</CSXUpdate>
    <AssetType xmlns="b588bf57-8ba0-468c-9088-7d67b55c7039">TP</AssetType>
    <ApprovalLog xmlns="b588bf57-8ba0-468c-9088-7d67b55c7039" xsi:nil="true"/>
    <BugNumber xmlns="b588bf57-8ba0-468c-9088-7d67b55c7039" xsi:nil="true"/>
    <OriginAsset xmlns="b588bf57-8ba0-468c-9088-7d67b55c7039" xsi:nil="true"/>
    <TPComponent xmlns="b588bf57-8ba0-468c-9088-7d67b55c7039" xsi:nil="true"/>
    <Milestone xmlns="b588bf57-8ba0-468c-9088-7d67b55c7039" xsi:nil="true"/>
    <RecommendationsModifier xmlns="b588bf57-8ba0-468c-9088-7d67b55c7039" xsi:nil="true"/>
    <AssetId xmlns="b588bf57-8ba0-468c-9088-7d67b55c7039">TP102821058</AssetId>
    <PolicheckWords xmlns="b588bf57-8ba0-468c-9088-7d67b55c7039" xsi:nil="true"/>
    <TPLaunchHelpLink xmlns="b588bf57-8ba0-468c-9088-7d67b55c7039" xsi:nil="true"/>
    <IntlLocPriority xmlns="b588bf57-8ba0-468c-9088-7d67b55c7039" xsi:nil="true"/>
    <TPApplication xmlns="b588bf57-8ba0-468c-9088-7d67b55c7039" xsi:nil="true"/>
    <IntlLangReviewer xmlns="b588bf57-8ba0-468c-9088-7d67b55c7039" xsi:nil="true"/>
    <HandoffToMSDN xmlns="b588bf57-8ba0-468c-9088-7d67b55c7039" xsi:nil="true"/>
    <PlannedPubDate xmlns="b588bf57-8ba0-468c-9088-7d67b55c7039" xsi:nil="true"/>
    <CrawlForDependencies xmlns="b588bf57-8ba0-468c-9088-7d67b55c7039">false</CrawlForDependencies>
    <LocLastLocAttemptVersionLookup xmlns="b588bf57-8ba0-468c-9088-7d67b55c7039">814368</LocLastLocAttemptVersionLookup>
    <TrustLevel xmlns="b588bf57-8ba0-468c-9088-7d67b55c7039">1 Microsoft Managed Content</TrustLevel>
    <CampaignTagsTaxHTField0 xmlns="b588bf57-8ba0-468c-9088-7d67b55c7039">
      <Terms xmlns="http://schemas.microsoft.com/office/infopath/2007/PartnerControls"/>
    </CampaignTagsTaxHTField0>
    <TPNamespace xmlns="b588bf57-8ba0-468c-9088-7d67b55c7039" xsi:nil="true"/>
    <TaxCatchAll xmlns="b588bf57-8ba0-468c-9088-7d67b55c7039"/>
    <IsSearchable xmlns="b588bf57-8ba0-468c-9088-7d67b55c7039">false</IsSearchable>
    <TemplateTemplateType xmlns="b588bf57-8ba0-468c-9088-7d67b55c7039">PowerPoint 12 Default</TemplateTemplateType>
    <Markets xmlns="b588bf57-8ba0-468c-9088-7d67b55c7039"/>
    <IntlLangReview xmlns="b588bf57-8ba0-468c-9088-7d67b55c7039">false</IntlLangReview>
    <UAProjectedTotalWords xmlns="b588bf57-8ba0-468c-9088-7d67b55c7039" xsi:nil="true"/>
    <OutputCachingOn xmlns="b588bf57-8ba0-468c-9088-7d67b55c7039">false</OutputCachingOn>
    <LocMarketGroupTiers2 xmlns="b588bf57-8ba0-468c-9088-7d67b55c7039" xsi:nil="true"/>
    <APAuthor xmlns="b588bf57-8ba0-468c-9088-7d67b55c7039">
      <UserInfo>
        <DisplayName/>
        <AccountId>2365</AccountId>
        <AccountType/>
      </UserInfo>
    </APAuthor>
    <TPCommandLine xmlns="b588bf57-8ba0-468c-9088-7d67b55c7039" xsi:nil="true"/>
    <LocManualTestRequired xmlns="b588bf57-8ba0-468c-9088-7d67b55c7039">false</LocManualTestRequired>
    <TPAppVersion xmlns="b588bf57-8ba0-468c-9088-7d67b55c7039" xsi:nil="true"/>
    <EditorialStatus xmlns="b588bf57-8ba0-468c-9088-7d67b55c7039" xsi:nil="true"/>
    <LastModifiedDateTime xmlns="b588bf57-8ba0-468c-9088-7d67b55c7039" xsi:nil="true"/>
    <TPLaunchHelpLinkType xmlns="b588bf57-8ba0-468c-9088-7d67b55c7039">Template</TPLaunchHelpLinkType>
    <OriginalRelease xmlns="b588bf57-8ba0-468c-9088-7d67b55c7039">14</OriginalRelease>
    <ScenarioTagsTaxHTField0 xmlns="b588bf57-8ba0-468c-9088-7d67b55c7039">
      <Terms xmlns="http://schemas.microsoft.com/office/infopath/2007/PartnerControls"/>
    </ScenarioTagsTaxHTField0>
    <LocalizationTagsTaxHTField0 xmlns="b588bf57-8ba0-468c-9088-7d67b55c7039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E6B03208763A44EB64B9FC8A84B4CC804005E48DE7B391D904E817F9F36E6EFDCBC" ma:contentTypeVersion="54" ma:contentTypeDescription="Create a new document." ma:contentTypeScope="" ma:versionID="480fbdb005ac9d8138ae6e0512fb92b4">
  <xsd:schema xmlns:xsd="http://www.w3.org/2001/XMLSchema" xmlns:xs="http://www.w3.org/2001/XMLSchema" xmlns:p="http://schemas.microsoft.com/office/2006/metadata/properties" xmlns:ns2="b588bf57-8ba0-468c-9088-7d67b55c7039" targetNamespace="http://schemas.microsoft.com/office/2006/metadata/properties" ma:root="true" ma:fieldsID="0ea10c76e7934788d1779a4bec75b82e" ns2:_="">
    <xsd:import namespace="b588bf57-8ba0-468c-9088-7d67b55c7039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8bf57-8ba0-468c-9088-7d67b55c7039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7a3d54fb-e176-40eb-9fcd-736f2f755639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F11A2EFD-B154-4910-9A6A-203D18A8C4F1}" ma:internalName="CSXSubmissionMarket" ma:readOnly="false" ma:showField="MarketName" ma:web="b588bf57-8ba0-468c-9088-7d67b55c7039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d14bbe84-e03c-4266-b7e4-58d6fdfae43a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3DA286C3-8253-47DF-B32E-474422912EB9}" ma:internalName="InProjectListLookup" ma:readOnly="true" ma:showField="InProjectList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4962b61c-4fdb-46d0-9835-6aed8d86a503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3DA286C3-8253-47DF-B32E-474422912EB9}" ma:internalName="LastCompleteVersionLookup" ma:readOnly="true" ma:showField="LastCompleteVersion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3DA286C3-8253-47DF-B32E-474422912EB9}" ma:internalName="LastPreviewErrorLookup" ma:readOnly="true" ma:showField="LastPreviewError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3DA286C3-8253-47DF-B32E-474422912EB9}" ma:internalName="LastPreviewResultLookup" ma:readOnly="true" ma:showField="LastPreviewResult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3DA286C3-8253-47DF-B32E-474422912EB9}" ma:internalName="LastPreviewAttemptDateLookup" ma:readOnly="true" ma:showField="LastPreviewAttemptDat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3DA286C3-8253-47DF-B32E-474422912EB9}" ma:internalName="LastPreviewedByLookup" ma:readOnly="true" ma:showField="LastPreviewedBy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3DA286C3-8253-47DF-B32E-474422912EB9}" ma:internalName="LastPreviewTimeLookup" ma:readOnly="true" ma:showField="LastPreviewTim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3DA286C3-8253-47DF-B32E-474422912EB9}" ma:internalName="LastPreviewVersionLookup" ma:readOnly="true" ma:showField="LastPreviewVersion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3DA286C3-8253-47DF-B32E-474422912EB9}" ma:internalName="LastPublishErrorLookup" ma:readOnly="true" ma:showField="LastPublishError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3DA286C3-8253-47DF-B32E-474422912EB9}" ma:internalName="LastPublishResultLookup" ma:readOnly="true" ma:showField="LastPublishResult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3DA286C3-8253-47DF-B32E-474422912EB9}" ma:internalName="LastPublishAttemptDateLookup" ma:readOnly="true" ma:showField="LastPublishAttemptDat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3DA286C3-8253-47DF-B32E-474422912EB9}" ma:internalName="LastPublishedByLookup" ma:readOnly="true" ma:showField="LastPublishedBy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3DA286C3-8253-47DF-B32E-474422912EB9}" ma:internalName="LastPublishTimeLookup" ma:readOnly="true" ma:showField="LastPublishTim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3DA286C3-8253-47DF-B32E-474422912EB9}" ma:internalName="LastPublishVersionLookup" ma:readOnly="true" ma:showField="LastPublishVersion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6B57C37B-444B-4091-86C3-AD74C650108F}" ma:internalName="LocLastLocAttemptVersionLookup" ma:readOnly="false" ma:showField="LastLocAttemptVersion" ma:web="b588bf57-8ba0-468c-9088-7d67b55c7039">
      <xsd:simpleType>
        <xsd:restriction base="dms:Lookup"/>
      </xsd:simpleType>
    </xsd:element>
    <xsd:element name="LocLastLocAttemptVersionTypeLookup" ma:index="71" nillable="true" ma:displayName="Loc Last Loc Attempt Version Type" ma:default="" ma:list="{6B57C37B-444B-4091-86C3-AD74C650108F}" ma:internalName="LocLastLocAttemptVersionTypeLookup" ma:readOnly="true" ma:showField="LastLocAttemptVersionType" ma:web="b588bf57-8ba0-468c-9088-7d67b55c7039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6B57C37B-444B-4091-86C3-AD74C650108F}" ma:internalName="LocNewPublishedVersionLookup" ma:readOnly="true" ma:showField="NewPublishedVersion" ma:web="b588bf57-8ba0-468c-9088-7d67b55c7039">
      <xsd:simpleType>
        <xsd:restriction base="dms:Lookup"/>
      </xsd:simpleType>
    </xsd:element>
    <xsd:element name="LocOverallHandbackStatusLookup" ma:index="75" nillable="true" ma:displayName="Loc Overall Handback Status" ma:default="" ma:list="{6B57C37B-444B-4091-86C3-AD74C650108F}" ma:internalName="LocOverallHandbackStatusLookup" ma:readOnly="true" ma:showField="OverallHandbackStatus" ma:web="b588bf57-8ba0-468c-9088-7d67b55c7039">
      <xsd:simpleType>
        <xsd:restriction base="dms:Lookup"/>
      </xsd:simpleType>
    </xsd:element>
    <xsd:element name="LocOverallLocStatusLookup" ma:index="76" nillable="true" ma:displayName="Loc Overall Localize Status" ma:default="" ma:list="{6B57C37B-444B-4091-86C3-AD74C650108F}" ma:internalName="LocOverallLocStatusLookup" ma:readOnly="true" ma:showField="OverallLocStatus" ma:web="b588bf57-8ba0-468c-9088-7d67b55c7039">
      <xsd:simpleType>
        <xsd:restriction base="dms:Lookup"/>
      </xsd:simpleType>
    </xsd:element>
    <xsd:element name="LocOverallPreviewStatusLookup" ma:index="77" nillable="true" ma:displayName="Loc Overall Preview Status" ma:default="" ma:list="{6B57C37B-444B-4091-86C3-AD74C650108F}" ma:internalName="LocOverallPreviewStatusLookup" ma:readOnly="true" ma:showField="OverallPreviewStatus" ma:web="b588bf57-8ba0-468c-9088-7d67b55c7039">
      <xsd:simpleType>
        <xsd:restriction base="dms:Lookup"/>
      </xsd:simpleType>
    </xsd:element>
    <xsd:element name="LocOverallPublishStatusLookup" ma:index="78" nillable="true" ma:displayName="Loc Overall Publish Status" ma:default="" ma:list="{6B57C37B-444B-4091-86C3-AD74C650108F}" ma:internalName="LocOverallPublishStatusLookup" ma:readOnly="true" ma:showField="OverallPublishStatus" ma:web="b588bf57-8ba0-468c-9088-7d67b55c7039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6B57C37B-444B-4091-86C3-AD74C650108F}" ma:internalName="LocProcessedForHandoffsLookup" ma:readOnly="true" ma:showField="ProcessedForHandoffs" ma:web="b588bf57-8ba0-468c-9088-7d67b55c7039">
      <xsd:simpleType>
        <xsd:restriction base="dms:Lookup"/>
      </xsd:simpleType>
    </xsd:element>
    <xsd:element name="LocProcessedForMarketsLookup" ma:index="81" nillable="true" ma:displayName="Loc Processed For Markets" ma:default="" ma:list="{6B57C37B-444B-4091-86C3-AD74C650108F}" ma:internalName="LocProcessedForMarketsLookup" ma:readOnly="true" ma:showField="ProcessedForMarkets" ma:web="b588bf57-8ba0-468c-9088-7d67b55c7039">
      <xsd:simpleType>
        <xsd:restriction base="dms:Lookup"/>
      </xsd:simpleType>
    </xsd:element>
    <xsd:element name="LocPublishedDependentAssetsLookup" ma:index="82" nillable="true" ma:displayName="Loc Published Dependent Assets" ma:default="" ma:list="{6B57C37B-444B-4091-86C3-AD74C650108F}" ma:internalName="LocPublishedDependentAssetsLookup" ma:readOnly="true" ma:showField="PublishedDependentAssets" ma:web="b588bf57-8ba0-468c-9088-7d67b55c7039">
      <xsd:simpleType>
        <xsd:restriction base="dms:Lookup"/>
      </xsd:simpleType>
    </xsd:element>
    <xsd:element name="LocPublishedLinkedAssetsLookup" ma:index="83" nillable="true" ma:displayName="Loc Published Linked Assets" ma:default="" ma:list="{6B57C37B-444B-4091-86C3-AD74C650108F}" ma:internalName="LocPublishedLinkedAssetsLookup" ma:readOnly="true" ma:showField="PublishedLinkedAssets" ma:web="b588bf57-8ba0-468c-9088-7d67b55c7039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4369e605-1431-4f9e-a604-c7d16fa1a7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F11A2EFD-B154-4910-9A6A-203D18A8C4F1}" ma:internalName="Markets" ma:readOnly="false" ma:showField="MarketNam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3DA286C3-8253-47DF-B32E-474422912EB9}" ma:internalName="NumOfRatingsLookup" ma:readOnly="true" ma:showField="NumOfRatings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3DA286C3-8253-47DF-B32E-474422912EB9}" ma:internalName="PublishStatusLookup" ma:readOnly="false" ma:showField="PublishStatus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b2e536f2-3e7b-4689-bd5c-6d869e5e38fb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083571ef-0dda-4d55-a857-683ecd66090e}" ma:internalName="TaxCatchAll" ma:showField="CatchAllData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083571ef-0dda-4d55-a857-683ecd66090e}" ma:internalName="TaxCatchAllLabel" ma:readOnly="true" ma:showField="CatchAllDataLabel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998E9B-BE45-444B-BC3F-64B900756D2B}">
  <ds:schemaRefs>
    <ds:schemaRef ds:uri="http://schemas.microsoft.com/office/2006/metadata/properties"/>
    <ds:schemaRef ds:uri="http://schemas.microsoft.com/office/infopath/2007/PartnerControls"/>
    <ds:schemaRef ds:uri="b588bf57-8ba0-468c-9088-7d67b55c7039"/>
  </ds:schemaRefs>
</ds:datastoreItem>
</file>

<file path=customXml/itemProps2.xml><?xml version="1.0" encoding="utf-8"?>
<ds:datastoreItem xmlns:ds="http://schemas.openxmlformats.org/officeDocument/2006/customXml" ds:itemID="{C45F6805-9540-460E-93D7-DD08321302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545AFF-73FE-44E6-BA5C-597E10EE02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88bf57-8ba0-468c-9088-7d67b55c70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 προσωπικού</Template>
  <TotalTime>110</TotalTime>
  <Words>349</Words>
  <Application>Microsoft Office PowerPoint</Application>
  <PresentationFormat>Προβολή στην οθόνη (4:3)</PresentationFormat>
  <Paragraphs>36</Paragraphs>
  <Slides>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Wingdings</vt:lpstr>
      <vt:lpstr>Blends</vt:lpstr>
      <vt:lpstr>Ο θεσμός του Συμβούλου Σχολικής Ζωής</vt:lpstr>
      <vt:lpstr>Ο ρόλος του Συμβούλου Σχολικής Ζωής</vt:lpstr>
      <vt:lpstr>Παρουσίαση του PowerPoint</vt:lpstr>
      <vt:lpstr>Τι ΔΕΝ είναι ο Σύμβουλος Σχολικής Ζωής</vt:lpstr>
      <vt:lpstr>Δράσεις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προσωπικού</dc:title>
  <dc:subject/>
  <dc:creator>Γεωργία Τράντου</dc:creator>
  <cp:keywords/>
  <dc:description/>
  <cp:lastModifiedBy>Γεωργία Τράντου</cp:lastModifiedBy>
  <cp:revision>40</cp:revision>
  <dcterms:created xsi:type="dcterms:W3CDTF">2023-10-18T03:04:19Z</dcterms:created>
  <dcterms:modified xsi:type="dcterms:W3CDTF">2023-10-18T08:02:15Z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TC010130221032</vt:lpwstr>
  </property>
  <property fmtid="{D5CDD505-2E9C-101B-9397-08002B2CF9AE}" pid="3" name="InternalTags">
    <vt:lpwstr/>
  </property>
  <property fmtid="{D5CDD505-2E9C-101B-9397-08002B2CF9AE}" pid="4" name="ContentTypeId">
    <vt:lpwstr>0x010100FE6B03208763A44EB64B9FC8A84B4CC804005E48DE7B391D904E817F9F36E6EFDCBC</vt:lpwstr>
  </property>
  <property fmtid="{D5CDD505-2E9C-101B-9397-08002B2CF9AE}" pid="5" name="LocalizationTags">
    <vt:lpwstr/>
  </property>
  <property fmtid="{D5CDD505-2E9C-101B-9397-08002B2CF9AE}" pid="6" name="Feature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15015900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</Properties>
</file>