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0" r:id="rId5"/>
    <p:sldId id="278" r:id="rId6"/>
    <p:sldId id="280" r:id="rId7"/>
    <p:sldId id="281" r:id="rId8"/>
    <p:sldId id="282" r:id="rId9"/>
    <p:sldId id="283" r:id="rId10"/>
    <p:sldId id="285" r:id="rId11"/>
    <p:sldId id="314" r:id="rId12"/>
    <p:sldId id="286" r:id="rId13"/>
    <p:sldId id="287" r:id="rId14"/>
    <p:sldId id="288" r:id="rId15"/>
    <p:sldId id="284" r:id="rId16"/>
    <p:sldId id="289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061B4D3-CD5C-436C-86A0-3C6C177530E4}" type="datetimeFigureOut">
              <a:rPr lang="el-GR" smtClean="0"/>
              <a:t>29/6/2023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2330EE1-3363-44DF-8B98-F80F009E1AC6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59632" y="486916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l-G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l-G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l-G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l-GR" b="1" dirty="0" smtClean="0">
                <a:solidFill>
                  <a:srgbClr val="0070C0"/>
                </a:solidFill>
              </a:rPr>
              <a:t>Πέμπτη,</a:t>
            </a:r>
            <a:r>
              <a:rPr lang="en-US" b="1" dirty="0" smtClean="0">
                <a:solidFill>
                  <a:srgbClr val="0070C0"/>
                </a:solidFill>
              </a:rPr>
              <a:t>29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Ιουνίου </a:t>
            </a:r>
            <a:r>
              <a:rPr lang="el-GR" b="1" dirty="0" smtClean="0">
                <a:solidFill>
                  <a:srgbClr val="0070C0"/>
                </a:solidFill>
              </a:rPr>
              <a:t>202</a:t>
            </a:r>
            <a:r>
              <a:rPr lang="en-US" b="1" dirty="0" smtClean="0">
                <a:solidFill>
                  <a:srgbClr val="0070C0"/>
                </a:solidFill>
              </a:rPr>
              <a:t>3</a:t>
            </a:r>
            <a:r>
              <a:rPr lang="el-GR" b="1" dirty="0" smtClean="0">
                <a:solidFill>
                  <a:srgbClr val="0070C0"/>
                </a:solidFill>
              </a:rPr>
              <a:t/>
            </a:r>
            <a:br>
              <a:rPr lang="el-GR" b="1" dirty="0" smtClean="0">
                <a:solidFill>
                  <a:srgbClr val="0070C0"/>
                </a:solidFill>
              </a:rPr>
            </a:br>
            <a:r>
              <a:rPr lang="el-G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l-G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l-GR" sz="2200" b="1" dirty="0" smtClean="0">
                <a:solidFill>
                  <a:srgbClr val="FF0000"/>
                </a:solidFill>
              </a:rPr>
              <a:t>1</a:t>
            </a:r>
            <a:r>
              <a:rPr lang="el-GR" sz="2200" b="1" baseline="30000" dirty="0" smtClean="0">
                <a:solidFill>
                  <a:srgbClr val="FF0000"/>
                </a:solidFill>
              </a:rPr>
              <a:t>ο</a:t>
            </a:r>
            <a:r>
              <a:rPr lang="el-GR" sz="2200" b="1" dirty="0" smtClean="0">
                <a:solidFill>
                  <a:srgbClr val="FF0000"/>
                </a:solidFill>
              </a:rPr>
              <a:t> ΕΠΑΛ ΣΤΑΥΡΟΥ ΔΥΤΙΚΗΣ ΘΕΣΣΑΛΟΝΙΚΗΣ</a:t>
            </a:r>
            <a:endParaRPr lang="el-GR" sz="2200" b="1" dirty="0">
              <a:solidFill>
                <a:srgbClr val="FF0000"/>
              </a:solidFill>
            </a:endParaRPr>
          </a:p>
        </p:txBody>
      </p:sp>
      <p:sp>
        <p:nvSpPr>
          <p:cNvPr id="4" name="Τίτλος 1"/>
          <p:cNvSpPr>
            <a:spLocks noGrp="1"/>
          </p:cNvSpPr>
          <p:nvPr/>
        </p:nvSpPr>
        <p:spPr>
          <a:xfrm>
            <a:off x="758820" y="1447044"/>
            <a:ext cx="7600808" cy="24842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Πρόγραμμα</a:t>
            </a:r>
          </a:p>
          <a:p>
            <a:pPr indent="457200" algn="ctr">
              <a:spcBef>
                <a:spcPts val="300"/>
              </a:spcBef>
              <a:spcAft>
                <a:spcPts val="300"/>
              </a:spcAft>
            </a:pPr>
            <a:r>
              <a:rPr lang="el-GR" b="1" i="1" dirty="0" smtClean="0">
                <a:latin typeface="Tahoma"/>
                <a:ea typeface="Calibri"/>
              </a:rPr>
              <a:t>2022-1-EL01-KA122-VET-000068964</a:t>
            </a:r>
            <a:endParaRPr lang="el-GR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836712"/>
            <a:ext cx="4968552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1976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>
            <a:normAutofit/>
          </a:bodyPr>
          <a:lstStyle/>
          <a:p>
            <a:r>
              <a:rPr lang="el-GR" dirty="0">
                <a:latin typeface="Tahoma"/>
                <a:ea typeface="Calibri"/>
              </a:rPr>
              <a:t>Το πρόγραμμα των δραστηριοτήτων ήταν  σχεδιασμένο στο να παρέχει όλο το </a:t>
            </a:r>
            <a:r>
              <a:rPr lang="el-GR" dirty="0" err="1">
                <a:latin typeface="Tahoma"/>
                <a:ea typeface="Calibri"/>
              </a:rPr>
              <a:t>γνωσιακό</a:t>
            </a:r>
            <a:r>
              <a:rPr lang="el-GR" dirty="0">
                <a:latin typeface="Tahoma"/>
                <a:ea typeface="Calibri"/>
              </a:rPr>
              <a:t> υπόβαθρο για την υβριδική </a:t>
            </a:r>
            <a:r>
              <a:rPr lang="el-GR" dirty="0" smtClean="0">
                <a:latin typeface="Tahoma"/>
                <a:ea typeface="Calibri"/>
              </a:rPr>
              <a:t>μορφή </a:t>
            </a:r>
            <a:r>
              <a:rPr lang="el-GR" dirty="0">
                <a:latin typeface="Tahoma"/>
                <a:ea typeface="Calibri"/>
              </a:rPr>
              <a:t>του εναλλακτικού τουρισμού. </a:t>
            </a:r>
            <a:endParaRPr lang="el-GR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5764088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988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συμμετοχή σε ένα σχέδιο κινητικότητας αναπτύσσει οριζόντιες δεξιότητες όπως η εκμάθηση των ξένων γλωσσών, η</a:t>
            </a:r>
          </a:p>
          <a:p>
            <a:pPr marL="68580" indent="0">
              <a:buNone/>
            </a:pPr>
            <a:r>
              <a:rPr lang="el-GR" dirty="0"/>
              <a:t>οποία σε συνδυασμό με την βελτίωση των επικοινωνιακών δεξιοτήτων βοηθά στην κατανόηση πολυμορφίας και</a:t>
            </a:r>
          </a:p>
          <a:p>
            <a:pPr marL="68580" indent="0">
              <a:buNone/>
            </a:pPr>
            <a:r>
              <a:rPr lang="el-GR" dirty="0"/>
              <a:t>ευαισθητοποιεί τους μαθητές ως προς το πλαίσιο της ΕΕ.</a:t>
            </a:r>
          </a:p>
        </p:txBody>
      </p:sp>
    </p:spTree>
    <p:extLst>
      <p:ext uri="{BB962C8B-B14F-4D97-AF65-F5344CB8AC3E}">
        <p14:creationId xmlns:p14="http://schemas.microsoft.com/office/powerpoint/2010/main" val="2017099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419853"/>
          </a:xfrm>
        </p:spPr>
        <p:txBody>
          <a:bodyPr/>
          <a:lstStyle/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l-GR" dirty="0">
                <a:latin typeface="Tahoma"/>
                <a:ea typeface="Calibri"/>
              </a:rPr>
              <a:t>Η πρακτική σε εταιρείες και ιδρύματα της χώρας υποδοχής αναπτύσσει την δικτύωση του οργανισμού και αναβαθμίζει το ρόλο του στην επαγγελματική αποκατάσταση των σπουδαστών. Η καθημερινή επαφή των σπουδαστών μας με φορείς, εκπαιδευτικό προσωπικό και εταιρείες στην χώρα υποδοχής </a:t>
            </a:r>
            <a:r>
              <a:rPr lang="el-GR" dirty="0" smtClean="0">
                <a:latin typeface="Tahoma"/>
                <a:ea typeface="Calibri"/>
              </a:rPr>
              <a:t>βοήθησε </a:t>
            </a:r>
            <a:r>
              <a:rPr lang="el-GR" dirty="0">
                <a:latin typeface="Tahoma"/>
                <a:ea typeface="Calibri"/>
              </a:rPr>
              <a:t>στην κατανόηση της πολυμορφίας και στην απομάκρυνση των προκαταλήψεων για την συνεργασία με τις χώρες της ΕΕ.</a:t>
            </a:r>
            <a:endParaRPr lang="el-GR" dirty="0">
              <a:latin typeface="Times New Roman"/>
              <a:ea typeface="Times New Roman"/>
            </a:endParaRPr>
          </a:p>
          <a:p>
            <a:endParaRPr lang="el-G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229200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068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/>
          </a:bodyPr>
          <a:lstStyle/>
          <a:p>
            <a:r>
              <a:rPr lang="el-GR" dirty="0"/>
              <a:t>Η δικτύωση με φορείς και οργανισμούς τόσο του εξωτερικού, όσο και της Ελλάδας, οι οποίοι ασχολούνται με την</a:t>
            </a:r>
          </a:p>
          <a:p>
            <a:r>
              <a:rPr lang="el-GR" dirty="0"/>
              <a:t>επαγγελματική εκπαίδευση και κατάρτιση ωφελεί τόσο τους σπουδαστές όσο και το ίδρυμα. Οι μαθητές μέσα από τα</a:t>
            </a:r>
          </a:p>
          <a:p>
            <a:r>
              <a:rPr lang="el-GR" dirty="0"/>
              <a:t>προγράμματα κινητικότητας πραγματώνουν την ομαλή μετάβαση από τη διαδικασία της τυπικής/μη τυπικής </a:t>
            </a:r>
            <a:r>
              <a:rPr lang="el-GR" dirty="0" smtClean="0"/>
              <a:t>μάθησης στην </a:t>
            </a:r>
            <a:r>
              <a:rPr lang="el-GR" dirty="0"/>
              <a:t>αγορά εργασίας.</a:t>
            </a:r>
            <a:endParaRPr lang="el-GR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661248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1556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l-GR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</a:rPr>
              <a:t>Στροφή στα εναλλακτικά και </a:t>
            </a:r>
            <a:r>
              <a:rPr lang="el-GR" dirty="0" err="1">
                <a:solidFill>
                  <a:srgbClr val="000000"/>
                </a:solidFill>
                <a:latin typeface="Arial"/>
              </a:rPr>
              <a:t>εξατομεικευμένα</a:t>
            </a:r>
            <a:r>
              <a:rPr lang="el-GR" dirty="0">
                <a:solidFill>
                  <a:srgbClr val="000000"/>
                </a:solidFill>
                <a:latin typeface="Arial"/>
              </a:rPr>
              <a:t> είδη τουρισμού λόγω της παγκόσμιας αλλαγής που προέκυψε </a:t>
            </a:r>
            <a:r>
              <a:rPr lang="el-GR" dirty="0" smtClean="0">
                <a:solidFill>
                  <a:srgbClr val="000000"/>
                </a:solidFill>
                <a:latin typeface="Arial"/>
              </a:rPr>
              <a:t>εξαιτίας του </a:t>
            </a:r>
            <a:r>
              <a:rPr lang="el-GR" dirty="0">
                <a:solidFill>
                  <a:srgbClr val="000000"/>
                </a:solidFill>
                <a:latin typeface="Arial"/>
              </a:rPr>
              <a:t>Covid-19</a:t>
            </a:r>
          </a:p>
          <a:p>
            <a:pPr marL="68580" indent="0">
              <a:buNone/>
            </a:pPr>
            <a:r>
              <a:rPr lang="el-GR" dirty="0">
                <a:solidFill>
                  <a:srgbClr val="000000"/>
                </a:solidFill>
                <a:latin typeface="Arial"/>
              </a:rPr>
              <a:t>- Διαμόρφωση πρότυπης επαγγελματικής συμπεριφοράς και τακτικής απέναντι σε</a:t>
            </a:r>
          </a:p>
          <a:p>
            <a:pPr marL="68580" indent="0">
              <a:buNone/>
            </a:pPr>
            <a:r>
              <a:rPr lang="el-GR" dirty="0">
                <a:solidFill>
                  <a:srgbClr val="000000"/>
                </a:solidFill>
                <a:latin typeface="Arial"/>
              </a:rPr>
              <a:t>συνεργάτες και πελάτες.</a:t>
            </a:r>
          </a:p>
          <a:p>
            <a:pPr marL="68580" indent="0">
              <a:buNone/>
            </a:pPr>
            <a:r>
              <a:rPr lang="el-GR" dirty="0">
                <a:solidFill>
                  <a:srgbClr val="000000"/>
                </a:solidFill>
                <a:latin typeface="Arial"/>
              </a:rPr>
              <a:t>- Απόκτηση Ευρωπαϊκής συνείδησης, μέσω της αλληλεπίδρασης με την ιστορία, τα ήθη, την κουλτούρα, τα </a:t>
            </a:r>
            <a:r>
              <a:rPr lang="el-GR" dirty="0" smtClean="0">
                <a:solidFill>
                  <a:srgbClr val="000000"/>
                </a:solidFill>
                <a:latin typeface="Arial"/>
              </a:rPr>
              <a:t>κοινά πολιτισμικά </a:t>
            </a:r>
            <a:r>
              <a:rPr lang="el-GR" dirty="0">
                <a:solidFill>
                  <a:srgbClr val="000000"/>
                </a:solidFill>
                <a:latin typeface="Arial"/>
              </a:rPr>
              <a:t>στοιχεία και κοινές ιδέες</a:t>
            </a:r>
          </a:p>
          <a:p>
            <a:pPr marL="68580" indent="0">
              <a:buNone/>
            </a:pPr>
            <a:r>
              <a:rPr lang="el-GR" dirty="0">
                <a:solidFill>
                  <a:srgbClr val="000000"/>
                </a:solidFill>
                <a:latin typeface="Arial"/>
              </a:rPr>
              <a:t>- Εξειδίκευση στον </a:t>
            </a:r>
            <a:r>
              <a:rPr lang="el-GR" dirty="0" smtClean="0">
                <a:solidFill>
                  <a:srgbClr val="000000"/>
                </a:solidFill>
                <a:latin typeface="Arial"/>
              </a:rPr>
              <a:t>έξυπνο </a:t>
            </a:r>
            <a:r>
              <a:rPr lang="el-GR" dirty="0">
                <a:solidFill>
                  <a:srgbClr val="000000"/>
                </a:solidFill>
                <a:latin typeface="Arial"/>
              </a:rPr>
              <a:t>υβριδικό εναλλακτικό </a:t>
            </a:r>
            <a:r>
              <a:rPr lang="el-GR" dirty="0" smtClean="0">
                <a:solidFill>
                  <a:srgbClr val="000000"/>
                </a:solidFill>
                <a:latin typeface="Arial"/>
              </a:rPr>
              <a:t>τουρισμό: </a:t>
            </a:r>
            <a:r>
              <a:rPr lang="el-GR" dirty="0">
                <a:solidFill>
                  <a:srgbClr val="000000"/>
                </a:solidFill>
                <a:latin typeface="Arial"/>
              </a:rPr>
              <a:t>πλοήγηση μέσω </a:t>
            </a:r>
            <a:r>
              <a:rPr lang="el-GR" dirty="0" err="1">
                <a:solidFill>
                  <a:srgbClr val="000000"/>
                </a:solidFill>
                <a:latin typeface="Arial"/>
              </a:rPr>
              <a:t>app</a:t>
            </a:r>
            <a:r>
              <a:rPr lang="el-GR" dirty="0">
                <a:solidFill>
                  <a:srgbClr val="000000"/>
                </a:solidFill>
                <a:latin typeface="Arial"/>
              </a:rPr>
              <a:t> και χαρτών, Εφαρμογές Πλοήγησης</a:t>
            </a:r>
            <a:endParaRPr lang="el-G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778946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4858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>
            <a:normAutofit/>
          </a:bodyPr>
          <a:lstStyle/>
          <a:p>
            <a:r>
              <a:rPr lang="el-GR" dirty="0">
                <a:latin typeface="Tahoma"/>
                <a:ea typeface="Calibri"/>
              </a:rPr>
              <a:t>Το σχέδιο αναμένεται να έχει πολλαπλά μαθησιακά αποτελέσματα και θετικό αντίκτυπο για τους μαθητές, εκπαιδευτικούς και τη σχολική μονάδα</a:t>
            </a:r>
            <a:endParaRPr lang="el-GR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229200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3566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7584" y="1484784"/>
            <a:ext cx="6777317" cy="3508977"/>
          </a:xfrm>
        </p:spPr>
        <p:txBody>
          <a:bodyPr>
            <a:normAutofit fontScale="92500" lnSpcReduction="10000"/>
          </a:bodyPr>
          <a:lstStyle/>
          <a:p>
            <a:pPr marL="68580" indent="0">
              <a:spcBef>
                <a:spcPts val="0"/>
              </a:spcBef>
              <a:buNone/>
            </a:pPr>
            <a:r>
              <a:rPr lang="el-GR" dirty="0" smtClean="0">
                <a:solidFill>
                  <a:schemeClr val="tx1"/>
                </a:solidFill>
                <a:latin typeface="Arial"/>
              </a:rPr>
              <a:t>Αξιολόγηση: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el-GR" dirty="0" smtClean="0">
                <a:solidFill>
                  <a:schemeClr val="tx1"/>
                </a:solidFill>
                <a:latin typeface="Arial"/>
              </a:rPr>
              <a:t>Η </a:t>
            </a:r>
            <a:r>
              <a:rPr lang="el-GR" dirty="0">
                <a:solidFill>
                  <a:schemeClr val="tx1"/>
                </a:solidFill>
                <a:latin typeface="Arial"/>
              </a:rPr>
              <a:t>αναγνώριση των μαθησιακών αποτελεσμάτων είναι βασικό μέρος του σχεδίου, καθώς με αυτόν τον </a:t>
            </a:r>
            <a:r>
              <a:rPr lang="el-GR" dirty="0" smtClean="0">
                <a:solidFill>
                  <a:schemeClr val="tx1"/>
                </a:solidFill>
                <a:latin typeface="Arial"/>
              </a:rPr>
              <a:t>τρόπο πιστοποιούνται </a:t>
            </a:r>
            <a:r>
              <a:rPr lang="el-GR" dirty="0">
                <a:solidFill>
                  <a:schemeClr val="tx1"/>
                </a:solidFill>
                <a:latin typeface="Arial"/>
              </a:rPr>
              <a:t>όλες οι γνώσεις που έλαβαν οι μαθητές στη Βαλένθια και θα αποτελεί σημαντικά εφόδιά για </a:t>
            </a:r>
            <a:r>
              <a:rPr lang="el-GR" dirty="0" smtClean="0">
                <a:solidFill>
                  <a:schemeClr val="tx1"/>
                </a:solidFill>
                <a:latin typeface="Arial"/>
              </a:rPr>
              <a:t>την παραπέρα </a:t>
            </a:r>
            <a:r>
              <a:rPr lang="el-GR" dirty="0">
                <a:solidFill>
                  <a:schemeClr val="tx1"/>
                </a:solidFill>
                <a:latin typeface="Arial"/>
              </a:rPr>
              <a:t>επαγγελματική </a:t>
            </a:r>
            <a:r>
              <a:rPr lang="el-GR" dirty="0" smtClean="0">
                <a:solidFill>
                  <a:schemeClr val="tx1"/>
                </a:solidFill>
                <a:latin typeface="Arial"/>
              </a:rPr>
              <a:t>και </a:t>
            </a:r>
            <a:r>
              <a:rPr lang="el-GR" dirty="0">
                <a:solidFill>
                  <a:schemeClr val="tx1"/>
                </a:solidFill>
                <a:latin typeface="Arial"/>
              </a:rPr>
              <a:t>προσωπική τους εξέλιξη. Η αναγνώριση των τυπικών προσόντων θα γίνει μέσω:</a:t>
            </a:r>
          </a:p>
          <a:p>
            <a:pPr>
              <a:spcBef>
                <a:spcPts val="0"/>
              </a:spcBef>
            </a:pPr>
            <a:r>
              <a:rPr lang="el-GR" dirty="0" err="1">
                <a:solidFill>
                  <a:schemeClr val="tx1"/>
                </a:solidFill>
                <a:latin typeface="Arial"/>
              </a:rPr>
              <a:t>Europass</a:t>
            </a:r>
            <a:r>
              <a:rPr lang="el-GR" dirty="0">
                <a:solidFill>
                  <a:schemeClr val="tx1"/>
                </a:solidFill>
                <a:latin typeface="Arial"/>
              </a:rPr>
              <a:t> </a:t>
            </a:r>
            <a:r>
              <a:rPr lang="el-GR" dirty="0" err="1">
                <a:solidFill>
                  <a:schemeClr val="tx1"/>
                </a:solidFill>
                <a:latin typeface="Arial"/>
              </a:rPr>
              <a:t>mobility</a:t>
            </a:r>
            <a:endParaRPr lang="el-GR" dirty="0">
              <a:solidFill>
                <a:schemeClr val="tx1"/>
              </a:solidFill>
              <a:latin typeface="Arial"/>
            </a:endParaRPr>
          </a:p>
          <a:p>
            <a:pPr>
              <a:spcBef>
                <a:spcPts val="0"/>
              </a:spcBef>
            </a:pPr>
            <a:r>
              <a:rPr lang="el-GR" dirty="0">
                <a:solidFill>
                  <a:schemeClr val="tx1"/>
                </a:solidFill>
                <a:latin typeface="Arial"/>
              </a:rPr>
              <a:t>Βεβαιώσεων παρακολούθησης</a:t>
            </a:r>
          </a:p>
          <a:p>
            <a:pPr>
              <a:spcBef>
                <a:spcPts val="0"/>
              </a:spcBef>
            </a:pPr>
            <a:r>
              <a:rPr lang="el-GR" dirty="0">
                <a:solidFill>
                  <a:schemeClr val="tx1"/>
                </a:solidFill>
                <a:latin typeface="Arial"/>
              </a:rPr>
              <a:t>Cv </a:t>
            </a:r>
            <a:r>
              <a:rPr lang="el-GR" dirty="0" err="1">
                <a:solidFill>
                  <a:schemeClr val="tx1"/>
                </a:solidFill>
                <a:latin typeface="Arial"/>
              </a:rPr>
              <a:t>europass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085184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747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/>
          <p:cNvSpPr>
            <a:spLocks noGrp="1"/>
          </p:cNvSpPr>
          <p:nvPr/>
        </p:nvSpPr>
        <p:spPr>
          <a:xfrm>
            <a:off x="758820" y="1447044"/>
            <a:ext cx="7600808" cy="24842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indent="457200" algn="ctr">
              <a:spcBef>
                <a:spcPts val="300"/>
              </a:spcBef>
              <a:spcAft>
                <a:spcPts val="300"/>
              </a:spcAft>
            </a:pPr>
            <a:r>
              <a:rPr lang="el-GR" sz="2800" b="1" dirty="0" smtClean="0">
                <a:latin typeface="Arial"/>
                <a:ea typeface="Times New Roman"/>
              </a:rPr>
              <a:t/>
            </a:r>
            <a:br>
              <a:rPr lang="el-GR" sz="2800" b="1" dirty="0" smtClean="0">
                <a:latin typeface="Arial"/>
                <a:ea typeface="Times New Roman"/>
              </a:rPr>
            </a:br>
            <a:r>
              <a:rPr lang="el-GR" sz="2800" b="1" dirty="0" smtClean="0">
                <a:solidFill>
                  <a:prstClr val="black"/>
                </a:solidFill>
                <a:latin typeface="Tahoma"/>
                <a:ea typeface="Calibri"/>
                <a:cs typeface="+mn-cs"/>
              </a:rPr>
              <a:t>«</a:t>
            </a:r>
            <a:r>
              <a:rPr lang="el-GR" sz="2800" b="1" dirty="0">
                <a:solidFill>
                  <a:prstClr val="black"/>
                </a:solidFill>
                <a:latin typeface="Tahoma"/>
                <a:ea typeface="Calibri"/>
                <a:cs typeface="+mn-cs"/>
              </a:rPr>
              <a:t>Ο υβριδικός εναλλακτικός τουρισμός, ως </a:t>
            </a:r>
            <a:r>
              <a:rPr lang="el-GR" sz="2800" b="1" dirty="0" err="1">
                <a:solidFill>
                  <a:prstClr val="black"/>
                </a:solidFill>
                <a:latin typeface="Tahoma"/>
                <a:ea typeface="Calibri"/>
                <a:cs typeface="+mn-cs"/>
              </a:rPr>
              <a:t>smart</a:t>
            </a:r>
            <a:r>
              <a:rPr lang="el-GR" sz="2800" b="1" dirty="0">
                <a:solidFill>
                  <a:prstClr val="black"/>
                </a:solidFill>
                <a:latin typeface="Tahoma"/>
                <a:ea typeface="Calibri"/>
                <a:cs typeface="+mn-cs"/>
              </a:rPr>
              <a:t> μετάβαση εξατομικευμένων εμπειριών</a:t>
            </a:r>
            <a:r>
              <a:rPr lang="el-GR" sz="2800" b="1" dirty="0" smtClean="0">
                <a:solidFill>
                  <a:prstClr val="black"/>
                </a:solidFill>
                <a:latin typeface="Tahoma"/>
                <a:ea typeface="Calibri"/>
                <a:cs typeface="+mn-cs"/>
              </a:rPr>
              <a:t>»</a:t>
            </a:r>
            <a:endParaRPr lang="el-GR" sz="2800" dirty="0">
              <a:solidFill>
                <a:prstClr val="black"/>
              </a:solidFill>
              <a:latin typeface="Times New Roman"/>
              <a:ea typeface="Times New Roman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509120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90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/>
        </p:nvSpPr>
        <p:spPr>
          <a:xfrm>
            <a:off x="758820" y="1447044"/>
            <a:ext cx="7600808" cy="34221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b="1" dirty="0" smtClean="0">
                <a:latin typeface="Arial"/>
                <a:ea typeface="Times New Roman"/>
              </a:rPr>
              <a:t/>
            </a:r>
            <a:br>
              <a:rPr lang="el-GR" b="1" dirty="0" smtClean="0">
                <a:latin typeface="Arial"/>
                <a:ea typeface="Times New Roman"/>
              </a:rPr>
            </a:br>
            <a:r>
              <a:rPr lang="el-GR" sz="4400" b="1" dirty="0" smtClean="0">
                <a:latin typeface="Arial"/>
                <a:ea typeface="Times New Roman"/>
              </a:rPr>
              <a:t>Το σχολείο μας το </a:t>
            </a:r>
            <a:r>
              <a:rPr lang="el-GR" sz="4400" b="1" dirty="0" smtClean="0">
                <a:latin typeface="Arial"/>
                <a:ea typeface="Times New Roman"/>
              </a:rPr>
              <a:t>202</a:t>
            </a:r>
            <a:r>
              <a:rPr lang="en-US" sz="4400" b="1" dirty="0" smtClean="0">
                <a:latin typeface="Arial"/>
                <a:ea typeface="Times New Roman"/>
              </a:rPr>
              <a:t>1</a:t>
            </a:r>
            <a:r>
              <a:rPr lang="el-GR" sz="4400" b="1" dirty="0" smtClean="0">
                <a:latin typeface="Arial"/>
                <a:ea typeface="Times New Roman"/>
              </a:rPr>
              <a:t> </a:t>
            </a:r>
            <a:r>
              <a:rPr lang="el-GR" sz="4400" b="1" dirty="0">
                <a:latin typeface="Arial"/>
                <a:ea typeface="Times New Roman"/>
              </a:rPr>
              <a:t>κατέθεσε </a:t>
            </a:r>
            <a:r>
              <a:rPr lang="el-GR" sz="4400" b="1" dirty="0" smtClean="0">
                <a:latin typeface="Arial"/>
                <a:ea typeface="Times New Roman"/>
              </a:rPr>
              <a:t>πρόταση υλοποίησης Ευρωπαϊκού προγράμματος με το παραπάνω  θέμα και αφού αξιολογήθηκε  θετικά από το ΙΚΥ αποφασίστηκε  να υλοποιηθεί τον </a:t>
            </a:r>
            <a:r>
              <a:rPr lang="el-GR" sz="4400" b="1" dirty="0" smtClean="0">
                <a:latin typeface="Arial"/>
                <a:ea typeface="Times New Roman"/>
              </a:rPr>
              <a:t>Απρίλιο του 2023</a:t>
            </a:r>
            <a:r>
              <a:rPr lang="el-GR" sz="4400" b="1" dirty="0" smtClean="0">
                <a:latin typeface="Arial"/>
                <a:ea typeface="Times New Roman"/>
              </a:rPr>
              <a:t>. </a:t>
            </a:r>
            <a:endParaRPr lang="el-GR" sz="4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45224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441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spcBef>
                <a:spcPct val="0"/>
              </a:spcBef>
              <a:spcAft>
                <a:spcPts val="300"/>
              </a:spcAft>
              <a:buNone/>
            </a:pPr>
            <a:r>
              <a:rPr lang="el-GR" sz="4800" b="1" dirty="0" smtClean="0">
                <a:solidFill>
                  <a:schemeClr val="accent1"/>
                </a:solidFill>
                <a:latin typeface="Arial"/>
                <a:ea typeface="Times New Roman"/>
                <a:cs typeface="+mj-cs"/>
              </a:rPr>
              <a:t> Το </a:t>
            </a:r>
            <a:r>
              <a:rPr lang="el-GR" sz="4800" b="1" dirty="0">
                <a:solidFill>
                  <a:schemeClr val="accent1"/>
                </a:solidFill>
                <a:latin typeface="Arial"/>
                <a:ea typeface="Times New Roman"/>
                <a:cs typeface="+mj-cs"/>
              </a:rPr>
              <a:t>ΕΠΑΛ Σταυρού μέσω του παρόντος σχεδίου κατάρτισε  14 μαθητές με 3 συνοδούς καθηγητές των </a:t>
            </a:r>
            <a:r>
              <a:rPr lang="el-GR" sz="4800" b="1" dirty="0" smtClean="0">
                <a:solidFill>
                  <a:schemeClr val="accent1"/>
                </a:solidFill>
                <a:latin typeface="Arial"/>
                <a:ea typeface="Times New Roman"/>
                <a:cs typeface="+mj-cs"/>
              </a:rPr>
              <a:t>Τομέων </a:t>
            </a:r>
            <a:r>
              <a:rPr lang="el-GR" sz="4800" b="1" dirty="0">
                <a:solidFill>
                  <a:schemeClr val="accent1"/>
                </a:solidFill>
                <a:latin typeface="Arial"/>
                <a:ea typeface="Times New Roman"/>
                <a:cs typeface="+mj-cs"/>
              </a:rPr>
              <a:t>Διοίκησης &amp; Οικονομίας και Πληροφορικής και σε μια μικτή ροή κινητικότητας, με αντικείμενο τις εναλλακτικές μορφές τουρισμού  και ειδικότερα στον υβριδικό εναλλακτικό τουρισμό.</a:t>
            </a:r>
          </a:p>
          <a:p>
            <a:pPr marL="0" indent="0" algn="just">
              <a:spcBef>
                <a:spcPct val="0"/>
              </a:spcBef>
              <a:spcAft>
                <a:spcPts val="300"/>
              </a:spcAft>
              <a:buNone/>
            </a:pPr>
            <a:r>
              <a:rPr lang="el-GR" sz="4800" b="1" dirty="0">
                <a:solidFill>
                  <a:schemeClr val="accent1"/>
                </a:solidFill>
                <a:latin typeface="Arial"/>
                <a:ea typeface="Times New Roman"/>
                <a:cs typeface="+mj-cs"/>
              </a:rPr>
              <a:t> </a:t>
            </a:r>
          </a:p>
          <a:p>
            <a:pPr marL="68580" indent="0">
              <a:buNone/>
            </a:pPr>
            <a:endParaRPr lang="el-GR" sz="4200" b="1" dirty="0">
              <a:solidFill>
                <a:schemeClr val="accent1"/>
              </a:solidFill>
              <a:latin typeface="Arial"/>
              <a:ea typeface="Times New Roman"/>
              <a:cs typeface="+mj-cs"/>
            </a:endParaRPr>
          </a:p>
          <a:p>
            <a:pPr marL="68580" indent="0">
              <a:buNone/>
            </a:pPr>
            <a:r>
              <a:rPr lang="en-US" sz="3100" dirty="0" smtClean="0">
                <a:solidFill>
                  <a:schemeClr val="tx1"/>
                </a:solidFill>
              </a:rPr>
              <a:t> </a:t>
            </a:r>
            <a:endParaRPr lang="el-GR" sz="31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157192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428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endParaRPr lang="el-GR" sz="4200" b="1" dirty="0">
              <a:solidFill>
                <a:schemeClr val="accent1"/>
              </a:solidFill>
              <a:latin typeface="Arial"/>
              <a:ea typeface="Times New Roman"/>
              <a:cs typeface="+mj-cs"/>
            </a:endParaRPr>
          </a:p>
          <a:p>
            <a:pPr marL="68580" indent="0">
              <a:buNone/>
            </a:pPr>
            <a:r>
              <a:rPr lang="el-GR" sz="4200" b="1" dirty="0" smtClean="0">
                <a:solidFill>
                  <a:schemeClr val="accent1"/>
                </a:solidFill>
                <a:latin typeface="Arial"/>
                <a:ea typeface="Times New Roman"/>
                <a:cs typeface="+mj-cs"/>
              </a:rPr>
              <a:t>Το </a:t>
            </a:r>
            <a:r>
              <a:rPr lang="el-GR" sz="4200" b="1" dirty="0">
                <a:solidFill>
                  <a:schemeClr val="accent1"/>
                </a:solidFill>
                <a:latin typeface="Arial"/>
                <a:ea typeface="Times New Roman"/>
                <a:cs typeface="+mj-cs"/>
              </a:rPr>
              <a:t>ΕΠΑΛ Σταυρού μέσω του παρόντος σχεδίου στοχεύει να βελτιώσει τους εξής τομείς:</a:t>
            </a:r>
          </a:p>
          <a:p>
            <a:pPr marL="68580" indent="0">
              <a:buNone/>
            </a:pPr>
            <a:endParaRPr lang="el-GR" sz="4200" b="1" dirty="0">
              <a:solidFill>
                <a:schemeClr val="accent1"/>
              </a:solidFill>
              <a:latin typeface="Arial"/>
              <a:ea typeface="Times New Roman"/>
              <a:cs typeface="+mj-cs"/>
            </a:endParaRPr>
          </a:p>
          <a:p>
            <a:pPr marL="68580" indent="0">
              <a:buNone/>
            </a:pPr>
            <a:r>
              <a:rPr lang="en-US" sz="3100" dirty="0" smtClean="0">
                <a:solidFill>
                  <a:schemeClr val="tx1"/>
                </a:solidFill>
              </a:rPr>
              <a:t> </a:t>
            </a:r>
            <a:endParaRPr lang="el-GR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356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>
            <a:normAutofit/>
          </a:bodyPr>
          <a:lstStyle/>
          <a:p>
            <a:pPr fontAlgn="base"/>
            <a:r>
              <a:rPr lang="el-GR" sz="3600" dirty="0"/>
              <a:t>Κατάρτιση στη ψηφιακή διαχείριση, οργάνωση και προώθηση εκδηλώσεων τουρισμού και ειδικότερα στον υβριδικό εναλλακτικό τουρισμό</a:t>
            </a:r>
            <a:endParaRPr lang="el-GR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517232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5846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4563869"/>
          </a:xfrm>
        </p:spPr>
        <p:txBody>
          <a:bodyPr>
            <a:normAutofit/>
          </a:bodyPr>
          <a:lstStyle/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l-GR" sz="2800" dirty="0">
                <a:latin typeface="Tahoma"/>
                <a:ea typeface="Calibri"/>
              </a:rPr>
              <a:t>Κατάρτιση στις καλές πρακτικές τουρισμού που λαμβάνουν χώρα στη Βαλένθια</a:t>
            </a:r>
            <a:endParaRPr lang="el-GR" sz="2800" dirty="0">
              <a:latin typeface="Times New Roman"/>
              <a:ea typeface="Times New Roman"/>
            </a:endParaRPr>
          </a:p>
          <a:p>
            <a:pPr indent="457200" algn="just">
              <a:spcBef>
                <a:spcPts val="300"/>
              </a:spcBef>
              <a:spcAft>
                <a:spcPts val="300"/>
              </a:spcAft>
            </a:pPr>
            <a:r>
              <a:rPr lang="el-GR" sz="2800" dirty="0" smtClean="0">
                <a:latin typeface="Tahoma"/>
                <a:ea typeface="Calibri"/>
              </a:rPr>
              <a:t>Ενίσχυση </a:t>
            </a:r>
            <a:r>
              <a:rPr lang="el-GR" sz="2800" dirty="0">
                <a:latin typeface="Tahoma"/>
                <a:ea typeface="Calibri"/>
              </a:rPr>
              <a:t>της επαγγελματικής εκπαίδευσης και κατάρτισης</a:t>
            </a:r>
            <a:endParaRPr lang="el-GR" sz="2800" dirty="0">
              <a:latin typeface="Times New Roman"/>
              <a:ea typeface="Times New Roman"/>
            </a:endParaRPr>
          </a:p>
          <a:p>
            <a:r>
              <a:rPr lang="el-GR" sz="2800" dirty="0" smtClean="0">
                <a:latin typeface="Tahoma"/>
                <a:ea typeface="Calibri"/>
              </a:rPr>
              <a:t>Ενίσχυση </a:t>
            </a:r>
            <a:r>
              <a:rPr lang="el-GR" sz="2800" dirty="0">
                <a:latin typeface="Tahoma"/>
                <a:ea typeface="Calibri"/>
              </a:rPr>
              <a:t>των προσωπικών και επαγγελματικών δεξιοτήτων των μαθητών</a:t>
            </a:r>
            <a:endParaRPr lang="el-GR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869160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44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635877"/>
          </a:xfrm>
        </p:spPr>
        <p:txBody>
          <a:bodyPr/>
          <a:lstStyle/>
          <a:p>
            <a:r>
              <a:rPr lang="el-GR" dirty="0">
                <a:latin typeface="Tahoma"/>
                <a:ea typeface="Calibri"/>
              </a:rPr>
              <a:t>Η επιλογή της Βαλένθια έγινε καθώς αποτελεί ένα </a:t>
            </a:r>
            <a:r>
              <a:rPr lang="el-GR" dirty="0" err="1">
                <a:latin typeface="Tahoma"/>
                <a:ea typeface="Calibri"/>
              </a:rPr>
              <a:t>smart</a:t>
            </a:r>
            <a:r>
              <a:rPr lang="el-GR" dirty="0">
                <a:latin typeface="Tahoma"/>
                <a:ea typeface="Calibri"/>
              </a:rPr>
              <a:t> εναλλακτικό προορισμό και μπορεί να γίνει </a:t>
            </a:r>
            <a:r>
              <a:rPr lang="el-GR" dirty="0" err="1">
                <a:latin typeface="Tahoma"/>
                <a:ea typeface="Calibri"/>
              </a:rPr>
              <a:t>case</a:t>
            </a:r>
            <a:r>
              <a:rPr lang="el-GR" dirty="0">
                <a:latin typeface="Tahoma"/>
                <a:ea typeface="Calibri"/>
              </a:rPr>
              <a:t> </a:t>
            </a:r>
            <a:r>
              <a:rPr lang="el-GR" dirty="0" err="1">
                <a:latin typeface="Tahoma"/>
                <a:ea typeface="Calibri"/>
              </a:rPr>
              <a:t>study</a:t>
            </a:r>
            <a:r>
              <a:rPr lang="el-GR" dirty="0">
                <a:latin typeface="Tahoma"/>
                <a:ea typeface="Calibri"/>
              </a:rPr>
              <a:t> για την περιοχή του Δήμου Βόλβης  καθώς υπάρχουν κοινά στοιχεία μεταξύ των 2 περιοχών</a:t>
            </a:r>
            <a:endParaRPr lang="el-G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97152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105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Tahoma"/>
                <a:ea typeface="Calibri"/>
              </a:rPr>
              <a:t>Επιπλέον, αξίζει να σημειωθεί ότι η Βαλένθια, κατέκτησε τον  </a:t>
            </a:r>
            <a:r>
              <a:rPr lang="el-GR" dirty="0" smtClean="0">
                <a:latin typeface="Tahoma"/>
                <a:ea typeface="Calibri"/>
              </a:rPr>
              <a:t>τίτλο </a:t>
            </a:r>
            <a:r>
              <a:rPr lang="el-GR" dirty="0">
                <a:latin typeface="Tahoma"/>
                <a:ea typeface="Calibri"/>
              </a:rPr>
              <a:t>της έξυπνης ευρωπαϊκής πόλης  για το 2022 καθώς συνδυάζει 4 βασικές αρχές του έξυπνου τουρισμού: προσβασιμότητα, </a:t>
            </a:r>
            <a:r>
              <a:rPr lang="el-GR" dirty="0" err="1">
                <a:latin typeface="Tahoma"/>
                <a:ea typeface="Calibri"/>
              </a:rPr>
              <a:t>αειφορία</a:t>
            </a:r>
            <a:r>
              <a:rPr lang="el-GR" dirty="0">
                <a:latin typeface="Tahoma"/>
                <a:ea typeface="Calibri"/>
              </a:rPr>
              <a:t>, </a:t>
            </a:r>
            <a:r>
              <a:rPr lang="el-GR" dirty="0" err="1">
                <a:latin typeface="Tahoma"/>
                <a:ea typeface="Calibri"/>
              </a:rPr>
              <a:t>συμπεριληπτικότητα</a:t>
            </a:r>
            <a:r>
              <a:rPr lang="el-GR" dirty="0">
                <a:latin typeface="Tahoma"/>
                <a:ea typeface="Calibri"/>
              </a:rPr>
              <a:t> και δημιουργικότητα</a:t>
            </a:r>
            <a:endParaRPr lang="el-G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25144"/>
            <a:ext cx="52736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8208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466</Words>
  <Application>Microsoft Office PowerPoint</Application>
  <PresentationFormat>Προβολή στην οθόνη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Austin</vt:lpstr>
      <vt:lpstr>   Πέμπτη,29 Ιουνίου 2023  1ο ΕΠΑΛ ΣΤΑΥΡΟΥ ΔΥΤΙΚΗΣ ΘΕΣΣΑΛΟΝΙΚΗΣ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ΣΧΟΛΙΚΗ ΕΟΡΤΗ  17 ΝΟΕΜΒΡΗ</dc:title>
  <dc:creator>user</dc:creator>
  <cp:lastModifiedBy>user</cp:lastModifiedBy>
  <cp:revision>31</cp:revision>
  <dcterms:created xsi:type="dcterms:W3CDTF">2020-11-16T17:41:14Z</dcterms:created>
  <dcterms:modified xsi:type="dcterms:W3CDTF">2023-06-29T13:04:59Z</dcterms:modified>
</cp:coreProperties>
</file>