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8" r:id="rId14"/>
    <p:sldId id="268" r:id="rId15"/>
    <p:sldId id="269" r:id="rId16"/>
    <p:sldId id="270" r:id="rId17"/>
    <p:sldId id="271" r:id="rId18"/>
    <p:sldId id="272" r:id="rId19"/>
    <p:sldId id="273" r:id="rId20"/>
    <p:sldId id="274" r:id="rId21"/>
    <p:sldId id="284" r:id="rId22"/>
    <p:sldId id="279" r:id="rId23"/>
    <p:sldId id="285" r:id="rId24"/>
    <p:sldId id="280" r:id="rId25"/>
    <p:sldId id="281" r:id="rId26"/>
    <p:sldId id="286" r:id="rId27"/>
    <p:sldId id="283" r:id="rId28"/>
    <p:sldId id="275" r:id="rId29"/>
    <p:sldId id="292" r:id="rId30"/>
    <p:sldId id="287" r:id="rId31"/>
    <p:sldId id="288" r:id="rId32"/>
    <p:sldId id="289" r:id="rId33"/>
    <p:sldId id="276" r:id="rId34"/>
    <p:sldId id="277" r:id="rId35"/>
    <p:sldId id="293" r:id="rId36"/>
    <p:sldId id="294" r:id="rId37"/>
    <p:sldId id="295" r:id="rId38"/>
    <p:sldId id="296" r:id="rId39"/>
    <p:sldId id="297" r:id="rId40"/>
    <p:sldId id="298" r:id="rId41"/>
    <p:sldId id="299" r:id="rId42"/>
    <p:sldId id="300" r:id="rId43"/>
    <p:sldId id="30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E7AE73-AEF9-46AB-B347-DF8248FD7BC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452B2B3E-C2C1-4314-B84D-793C1DB91F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73454604-A535-4C31-93D8-7A3383BFAB95}"/>
              </a:ext>
            </a:extLst>
          </p:cNvPr>
          <p:cNvSpPr>
            <a:spLocks noGrp="1"/>
          </p:cNvSpPr>
          <p:nvPr>
            <p:ph type="dt" sz="half" idx="10"/>
          </p:nvPr>
        </p:nvSpPr>
        <p:spPr/>
        <p:txBody>
          <a:bodyPr/>
          <a:lstStyle/>
          <a:p>
            <a:fld id="{1D46E242-E8A2-4309-B6D2-7ED8A35FE340}" type="datetimeFigureOut">
              <a:rPr lang="en-US" smtClean="0"/>
              <a:t>5/23/2022</a:t>
            </a:fld>
            <a:endParaRPr lang="en-US"/>
          </a:p>
        </p:txBody>
      </p:sp>
      <p:sp>
        <p:nvSpPr>
          <p:cNvPr id="5" name="Θέση υποσέλιδου 4">
            <a:extLst>
              <a:ext uri="{FF2B5EF4-FFF2-40B4-BE49-F238E27FC236}">
                <a16:creationId xmlns:a16="http://schemas.microsoft.com/office/drawing/2014/main" id="{C567862B-61AB-4D8E-B4E8-9F7FB708487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A04A1007-D325-4E0F-B3FD-074CCF8ED17F}"/>
              </a:ext>
            </a:extLst>
          </p:cNvPr>
          <p:cNvSpPr>
            <a:spLocks noGrp="1"/>
          </p:cNvSpPr>
          <p:nvPr>
            <p:ph type="sldNum" sz="quarter" idx="12"/>
          </p:nvPr>
        </p:nvSpPr>
        <p:spPr/>
        <p:txBody>
          <a:bodyPr/>
          <a:lstStyle/>
          <a:p>
            <a:fld id="{582C9CFE-7B17-4247-9251-DCADE4EDE758}" type="slidenum">
              <a:rPr lang="en-US" smtClean="0"/>
              <a:t>‹#›</a:t>
            </a:fld>
            <a:endParaRPr lang="en-US"/>
          </a:p>
        </p:txBody>
      </p:sp>
    </p:spTree>
    <p:extLst>
      <p:ext uri="{BB962C8B-B14F-4D97-AF65-F5344CB8AC3E}">
        <p14:creationId xmlns:p14="http://schemas.microsoft.com/office/powerpoint/2010/main" val="348513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5B73BC-8DA5-49FC-A060-A5DC1A0FE422}"/>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F9D1E16B-119E-4620-BB6C-C29F2FFB0E2E}"/>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DD5E09E0-C8FE-4347-91AA-6DB6632B885C}"/>
              </a:ext>
            </a:extLst>
          </p:cNvPr>
          <p:cNvSpPr>
            <a:spLocks noGrp="1"/>
          </p:cNvSpPr>
          <p:nvPr>
            <p:ph type="dt" sz="half" idx="10"/>
          </p:nvPr>
        </p:nvSpPr>
        <p:spPr/>
        <p:txBody>
          <a:bodyPr/>
          <a:lstStyle/>
          <a:p>
            <a:fld id="{1D46E242-E8A2-4309-B6D2-7ED8A35FE340}" type="datetimeFigureOut">
              <a:rPr lang="en-US" smtClean="0"/>
              <a:t>5/23/2022</a:t>
            </a:fld>
            <a:endParaRPr lang="en-US"/>
          </a:p>
        </p:txBody>
      </p:sp>
      <p:sp>
        <p:nvSpPr>
          <p:cNvPr id="5" name="Θέση υποσέλιδου 4">
            <a:extLst>
              <a:ext uri="{FF2B5EF4-FFF2-40B4-BE49-F238E27FC236}">
                <a16:creationId xmlns:a16="http://schemas.microsoft.com/office/drawing/2014/main" id="{50B6D475-E71E-4367-AD50-94B34B5A60E3}"/>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6B0D509A-1575-42E8-A795-258D53247AF1}"/>
              </a:ext>
            </a:extLst>
          </p:cNvPr>
          <p:cNvSpPr>
            <a:spLocks noGrp="1"/>
          </p:cNvSpPr>
          <p:nvPr>
            <p:ph type="sldNum" sz="quarter" idx="12"/>
          </p:nvPr>
        </p:nvSpPr>
        <p:spPr/>
        <p:txBody>
          <a:bodyPr/>
          <a:lstStyle/>
          <a:p>
            <a:fld id="{582C9CFE-7B17-4247-9251-DCADE4EDE758}" type="slidenum">
              <a:rPr lang="en-US" smtClean="0"/>
              <a:t>‹#›</a:t>
            </a:fld>
            <a:endParaRPr lang="en-US"/>
          </a:p>
        </p:txBody>
      </p:sp>
    </p:spTree>
    <p:extLst>
      <p:ext uri="{BB962C8B-B14F-4D97-AF65-F5344CB8AC3E}">
        <p14:creationId xmlns:p14="http://schemas.microsoft.com/office/powerpoint/2010/main" val="3043952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BCEA027-FEC1-4C92-92C4-9FC04ED75DAD}"/>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94D3422D-8C1F-4B31-AA31-EC7DF0494DA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6DA5927D-F0B0-4EA6-A913-877DFCF9912A}"/>
              </a:ext>
            </a:extLst>
          </p:cNvPr>
          <p:cNvSpPr>
            <a:spLocks noGrp="1"/>
          </p:cNvSpPr>
          <p:nvPr>
            <p:ph type="dt" sz="half" idx="10"/>
          </p:nvPr>
        </p:nvSpPr>
        <p:spPr/>
        <p:txBody>
          <a:bodyPr/>
          <a:lstStyle/>
          <a:p>
            <a:fld id="{1D46E242-E8A2-4309-B6D2-7ED8A35FE340}" type="datetimeFigureOut">
              <a:rPr lang="en-US" smtClean="0"/>
              <a:t>5/23/2022</a:t>
            </a:fld>
            <a:endParaRPr lang="en-US"/>
          </a:p>
        </p:txBody>
      </p:sp>
      <p:sp>
        <p:nvSpPr>
          <p:cNvPr id="5" name="Θέση υποσέλιδου 4">
            <a:extLst>
              <a:ext uri="{FF2B5EF4-FFF2-40B4-BE49-F238E27FC236}">
                <a16:creationId xmlns:a16="http://schemas.microsoft.com/office/drawing/2014/main" id="{566B0FAF-DCB1-48E4-88D5-F46F2BB5CADB}"/>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711D16E2-FC6B-4934-B21B-80851CCAF686}"/>
              </a:ext>
            </a:extLst>
          </p:cNvPr>
          <p:cNvSpPr>
            <a:spLocks noGrp="1"/>
          </p:cNvSpPr>
          <p:nvPr>
            <p:ph type="sldNum" sz="quarter" idx="12"/>
          </p:nvPr>
        </p:nvSpPr>
        <p:spPr/>
        <p:txBody>
          <a:bodyPr/>
          <a:lstStyle/>
          <a:p>
            <a:fld id="{582C9CFE-7B17-4247-9251-DCADE4EDE758}" type="slidenum">
              <a:rPr lang="en-US" smtClean="0"/>
              <a:t>‹#›</a:t>
            </a:fld>
            <a:endParaRPr lang="en-US"/>
          </a:p>
        </p:txBody>
      </p:sp>
    </p:spTree>
    <p:extLst>
      <p:ext uri="{BB962C8B-B14F-4D97-AF65-F5344CB8AC3E}">
        <p14:creationId xmlns:p14="http://schemas.microsoft.com/office/powerpoint/2010/main" val="888701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828B5D-5BEC-4AA0-B61C-D299F7F97F1D}"/>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90501170-A66A-4758-B016-F476822363D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560CEE98-20F5-4B6B-AE38-0D801A7B9479}"/>
              </a:ext>
            </a:extLst>
          </p:cNvPr>
          <p:cNvSpPr>
            <a:spLocks noGrp="1"/>
          </p:cNvSpPr>
          <p:nvPr>
            <p:ph type="dt" sz="half" idx="10"/>
          </p:nvPr>
        </p:nvSpPr>
        <p:spPr/>
        <p:txBody>
          <a:bodyPr/>
          <a:lstStyle/>
          <a:p>
            <a:fld id="{1D46E242-E8A2-4309-B6D2-7ED8A35FE340}" type="datetimeFigureOut">
              <a:rPr lang="en-US" smtClean="0"/>
              <a:t>5/23/2022</a:t>
            </a:fld>
            <a:endParaRPr lang="en-US"/>
          </a:p>
        </p:txBody>
      </p:sp>
      <p:sp>
        <p:nvSpPr>
          <p:cNvPr id="5" name="Θέση υποσέλιδου 4">
            <a:extLst>
              <a:ext uri="{FF2B5EF4-FFF2-40B4-BE49-F238E27FC236}">
                <a16:creationId xmlns:a16="http://schemas.microsoft.com/office/drawing/2014/main" id="{E5962857-9FA4-4970-A856-DBC21C80C6DF}"/>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123F8928-F0C7-41AC-9545-BB3A33C9F1FF}"/>
              </a:ext>
            </a:extLst>
          </p:cNvPr>
          <p:cNvSpPr>
            <a:spLocks noGrp="1"/>
          </p:cNvSpPr>
          <p:nvPr>
            <p:ph type="sldNum" sz="quarter" idx="12"/>
          </p:nvPr>
        </p:nvSpPr>
        <p:spPr/>
        <p:txBody>
          <a:bodyPr/>
          <a:lstStyle/>
          <a:p>
            <a:fld id="{582C9CFE-7B17-4247-9251-DCADE4EDE758}" type="slidenum">
              <a:rPr lang="en-US" smtClean="0"/>
              <a:t>‹#›</a:t>
            </a:fld>
            <a:endParaRPr lang="en-US"/>
          </a:p>
        </p:txBody>
      </p:sp>
    </p:spTree>
    <p:extLst>
      <p:ext uri="{BB962C8B-B14F-4D97-AF65-F5344CB8AC3E}">
        <p14:creationId xmlns:p14="http://schemas.microsoft.com/office/powerpoint/2010/main" val="3919403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EF5061-8D37-4240-AFA2-27B21404102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316BE37C-8075-4B11-BFBB-3382F90496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91F285F-226D-4F9F-93A5-31CDFD1E1628}"/>
              </a:ext>
            </a:extLst>
          </p:cNvPr>
          <p:cNvSpPr>
            <a:spLocks noGrp="1"/>
          </p:cNvSpPr>
          <p:nvPr>
            <p:ph type="dt" sz="half" idx="10"/>
          </p:nvPr>
        </p:nvSpPr>
        <p:spPr/>
        <p:txBody>
          <a:bodyPr/>
          <a:lstStyle/>
          <a:p>
            <a:fld id="{1D46E242-E8A2-4309-B6D2-7ED8A35FE340}" type="datetimeFigureOut">
              <a:rPr lang="en-US" smtClean="0"/>
              <a:t>5/23/2022</a:t>
            </a:fld>
            <a:endParaRPr lang="en-US"/>
          </a:p>
        </p:txBody>
      </p:sp>
      <p:sp>
        <p:nvSpPr>
          <p:cNvPr id="5" name="Θέση υποσέλιδου 4">
            <a:extLst>
              <a:ext uri="{FF2B5EF4-FFF2-40B4-BE49-F238E27FC236}">
                <a16:creationId xmlns:a16="http://schemas.microsoft.com/office/drawing/2014/main" id="{230FCB43-11BE-4094-955D-AE73E9006F9C}"/>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8C848159-E38B-47DF-BCD2-C519BBD76A5F}"/>
              </a:ext>
            </a:extLst>
          </p:cNvPr>
          <p:cNvSpPr>
            <a:spLocks noGrp="1"/>
          </p:cNvSpPr>
          <p:nvPr>
            <p:ph type="sldNum" sz="quarter" idx="12"/>
          </p:nvPr>
        </p:nvSpPr>
        <p:spPr/>
        <p:txBody>
          <a:bodyPr/>
          <a:lstStyle/>
          <a:p>
            <a:fld id="{582C9CFE-7B17-4247-9251-DCADE4EDE758}" type="slidenum">
              <a:rPr lang="en-US" smtClean="0"/>
              <a:t>‹#›</a:t>
            </a:fld>
            <a:endParaRPr lang="en-US"/>
          </a:p>
        </p:txBody>
      </p:sp>
    </p:spTree>
    <p:extLst>
      <p:ext uri="{BB962C8B-B14F-4D97-AF65-F5344CB8AC3E}">
        <p14:creationId xmlns:p14="http://schemas.microsoft.com/office/powerpoint/2010/main" val="292269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167EA8-E5D1-40BA-950F-28C63FF3D933}"/>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045821E2-1624-44F4-8C28-F889F2986E3D}"/>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B3F6CA8B-C17F-43C4-B923-6BB91FC1975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431E06EF-C55A-4966-A996-5A4562C46BA8}"/>
              </a:ext>
            </a:extLst>
          </p:cNvPr>
          <p:cNvSpPr>
            <a:spLocks noGrp="1"/>
          </p:cNvSpPr>
          <p:nvPr>
            <p:ph type="dt" sz="half" idx="10"/>
          </p:nvPr>
        </p:nvSpPr>
        <p:spPr/>
        <p:txBody>
          <a:bodyPr/>
          <a:lstStyle/>
          <a:p>
            <a:fld id="{1D46E242-E8A2-4309-B6D2-7ED8A35FE340}" type="datetimeFigureOut">
              <a:rPr lang="en-US" smtClean="0"/>
              <a:t>5/23/2022</a:t>
            </a:fld>
            <a:endParaRPr lang="en-US"/>
          </a:p>
        </p:txBody>
      </p:sp>
      <p:sp>
        <p:nvSpPr>
          <p:cNvPr id="6" name="Θέση υποσέλιδου 5">
            <a:extLst>
              <a:ext uri="{FF2B5EF4-FFF2-40B4-BE49-F238E27FC236}">
                <a16:creationId xmlns:a16="http://schemas.microsoft.com/office/drawing/2014/main" id="{4834571B-3D09-4547-B6E9-BB6692824AB2}"/>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4C72D8F6-852C-40DF-A46E-090E954756F5}"/>
              </a:ext>
            </a:extLst>
          </p:cNvPr>
          <p:cNvSpPr>
            <a:spLocks noGrp="1"/>
          </p:cNvSpPr>
          <p:nvPr>
            <p:ph type="sldNum" sz="quarter" idx="12"/>
          </p:nvPr>
        </p:nvSpPr>
        <p:spPr/>
        <p:txBody>
          <a:bodyPr/>
          <a:lstStyle/>
          <a:p>
            <a:fld id="{582C9CFE-7B17-4247-9251-DCADE4EDE758}" type="slidenum">
              <a:rPr lang="en-US" smtClean="0"/>
              <a:t>‹#›</a:t>
            </a:fld>
            <a:endParaRPr lang="en-US"/>
          </a:p>
        </p:txBody>
      </p:sp>
    </p:spTree>
    <p:extLst>
      <p:ext uri="{BB962C8B-B14F-4D97-AF65-F5344CB8AC3E}">
        <p14:creationId xmlns:p14="http://schemas.microsoft.com/office/powerpoint/2010/main" val="2867708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FDD8A6-0AF9-43C3-B235-2739EE8430E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350CE92F-C01C-4198-B029-910BB50D65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AB81E95-A532-4FC4-9939-BF7447C36A9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59C31311-DBFA-4489-83A9-97810195D2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144D59C-B778-484B-B3F1-7882BD65A9E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28DB4631-0EA1-4141-B973-92A9EEB8B4BA}"/>
              </a:ext>
            </a:extLst>
          </p:cNvPr>
          <p:cNvSpPr>
            <a:spLocks noGrp="1"/>
          </p:cNvSpPr>
          <p:nvPr>
            <p:ph type="dt" sz="half" idx="10"/>
          </p:nvPr>
        </p:nvSpPr>
        <p:spPr/>
        <p:txBody>
          <a:bodyPr/>
          <a:lstStyle/>
          <a:p>
            <a:fld id="{1D46E242-E8A2-4309-B6D2-7ED8A35FE340}" type="datetimeFigureOut">
              <a:rPr lang="en-US" smtClean="0"/>
              <a:t>5/23/2022</a:t>
            </a:fld>
            <a:endParaRPr lang="en-US"/>
          </a:p>
        </p:txBody>
      </p:sp>
      <p:sp>
        <p:nvSpPr>
          <p:cNvPr id="8" name="Θέση υποσέλιδου 7">
            <a:extLst>
              <a:ext uri="{FF2B5EF4-FFF2-40B4-BE49-F238E27FC236}">
                <a16:creationId xmlns:a16="http://schemas.microsoft.com/office/drawing/2014/main" id="{944CD8D3-A77A-46F0-AEA2-E958FE7FB0AF}"/>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36E3F069-0DB4-465D-8B2D-79D6300B638F}"/>
              </a:ext>
            </a:extLst>
          </p:cNvPr>
          <p:cNvSpPr>
            <a:spLocks noGrp="1"/>
          </p:cNvSpPr>
          <p:nvPr>
            <p:ph type="sldNum" sz="quarter" idx="12"/>
          </p:nvPr>
        </p:nvSpPr>
        <p:spPr/>
        <p:txBody>
          <a:bodyPr/>
          <a:lstStyle/>
          <a:p>
            <a:fld id="{582C9CFE-7B17-4247-9251-DCADE4EDE758}" type="slidenum">
              <a:rPr lang="en-US" smtClean="0"/>
              <a:t>‹#›</a:t>
            </a:fld>
            <a:endParaRPr lang="en-US"/>
          </a:p>
        </p:txBody>
      </p:sp>
    </p:spTree>
    <p:extLst>
      <p:ext uri="{BB962C8B-B14F-4D97-AF65-F5344CB8AC3E}">
        <p14:creationId xmlns:p14="http://schemas.microsoft.com/office/powerpoint/2010/main" val="302558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EBAECF-93A3-4195-A77F-C90CE396DCA7}"/>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701EC4C5-4CE1-45F2-933A-37AE3F33AC02}"/>
              </a:ext>
            </a:extLst>
          </p:cNvPr>
          <p:cNvSpPr>
            <a:spLocks noGrp="1"/>
          </p:cNvSpPr>
          <p:nvPr>
            <p:ph type="dt" sz="half" idx="10"/>
          </p:nvPr>
        </p:nvSpPr>
        <p:spPr/>
        <p:txBody>
          <a:bodyPr/>
          <a:lstStyle/>
          <a:p>
            <a:fld id="{1D46E242-E8A2-4309-B6D2-7ED8A35FE340}" type="datetimeFigureOut">
              <a:rPr lang="en-US" smtClean="0"/>
              <a:t>5/23/2022</a:t>
            </a:fld>
            <a:endParaRPr lang="en-US"/>
          </a:p>
        </p:txBody>
      </p:sp>
      <p:sp>
        <p:nvSpPr>
          <p:cNvPr id="4" name="Θέση υποσέλιδου 3">
            <a:extLst>
              <a:ext uri="{FF2B5EF4-FFF2-40B4-BE49-F238E27FC236}">
                <a16:creationId xmlns:a16="http://schemas.microsoft.com/office/drawing/2014/main" id="{E52C3769-63B7-423D-8F62-77B22F6740AA}"/>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879FED3A-6BE1-4E99-A347-5BBF881FFAC9}"/>
              </a:ext>
            </a:extLst>
          </p:cNvPr>
          <p:cNvSpPr>
            <a:spLocks noGrp="1"/>
          </p:cNvSpPr>
          <p:nvPr>
            <p:ph type="sldNum" sz="quarter" idx="12"/>
          </p:nvPr>
        </p:nvSpPr>
        <p:spPr/>
        <p:txBody>
          <a:bodyPr/>
          <a:lstStyle/>
          <a:p>
            <a:fld id="{582C9CFE-7B17-4247-9251-DCADE4EDE758}" type="slidenum">
              <a:rPr lang="en-US" smtClean="0"/>
              <a:t>‹#›</a:t>
            </a:fld>
            <a:endParaRPr lang="en-US"/>
          </a:p>
        </p:txBody>
      </p:sp>
    </p:spTree>
    <p:extLst>
      <p:ext uri="{BB962C8B-B14F-4D97-AF65-F5344CB8AC3E}">
        <p14:creationId xmlns:p14="http://schemas.microsoft.com/office/powerpoint/2010/main" val="2415980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B45C8E5-0DB9-41C9-8644-925FA60BAE74}"/>
              </a:ext>
            </a:extLst>
          </p:cNvPr>
          <p:cNvSpPr>
            <a:spLocks noGrp="1"/>
          </p:cNvSpPr>
          <p:nvPr>
            <p:ph type="dt" sz="half" idx="10"/>
          </p:nvPr>
        </p:nvSpPr>
        <p:spPr/>
        <p:txBody>
          <a:bodyPr/>
          <a:lstStyle/>
          <a:p>
            <a:fld id="{1D46E242-E8A2-4309-B6D2-7ED8A35FE340}" type="datetimeFigureOut">
              <a:rPr lang="en-US" smtClean="0"/>
              <a:t>5/23/2022</a:t>
            </a:fld>
            <a:endParaRPr lang="en-US"/>
          </a:p>
        </p:txBody>
      </p:sp>
      <p:sp>
        <p:nvSpPr>
          <p:cNvPr id="3" name="Θέση υποσέλιδου 2">
            <a:extLst>
              <a:ext uri="{FF2B5EF4-FFF2-40B4-BE49-F238E27FC236}">
                <a16:creationId xmlns:a16="http://schemas.microsoft.com/office/drawing/2014/main" id="{A37B40A3-9623-480B-A34C-A6C933CA247B}"/>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97A83373-5181-4796-963D-742D4DF58042}"/>
              </a:ext>
            </a:extLst>
          </p:cNvPr>
          <p:cNvSpPr>
            <a:spLocks noGrp="1"/>
          </p:cNvSpPr>
          <p:nvPr>
            <p:ph type="sldNum" sz="quarter" idx="12"/>
          </p:nvPr>
        </p:nvSpPr>
        <p:spPr/>
        <p:txBody>
          <a:bodyPr/>
          <a:lstStyle/>
          <a:p>
            <a:fld id="{582C9CFE-7B17-4247-9251-DCADE4EDE758}" type="slidenum">
              <a:rPr lang="en-US" smtClean="0"/>
              <a:t>‹#›</a:t>
            </a:fld>
            <a:endParaRPr lang="en-US"/>
          </a:p>
        </p:txBody>
      </p:sp>
    </p:spTree>
    <p:extLst>
      <p:ext uri="{BB962C8B-B14F-4D97-AF65-F5344CB8AC3E}">
        <p14:creationId xmlns:p14="http://schemas.microsoft.com/office/powerpoint/2010/main" val="105462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52DA09-E9E3-49CE-9BED-A088FDB2A69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BDF57ED8-3092-4963-A852-E4CBB06682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C6DD6591-CAE1-4366-9AF7-E62E51E52F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3EF0D1D-08AF-4550-8087-DF57BD00EF4A}"/>
              </a:ext>
            </a:extLst>
          </p:cNvPr>
          <p:cNvSpPr>
            <a:spLocks noGrp="1"/>
          </p:cNvSpPr>
          <p:nvPr>
            <p:ph type="dt" sz="half" idx="10"/>
          </p:nvPr>
        </p:nvSpPr>
        <p:spPr/>
        <p:txBody>
          <a:bodyPr/>
          <a:lstStyle/>
          <a:p>
            <a:fld id="{1D46E242-E8A2-4309-B6D2-7ED8A35FE340}" type="datetimeFigureOut">
              <a:rPr lang="en-US" smtClean="0"/>
              <a:t>5/23/2022</a:t>
            </a:fld>
            <a:endParaRPr lang="en-US"/>
          </a:p>
        </p:txBody>
      </p:sp>
      <p:sp>
        <p:nvSpPr>
          <p:cNvPr id="6" name="Θέση υποσέλιδου 5">
            <a:extLst>
              <a:ext uri="{FF2B5EF4-FFF2-40B4-BE49-F238E27FC236}">
                <a16:creationId xmlns:a16="http://schemas.microsoft.com/office/drawing/2014/main" id="{FDFD2F60-5E18-4F34-96E9-D99B71871EA2}"/>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EBB0C95B-ED1F-4CF5-922A-F21D647FECB0}"/>
              </a:ext>
            </a:extLst>
          </p:cNvPr>
          <p:cNvSpPr>
            <a:spLocks noGrp="1"/>
          </p:cNvSpPr>
          <p:nvPr>
            <p:ph type="sldNum" sz="quarter" idx="12"/>
          </p:nvPr>
        </p:nvSpPr>
        <p:spPr/>
        <p:txBody>
          <a:bodyPr/>
          <a:lstStyle/>
          <a:p>
            <a:fld id="{582C9CFE-7B17-4247-9251-DCADE4EDE758}" type="slidenum">
              <a:rPr lang="en-US" smtClean="0"/>
              <a:t>‹#›</a:t>
            </a:fld>
            <a:endParaRPr lang="en-US"/>
          </a:p>
        </p:txBody>
      </p:sp>
    </p:spTree>
    <p:extLst>
      <p:ext uri="{BB962C8B-B14F-4D97-AF65-F5344CB8AC3E}">
        <p14:creationId xmlns:p14="http://schemas.microsoft.com/office/powerpoint/2010/main" val="2719131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20C0A6-6D44-4B43-8C30-A35216F6825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C8B3F80B-12E5-4552-85B9-D455BAB44D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FBF9B61C-971E-4CA3-B2CF-9087A37D05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6D3BF02-0433-46EF-A662-6EBBCD55DD98}"/>
              </a:ext>
            </a:extLst>
          </p:cNvPr>
          <p:cNvSpPr>
            <a:spLocks noGrp="1"/>
          </p:cNvSpPr>
          <p:nvPr>
            <p:ph type="dt" sz="half" idx="10"/>
          </p:nvPr>
        </p:nvSpPr>
        <p:spPr/>
        <p:txBody>
          <a:bodyPr/>
          <a:lstStyle/>
          <a:p>
            <a:fld id="{1D46E242-E8A2-4309-B6D2-7ED8A35FE340}" type="datetimeFigureOut">
              <a:rPr lang="en-US" smtClean="0"/>
              <a:t>5/23/2022</a:t>
            </a:fld>
            <a:endParaRPr lang="en-US"/>
          </a:p>
        </p:txBody>
      </p:sp>
      <p:sp>
        <p:nvSpPr>
          <p:cNvPr id="6" name="Θέση υποσέλιδου 5">
            <a:extLst>
              <a:ext uri="{FF2B5EF4-FFF2-40B4-BE49-F238E27FC236}">
                <a16:creationId xmlns:a16="http://schemas.microsoft.com/office/drawing/2014/main" id="{BE9EA731-9329-4261-A78B-234C32B56940}"/>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22BE7A4C-15CF-4A66-8C5B-47697BCEA5A8}"/>
              </a:ext>
            </a:extLst>
          </p:cNvPr>
          <p:cNvSpPr>
            <a:spLocks noGrp="1"/>
          </p:cNvSpPr>
          <p:nvPr>
            <p:ph type="sldNum" sz="quarter" idx="12"/>
          </p:nvPr>
        </p:nvSpPr>
        <p:spPr/>
        <p:txBody>
          <a:bodyPr/>
          <a:lstStyle/>
          <a:p>
            <a:fld id="{582C9CFE-7B17-4247-9251-DCADE4EDE758}" type="slidenum">
              <a:rPr lang="en-US" smtClean="0"/>
              <a:t>‹#›</a:t>
            </a:fld>
            <a:endParaRPr lang="en-US"/>
          </a:p>
        </p:txBody>
      </p:sp>
    </p:spTree>
    <p:extLst>
      <p:ext uri="{BB962C8B-B14F-4D97-AF65-F5344CB8AC3E}">
        <p14:creationId xmlns:p14="http://schemas.microsoft.com/office/powerpoint/2010/main" val="411361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D84B8F5-06ED-46D7-8581-7C28127A30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A38A2D5C-C6EC-410A-A3E9-684EB74EA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B117BFD2-3F10-43B7-ACE6-06D1037B15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6E242-E8A2-4309-B6D2-7ED8A35FE340}" type="datetimeFigureOut">
              <a:rPr lang="en-US" smtClean="0"/>
              <a:t>5/23/2022</a:t>
            </a:fld>
            <a:endParaRPr lang="en-US"/>
          </a:p>
        </p:txBody>
      </p:sp>
      <p:sp>
        <p:nvSpPr>
          <p:cNvPr id="5" name="Θέση υποσέλιδου 4">
            <a:extLst>
              <a:ext uri="{FF2B5EF4-FFF2-40B4-BE49-F238E27FC236}">
                <a16:creationId xmlns:a16="http://schemas.microsoft.com/office/drawing/2014/main" id="{64159133-8AA9-442C-A85D-A641E34C1B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D90B396E-D7B7-434D-B7AD-C3C7A85005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C9CFE-7B17-4247-9251-DCADE4EDE758}" type="slidenum">
              <a:rPr lang="en-US" smtClean="0"/>
              <a:t>‹#›</a:t>
            </a:fld>
            <a:endParaRPr lang="en-US"/>
          </a:p>
        </p:txBody>
      </p:sp>
    </p:spTree>
    <p:extLst>
      <p:ext uri="{BB962C8B-B14F-4D97-AF65-F5344CB8AC3E}">
        <p14:creationId xmlns:p14="http://schemas.microsoft.com/office/powerpoint/2010/main" val="2860936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5690BC-1620-46E9-8269-C169EA76878A}"/>
              </a:ext>
            </a:extLst>
          </p:cNvPr>
          <p:cNvSpPr>
            <a:spLocks noGrp="1"/>
          </p:cNvSpPr>
          <p:nvPr>
            <p:ph type="ctrTitle"/>
          </p:nvPr>
        </p:nvSpPr>
        <p:spPr>
          <a:xfrm>
            <a:off x="7464614" y="1783959"/>
            <a:ext cx="4087306" cy="2889114"/>
          </a:xfrm>
        </p:spPr>
        <p:txBody>
          <a:bodyPr anchor="b">
            <a:normAutofit/>
          </a:bodyPr>
          <a:lstStyle/>
          <a:p>
            <a:pPr marL="0" marR="0" algn="l">
              <a:spcBef>
                <a:spcPts val="0"/>
              </a:spcBef>
              <a:spcAft>
                <a:spcPts val="800"/>
              </a:spcAft>
            </a:pPr>
            <a:r>
              <a:rPr lang="el-GR" sz="3800" b="1">
                <a:effectLst/>
                <a:latin typeface="Calibri" panose="020F0502020204030204" pitchFamily="34" charset="0"/>
                <a:ea typeface="Calibri" panose="020F0502020204030204" pitchFamily="34" charset="0"/>
                <a:cs typeface="Times New Roman" panose="02020603050405020304" pitchFamily="18" charset="0"/>
              </a:rPr>
              <a:t>Πρόσφυγες, Μετανάστες – Ρατσισμός – Ξενοφοβία</a:t>
            </a:r>
            <a:br>
              <a:rPr lang="en-US" sz="3800">
                <a:effectLst/>
                <a:latin typeface="Calibri" panose="020F0502020204030204" pitchFamily="34" charset="0"/>
                <a:ea typeface="Calibri" panose="020F0502020204030204" pitchFamily="34" charset="0"/>
                <a:cs typeface="Times New Roman" panose="02020603050405020304" pitchFamily="18" charset="0"/>
              </a:rPr>
            </a:br>
            <a:endParaRPr lang="en-US" sz="3800"/>
          </a:p>
        </p:txBody>
      </p:sp>
      <p:sp>
        <p:nvSpPr>
          <p:cNvPr id="3" name="Υπότιτλος 2">
            <a:extLst>
              <a:ext uri="{FF2B5EF4-FFF2-40B4-BE49-F238E27FC236}">
                <a16:creationId xmlns:a16="http://schemas.microsoft.com/office/drawing/2014/main" id="{242B71E5-3EFB-4C73-ABBC-A8B57708FD11}"/>
              </a:ext>
            </a:extLst>
          </p:cNvPr>
          <p:cNvSpPr>
            <a:spLocks noGrp="1"/>
          </p:cNvSpPr>
          <p:nvPr>
            <p:ph type="subTitle" idx="1"/>
          </p:nvPr>
        </p:nvSpPr>
        <p:spPr>
          <a:xfrm>
            <a:off x="7028496" y="4750893"/>
            <a:ext cx="4978625" cy="1919730"/>
          </a:xfrm>
        </p:spPr>
        <p:txBody>
          <a:bodyPr anchor="t">
            <a:normAutofit/>
          </a:bodyPr>
          <a:lstStyle/>
          <a:p>
            <a:pPr marL="0" marR="0" algn="l">
              <a:spcBef>
                <a:spcPts val="0"/>
              </a:spcBef>
              <a:spcAft>
                <a:spcPts val="8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Μαθητές: Β’ ΕΠΑΛ Μετσόβου</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8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Εκπαιδευτικοί: Σ.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Μαστρογιαννάκης</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Μ. Τσέλιου, Δ. Ζιώγος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8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Σχολικό Έτος: 2021 - 2022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1300" dirty="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Εικόνα 3" descr="Εικόνα που περιέχει σκούρος, σπηλιά&#10;&#10;Περιγραφή που δημιουργήθηκε αυτόματα">
            <a:extLst>
              <a:ext uri="{FF2B5EF4-FFF2-40B4-BE49-F238E27FC236}">
                <a16:creationId xmlns:a16="http://schemas.microsoft.com/office/drawing/2014/main" id="{D75A9189-523A-4DE2-B667-1FA2549C6C8F}"/>
              </a:ext>
            </a:extLst>
          </p:cNvPr>
          <p:cNvPicPr>
            <a:picLocks noChangeAspect="1"/>
          </p:cNvPicPr>
          <p:nvPr/>
        </p:nvPicPr>
        <p:blipFill rotWithShape="1">
          <a:blip r:embed="rId2">
            <a:extLst>
              <a:ext uri="{28A0092B-C50C-407E-A947-70E740481C1C}">
                <a14:useLocalDpi xmlns:a14="http://schemas.microsoft.com/office/drawing/2010/main" val="0"/>
              </a:ext>
            </a:extLst>
          </a:blip>
          <a:srcRect t="2426"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p:spPr>
      </p:pic>
    </p:spTree>
    <p:extLst>
      <p:ext uri="{BB962C8B-B14F-4D97-AF65-F5344CB8AC3E}">
        <p14:creationId xmlns:p14="http://schemas.microsoft.com/office/powerpoint/2010/main" val="15883847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mo Universalis: ΠΡΟΣΦΥΓΕΣ - ΠΡΟΣΦΥΓΙΑ ΣΤΗ ΛΟΓΟΤΕΧΝΙΑ ΚΑΙ ΤΗΝ ΤΕΧΝΗ">
            <a:extLst>
              <a:ext uri="{FF2B5EF4-FFF2-40B4-BE49-F238E27FC236}">
                <a16:creationId xmlns:a16="http://schemas.microsoft.com/office/drawing/2014/main" id="{28E6DDC0-F10C-4382-BCDB-834EE350E0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69"/>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798B2A67-75BE-4F07-96B7-5C9858318C02}"/>
              </a:ext>
            </a:extLst>
          </p:cNvPr>
          <p:cNvSpPr>
            <a:spLocks noGrp="1"/>
          </p:cNvSpPr>
          <p:nvPr>
            <p:ph type="title"/>
          </p:nvPr>
        </p:nvSpPr>
        <p:spPr>
          <a:xfrm>
            <a:off x="7531610" y="365125"/>
            <a:ext cx="3822189" cy="1899912"/>
          </a:xfrm>
        </p:spPr>
        <p:txBody>
          <a:bodyPr>
            <a:normAutofit/>
          </a:bodyPr>
          <a:lstStyle/>
          <a:p>
            <a:r>
              <a:rPr lang="el-GR" sz="4000" b="1">
                <a:effectLst/>
                <a:latin typeface="Calibri" panose="020F0502020204030204" pitchFamily="34" charset="0"/>
                <a:ea typeface="Calibri" panose="020F0502020204030204" pitchFamily="34" charset="0"/>
                <a:cs typeface="Times New Roman" panose="02020603050405020304" pitchFamily="18" charset="0"/>
              </a:rPr>
              <a:t>Ψυχολογικοί παράγοντες</a:t>
            </a:r>
            <a:endParaRPr lang="en-US" sz="4000"/>
          </a:p>
        </p:txBody>
      </p:sp>
      <p:sp>
        <p:nvSpPr>
          <p:cNvPr id="3" name="Θέση περιεχομένου 2">
            <a:extLst>
              <a:ext uri="{FF2B5EF4-FFF2-40B4-BE49-F238E27FC236}">
                <a16:creationId xmlns:a16="http://schemas.microsoft.com/office/drawing/2014/main" id="{140E4E96-6AB8-4336-AC3B-AF56DD731048}"/>
              </a:ext>
            </a:extLst>
          </p:cNvPr>
          <p:cNvSpPr>
            <a:spLocks noGrp="1"/>
          </p:cNvSpPr>
          <p:nvPr>
            <p:ph idx="1"/>
          </p:nvPr>
        </p:nvSpPr>
        <p:spPr>
          <a:xfrm>
            <a:off x="7531610" y="2434201"/>
            <a:ext cx="3822189" cy="3742762"/>
          </a:xfrm>
        </p:spPr>
        <p:txBody>
          <a:bodyPr>
            <a:normAutofit/>
          </a:bodyPr>
          <a:lstStyle/>
          <a:p>
            <a:pPr marL="0" marR="0" algn="just">
              <a:spcBef>
                <a:spcPts val="0"/>
              </a:spcBef>
              <a:spcAft>
                <a:spcPts val="10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Πολλές φορές άνθρωποι ωθούνται στη μετανάστευση από τυχοδιωκτισμό ή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φιλαποδημία</a:t>
            </a:r>
            <a:r>
              <a:rPr lang="el-GR" sz="2000" dirty="0">
                <a:effectLst/>
                <a:latin typeface="Calibri" panose="020F0502020204030204" pitchFamily="34" charset="0"/>
                <a:ea typeface="Calibri" panose="020F0502020204030204" pitchFamily="34" charset="0"/>
                <a:cs typeface="Times New Roman" panose="02020603050405020304" pitchFamily="18" charset="0"/>
              </a:rPr>
              <a:t> ή τέλος μιμητικά, ακολουθώντας την κρατούσα τάση μίας συγκεκριμένης χρονικής περιόδου και τους γνωστούς, φίλους, συγγενείς, ομοπάτριους κ.λπ. που προηγήθηκαν.</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3311704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4C386314-927B-424F-A6F8-E1597F181421}"/>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l-GR" sz="2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ΠΡΟΣΦΥΓΕΣ</a:t>
            </a:r>
            <a:endParaRPr lang="en-US" sz="2600">
              <a:solidFill>
                <a:srgbClr val="FFFFFF"/>
              </a:solidFill>
            </a:endParaRPr>
          </a:p>
        </p:txBody>
      </p:sp>
      <p:pic>
        <p:nvPicPr>
          <p:cNvPr id="4" name="Εικόνα 3">
            <a:extLst>
              <a:ext uri="{FF2B5EF4-FFF2-40B4-BE49-F238E27FC236}">
                <a16:creationId xmlns:a16="http://schemas.microsoft.com/office/drawing/2014/main" id="{981E2A09-7649-4CD0-90CA-1AE4A0FF7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038600" y="1349351"/>
            <a:ext cx="7188199" cy="3019042"/>
          </a:xfrm>
          <a:prstGeom prst="rect">
            <a:avLst/>
          </a:prstGeom>
          <a:noFill/>
        </p:spPr>
      </p:pic>
      <p:sp>
        <p:nvSpPr>
          <p:cNvPr id="3" name="Θέση περιεχομένου 2">
            <a:extLst>
              <a:ext uri="{FF2B5EF4-FFF2-40B4-BE49-F238E27FC236}">
                <a16:creationId xmlns:a16="http://schemas.microsoft.com/office/drawing/2014/main" id="{7437D956-CE06-48DF-B01D-802A58803C1C}"/>
              </a:ext>
            </a:extLst>
          </p:cNvPr>
          <p:cNvSpPr>
            <a:spLocks noGrp="1"/>
          </p:cNvSpPr>
          <p:nvPr>
            <p:ph idx="1"/>
          </p:nvPr>
        </p:nvSpPr>
        <p:spPr>
          <a:xfrm>
            <a:off x="2413416" y="4884872"/>
            <a:ext cx="9458794" cy="1800741"/>
          </a:xfrm>
        </p:spPr>
        <p:txBody>
          <a:bodyPr>
            <a:normAutofit fontScale="92500"/>
          </a:bodyPr>
          <a:lstStyle/>
          <a:p>
            <a:pPr marL="0" marR="0" indent="0" algn="just">
              <a:spcBef>
                <a:spcPts val="0"/>
              </a:spcBef>
              <a:spcAft>
                <a:spcPts val="10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Πρόσφυγας είναι αυτός που δεν είχε άλλη επιλογή παρά να φύγει από την πατρίδα του. Ο όρος πρόσφυγας αναφέρεται σε άτομο το οποίο βρίσκεται εκτός της χώρας καταγωγής του και έχει δικαιολογημένο φόβο δίωξης εξαιτίας της φυλής, της θρησκείας, της εθνικότητας, της συμμετοχής του σε συγκεκριμένη κοινωνική ομάδα ή των πολιτικών του πεποιθήσεων και γι' αυτό το λόγο δεν μπορεί ή δεν επιθυμεί να επιστρέψει στην χώρα του. Για τους παραπάνω λόγους, δικαιούνται άσυλο και διεθνή προστασία στη χώρα όπου καταφεύγουν.</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300" dirty="0"/>
          </a:p>
        </p:txBody>
      </p:sp>
    </p:spTree>
    <p:extLst>
      <p:ext uri="{BB962C8B-B14F-4D97-AF65-F5344CB8AC3E}">
        <p14:creationId xmlns:p14="http://schemas.microsoft.com/office/powerpoint/2010/main" val="3394200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2EA2E46-B3CA-4B85-8B88-48317F90060B}"/>
              </a:ext>
            </a:extLst>
          </p:cNvPr>
          <p:cNvSpPr>
            <a:spLocks noGrp="1"/>
          </p:cNvSpPr>
          <p:nvPr>
            <p:ph type="title"/>
          </p:nvPr>
        </p:nvSpPr>
        <p:spPr>
          <a:xfrm>
            <a:off x="838200" y="365760"/>
            <a:ext cx="10515600" cy="1325563"/>
          </a:xfrm>
        </p:spPr>
        <p:txBody>
          <a:bodyPr>
            <a:normAutofit/>
          </a:bodyPr>
          <a:lstStyle/>
          <a:p>
            <a:r>
              <a:rPr lang="el-GR"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Τα κυριότερα προβλήματα των προσφύγων στην Ελλάδα (1/2)</a:t>
            </a:r>
            <a:endParaRPr lang="en-US">
              <a:solidFill>
                <a:schemeClr val="bg1"/>
              </a:solidFill>
            </a:endParaRPr>
          </a:p>
        </p:txBody>
      </p:sp>
      <p:sp>
        <p:nvSpPr>
          <p:cNvPr id="3" name="Θέση περιεχομένου 2">
            <a:extLst>
              <a:ext uri="{FF2B5EF4-FFF2-40B4-BE49-F238E27FC236}">
                <a16:creationId xmlns:a16="http://schemas.microsoft.com/office/drawing/2014/main" id="{858D4A8A-39FD-4E7F-803D-0DF637B55664}"/>
              </a:ext>
            </a:extLst>
          </p:cNvPr>
          <p:cNvSpPr>
            <a:spLocks noGrp="1"/>
          </p:cNvSpPr>
          <p:nvPr>
            <p:ph idx="1"/>
          </p:nvPr>
        </p:nvSpPr>
        <p:spPr>
          <a:xfrm>
            <a:off x="841248" y="2276857"/>
            <a:ext cx="5015484" cy="3900106"/>
          </a:xfrm>
        </p:spPr>
        <p:txBody>
          <a:bodyPr anchor="ctr">
            <a:normAutofit/>
          </a:bodyPr>
          <a:lstStyle/>
          <a:p>
            <a:pPr marL="342900" marR="0" lvl="0" indent="-342900">
              <a:spcBef>
                <a:spcPts val="0"/>
              </a:spcBef>
              <a:spcAft>
                <a:spcPts val="1000"/>
              </a:spcAft>
              <a:buFont typeface="Symbol" panose="05050102010706020507" pitchFamily="18" charset="2"/>
              <a:buChar char=""/>
            </a:pPr>
            <a:r>
              <a:rPr lang="el-GR" sz="2200">
                <a:effectLst/>
                <a:latin typeface="Calibri" panose="020F0502020204030204" pitchFamily="34" charset="0"/>
                <a:ea typeface="Calibri" panose="020F0502020204030204" pitchFamily="34" charset="0"/>
                <a:cs typeface="Times New Roman" panose="02020603050405020304" pitchFamily="18" charset="0"/>
              </a:rPr>
              <a:t>Κακομεταχείριση</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l-GR" sz="2200">
                <a:effectLst/>
                <a:latin typeface="Calibri" panose="020F0502020204030204" pitchFamily="34" charset="0"/>
                <a:ea typeface="Calibri" panose="020F0502020204030204" pitchFamily="34" charset="0"/>
                <a:cs typeface="Times New Roman" panose="02020603050405020304" pitchFamily="18" charset="0"/>
              </a:rPr>
              <a:t>Συνθήκες κράτησης που δεν είναι σύμφωνες με τα διεθνή πρότυπα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l-GR" sz="2200">
                <a:effectLst/>
                <a:latin typeface="Calibri" panose="020F0502020204030204" pitchFamily="34" charset="0"/>
                <a:ea typeface="Calibri" panose="020F0502020204030204" pitchFamily="34" charset="0"/>
                <a:cs typeface="Times New Roman" panose="02020603050405020304" pitchFamily="18" charset="0"/>
              </a:rPr>
              <a:t>Συνθήκες διαβίωσης. Οι πρόσφυγες συχνά ζουν στο δρόμο ή σε καταυλισμούς. Τα κέντρα υποδοχής προσφύγων είναι ελάχιστα.</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l-GR" sz="2200">
                <a:effectLst/>
                <a:latin typeface="Calibri" panose="020F0502020204030204" pitchFamily="34" charset="0"/>
                <a:ea typeface="Calibri" panose="020F0502020204030204" pitchFamily="34" charset="0"/>
                <a:cs typeface="Times New Roman" panose="02020603050405020304" pitchFamily="18" charset="0"/>
              </a:rPr>
              <a:t>Δυσκολία πρόσβασης στη διαδικασία ασύλου.</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a:p>
        </p:txBody>
      </p:sp>
      <p:pic>
        <p:nvPicPr>
          <p:cNvPr id="4" name="Εικόνα 3" descr="8 ways to solve the refugee crisis according to Amnesty International -  thediplomat.grthediplomat.gr">
            <a:extLst>
              <a:ext uri="{FF2B5EF4-FFF2-40B4-BE49-F238E27FC236}">
                <a16:creationId xmlns:a16="http://schemas.microsoft.com/office/drawing/2014/main" id="{92543C48-347D-4A2A-BD38-86F7161D08B8}"/>
              </a:ext>
            </a:extLst>
          </p:cNvPr>
          <p:cNvPicPr>
            <a:picLocks noChangeAspect="1"/>
          </p:cNvPicPr>
          <p:nvPr/>
        </p:nvPicPr>
        <p:blipFill rotWithShape="1">
          <a:blip r:embed="rId2">
            <a:extLst>
              <a:ext uri="{28A0092B-C50C-407E-A947-70E740481C1C}">
                <a14:useLocalDpi xmlns:a14="http://schemas.microsoft.com/office/drawing/2010/main" val="0"/>
              </a:ext>
            </a:extLst>
          </a:blip>
          <a:srcRect r="14160" b="-1"/>
          <a:stretch/>
        </p:blipFill>
        <p:spPr bwMode="auto">
          <a:xfrm>
            <a:off x="6335270" y="2276857"/>
            <a:ext cx="5015484" cy="3900106"/>
          </a:xfrm>
          <a:prstGeom prst="rect">
            <a:avLst/>
          </a:prstGeom>
          <a:noFill/>
        </p:spPr>
      </p:pic>
    </p:spTree>
    <p:extLst>
      <p:ext uri="{BB962C8B-B14F-4D97-AF65-F5344CB8AC3E}">
        <p14:creationId xmlns:p14="http://schemas.microsoft.com/office/powerpoint/2010/main" val="2002467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2EA2E46-B3CA-4B85-8B88-48317F90060B}"/>
              </a:ext>
            </a:extLst>
          </p:cNvPr>
          <p:cNvSpPr>
            <a:spLocks noGrp="1"/>
          </p:cNvSpPr>
          <p:nvPr>
            <p:ph type="title"/>
          </p:nvPr>
        </p:nvSpPr>
        <p:spPr>
          <a:xfrm>
            <a:off x="838200" y="365760"/>
            <a:ext cx="10515600" cy="1325563"/>
          </a:xfrm>
        </p:spPr>
        <p:txBody>
          <a:bodyPr>
            <a:normAutofit/>
          </a:bodyPr>
          <a:lstStyle/>
          <a:p>
            <a:r>
              <a:rPr lang="el-GR"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Τα κυριότερα προβλήματα των προσφύγων στην Ελλάδα (2/2)</a:t>
            </a:r>
            <a:endParaRPr lang="en-US">
              <a:solidFill>
                <a:schemeClr val="bg1"/>
              </a:solidFill>
            </a:endParaRPr>
          </a:p>
        </p:txBody>
      </p:sp>
      <p:sp>
        <p:nvSpPr>
          <p:cNvPr id="3" name="Θέση περιεχομένου 2">
            <a:extLst>
              <a:ext uri="{FF2B5EF4-FFF2-40B4-BE49-F238E27FC236}">
                <a16:creationId xmlns:a16="http://schemas.microsoft.com/office/drawing/2014/main" id="{858D4A8A-39FD-4E7F-803D-0DF637B55664}"/>
              </a:ext>
            </a:extLst>
          </p:cNvPr>
          <p:cNvSpPr>
            <a:spLocks noGrp="1"/>
          </p:cNvSpPr>
          <p:nvPr>
            <p:ph idx="1"/>
          </p:nvPr>
        </p:nvSpPr>
        <p:spPr>
          <a:xfrm>
            <a:off x="841248" y="2276857"/>
            <a:ext cx="5015484" cy="3900106"/>
          </a:xfrm>
        </p:spPr>
        <p:txBody>
          <a:bodyPr anchor="ctr">
            <a:normAutofit/>
          </a:bodyPr>
          <a:lstStyle/>
          <a:p>
            <a:pPr marL="342900" marR="0" lvl="0" indent="-342900">
              <a:spcBef>
                <a:spcPts val="0"/>
              </a:spcBef>
              <a:spcAft>
                <a:spcPts val="1000"/>
              </a:spcAft>
              <a:buFont typeface="Symbol" panose="05050102010706020507" pitchFamily="18" charset="2"/>
              <a:buChar char=""/>
            </a:pPr>
            <a:r>
              <a:rPr lang="el-GR" sz="1900">
                <a:effectLst/>
                <a:latin typeface="Calibri" panose="020F0502020204030204" pitchFamily="34" charset="0"/>
                <a:ea typeface="Calibri" panose="020F0502020204030204" pitchFamily="34" charset="0"/>
                <a:cs typeface="Times New Roman" panose="02020603050405020304" pitchFamily="18" charset="0"/>
              </a:rPr>
              <a:t>Δυσκολία πρόσβασης στη διαδικασία ασύλου.</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l-GR" sz="1900">
                <a:effectLst/>
                <a:latin typeface="Calibri" panose="020F0502020204030204" pitchFamily="34" charset="0"/>
                <a:ea typeface="Calibri" panose="020F0502020204030204" pitchFamily="34" charset="0"/>
                <a:cs typeface="Times New Roman" panose="02020603050405020304" pitchFamily="18" charset="0"/>
              </a:rPr>
              <a:t>Ελλείψεις στη διαδικασία εξέτασης αιτήσεων ασύλου (απόρριψη αιτήσεων χωρίς να εξετάζεται η ουσία, έλλειψη κατάρτισης της επιτροπής και έλλειψη μεταφραστών).</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l-GR" sz="1900">
                <a:effectLst/>
                <a:latin typeface="Calibri" panose="020F0502020204030204" pitchFamily="34" charset="0"/>
                <a:ea typeface="Calibri" panose="020F0502020204030204" pitchFamily="34" charset="0"/>
                <a:cs typeface="Times New Roman" panose="02020603050405020304" pitchFamily="18" charset="0"/>
              </a:rPr>
              <a:t>Ο εξαιρετικά μικρός αριθμός αποδοχής αιτήσεων ασύλου. Το 2008, από τις 29.573 αιτήσεις, δεκτές έγιναν μόνο 14 στο πρώτο βαθμό!</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l-GR" sz="1900">
                <a:effectLst/>
                <a:latin typeface="Calibri" panose="020F0502020204030204" pitchFamily="34" charset="0"/>
                <a:ea typeface="Calibri" panose="020F0502020204030204" pitchFamily="34" charset="0"/>
                <a:cs typeface="Times New Roman" panose="02020603050405020304" pitchFamily="18" charset="0"/>
              </a:rPr>
              <a:t>Επαναπροωθήσεις από την Ελλάδα στη χώρα προέλευσης.</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endParaRPr lang="en-US" sz="1900"/>
          </a:p>
        </p:txBody>
      </p:sp>
      <p:pic>
        <p:nvPicPr>
          <p:cNvPr id="3074" name="Picture 2" descr="Understanding the Refugee Issue">
            <a:extLst>
              <a:ext uri="{FF2B5EF4-FFF2-40B4-BE49-F238E27FC236}">
                <a16:creationId xmlns:a16="http://schemas.microsoft.com/office/drawing/2014/main" id="{7D51EBF2-ECB4-4C63-B1C2-B2A5AE2812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34" r="13426" b="-3"/>
          <a:stretch/>
        </p:blipFill>
        <p:spPr bwMode="auto">
          <a:xfrm>
            <a:off x="6335270" y="2276857"/>
            <a:ext cx="5015484" cy="390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327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AE7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ED269130-F5B9-49CB-B232-527041D52B8F}"/>
              </a:ext>
            </a:extLst>
          </p:cNvPr>
          <p:cNvSpPr>
            <a:spLocks noGrp="1"/>
          </p:cNvSpPr>
          <p:nvPr>
            <p:ph type="title"/>
          </p:nvPr>
        </p:nvSpPr>
        <p:spPr>
          <a:xfrm>
            <a:off x="524256" y="516804"/>
            <a:ext cx="6594189" cy="1625210"/>
          </a:xfrm>
        </p:spPr>
        <p:txBody>
          <a:bodyPr>
            <a:normAutofit/>
          </a:bodyPr>
          <a:lstStyle/>
          <a:p>
            <a:pPr marL="0" marR="0">
              <a:spcBef>
                <a:spcPts val="0"/>
              </a:spcBef>
              <a:spcAft>
                <a:spcPts val="1000"/>
              </a:spcAft>
            </a:pPr>
            <a:r>
              <a:rPr lang="el-GR" sz="37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Ποιος θεωρείται αιτών άσυλου;</a:t>
            </a:r>
            <a:br>
              <a:rPr lang="en-US" sz="37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3700">
              <a:solidFill>
                <a:srgbClr val="FFFFFF"/>
              </a:solidFill>
            </a:endParaRPr>
          </a:p>
        </p:txBody>
      </p:sp>
      <p:sp>
        <p:nvSpPr>
          <p:cNvPr id="11" name="Rectangle 10">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To Δελτίο Αιτούντος Διεθνή Προστασίας σε μορφή έξυπνης κάρτας | Υπουργείο  Μετανάστευσης και Ασύλου">
            <a:extLst>
              <a:ext uri="{FF2B5EF4-FFF2-40B4-BE49-F238E27FC236}">
                <a16:creationId xmlns:a16="http://schemas.microsoft.com/office/drawing/2014/main" id="{F446D7C5-AB8F-4E49-BEB1-A1245D005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66744" y="3143074"/>
            <a:ext cx="6579910" cy="2681313"/>
          </a:xfrm>
          <a:prstGeom prst="rect">
            <a:avLst/>
          </a:prstGeom>
          <a:noFill/>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C87EA0F6-8A78-4772-A1DC-1F96DE4315E0}"/>
              </a:ext>
            </a:extLst>
          </p:cNvPr>
          <p:cNvSpPr>
            <a:spLocks noGrp="1"/>
          </p:cNvSpPr>
          <p:nvPr>
            <p:ph idx="1"/>
          </p:nvPr>
        </p:nvSpPr>
        <p:spPr>
          <a:xfrm>
            <a:off x="8029319" y="917725"/>
            <a:ext cx="3424739" cy="4852362"/>
          </a:xfrm>
        </p:spPr>
        <p:txBody>
          <a:bodyPr anchor="ctr">
            <a:normAutofit/>
          </a:bodyPr>
          <a:lstStyle/>
          <a:p>
            <a:pPr algn="just"/>
            <a:r>
              <a:rPr lang="el-GR"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Ο αιτών άσυλου είναι ένα άτομο που αναζητά προστασία ως πρόσφυγας ακόμα και αν δεν </a:t>
            </a:r>
            <a:r>
              <a:rPr lang="el-GR" sz="20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εχει</a:t>
            </a:r>
            <a:r>
              <a:rPr lang="el-GR"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επισήμως αναγνωριστεί ως τέτοιος. Συνήθως ο όρος αναφέρεται σε κάποιον ο οποίος αναμένει ακόμα από μια κυβέρνηση να αποφανθεί αν ο ίδιος είναι πρόσφυγας. </a:t>
            </a:r>
            <a:endParaRPr lang="en-US" sz="2000" dirty="0">
              <a:solidFill>
                <a:srgbClr val="FFFFFF"/>
              </a:solidFill>
            </a:endParaRPr>
          </a:p>
        </p:txBody>
      </p:sp>
    </p:spTree>
    <p:extLst>
      <p:ext uri="{BB962C8B-B14F-4D97-AF65-F5344CB8AC3E}">
        <p14:creationId xmlns:p14="http://schemas.microsoft.com/office/powerpoint/2010/main" val="3602651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5584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050C399-0D0A-4081-849D-8636F9CC87EA}"/>
              </a:ext>
            </a:extLst>
          </p:cNvPr>
          <p:cNvSpPr>
            <a:spLocks noGrp="1"/>
          </p:cNvSpPr>
          <p:nvPr>
            <p:ph type="title"/>
          </p:nvPr>
        </p:nvSpPr>
        <p:spPr>
          <a:xfrm>
            <a:off x="524256" y="4767072"/>
            <a:ext cx="6594189" cy="1625210"/>
          </a:xfrm>
        </p:spPr>
        <p:txBody>
          <a:bodyPr>
            <a:normAutofit/>
          </a:bodyPr>
          <a:lstStyle/>
          <a:p>
            <a:pPr algn="r"/>
            <a:r>
              <a:rPr lang="el-GR" sz="37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ΤΙ ΣΗΜΑΙΝΕΙ ΔΙΚΑΙΟ ΚΑΙ ΑΠΟΤΕΛΕΣΜΑΤΙΚΟ ΣΥΣΤΗΜΑ ΑΣΥΛΟΥ;</a:t>
            </a:r>
            <a:endParaRPr lang="en-US" sz="3700">
              <a:solidFill>
                <a:srgbClr val="FFFFFF"/>
              </a:solidFill>
            </a:endParaRPr>
          </a:p>
        </p:txBody>
      </p:sp>
      <p:pic>
        <p:nvPicPr>
          <p:cNvPr id="4" name="Εικόνα 3" descr="Η υποβολή αίτησης ασύλου σύμφωνα με το διεθνές δίκαιο | OffLine Post">
            <a:extLst>
              <a:ext uri="{FF2B5EF4-FFF2-40B4-BE49-F238E27FC236}">
                <a16:creationId xmlns:a16="http://schemas.microsoft.com/office/drawing/2014/main" id="{47E542FB-E029-4FF6-B1CE-9E7F39A69D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493" r="1" b="1"/>
          <a:stretch/>
        </p:blipFill>
        <p:spPr bwMode="auto">
          <a:xfrm>
            <a:off x="327547" y="321733"/>
            <a:ext cx="7058306" cy="4107392"/>
          </a:xfrm>
          <a:prstGeom prst="rect">
            <a:avLst/>
          </a:prstGeom>
          <a:noFill/>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72E7B188-A5C8-48A6-82FA-2B248DC18124}"/>
              </a:ext>
            </a:extLst>
          </p:cNvPr>
          <p:cNvSpPr>
            <a:spLocks noGrp="1"/>
          </p:cNvSpPr>
          <p:nvPr>
            <p:ph idx="1"/>
          </p:nvPr>
        </p:nvSpPr>
        <p:spPr>
          <a:xfrm>
            <a:off x="7582563" y="917724"/>
            <a:ext cx="4085181" cy="5474557"/>
          </a:xfrm>
        </p:spPr>
        <p:txBody>
          <a:bodyPr anchor="ctr">
            <a:normAutofit/>
          </a:bodyPr>
          <a:lstStyle/>
          <a:p>
            <a:pPr algn="just"/>
            <a:r>
              <a:rPr lang="el-GR"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Δίκαιο και αποτελεσματικό σύστημα ασύλου σημαίνει, να υπάρχουν όλες εκείνες οι προϋποθέσεις ,διαδικασίες και εγγυήσεις</a:t>
            </a:r>
            <a:r>
              <a:rPr lang="en-US"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l-GR"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ώστε</a:t>
            </a:r>
            <a:r>
              <a:rPr lang="en-US"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l-GR"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μετά από εξέταση των αιτήσεών τους όλοι όσοι δικαιούνται διεθνούς προστασίας να αναγνωρίζονται ως πρόσφυγες ή δικαιούχοι επικουρικής προστασίας και να τους χορηγείται το αντίστοιχο καθεστώς σε σύντομο χρονικό διάστημα.</a:t>
            </a:r>
            <a:r>
              <a:rPr lang="en-US"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l-GR"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Απαραίτητες προϋποθέσεις είναι η δυνατότητα απρόσκοπτης πρόσβασης στη διαδικασία ασύλου, που απαιτεί άμεση παραλαβή και καταγραφή των αιτημάτων τους τις αρμόδιες αρχές, η εξασφάλιση επαρκούς διερμηνείας και νομικής συνδρομής , η διενέργεια ουσιαστικών συνεντεύξεων, η συνεκτίμηση νομικών και πραγματικών δεδομένων</a:t>
            </a:r>
            <a:r>
              <a:rPr lang="en-US"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l-GR"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(περιλαμβανομένης και την ανάλυσης πληροφοριών σχετικά με τη χώρα καταγωγής) και η έκδοση αποφάσεων πλήρως αιτιολογημένων.</a:t>
            </a:r>
            <a:endParaRPr lang="en-US"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solidFill>
                <a:srgbClr val="FFFFFF"/>
              </a:solidFill>
            </a:endParaRPr>
          </a:p>
        </p:txBody>
      </p:sp>
    </p:spTree>
    <p:extLst>
      <p:ext uri="{BB962C8B-B14F-4D97-AF65-F5344CB8AC3E}">
        <p14:creationId xmlns:p14="http://schemas.microsoft.com/office/powerpoint/2010/main" val="3670372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B371D9A-A971-4263-B2F8-53AEF7D9A7D5}"/>
              </a:ext>
            </a:extLst>
          </p:cNvPr>
          <p:cNvSpPr>
            <a:spLocks noGrp="1"/>
          </p:cNvSpPr>
          <p:nvPr>
            <p:ph type="title"/>
          </p:nvPr>
        </p:nvSpPr>
        <p:spPr>
          <a:xfrm>
            <a:off x="838201" y="365125"/>
            <a:ext cx="3816095" cy="1938076"/>
          </a:xfrm>
        </p:spPr>
        <p:txBody>
          <a:bodyPr>
            <a:normAutofit/>
          </a:bodyPr>
          <a:lstStyle/>
          <a:p>
            <a:r>
              <a:rPr lang="el-GR" b="1">
                <a:effectLst/>
                <a:latin typeface="Calibri" panose="020F0502020204030204" pitchFamily="34" charset="0"/>
                <a:ea typeface="Calibri" panose="020F0502020204030204" pitchFamily="34" charset="0"/>
                <a:cs typeface="Times New Roman" panose="02020603050405020304" pitchFamily="18" charset="0"/>
              </a:rPr>
              <a:t>ΟΙ ΕΛΛΗΝΕΣ ΩΣ ΜΕΤΑΝΑΣΤΕΣ </a:t>
            </a:r>
            <a:endParaRPr lang="en-US" dirty="0"/>
          </a:p>
        </p:txBody>
      </p:sp>
      <p:sp>
        <p:nvSpPr>
          <p:cNvPr id="3" name="Θέση περιεχομένου 2">
            <a:extLst>
              <a:ext uri="{FF2B5EF4-FFF2-40B4-BE49-F238E27FC236}">
                <a16:creationId xmlns:a16="http://schemas.microsoft.com/office/drawing/2014/main" id="{375E47E7-61AF-4D28-BF18-453655EB8434}"/>
              </a:ext>
            </a:extLst>
          </p:cNvPr>
          <p:cNvSpPr>
            <a:spLocks noGrp="1"/>
          </p:cNvSpPr>
          <p:nvPr>
            <p:ph idx="1"/>
          </p:nvPr>
        </p:nvSpPr>
        <p:spPr>
          <a:xfrm>
            <a:off x="838201" y="2482589"/>
            <a:ext cx="3816096" cy="3694373"/>
          </a:xfrm>
        </p:spPr>
        <p:txBody>
          <a:bodyPr>
            <a:normAutofit/>
          </a:bodyPr>
          <a:lstStyle/>
          <a:p>
            <a:r>
              <a:rPr lang="el-GR" sz="2000">
                <a:effectLst/>
                <a:latin typeface="Calibri" panose="020F0502020204030204" pitchFamily="34" charset="0"/>
                <a:ea typeface="Calibri" panose="020F0502020204030204" pitchFamily="34" charset="0"/>
                <a:cs typeface="Times New Roman" panose="02020603050405020304" pitchFamily="18" charset="0"/>
              </a:rPr>
              <a:t>Η μετανάστευση έχει βαθιές ρίζες και είναι τόσο παλιά όσο και οι ρίζες του ελληνισμού. Ο Έλληνας ήταν αιώνιος μετανάστης. Δεν υπάρχει περίοδος μέσα στην ελληνική ιστορία που να μην έχουμε μεταναστεύσεις Ελλήνων. </a:t>
            </a:r>
            <a:endParaRPr lang="en-US" sz="2000"/>
          </a:p>
        </p:txBody>
      </p:sp>
      <p:pic>
        <p:nvPicPr>
          <p:cNvPr id="5" name="Εικόνα 4" descr="Οι πρώτοι Ελληνες μετανάστες στην Αμερική [εικόνες]">
            <a:extLst>
              <a:ext uri="{FF2B5EF4-FFF2-40B4-BE49-F238E27FC236}">
                <a16:creationId xmlns:a16="http://schemas.microsoft.com/office/drawing/2014/main" id="{EEFB76A4-722A-48A8-8436-44B61EAB5400}"/>
              </a:ext>
            </a:extLst>
          </p:cNvPr>
          <p:cNvPicPr>
            <a:picLocks noChangeAspect="1"/>
          </p:cNvPicPr>
          <p:nvPr/>
        </p:nvPicPr>
        <p:blipFill rotWithShape="1">
          <a:blip r:embed="rId2">
            <a:extLst>
              <a:ext uri="{28A0092B-C50C-407E-A947-70E740481C1C}">
                <a14:useLocalDpi xmlns:a14="http://schemas.microsoft.com/office/drawing/2010/main" val="0"/>
              </a:ext>
            </a:extLst>
          </a:blip>
          <a:srcRect l="5313" r="2" b="2"/>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p:spPr>
      </p:pic>
      <p:pic>
        <p:nvPicPr>
          <p:cNvPr id="4" name="Εικόνα 3" descr="18 Δεκέμβρη, Παγκόσμια Ημέρα Μετανάστη: Μια ζωή οι Έλληνες… μεταναστεύουν -  Pressing.gr">
            <a:extLst>
              <a:ext uri="{FF2B5EF4-FFF2-40B4-BE49-F238E27FC236}">
                <a16:creationId xmlns:a16="http://schemas.microsoft.com/office/drawing/2014/main" id="{08C341EF-C5E6-4196-8AA1-15316414007D}"/>
              </a:ext>
            </a:extLst>
          </p:cNvPr>
          <p:cNvPicPr>
            <a:picLocks noChangeAspect="1"/>
          </p:cNvPicPr>
          <p:nvPr/>
        </p:nvPicPr>
        <p:blipFill rotWithShape="1">
          <a:blip r:embed="rId3">
            <a:extLst>
              <a:ext uri="{28A0092B-C50C-407E-A947-70E740481C1C}">
                <a14:useLocalDpi xmlns:a14="http://schemas.microsoft.com/office/drawing/2010/main" val="0"/>
              </a:ext>
            </a:extLst>
          </a:blip>
          <a:srcRect t="4586" b="13645"/>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p:spPr>
      </p:pic>
    </p:spTree>
    <p:extLst>
      <p:ext uri="{BB962C8B-B14F-4D97-AF65-F5344CB8AC3E}">
        <p14:creationId xmlns:p14="http://schemas.microsoft.com/office/powerpoint/2010/main" val="855454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4A64659-99E2-42D2-B924-F82CBF8D598E}"/>
              </a:ext>
            </a:extLst>
          </p:cNvPr>
          <p:cNvSpPr>
            <a:spLocks noGrp="1"/>
          </p:cNvSpPr>
          <p:nvPr>
            <p:ph type="title"/>
          </p:nvPr>
        </p:nvSpPr>
        <p:spPr>
          <a:xfrm>
            <a:off x="8643193" y="489507"/>
            <a:ext cx="3091607" cy="1655483"/>
          </a:xfrm>
        </p:spPr>
        <p:txBody>
          <a:bodyPr anchor="b">
            <a:normAutofit/>
          </a:bodyPr>
          <a:lstStyle/>
          <a:p>
            <a:pPr marL="0" marR="0">
              <a:spcBef>
                <a:spcPts val="0"/>
              </a:spcBef>
              <a:spcAft>
                <a:spcPts val="800"/>
              </a:spcAft>
            </a:pPr>
            <a:r>
              <a:rPr lang="el-GR" sz="3700" b="1" dirty="0">
                <a:effectLst/>
                <a:latin typeface="Calibri" panose="020F0502020204030204" pitchFamily="34" charset="0"/>
                <a:ea typeface="Calibri" panose="020F0502020204030204" pitchFamily="34" charset="0"/>
                <a:cs typeface="Times New Roman" panose="02020603050405020304" pitchFamily="18" charset="0"/>
              </a:rPr>
              <a:t>ΡΑΤΣΙΣΜ</a:t>
            </a:r>
            <a:r>
              <a:rPr lang="el-GR" sz="3700" b="1" dirty="0">
                <a:latin typeface="Calibri" panose="020F0502020204030204" pitchFamily="34" charset="0"/>
                <a:ea typeface="Calibri" panose="020F0502020204030204" pitchFamily="34" charset="0"/>
                <a:cs typeface="Times New Roman" panose="02020603050405020304" pitchFamily="18" charset="0"/>
              </a:rPr>
              <a:t>ΟΣ</a:t>
            </a:r>
            <a:br>
              <a:rPr lang="en-US" sz="3700" dirty="0">
                <a:effectLst/>
                <a:latin typeface="Calibri" panose="020F0502020204030204" pitchFamily="34" charset="0"/>
                <a:ea typeface="Calibri" panose="020F0502020204030204" pitchFamily="34" charset="0"/>
                <a:cs typeface="Times New Roman" panose="02020603050405020304" pitchFamily="18" charset="0"/>
              </a:rPr>
            </a:br>
            <a:endParaRPr lang="en-US" sz="3700" dirty="0"/>
          </a:p>
        </p:txBody>
      </p:sp>
      <p:pic>
        <p:nvPicPr>
          <p:cNvPr id="4" name="Εικόνα 3" descr="AAMC releases framework to address and eliminate racism | AAMC">
            <a:extLst>
              <a:ext uri="{FF2B5EF4-FFF2-40B4-BE49-F238E27FC236}">
                <a16:creationId xmlns:a16="http://schemas.microsoft.com/office/drawing/2014/main" id="{426BC639-2A54-41D1-8325-2CB5812304D9}"/>
              </a:ext>
            </a:extLst>
          </p:cNvPr>
          <p:cNvPicPr>
            <a:picLocks noChangeAspect="1"/>
          </p:cNvPicPr>
          <p:nvPr/>
        </p:nvPicPr>
        <p:blipFill rotWithShape="1">
          <a:blip r:embed="rId2">
            <a:extLst>
              <a:ext uri="{28A0092B-C50C-407E-A947-70E740481C1C}">
                <a14:useLocalDpi xmlns:a14="http://schemas.microsoft.com/office/drawing/2010/main" val="0"/>
              </a:ext>
            </a:extLst>
          </a:blip>
          <a:srcRect l="14858" r="14858" b="-1"/>
          <a:stretch/>
        </p:blipFill>
        <p:spPr bwMode="auto">
          <a:xfrm>
            <a:off x="20" y="431"/>
            <a:ext cx="8115280" cy="6408311"/>
          </a:xfrm>
          <a:prstGeom prst="rect">
            <a:avLst/>
          </a:prstGeom>
          <a:noFill/>
        </p:spPr>
      </p:pic>
      <p:sp>
        <p:nvSpPr>
          <p:cNvPr id="3" name="Θέση περιεχομένου 2">
            <a:extLst>
              <a:ext uri="{FF2B5EF4-FFF2-40B4-BE49-F238E27FC236}">
                <a16:creationId xmlns:a16="http://schemas.microsoft.com/office/drawing/2014/main" id="{67CF14BC-3D8F-4FDA-940B-B09441A10C2E}"/>
              </a:ext>
            </a:extLst>
          </p:cNvPr>
          <p:cNvSpPr>
            <a:spLocks noGrp="1"/>
          </p:cNvSpPr>
          <p:nvPr>
            <p:ph idx="1"/>
          </p:nvPr>
        </p:nvSpPr>
        <p:spPr>
          <a:xfrm>
            <a:off x="8643193" y="2418408"/>
            <a:ext cx="2942813" cy="3540265"/>
          </a:xfrm>
        </p:spPr>
        <p:txBody>
          <a:bodyPr>
            <a:normAutofit/>
          </a:bodyPr>
          <a:lstStyle/>
          <a:p>
            <a:pPr marL="0" marR="0" algn="just">
              <a:spcBef>
                <a:spcPts val="0"/>
              </a:spcBef>
              <a:spcAft>
                <a:spcPts val="800"/>
              </a:spcAft>
            </a:pPr>
            <a:r>
              <a:rPr lang="el-GR" sz="1700" dirty="0">
                <a:effectLst/>
                <a:latin typeface="Calibri" panose="020F0502020204030204" pitchFamily="34" charset="0"/>
                <a:ea typeface="Calibri" panose="020F0502020204030204" pitchFamily="34" charset="0"/>
                <a:cs typeface="Times New Roman" panose="02020603050405020304" pitchFamily="18" charset="0"/>
              </a:rPr>
              <a:t>Ρατσισμός είναι η αντίληψη ότι οι άνθρωποι δεν είναι όλοι ίσοι μεταξύ τους, αλλά διαχωρίζονται σε ανώτερους και κατώτερους, διακρινόμενοι με βάση τη θρησκεία, το φύλο, το </a:t>
            </a:r>
            <a:r>
              <a:rPr lang="el-GR" sz="1700" dirty="0">
                <a:latin typeface="Calibri" panose="020F0502020204030204" pitchFamily="34" charset="0"/>
                <a:ea typeface="Calibri" panose="020F0502020204030204" pitchFamily="34" charset="0"/>
                <a:cs typeface="Times New Roman" panose="02020603050405020304" pitchFamily="18" charset="0"/>
              </a:rPr>
              <a:t>έ</a:t>
            </a:r>
            <a:r>
              <a:rPr lang="el-GR" sz="1700" dirty="0">
                <a:effectLst/>
                <a:latin typeface="Calibri" panose="020F0502020204030204" pitchFamily="34" charset="0"/>
                <a:ea typeface="Calibri" panose="020F0502020204030204" pitchFamily="34" charset="0"/>
                <a:cs typeface="Times New Roman" panose="02020603050405020304" pitchFamily="18" charset="0"/>
              </a:rPr>
              <a:t>θνος, το χρώμα κλπ. Το πιο συνηθισμένο είδος ρατσισμού, και αυτό που έχει δώσει την αρχική ονομασία στην λέξη (ιταλ.(&lt;&lt;ράτσα&gt;&gt;) </a:t>
            </a:r>
            <a:r>
              <a:rPr lang="el-GR" sz="1700" dirty="0" err="1">
                <a:effectLst/>
                <a:latin typeface="Calibri" panose="020F0502020204030204" pitchFamily="34" charset="0"/>
                <a:ea typeface="Calibri" panose="020F0502020204030204" pitchFamily="34" charset="0"/>
                <a:cs typeface="Times New Roman" panose="02020603050405020304" pitchFamily="18" charset="0"/>
              </a:rPr>
              <a:t>razza</a:t>
            </a:r>
            <a:r>
              <a:rPr lang="el-GR" sz="1700" dirty="0">
                <a:effectLst/>
                <a:latin typeface="Calibri" panose="020F0502020204030204" pitchFamily="34" charset="0"/>
                <a:ea typeface="Calibri" panose="020F0502020204030204" pitchFamily="34" charset="0"/>
                <a:cs typeface="Times New Roman" panose="02020603050405020304" pitchFamily="18" charset="0"/>
              </a:rPr>
              <a:t> = φυλή), είναι ο φυλετικός ρατσισμός.</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443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FECF5E2-D5E5-40E1-BA04-B6F1BC5BC4CA}"/>
              </a:ext>
            </a:extLst>
          </p:cNvPr>
          <p:cNvSpPr>
            <a:spLocks noGrp="1"/>
          </p:cNvSpPr>
          <p:nvPr>
            <p:ph type="title"/>
          </p:nvPr>
        </p:nvSpPr>
        <p:spPr>
          <a:xfrm>
            <a:off x="8643193" y="489508"/>
            <a:ext cx="3091607" cy="889588"/>
          </a:xfrm>
        </p:spPr>
        <p:txBody>
          <a:bodyPr anchor="b">
            <a:normAutofit/>
          </a:bodyPr>
          <a:lstStyle/>
          <a:p>
            <a:r>
              <a:rPr lang="el-GR" sz="4000" b="1" dirty="0"/>
              <a:t>ΞΕΝΟΦΟΒΙΑ</a:t>
            </a:r>
            <a:endParaRPr lang="en-US" sz="4000" b="1" dirty="0"/>
          </a:p>
        </p:txBody>
      </p:sp>
      <p:pic>
        <p:nvPicPr>
          <p:cNvPr id="4" name="Εικόνα 3" descr="Πολεμώντας τη νέα ξενοφοβία - Ειδήσεις - νέα - Το Βήμα Online">
            <a:extLst>
              <a:ext uri="{FF2B5EF4-FFF2-40B4-BE49-F238E27FC236}">
                <a16:creationId xmlns:a16="http://schemas.microsoft.com/office/drawing/2014/main" id="{06C144F4-8635-4224-A1D7-E8C116625401}"/>
              </a:ext>
            </a:extLst>
          </p:cNvPr>
          <p:cNvPicPr>
            <a:picLocks noChangeAspect="1"/>
          </p:cNvPicPr>
          <p:nvPr/>
        </p:nvPicPr>
        <p:blipFill rotWithShape="1">
          <a:blip r:embed="rId2">
            <a:extLst>
              <a:ext uri="{28A0092B-C50C-407E-A947-70E740481C1C}">
                <a14:useLocalDpi xmlns:a14="http://schemas.microsoft.com/office/drawing/2010/main" val="0"/>
              </a:ext>
            </a:extLst>
          </a:blip>
          <a:srcRect l="9751" r="17750"/>
          <a:stretch/>
        </p:blipFill>
        <p:spPr bwMode="auto">
          <a:xfrm>
            <a:off x="20" y="431"/>
            <a:ext cx="8115280" cy="6408311"/>
          </a:xfrm>
          <a:prstGeom prst="rect">
            <a:avLst/>
          </a:prstGeom>
          <a:noFill/>
        </p:spPr>
      </p:pic>
      <p:sp>
        <p:nvSpPr>
          <p:cNvPr id="3" name="Θέση περιεχομένου 2">
            <a:extLst>
              <a:ext uri="{FF2B5EF4-FFF2-40B4-BE49-F238E27FC236}">
                <a16:creationId xmlns:a16="http://schemas.microsoft.com/office/drawing/2014/main" id="{9315D1CC-73E1-40EC-9A99-D1E33B4E1FE5}"/>
              </a:ext>
            </a:extLst>
          </p:cNvPr>
          <p:cNvSpPr>
            <a:spLocks noGrp="1"/>
          </p:cNvSpPr>
          <p:nvPr>
            <p:ph idx="1"/>
          </p:nvPr>
        </p:nvSpPr>
        <p:spPr>
          <a:xfrm>
            <a:off x="8643193" y="1698881"/>
            <a:ext cx="3273987" cy="3727559"/>
          </a:xfrm>
        </p:spPr>
        <p:txBody>
          <a:bodyPr>
            <a:noAutofit/>
          </a:bodyPr>
          <a:lstStyle/>
          <a:p>
            <a:pPr marL="0" indent="0" algn="jus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Ξενοφοβία είναι &lt;&lt;ο νοσηρός φόβος προς τους αλλοδαπούς ή τις ξένες χώρες&gt;&gt;. Με άλλα λόγια αυτό σημαίνει μια αποστροφή σε ξένους ή αλλοδαπούς. Η ξενοφοβία δεν είναι τρομερά διαφορετική από το ρατσισμό, δεδομένου ότι περιλαμβάνει επίσης διακρίσεις και συνεργάζεται άψογα μαζί του, αν και αυτή τη φορά η δικαιολογία για να γίνει ο διαχωρισμός ή υποτίμηση δεν βασίζεται στη αλλά στην ιθαγένεια. </a:t>
            </a:r>
            <a:endParaRPr lang="en-US" sz="2000" dirty="0"/>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551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1507D0-150C-466F-9754-DECE1E06BA4D}"/>
              </a:ext>
            </a:extLst>
          </p:cNvPr>
          <p:cNvSpPr>
            <a:spLocks noGrp="1"/>
          </p:cNvSpPr>
          <p:nvPr>
            <p:ph type="title"/>
          </p:nvPr>
        </p:nvSpPr>
        <p:spPr>
          <a:xfrm>
            <a:off x="484214" y="485981"/>
            <a:ext cx="3505495" cy="1622321"/>
          </a:xfrm>
        </p:spPr>
        <p:txBody>
          <a:bodyPr vert="horz" lIns="91440" tIns="45720" rIns="91440" bIns="45720" rtlCol="0">
            <a:normAutofit/>
          </a:bodyPr>
          <a:lstStyle/>
          <a:p>
            <a:pPr algn="ctr"/>
            <a:r>
              <a:rPr lang="en-US" sz="3700" b="1" dirty="0">
                <a:effectLst/>
              </a:rPr>
              <a:t>ΜΟΡΦΕΣ  ΚΑΙ ΕΚΦΡΑΣΕΙΣ ΡΑΤΣΙΣΜΟΥ</a:t>
            </a:r>
            <a:endParaRPr lang="en-US" sz="3700" dirty="0"/>
          </a:p>
        </p:txBody>
      </p:sp>
      <p:sp>
        <p:nvSpPr>
          <p:cNvPr id="4102" name="Content Placeholder 4101">
            <a:extLst>
              <a:ext uri="{FF2B5EF4-FFF2-40B4-BE49-F238E27FC236}">
                <a16:creationId xmlns:a16="http://schemas.microsoft.com/office/drawing/2014/main" id="{EEC1C7C6-F67F-8930-72BA-3369F134E848}"/>
              </a:ext>
            </a:extLst>
          </p:cNvPr>
          <p:cNvSpPr>
            <a:spLocks noGrp="1"/>
          </p:cNvSpPr>
          <p:nvPr>
            <p:ph idx="1"/>
          </p:nvPr>
        </p:nvSpPr>
        <p:spPr>
          <a:xfrm>
            <a:off x="0" y="2438400"/>
            <a:ext cx="4356463" cy="4157272"/>
          </a:xfrm>
        </p:spPr>
        <p:txBody>
          <a:bodyPr>
            <a:normAutofit/>
          </a:bodyPr>
          <a:lstStyle/>
          <a:p>
            <a:pPr marL="0" marR="0" algn="just">
              <a:spcBef>
                <a:spcPts val="0"/>
              </a:spcBef>
              <a:spcAft>
                <a:spcPts val="800"/>
              </a:spcAft>
            </a:pPr>
            <a:r>
              <a:rPr lang="el-GR" sz="2000" b="1" dirty="0">
                <a:effectLst/>
                <a:latin typeface="Calibri" panose="020F0502020204030204" pitchFamily="34" charset="0"/>
                <a:ea typeface="Calibri" panose="020F0502020204030204" pitchFamily="34" charset="0"/>
                <a:cs typeface="Times New Roman" panose="02020603050405020304" pitchFamily="18" charset="0"/>
              </a:rPr>
              <a:t>Φυλετικός ρατσισμός:</a:t>
            </a:r>
            <a:r>
              <a:rPr lang="el-GR" sz="2000" dirty="0">
                <a:effectLst/>
                <a:latin typeface="Calibri" panose="020F0502020204030204" pitchFamily="34" charset="0"/>
                <a:ea typeface="Calibri" panose="020F0502020204030204" pitchFamily="34" charset="0"/>
                <a:cs typeface="Times New Roman" panose="02020603050405020304" pitchFamily="18" charset="0"/>
              </a:rPr>
              <a:t> διακρίσεις βασισμένες στη διαφορετικότητα του χρώματος ή εναντίον φύλων του τρίτου κόσμου.</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l-GR" sz="2000" b="1" dirty="0">
                <a:effectLst/>
                <a:latin typeface="Calibri" panose="020F0502020204030204" pitchFamily="34" charset="0"/>
                <a:ea typeface="Calibri" panose="020F0502020204030204" pitchFamily="34" charset="0"/>
                <a:cs typeface="Times New Roman" panose="02020603050405020304" pitchFamily="18" charset="0"/>
              </a:rPr>
              <a:t>Εθνικός ρατσισμός:</a:t>
            </a:r>
            <a:r>
              <a:rPr lang="el-GR" sz="2000" dirty="0">
                <a:effectLst/>
                <a:latin typeface="Calibri" panose="020F0502020204030204" pitchFamily="34" charset="0"/>
                <a:ea typeface="Calibri" panose="020F0502020204030204" pitchFamily="34" charset="0"/>
                <a:cs typeface="Times New Roman" panose="02020603050405020304" pitchFamily="18" charset="0"/>
              </a:rPr>
              <a:t> η αίσθηση της υπέροχης ενός έθνους έναντι των άλλων (εθνικισμός, σοβινισμός).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l-GR" sz="2000" b="1" dirty="0">
                <a:effectLst/>
                <a:latin typeface="Calibri" panose="020F0502020204030204" pitchFamily="34" charset="0"/>
                <a:ea typeface="Calibri" panose="020F0502020204030204" pitchFamily="34" charset="0"/>
                <a:cs typeface="Times New Roman" panose="02020603050405020304" pitchFamily="18" charset="0"/>
              </a:rPr>
              <a:t>Κοινωνικός ρατσισμός:</a:t>
            </a:r>
            <a:r>
              <a:rPr lang="el-GR" sz="2000" dirty="0">
                <a:effectLst/>
                <a:latin typeface="Calibri" panose="020F0502020204030204" pitchFamily="34" charset="0"/>
                <a:ea typeface="Calibri" panose="020F0502020204030204" pitchFamily="34" charset="0"/>
                <a:cs typeface="Times New Roman" panose="02020603050405020304" pitchFamily="18" charset="0"/>
              </a:rPr>
              <a:t> διακρίσεις βασισμένες σε πολιτικές, ιδεολογικές, πνευματικές, οικονομικές, πολιτιστικές διαφορές, διακρίσεις σε βάρος των γυναικών, των μειονοτήτων, των ατόμων με ειδικές ανάγκες.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9" name="Rectangle 13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11,871 Anti Racism Stock Photos, Pictures &amp; Royalty-Free Images - iStock">
            <a:extLst>
              <a:ext uri="{FF2B5EF4-FFF2-40B4-BE49-F238E27FC236}">
                <a16:creationId xmlns:a16="http://schemas.microsoft.com/office/drawing/2014/main" id="{FBA64CF6-38FE-4BD5-9FF6-1FEA2B37C6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01" r="12003" b="2"/>
          <a:stretch/>
        </p:blipFill>
        <p:spPr bwMode="auto">
          <a:xfrm>
            <a:off x="5405862" y="1050774"/>
            <a:ext cx="6019331" cy="475320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43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Εικόνα που περιέχει ουρανός, υπαίθριος, έδαφος, άτομο&#10;&#10;Περιγραφή που δημιουργήθηκε αυτόματα">
            <a:extLst>
              <a:ext uri="{FF2B5EF4-FFF2-40B4-BE49-F238E27FC236}">
                <a16:creationId xmlns:a16="http://schemas.microsoft.com/office/drawing/2014/main" id="{F8A071C2-653D-4C22-A313-2655DC50351A}"/>
              </a:ext>
            </a:extLst>
          </p:cNvPr>
          <p:cNvPicPr>
            <a:picLocks noChangeAspect="1"/>
          </p:cNvPicPr>
          <p:nvPr/>
        </p:nvPicPr>
        <p:blipFill rotWithShape="1">
          <a:blip r:embed="rId2">
            <a:extLst>
              <a:ext uri="{28A0092B-C50C-407E-A947-70E740481C1C}">
                <a14:useLocalDpi xmlns:a14="http://schemas.microsoft.com/office/drawing/2010/main" val="0"/>
              </a:ext>
            </a:extLst>
          </a:blip>
          <a:srcRect r="5882" b="-1"/>
          <a:stretch/>
        </p:blipFill>
        <p:spPr bwMode="auto">
          <a:xfrm>
            <a:off x="1" y="10"/>
            <a:ext cx="9669642" cy="6857990"/>
          </a:xfrm>
          <a:prstGeom prst="rect">
            <a:avLst/>
          </a:prstGeom>
          <a:noFill/>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47F506F9-9B2C-4317-9872-CC4B7E6FBDFA}"/>
              </a:ext>
            </a:extLst>
          </p:cNvPr>
          <p:cNvSpPr>
            <a:spLocks noGrp="1"/>
          </p:cNvSpPr>
          <p:nvPr>
            <p:ph type="title"/>
          </p:nvPr>
        </p:nvSpPr>
        <p:spPr>
          <a:xfrm>
            <a:off x="7531610" y="365125"/>
            <a:ext cx="3822189" cy="1899912"/>
          </a:xfrm>
        </p:spPr>
        <p:txBody>
          <a:bodyPr>
            <a:normAutofit/>
          </a:bodyPr>
          <a:lstStyle/>
          <a:p>
            <a:r>
              <a:rPr lang="el-GR" sz="4000" b="1">
                <a:effectLst/>
                <a:latin typeface="Calibri" panose="020F0502020204030204" pitchFamily="34" charset="0"/>
                <a:ea typeface="Calibri" panose="020F0502020204030204" pitchFamily="34" charset="0"/>
                <a:cs typeface="Times New Roman" panose="02020603050405020304" pitchFamily="18" charset="0"/>
              </a:rPr>
              <a:t>ΜΕΤΑΝΑΣΤΕΣ</a:t>
            </a:r>
            <a:endParaRPr lang="en-US" sz="4000"/>
          </a:p>
        </p:txBody>
      </p:sp>
      <p:sp>
        <p:nvSpPr>
          <p:cNvPr id="3" name="Θέση περιεχομένου 2">
            <a:extLst>
              <a:ext uri="{FF2B5EF4-FFF2-40B4-BE49-F238E27FC236}">
                <a16:creationId xmlns:a16="http://schemas.microsoft.com/office/drawing/2014/main" id="{1C08839D-D33C-41CB-BAA2-1D9D03A26CB6}"/>
              </a:ext>
            </a:extLst>
          </p:cNvPr>
          <p:cNvSpPr>
            <a:spLocks noGrp="1"/>
          </p:cNvSpPr>
          <p:nvPr>
            <p:ph idx="1"/>
          </p:nvPr>
        </p:nvSpPr>
        <p:spPr>
          <a:xfrm>
            <a:off x="7531610" y="2434201"/>
            <a:ext cx="4235669" cy="4058674"/>
          </a:xfrm>
        </p:spPr>
        <p:txBody>
          <a:bodyPr>
            <a:normAutofit/>
          </a:bodyPr>
          <a:lstStyle/>
          <a:p>
            <a:pPr marL="0" marR="0" algn="just">
              <a:spcBef>
                <a:spcPts val="0"/>
              </a:spcBef>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Σύμφωνα με τον ΟΗΕ, μετανάστης είναι το άτομο που διαμένει για τουλάχιστον 6 μήνες μακριά από τον συνήθη τρόπο κατοικίας του. Στην περίπτωση που βρίσκεται εκτός των συνόρων της χώρας του που λέγεται εσωτερικός μετανάστης και στην περίπτωση που βρίσκεται εκτός συνόρων της χώρας του λέγεται εξωτερικός ή διεθνής μετανάστης.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1719824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624F126-A12F-44EC-BF01-3CD16F9C0580}"/>
              </a:ext>
            </a:extLst>
          </p:cNvPr>
          <p:cNvSpPr>
            <a:spLocks noGrp="1"/>
          </p:cNvSpPr>
          <p:nvPr>
            <p:ph type="title"/>
          </p:nvPr>
        </p:nvSpPr>
        <p:spPr>
          <a:xfrm>
            <a:off x="833002" y="448253"/>
            <a:ext cx="10520702" cy="1325563"/>
          </a:xfrm>
        </p:spPr>
        <p:txBody>
          <a:bodyPr vert="horz" lIns="91440" tIns="45720" rIns="91440" bIns="45720" rtlCol="0" anchor="ctr">
            <a:normAutofit/>
          </a:bodyPr>
          <a:lstStyle/>
          <a:p>
            <a:r>
              <a:rPr lang="en-US" b="1" kern="1200">
                <a:solidFill>
                  <a:schemeClr val="tx1"/>
                </a:solidFill>
                <a:effectLst/>
                <a:latin typeface="+mj-lt"/>
                <a:ea typeface="+mj-ea"/>
                <a:cs typeface="+mj-cs"/>
              </a:rPr>
              <a:t>ΑΙΤΙΑ ΡΑΤΣΙΣΜΟΥ (1/2) </a:t>
            </a:r>
            <a:endParaRPr lang="en-US" kern="1200">
              <a:solidFill>
                <a:schemeClr val="tx1"/>
              </a:solidFill>
              <a:latin typeface="+mj-lt"/>
              <a:ea typeface="+mj-ea"/>
              <a:cs typeface="+mj-cs"/>
            </a:endParaRPr>
          </a:p>
        </p:txBody>
      </p:sp>
      <p:sp>
        <p:nvSpPr>
          <p:cNvPr id="4" name="Θέση περιεχομένου 3">
            <a:extLst>
              <a:ext uri="{FF2B5EF4-FFF2-40B4-BE49-F238E27FC236}">
                <a16:creationId xmlns:a16="http://schemas.microsoft.com/office/drawing/2014/main" id="{917D4884-88EC-4FAB-B8E3-62E4F79235BA}"/>
              </a:ext>
            </a:extLst>
          </p:cNvPr>
          <p:cNvSpPr>
            <a:spLocks noGrp="1"/>
          </p:cNvSpPr>
          <p:nvPr>
            <p:ph sz="half" idx="1"/>
          </p:nvPr>
        </p:nvSpPr>
        <p:spPr>
          <a:xfrm>
            <a:off x="405246" y="2191807"/>
            <a:ext cx="5369021" cy="4217940"/>
          </a:xfrm>
        </p:spPr>
        <p:txBody>
          <a:bodyPr vert="horz" lIns="91440" tIns="45720" rIns="91440" bIns="45720" rtlCol="0">
            <a:noAutofit/>
          </a:bodyPr>
          <a:lstStyle/>
          <a:p>
            <a:pPr marL="0" marR="0" algn="just">
              <a:spcBef>
                <a:spcPts val="0"/>
              </a:spcBef>
              <a:spcAft>
                <a:spcPts val="800"/>
              </a:spcAft>
            </a:pPr>
            <a:r>
              <a:rPr lang="en-US" sz="1600" dirty="0">
                <a:effectLst/>
              </a:rPr>
              <a:t>Η </a:t>
            </a:r>
            <a:r>
              <a:rPr lang="en-US" sz="1600" dirty="0" err="1">
                <a:effectLst/>
              </a:rPr>
              <a:t>δεινή</a:t>
            </a:r>
            <a:r>
              <a:rPr lang="en-US" sz="1600" dirty="0">
                <a:effectLst/>
              </a:rPr>
              <a:t> </a:t>
            </a:r>
            <a:r>
              <a:rPr lang="en-US" sz="1600" dirty="0" err="1">
                <a:effectLst/>
              </a:rPr>
              <a:t>οικονομική</a:t>
            </a:r>
            <a:r>
              <a:rPr lang="en-US" sz="1600" dirty="0">
                <a:effectLst/>
              </a:rPr>
              <a:t> κα</a:t>
            </a:r>
            <a:r>
              <a:rPr lang="en-US" sz="1600" dirty="0" err="1">
                <a:effectLst/>
              </a:rPr>
              <a:t>τάστ</a:t>
            </a:r>
            <a:r>
              <a:rPr lang="en-US" sz="1600" dirty="0">
                <a:effectLst/>
              </a:rPr>
              <a:t>αση που βιώνουν ορισμένοι άνθρωποι τους οδηγεί στην υιοθέτηση ρατσιστικών αντιλήψεων έναντι αλλοδαπών επειδή αποτελούν φθηνό εργατικό δυναμικό και τους «παίρνουν τις δουλειές».</a:t>
            </a:r>
          </a:p>
          <a:p>
            <a:pPr marL="0" marR="0" algn="just">
              <a:spcBef>
                <a:spcPts val="0"/>
              </a:spcBef>
              <a:spcAft>
                <a:spcPts val="800"/>
              </a:spcAft>
            </a:pPr>
            <a:r>
              <a:rPr lang="en-US" sz="1600" dirty="0">
                <a:effectLst/>
              </a:rPr>
              <a:t> Επιπ</a:t>
            </a:r>
            <a:r>
              <a:rPr lang="en-US" sz="1600" dirty="0" err="1">
                <a:effectLst/>
              </a:rPr>
              <a:t>λέον</a:t>
            </a:r>
            <a:r>
              <a:rPr lang="en-US" sz="1600" dirty="0">
                <a:effectLst/>
              </a:rPr>
              <a:t>, </a:t>
            </a:r>
            <a:r>
              <a:rPr lang="en-US" sz="1600" dirty="0" err="1">
                <a:effectLst/>
              </a:rPr>
              <a:t>οικονομικά</a:t>
            </a:r>
            <a:r>
              <a:rPr lang="en-US" sz="1600" dirty="0">
                <a:effectLst/>
              </a:rPr>
              <a:t> και π</a:t>
            </a:r>
            <a:r>
              <a:rPr lang="en-US" sz="1600" dirty="0" err="1">
                <a:effectLst/>
              </a:rPr>
              <a:t>ολιτικά</a:t>
            </a:r>
            <a:r>
              <a:rPr lang="en-US" sz="1600" dirty="0">
                <a:effectLst/>
              </a:rPr>
              <a:t> π</a:t>
            </a:r>
            <a:r>
              <a:rPr lang="en-US" sz="1600" dirty="0" err="1">
                <a:effectLst/>
              </a:rPr>
              <a:t>ρο</a:t>
            </a:r>
            <a:r>
              <a:rPr lang="en-US" sz="1600" dirty="0">
                <a:effectLst/>
              </a:rPr>
              <a:t>βλήματα μιας κοινωνίας (η βία, η εγκληματικότητα, η ανεργία δημιουργούν ένταση η οποία εκτονώνεται πάνω στους ξένους που γίνονται τα εξιλαστήρια θύματα).</a:t>
            </a:r>
          </a:p>
          <a:p>
            <a:pPr marL="0" marR="0" algn="just">
              <a:spcBef>
                <a:spcPts val="0"/>
              </a:spcBef>
              <a:spcAft>
                <a:spcPts val="800"/>
              </a:spcAft>
            </a:pPr>
            <a:r>
              <a:rPr lang="en-US" sz="1600" dirty="0">
                <a:effectLst/>
              </a:rPr>
              <a:t>Ο ρα</a:t>
            </a:r>
            <a:r>
              <a:rPr lang="en-US" sz="1600" dirty="0" err="1">
                <a:effectLst/>
              </a:rPr>
              <a:t>τσισμός</a:t>
            </a:r>
            <a:r>
              <a:rPr lang="en-US" sz="1600" dirty="0">
                <a:effectLst/>
              </a:rPr>
              <a:t> </a:t>
            </a:r>
            <a:r>
              <a:rPr lang="en-US" sz="1600" dirty="0" err="1">
                <a:effectLst/>
              </a:rPr>
              <a:t>χρησιμο</a:t>
            </a:r>
            <a:r>
              <a:rPr lang="en-US" sz="1600" dirty="0">
                <a:effectLst/>
              </a:rPr>
              <a:t>ποιείται ως άλλοθι, για να αποπροσανατολιστεί ο λαός από σοβαρά οικονομικά και κοινωνικά προβλήματα.</a:t>
            </a:r>
          </a:p>
          <a:p>
            <a:pPr marL="0" marR="0" algn="just">
              <a:spcBef>
                <a:spcPts val="0"/>
              </a:spcBef>
              <a:spcAft>
                <a:spcPts val="800"/>
              </a:spcAft>
            </a:pPr>
            <a:r>
              <a:rPr lang="en-US" sz="1600" dirty="0">
                <a:effectLst/>
              </a:rPr>
              <a:t>Η </a:t>
            </a:r>
            <a:r>
              <a:rPr lang="en-US" sz="1600" dirty="0" err="1">
                <a:effectLst/>
              </a:rPr>
              <a:t>έλλειψη</a:t>
            </a:r>
            <a:r>
              <a:rPr lang="en-US" sz="1600" dirty="0">
                <a:effectLst/>
              </a:rPr>
              <a:t> πα</a:t>
            </a:r>
            <a:r>
              <a:rPr lang="en-US" sz="1600" dirty="0" err="1">
                <a:effectLst/>
              </a:rPr>
              <a:t>ιδεί</a:t>
            </a:r>
            <a:r>
              <a:rPr lang="en-US" sz="1600" dirty="0">
                <a:effectLst/>
              </a:rPr>
              <a:t>ας (οι απαίδευτοι γίνονται κυρίως θύματα προπαγάνδας, δεν μπορούν να κρίνουν, οι επιτήδειοι μπορούν να καλλιεργήσουν στους ανθρώπους αισθήματα κατωτερότητας ή να τους φανατίσουν εναντίον άλλων ομάδων ).</a:t>
            </a:r>
          </a:p>
          <a:p>
            <a:pPr marL="0" marR="0" algn="just">
              <a:spcBef>
                <a:spcPts val="0"/>
              </a:spcBef>
              <a:spcAft>
                <a:spcPts val="800"/>
              </a:spcAft>
            </a:pPr>
            <a:r>
              <a:rPr lang="en-US" sz="1600" dirty="0">
                <a:effectLst/>
              </a:rPr>
              <a:t> Επ</a:t>
            </a:r>
            <a:r>
              <a:rPr lang="en-US" sz="1600" dirty="0" err="1">
                <a:effectLst/>
              </a:rPr>
              <a:t>ιθυμί</a:t>
            </a:r>
            <a:r>
              <a:rPr lang="en-US" sz="1600" dirty="0">
                <a:effectLst/>
              </a:rPr>
              <a:t>α κάποιων ατόμων ή λαών για απόκτηση δύναμης και εξουσίας (συμφέροντα οικονομικά, εδαφικά, κοινωνικά, πολιτικά κ.α.).</a:t>
            </a:r>
          </a:p>
          <a:p>
            <a:pPr marL="0" marR="0" algn="just">
              <a:spcBef>
                <a:spcPts val="0"/>
              </a:spcBef>
              <a:spcAft>
                <a:spcPts val="800"/>
              </a:spcAft>
            </a:pPr>
            <a:r>
              <a:rPr lang="en-US" sz="1600" dirty="0">
                <a:effectLst/>
              </a:rPr>
              <a:t>• Ο βα</a:t>
            </a:r>
            <a:r>
              <a:rPr lang="en-US" sz="1600" dirty="0" err="1">
                <a:effectLst/>
              </a:rPr>
              <a:t>θμός</a:t>
            </a:r>
            <a:r>
              <a:rPr lang="en-US" sz="1600" dirty="0">
                <a:effectLst/>
              </a:rPr>
              <a:t> επ</a:t>
            </a:r>
            <a:r>
              <a:rPr lang="en-US" sz="1600" dirty="0" err="1">
                <a:effectLst/>
              </a:rPr>
              <a:t>ιρροής</a:t>
            </a:r>
            <a:r>
              <a:rPr lang="en-US" sz="1600" dirty="0">
                <a:effectLst/>
              </a:rPr>
              <a:t> </a:t>
            </a:r>
            <a:r>
              <a:rPr lang="en-US" sz="1600" dirty="0" err="1">
                <a:effectLst/>
              </a:rPr>
              <a:t>των</a:t>
            </a:r>
            <a:r>
              <a:rPr lang="en-US" sz="1600" dirty="0">
                <a:effectLst/>
              </a:rPr>
              <a:t> </a:t>
            </a:r>
            <a:r>
              <a:rPr lang="en-US" sz="1600" dirty="0" err="1">
                <a:effectLst/>
              </a:rPr>
              <a:t>θρησκευτικών</a:t>
            </a:r>
            <a:r>
              <a:rPr lang="en-US" sz="1600" dirty="0">
                <a:effectLst/>
              </a:rPr>
              <a:t> </a:t>
            </a:r>
            <a:r>
              <a:rPr lang="en-US" sz="1600" dirty="0" err="1">
                <a:effectLst/>
              </a:rPr>
              <a:t>δοξ</a:t>
            </a:r>
            <a:r>
              <a:rPr lang="en-US" sz="1600" dirty="0">
                <a:effectLst/>
              </a:rPr>
              <a:t>ασιών και η ηθική εξαχρείωση.</a:t>
            </a:r>
          </a:p>
          <a:p>
            <a:pPr algn="just"/>
            <a:endParaRPr lang="en-US" sz="1600" dirty="0"/>
          </a:p>
        </p:txBody>
      </p:sp>
      <p:pic>
        <p:nvPicPr>
          <p:cNvPr id="6" name="Εικόνα 5" descr="Αίτια-Συνέπειες ρατσισμού - Γεννήθηκα διαφορετικός, αλλά θα ζήσω σαν ίσος">
            <a:extLst>
              <a:ext uri="{FF2B5EF4-FFF2-40B4-BE49-F238E27FC236}">
                <a16:creationId xmlns:a16="http://schemas.microsoft.com/office/drawing/2014/main" id="{2502B276-3E11-487F-A34D-D0DA91469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17734" y="2712104"/>
            <a:ext cx="4935970" cy="2944561"/>
          </a:xfrm>
          <a:prstGeom prst="rect">
            <a:avLst/>
          </a:prstGeom>
          <a:noFill/>
        </p:spPr>
      </p:pic>
    </p:spTree>
    <p:extLst>
      <p:ext uri="{BB962C8B-B14F-4D97-AF65-F5344CB8AC3E}">
        <p14:creationId xmlns:p14="http://schemas.microsoft.com/office/powerpoint/2010/main" val="295357486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624F126-A12F-44EC-BF01-3CD16F9C0580}"/>
              </a:ext>
            </a:extLst>
          </p:cNvPr>
          <p:cNvSpPr>
            <a:spLocks noGrp="1"/>
          </p:cNvSpPr>
          <p:nvPr>
            <p:ph type="title"/>
          </p:nvPr>
        </p:nvSpPr>
        <p:spPr>
          <a:xfrm>
            <a:off x="833002" y="448253"/>
            <a:ext cx="10520702" cy="1325563"/>
          </a:xfrm>
        </p:spPr>
        <p:txBody>
          <a:bodyPr vert="horz" lIns="91440" tIns="45720" rIns="91440" bIns="45720" rtlCol="0" anchor="ctr">
            <a:normAutofit/>
          </a:bodyPr>
          <a:lstStyle/>
          <a:p>
            <a:r>
              <a:rPr lang="en-US" b="1" kern="1200">
                <a:solidFill>
                  <a:schemeClr val="tx1"/>
                </a:solidFill>
                <a:effectLst/>
                <a:latin typeface="+mj-lt"/>
                <a:ea typeface="+mj-ea"/>
                <a:cs typeface="+mj-cs"/>
              </a:rPr>
              <a:t>ΑΙΤΙΑ ΡΑΤΣΙΣΜΟΥ (2/2) </a:t>
            </a:r>
            <a:endParaRPr lang="en-US" kern="1200">
              <a:solidFill>
                <a:schemeClr val="tx1"/>
              </a:solidFill>
              <a:latin typeface="+mj-lt"/>
              <a:ea typeface="+mj-ea"/>
              <a:cs typeface="+mj-cs"/>
            </a:endParaRPr>
          </a:p>
        </p:txBody>
      </p:sp>
      <p:sp>
        <p:nvSpPr>
          <p:cNvPr id="4" name="Θέση περιεχομένου 3">
            <a:extLst>
              <a:ext uri="{FF2B5EF4-FFF2-40B4-BE49-F238E27FC236}">
                <a16:creationId xmlns:a16="http://schemas.microsoft.com/office/drawing/2014/main" id="{917D4884-88EC-4FAB-B8E3-62E4F79235BA}"/>
              </a:ext>
            </a:extLst>
          </p:cNvPr>
          <p:cNvSpPr>
            <a:spLocks noGrp="1"/>
          </p:cNvSpPr>
          <p:nvPr>
            <p:ph sz="half" idx="1"/>
          </p:nvPr>
        </p:nvSpPr>
        <p:spPr>
          <a:xfrm>
            <a:off x="405246" y="2191807"/>
            <a:ext cx="5690754" cy="3985155"/>
          </a:xfrm>
        </p:spPr>
        <p:txBody>
          <a:bodyPr vert="horz" lIns="91440" tIns="45720" rIns="91440" bIns="45720" rtlCol="0">
            <a:noAutofit/>
          </a:bodyPr>
          <a:lstStyle/>
          <a:p>
            <a:pPr marL="0" marR="0" algn="just">
              <a:spcBef>
                <a:spcPts val="0"/>
              </a:spcBef>
              <a:spcAft>
                <a:spcPts val="800"/>
              </a:spcAft>
            </a:pPr>
            <a:r>
              <a:rPr lang="en-US" sz="1600" dirty="0">
                <a:effectLst/>
              </a:rPr>
              <a:t>Η </a:t>
            </a:r>
            <a:r>
              <a:rPr lang="en-US" sz="1600" dirty="0" err="1">
                <a:effectLst/>
              </a:rPr>
              <a:t>κοινωνική</a:t>
            </a:r>
            <a:r>
              <a:rPr lang="en-US" sz="1600" dirty="0">
                <a:effectLst/>
              </a:rPr>
              <a:t> </a:t>
            </a:r>
            <a:r>
              <a:rPr lang="en-US" sz="1600" dirty="0" err="1">
                <a:effectLst/>
              </a:rPr>
              <a:t>δι</a:t>
            </a:r>
            <a:r>
              <a:rPr lang="en-US" sz="1600" dirty="0">
                <a:effectLst/>
              </a:rPr>
              <a:t>αστρωμάτωση, η ανισότητα στην παροχή ευκαιριών, η κοινωνική ισότητα είναι περισσότερο θεωρία παρά πρακτική καθώς και οι προκαταλήψεις που δημιουργούνται από την οικογένεια, την παράδοση και το περιεχόμενο των σπουδών του εκπαιδευτικού μας συστήματος.</a:t>
            </a:r>
          </a:p>
          <a:p>
            <a:pPr marL="0" marR="0" algn="just">
              <a:spcBef>
                <a:spcPts val="0"/>
              </a:spcBef>
              <a:spcAft>
                <a:spcPts val="800"/>
              </a:spcAft>
            </a:pPr>
            <a:r>
              <a:rPr lang="en-US" sz="1600" dirty="0">
                <a:effectLst/>
              </a:rPr>
              <a:t> </a:t>
            </a:r>
            <a:r>
              <a:rPr lang="en-US" sz="1600" dirty="0" err="1">
                <a:effectLst/>
              </a:rPr>
              <a:t>Εθνικιστικά</a:t>
            </a:r>
            <a:r>
              <a:rPr lang="en-US" sz="1600" dirty="0">
                <a:effectLst/>
              </a:rPr>
              <a:t> α</a:t>
            </a:r>
            <a:r>
              <a:rPr lang="en-US" sz="1600" dirty="0" err="1">
                <a:effectLst/>
              </a:rPr>
              <a:t>ιτί</a:t>
            </a:r>
            <a:r>
              <a:rPr lang="en-US" sz="1600" dirty="0">
                <a:effectLst/>
              </a:rPr>
              <a:t>α (οι μικροί λαοί φοβούνται την αφομοίωση τους από τους μεγάλους και ισχυρούς και χρησιμοποιούν τον εθνικισμό τους ως ασπίδα διασφάλισης της ταυτότητας τους).</a:t>
            </a:r>
          </a:p>
          <a:p>
            <a:pPr marL="0" marR="0" algn="just">
              <a:spcBef>
                <a:spcPts val="0"/>
              </a:spcBef>
              <a:spcAft>
                <a:spcPts val="800"/>
              </a:spcAft>
            </a:pPr>
            <a:r>
              <a:rPr lang="en-US" sz="1600" dirty="0">
                <a:effectLst/>
              </a:rPr>
              <a:t> </a:t>
            </a:r>
            <a:r>
              <a:rPr lang="en-US" sz="1600" dirty="0" err="1">
                <a:effectLst/>
              </a:rPr>
              <a:t>Το</a:t>
            </a:r>
            <a:r>
              <a:rPr lang="en-US" sz="1600" dirty="0">
                <a:effectLst/>
              </a:rPr>
              <a:t> </a:t>
            </a:r>
            <a:r>
              <a:rPr lang="en-US" sz="1600" dirty="0" err="1">
                <a:effectLst/>
              </a:rPr>
              <a:t>δι</a:t>
            </a:r>
            <a:r>
              <a:rPr lang="en-US" sz="1600" dirty="0">
                <a:effectLst/>
              </a:rPr>
              <a:t>αφορετικό πάντα φοβίζει. </a:t>
            </a:r>
            <a:r>
              <a:rPr lang="en-US" sz="1600" dirty="0" err="1">
                <a:effectLst/>
              </a:rPr>
              <a:t>Θεωρείτ</a:t>
            </a:r>
            <a:r>
              <a:rPr lang="en-US" sz="1600" dirty="0">
                <a:effectLst/>
              </a:rPr>
              <a:t>αι αλλότριο, επικίνδυνο. </a:t>
            </a:r>
            <a:r>
              <a:rPr lang="en-US" sz="1600" dirty="0" err="1">
                <a:effectLst/>
              </a:rPr>
              <a:t>Αντίθετ</a:t>
            </a:r>
            <a:r>
              <a:rPr lang="en-US" sz="1600" dirty="0">
                <a:effectLst/>
              </a:rPr>
              <a:t>α, οι όμοιοι με μας θεωρούνται ακίνδυνοι και, κατά συνέπεια, αποδεκτοί.</a:t>
            </a:r>
          </a:p>
          <a:p>
            <a:pPr marL="0" marR="0" algn="just">
              <a:spcBef>
                <a:spcPts val="0"/>
              </a:spcBef>
              <a:spcAft>
                <a:spcPts val="800"/>
              </a:spcAft>
            </a:pPr>
            <a:r>
              <a:rPr lang="en-US" sz="1600" dirty="0" err="1">
                <a:effectLst/>
              </a:rPr>
              <a:t>Το</a:t>
            </a:r>
            <a:r>
              <a:rPr lang="en-US" sz="1600" dirty="0">
                <a:effectLst/>
              </a:rPr>
              <a:t> ρα</a:t>
            </a:r>
            <a:r>
              <a:rPr lang="en-US" sz="1600" dirty="0" err="1">
                <a:effectLst/>
              </a:rPr>
              <a:t>τσισμό</a:t>
            </a:r>
            <a:r>
              <a:rPr lang="en-US" sz="1600" dirty="0">
                <a:effectLst/>
              </a:rPr>
              <a:t> </a:t>
            </a:r>
            <a:r>
              <a:rPr lang="en-US" sz="1600" dirty="0" err="1">
                <a:effectLst/>
              </a:rPr>
              <a:t>ενισχύει</a:t>
            </a:r>
            <a:r>
              <a:rPr lang="en-US" sz="1600" dirty="0">
                <a:effectLst/>
              </a:rPr>
              <a:t> και ο να</a:t>
            </a:r>
            <a:r>
              <a:rPr lang="en-US" sz="1600" dirty="0" err="1">
                <a:effectLst/>
              </a:rPr>
              <a:t>ρκισσιστικός</a:t>
            </a:r>
            <a:r>
              <a:rPr lang="en-US" sz="1600" dirty="0">
                <a:effectLst/>
              </a:rPr>
              <a:t> π</a:t>
            </a:r>
            <a:r>
              <a:rPr lang="en-US" sz="1600" dirty="0" err="1">
                <a:effectLst/>
              </a:rPr>
              <a:t>ροσ</a:t>
            </a:r>
            <a:r>
              <a:rPr lang="en-US" sz="1600" dirty="0">
                <a:effectLst/>
              </a:rPr>
              <a:t>ανατολισμός του εκπαιδευτικού συστήματος. </a:t>
            </a:r>
            <a:r>
              <a:rPr lang="en-US" sz="1600" dirty="0" err="1">
                <a:effectLst/>
              </a:rPr>
              <a:t>Μέσω</a:t>
            </a:r>
            <a:r>
              <a:rPr lang="en-US" sz="1600" dirty="0">
                <a:effectLst/>
              </a:rPr>
              <a:t> </a:t>
            </a:r>
            <a:r>
              <a:rPr lang="en-US" sz="1600" dirty="0" err="1">
                <a:effectLst/>
              </a:rPr>
              <a:t>της</a:t>
            </a:r>
            <a:r>
              <a:rPr lang="en-US" sz="1600" dirty="0">
                <a:effectLst/>
              </a:rPr>
              <a:t> </a:t>
            </a:r>
            <a:r>
              <a:rPr lang="en-US" sz="1600" dirty="0" err="1">
                <a:effectLst/>
              </a:rPr>
              <a:t>ιστορί</a:t>
            </a:r>
            <a:r>
              <a:rPr lang="en-US" sz="1600" dirty="0">
                <a:effectLst/>
              </a:rPr>
              <a:t>ας, κυρίως, οι μαθητές αποκτούν μια εξιδανικευμένη εικόνα του έθνους και της καταγωγής τους θεωρώντας τα υπόλοιπα έθνη υποδεέστερα.</a:t>
            </a:r>
          </a:p>
          <a:p>
            <a:pPr marL="0" marR="0" algn="just">
              <a:spcBef>
                <a:spcPts val="0"/>
              </a:spcBef>
              <a:spcAft>
                <a:spcPts val="800"/>
              </a:spcAft>
            </a:pPr>
            <a:r>
              <a:rPr lang="en-US" sz="1600" dirty="0" err="1">
                <a:effectLst/>
              </a:rPr>
              <a:t>Το</a:t>
            </a:r>
            <a:r>
              <a:rPr lang="en-US" sz="1600" dirty="0">
                <a:effectLst/>
              </a:rPr>
              <a:t> ρα</a:t>
            </a:r>
            <a:r>
              <a:rPr lang="en-US" sz="1600" dirty="0" err="1">
                <a:effectLst/>
              </a:rPr>
              <a:t>τσισμό</a:t>
            </a:r>
            <a:r>
              <a:rPr lang="en-US" sz="1600" dirty="0">
                <a:effectLst/>
              </a:rPr>
              <a:t> π</a:t>
            </a:r>
            <a:r>
              <a:rPr lang="en-US" sz="1600" dirty="0" err="1">
                <a:effectLst/>
              </a:rPr>
              <a:t>υροδοτούν</a:t>
            </a:r>
            <a:r>
              <a:rPr lang="en-US" sz="1600" dirty="0">
                <a:effectLst/>
              </a:rPr>
              <a:t> και τα ΜΜΕ τα οπ</a:t>
            </a:r>
            <a:r>
              <a:rPr lang="en-US" sz="1600" dirty="0" err="1">
                <a:effectLst/>
              </a:rPr>
              <a:t>οί</a:t>
            </a:r>
            <a:r>
              <a:rPr lang="en-US" sz="1600" dirty="0">
                <a:effectLst/>
              </a:rPr>
              <a:t>α για λόγους τηλεθέασης μυθοποιούν τη δράση των μεταναστών, παρουσιάζοντας τους ως πηγή της εγκληματικότητας.</a:t>
            </a:r>
          </a:p>
        </p:txBody>
      </p:sp>
      <p:pic>
        <p:nvPicPr>
          <p:cNvPr id="5122" name="Picture 2" descr="Πέντε Αφροέλληνες μιλούν για τον ρατσισμό στην Ελλάδα - ΤΑ ΝΕΑ">
            <a:extLst>
              <a:ext uri="{FF2B5EF4-FFF2-40B4-BE49-F238E27FC236}">
                <a16:creationId xmlns:a16="http://schemas.microsoft.com/office/drawing/2014/main" id="{96A3A158-B56B-446E-805D-1BB45CAD46A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7734" y="2493815"/>
            <a:ext cx="4935970" cy="338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9940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1641512-2CAA-4933-8E46-D229BF14A1BF}"/>
              </a:ext>
            </a:extLst>
          </p:cNvPr>
          <p:cNvSpPr>
            <a:spLocks noGrp="1"/>
          </p:cNvSpPr>
          <p:nvPr>
            <p:ph type="title"/>
          </p:nvPr>
        </p:nvSpPr>
        <p:spPr>
          <a:xfrm>
            <a:off x="838200" y="365760"/>
            <a:ext cx="10515600" cy="1325563"/>
          </a:xfrm>
        </p:spPr>
        <p:txBody>
          <a:bodyPr>
            <a:normAutofit/>
          </a:bodyPr>
          <a:lstStyle/>
          <a:p>
            <a:r>
              <a:rPr lang="el-GR">
                <a:solidFill>
                  <a:schemeClr val="bg1"/>
                </a:solidFill>
              </a:rPr>
              <a:t>ΣΥΝΕΠΕΙΕΣ ΡΑΤΣΙΣΜΟΥ (1/2)</a:t>
            </a:r>
            <a:endParaRPr lang="en-US">
              <a:solidFill>
                <a:schemeClr val="bg1"/>
              </a:solidFill>
            </a:endParaRPr>
          </a:p>
        </p:txBody>
      </p:sp>
      <p:sp>
        <p:nvSpPr>
          <p:cNvPr id="3" name="Θέση περιεχομένου 2">
            <a:extLst>
              <a:ext uri="{FF2B5EF4-FFF2-40B4-BE49-F238E27FC236}">
                <a16:creationId xmlns:a16="http://schemas.microsoft.com/office/drawing/2014/main" id="{5F0BD70A-1EF0-4BEB-BD55-8B2964857E63}"/>
              </a:ext>
            </a:extLst>
          </p:cNvPr>
          <p:cNvSpPr>
            <a:spLocks noGrp="1"/>
          </p:cNvSpPr>
          <p:nvPr>
            <p:ph idx="1"/>
          </p:nvPr>
        </p:nvSpPr>
        <p:spPr>
          <a:xfrm>
            <a:off x="841248" y="2276857"/>
            <a:ext cx="5015484" cy="3900106"/>
          </a:xfrm>
        </p:spPr>
        <p:txBody>
          <a:bodyPr anchor="ctr">
            <a:normAutofit/>
          </a:bodyPr>
          <a:lstStyle/>
          <a:p>
            <a:pPr marL="0" marR="0">
              <a:spcBef>
                <a:spcPts val="0"/>
              </a:spcBef>
              <a:spcAft>
                <a:spcPts val="800"/>
              </a:spcAft>
            </a:pPr>
            <a:r>
              <a:rPr lang="el-GR" sz="1500" dirty="0">
                <a:effectLst/>
                <a:latin typeface="Calibri" panose="020F0502020204030204" pitchFamily="34" charset="0"/>
                <a:ea typeface="Calibri" panose="020F0502020204030204" pitchFamily="34" charset="0"/>
                <a:cs typeface="Times New Roman" panose="02020603050405020304" pitchFamily="18" charset="0"/>
              </a:rPr>
              <a:t>Ανισότητα στην εκπαίδευση- εύκολη η χειραγώγηση των θυμάτων του ρατσισμού</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l-GR" sz="1500" dirty="0">
                <a:effectLst/>
                <a:latin typeface="Calibri" panose="020F0502020204030204" pitchFamily="34" charset="0"/>
                <a:ea typeface="Calibri" panose="020F0502020204030204" pitchFamily="34" charset="0"/>
                <a:cs typeface="Times New Roman" panose="02020603050405020304" pitchFamily="18" charset="0"/>
              </a:rPr>
              <a:t>Εκμετάλλευση, παραβιάσεις, σκανδαλώδεις ενέργειες, υποκρισία Βία, εγκληματικότητα</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l-GR" sz="1500" dirty="0">
                <a:effectLst/>
                <a:latin typeface="Calibri" panose="020F0502020204030204" pitchFamily="34" charset="0"/>
                <a:ea typeface="Calibri" panose="020F0502020204030204" pitchFamily="34" charset="0"/>
                <a:cs typeface="Times New Roman" panose="02020603050405020304" pitchFamily="18" charset="0"/>
              </a:rPr>
              <a:t>Απουσία υγιούς δημοκρατίας λόγω έλλειψης ίσων ευκαιριών για διάλογο, συμμετοχή στα κοινά και πολυφωνία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l-GR" sz="1500" dirty="0">
                <a:effectLst/>
                <a:latin typeface="Calibri" panose="020F0502020204030204" pitchFamily="34" charset="0"/>
                <a:ea typeface="Calibri" panose="020F0502020204030204" pitchFamily="34" charset="0"/>
                <a:cs typeface="Times New Roman" panose="02020603050405020304" pitchFamily="18" charset="0"/>
              </a:rPr>
              <a:t> Ανασφάλεια- άγχος ( για τα θύματα του ρατσισμού)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l-GR" sz="1500" dirty="0">
                <a:effectLst/>
                <a:latin typeface="Calibri" panose="020F0502020204030204" pitchFamily="34" charset="0"/>
                <a:ea typeface="Calibri" panose="020F0502020204030204" pitchFamily="34" charset="0"/>
                <a:cs typeface="Times New Roman" panose="02020603050405020304" pitchFamily="18" charset="0"/>
              </a:rPr>
              <a:t>Εθνικισμός- πυροδότηση πολέμων και συγκρούσεων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l-GR" sz="1500" dirty="0">
                <a:effectLst/>
                <a:latin typeface="Calibri" panose="020F0502020204030204" pitchFamily="34" charset="0"/>
                <a:ea typeface="Calibri" panose="020F0502020204030204" pitchFamily="34" charset="0"/>
                <a:cs typeface="Times New Roman" panose="02020603050405020304" pitchFamily="18" charset="0"/>
              </a:rPr>
              <a:t>Σε συμβάλλουν όλοι το βαθμό που θα μπορούσαν στην οικονομική ανάπτυξη της χώρας. Η κοινωνία δεν αξιοποιεί εξολοκλήρου το δημιουργικό της δυναμικό</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l-GR" sz="1500" dirty="0">
                <a:effectLst/>
                <a:latin typeface="Calibri" panose="020F0502020204030204" pitchFamily="34" charset="0"/>
                <a:ea typeface="Calibri" panose="020F0502020204030204" pitchFamily="34" charset="0"/>
                <a:cs typeface="Times New Roman" panose="02020603050405020304" pitchFamily="18" charset="0"/>
              </a:rPr>
              <a:t>Απουσία συνεργασίας, αλληλεγγύης και κοινωνικοπολιτικής συνείδησης – έλλειψη ανθρωπισμού</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500" dirty="0"/>
          </a:p>
        </p:txBody>
      </p:sp>
      <p:pic>
        <p:nvPicPr>
          <p:cNvPr id="4" name="Εικόνα 3" descr="Ο ρατσισμός και οι συνέπειές του. Κοτσιρά Βενετία, μαθήτρια της Α΄Λυκείου.  | 3ο ΓΕΛ ΠΥΡΓΟΥ – Pierre de Coubertin">
            <a:extLst>
              <a:ext uri="{FF2B5EF4-FFF2-40B4-BE49-F238E27FC236}">
                <a16:creationId xmlns:a16="http://schemas.microsoft.com/office/drawing/2014/main" id="{3F6B5C14-EEBA-4522-9135-1ECA1F455A16}"/>
              </a:ext>
            </a:extLst>
          </p:cNvPr>
          <p:cNvPicPr>
            <a:picLocks noChangeAspect="1"/>
          </p:cNvPicPr>
          <p:nvPr/>
        </p:nvPicPr>
        <p:blipFill rotWithShape="1">
          <a:blip r:embed="rId2">
            <a:extLst>
              <a:ext uri="{28A0092B-C50C-407E-A947-70E740481C1C}">
                <a14:useLocalDpi xmlns:a14="http://schemas.microsoft.com/office/drawing/2010/main" val="0"/>
              </a:ext>
            </a:extLst>
          </a:blip>
          <a:srcRect l="5373" r="8468" b="3"/>
          <a:stretch/>
        </p:blipFill>
        <p:spPr bwMode="auto">
          <a:xfrm>
            <a:off x="6335270" y="2276857"/>
            <a:ext cx="5015484" cy="3900106"/>
          </a:xfrm>
          <a:prstGeom prst="rect">
            <a:avLst/>
          </a:prstGeom>
          <a:noFill/>
        </p:spPr>
      </p:pic>
    </p:spTree>
    <p:extLst>
      <p:ext uri="{BB962C8B-B14F-4D97-AF65-F5344CB8AC3E}">
        <p14:creationId xmlns:p14="http://schemas.microsoft.com/office/powerpoint/2010/main" val="256031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1641512-2CAA-4933-8E46-D229BF14A1BF}"/>
              </a:ext>
            </a:extLst>
          </p:cNvPr>
          <p:cNvSpPr>
            <a:spLocks noGrp="1"/>
          </p:cNvSpPr>
          <p:nvPr>
            <p:ph type="title"/>
          </p:nvPr>
        </p:nvSpPr>
        <p:spPr>
          <a:xfrm>
            <a:off x="838200" y="365760"/>
            <a:ext cx="10515600" cy="1325563"/>
          </a:xfrm>
        </p:spPr>
        <p:txBody>
          <a:bodyPr>
            <a:normAutofit/>
          </a:bodyPr>
          <a:lstStyle/>
          <a:p>
            <a:r>
              <a:rPr lang="el-GR">
                <a:solidFill>
                  <a:schemeClr val="bg1"/>
                </a:solidFill>
              </a:rPr>
              <a:t>ΣΥΝΕΠΕΙΕΣ ΡΑΤΣΙΣΜΟΥ (2/2)</a:t>
            </a:r>
            <a:endParaRPr lang="en-US">
              <a:solidFill>
                <a:schemeClr val="bg1"/>
              </a:solidFill>
            </a:endParaRPr>
          </a:p>
        </p:txBody>
      </p:sp>
      <p:sp>
        <p:nvSpPr>
          <p:cNvPr id="3" name="Θέση περιεχομένου 2">
            <a:extLst>
              <a:ext uri="{FF2B5EF4-FFF2-40B4-BE49-F238E27FC236}">
                <a16:creationId xmlns:a16="http://schemas.microsoft.com/office/drawing/2014/main" id="{5F0BD70A-1EF0-4BEB-BD55-8B2964857E63}"/>
              </a:ext>
            </a:extLst>
          </p:cNvPr>
          <p:cNvSpPr>
            <a:spLocks noGrp="1"/>
          </p:cNvSpPr>
          <p:nvPr>
            <p:ph idx="1"/>
          </p:nvPr>
        </p:nvSpPr>
        <p:spPr>
          <a:xfrm>
            <a:off x="224852" y="2276857"/>
            <a:ext cx="5631880" cy="3900106"/>
          </a:xfrm>
        </p:spPr>
        <p:txBody>
          <a:bodyPr anchor="ctr">
            <a:noAutofit/>
          </a:bodyPr>
          <a:lstStyle/>
          <a:p>
            <a:pPr marL="0" marR="0" algn="just">
              <a:spcBef>
                <a:spcPts val="0"/>
              </a:spcBef>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Διερεύνηση χάσματος μεταξύ αναπτυγμένων χωρών και μη (κοινωνία δύο τρίτων)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Μειονότητες που ζουν σε συνθήκες εξαθλίωσης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κ.λ.π</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Υψώνονται φραγμοί στις ανθρώπινες σχέσεις. Κυριαρχεί η αποξένωση η οποία εδράζεται σε φυλετικά ή πολιτισμικά κτίρια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Τα άτομα που υφίστανται το ρατσισμό βιώνουν την χλεύη, το εμπαιγμό, τον επαγγελματικό αποκλεισμό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Διογκώνεται τα ήδη υπάρχοντα προβλήματα, υποσκάπτεται η κοινωνική συνοχή και διαχωρίζονται οι άνθρωποι σε προνομιούχους και μη, με ανάλογες συνέπειες στην μόρφωση, και στην επαγγελματική σταδιοδρομία</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Οι αποδέκτες των ρατσιστικών συμπεριφορών κλείνονται στον εαυτό τους, γίνονται εσωστρεφείς και χάνουν το αίσθημα της αυτοεκτίμησης</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Η ύπαρξη ρατσισμού δείχνει το χαμηλό πολιτιστικό επίπεδο μιας χώρας, αλλά και την έλλειψη σεβασμού στα ανθρώπινα δικαιώματα</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Ρατσισμός στο σχολικό περιβάλλον – Επιπτώσεις και τρόποι χειρισμού από τους  γονείς | Rhodes.gr">
            <a:extLst>
              <a:ext uri="{FF2B5EF4-FFF2-40B4-BE49-F238E27FC236}">
                <a16:creationId xmlns:a16="http://schemas.microsoft.com/office/drawing/2014/main" id="{4A0B661F-DEB0-4D27-B30B-527A01993A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72" r="2" b="2"/>
          <a:stretch/>
        </p:blipFill>
        <p:spPr bwMode="auto">
          <a:xfrm>
            <a:off x="6335270" y="2276857"/>
            <a:ext cx="5015484" cy="390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901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EE0ECD-04B1-484E-A52E-B91DC37857FC}"/>
              </a:ext>
            </a:extLst>
          </p:cNvPr>
          <p:cNvSpPr>
            <a:spLocks noGrp="1"/>
          </p:cNvSpPr>
          <p:nvPr>
            <p:ph type="title"/>
          </p:nvPr>
        </p:nvSpPr>
        <p:spPr>
          <a:xfrm>
            <a:off x="648929" y="164573"/>
            <a:ext cx="3505495" cy="1622321"/>
          </a:xfrm>
        </p:spPr>
        <p:txBody>
          <a:bodyPr>
            <a:normAutofit/>
          </a:bodyPr>
          <a:lstStyle/>
          <a:p>
            <a:r>
              <a:rPr lang="el-GR" b="1" dirty="0">
                <a:effectLst/>
                <a:latin typeface="Calibri" panose="020F0502020204030204" pitchFamily="34" charset="0"/>
                <a:ea typeface="Calibri" panose="020F0502020204030204" pitchFamily="34" charset="0"/>
                <a:cs typeface="Times New Roman" panose="02020603050405020304" pitchFamily="18" charset="0"/>
              </a:rPr>
              <a:t>ΑΠΑΡΤΧΑΙΝΤ</a:t>
            </a:r>
            <a:endParaRPr lang="en-US" dirty="0"/>
          </a:p>
        </p:txBody>
      </p:sp>
      <p:sp>
        <p:nvSpPr>
          <p:cNvPr id="3" name="Θέση περιεχομένου 2">
            <a:extLst>
              <a:ext uri="{FF2B5EF4-FFF2-40B4-BE49-F238E27FC236}">
                <a16:creationId xmlns:a16="http://schemas.microsoft.com/office/drawing/2014/main" id="{C374DEFA-7604-48C0-A356-1156C8464F6C}"/>
              </a:ext>
            </a:extLst>
          </p:cNvPr>
          <p:cNvSpPr>
            <a:spLocks noGrp="1"/>
          </p:cNvSpPr>
          <p:nvPr>
            <p:ph idx="1"/>
          </p:nvPr>
        </p:nvSpPr>
        <p:spPr>
          <a:xfrm>
            <a:off x="209862" y="1733867"/>
            <a:ext cx="3944563" cy="4097311"/>
          </a:xfrm>
        </p:spPr>
        <p:txBody>
          <a:bodyPr>
            <a:noAutofit/>
          </a:bodyPr>
          <a:lstStyle/>
          <a:p>
            <a:pPr marL="0" marR="0" indent="0" algn="just">
              <a:spcBef>
                <a:spcPts val="0"/>
              </a:spcBef>
              <a:spcAft>
                <a:spcPts val="8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Το απαρτχάιντ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apartheid</a:t>
            </a:r>
            <a:r>
              <a:rPr lang="el-GR" sz="2000" dirty="0">
                <a:effectLst/>
                <a:latin typeface="Calibri" panose="020F0502020204030204" pitchFamily="34" charset="0"/>
                <a:ea typeface="Calibri" panose="020F0502020204030204" pitchFamily="34" charset="0"/>
                <a:cs typeface="Times New Roman" panose="02020603050405020304" pitchFamily="18" charset="0"/>
              </a:rPr>
              <a:t>), (όρος που προέρχεται από τη γλώσσα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Αφρικάανς</a:t>
            </a:r>
            <a:r>
              <a:rPr lang="el-GR" sz="2000" dirty="0">
                <a:effectLst/>
                <a:latin typeface="Calibri" panose="020F0502020204030204" pitchFamily="34" charset="0"/>
                <a:ea typeface="Calibri" panose="020F0502020204030204" pitchFamily="34" charset="0"/>
                <a:cs typeface="Times New Roman" panose="02020603050405020304" pitchFamily="18" charset="0"/>
              </a:rPr>
              <a:t> και τα ολλανδικά και σημαίνει διάκριση), ήταν πολιτική των Λευκών που καθόριζε και επέβαλλε τη διάκριση των ανθρωπίνων ομάδων μέσα σε ένα κράτος βάσει φυλετικών κριτηρίων σε καθορισμένες γεωγραφικές περιοχές. Ως επίσημη κρατική πολιτική εφαρμόστηκε για πρώτη φορά στη Νότιο Αφρική από το Εθνικό Κόμμα το 1948 και καταργήθηκε στις 30 Ιουνίου1991. Ο όρος  απαρτχάιντ χρησιμοποιείται πλέον για να υποδηλώσει κάθε πολιτική φυλετικού διαχωρισμού σε οποιοδήποτε σημείο του κόσμου.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Black history month: The South African context | Voices of Youth">
            <a:extLst>
              <a:ext uri="{FF2B5EF4-FFF2-40B4-BE49-F238E27FC236}">
                <a16:creationId xmlns:a16="http://schemas.microsoft.com/office/drawing/2014/main" id="{FA974325-EE89-4B67-B846-84F7634F3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05862" y="1162604"/>
            <a:ext cx="6019331" cy="4529546"/>
          </a:xfrm>
          <a:prstGeom prst="rect">
            <a:avLst/>
          </a:prstGeom>
          <a:noFill/>
          <a:effectLst/>
        </p:spPr>
      </p:pic>
    </p:spTree>
    <p:extLst>
      <p:ext uri="{BB962C8B-B14F-4D97-AF65-F5344CB8AC3E}">
        <p14:creationId xmlns:p14="http://schemas.microsoft.com/office/powerpoint/2010/main" val="4072072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Θέση περιεχομένου 3" descr="Εικόνα που περιέχει χάρτης&#10;&#10;Περιγραφή που δημιουργήθηκε αυτόματα">
            <a:extLst>
              <a:ext uri="{FF2B5EF4-FFF2-40B4-BE49-F238E27FC236}">
                <a16:creationId xmlns:a16="http://schemas.microsoft.com/office/drawing/2014/main" id="{4FC6661C-98CC-41B3-BDC1-3EADC8ADBA19}"/>
              </a:ext>
            </a:extLst>
          </p:cNvPr>
          <p:cNvPicPr>
            <a:picLocks noGrp="1" noChangeAspect="1"/>
          </p:cNvPicPr>
          <p:nvPr>
            <p:ph idx="1"/>
          </p:nvPr>
        </p:nvPicPr>
        <p:blipFill>
          <a:blip r:embed="rId2"/>
          <a:stretch>
            <a:fillRect/>
          </a:stretch>
        </p:blipFill>
        <p:spPr>
          <a:xfrm>
            <a:off x="2130828" y="643466"/>
            <a:ext cx="7930343" cy="5571067"/>
          </a:xfrm>
          <a:prstGeom prst="rect">
            <a:avLst/>
          </a:prstGeom>
        </p:spPr>
      </p:pic>
    </p:spTree>
    <p:extLst>
      <p:ext uri="{BB962C8B-B14F-4D97-AF65-F5344CB8AC3E}">
        <p14:creationId xmlns:p14="http://schemas.microsoft.com/office/powerpoint/2010/main" val="3754011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FC2047A-9F6D-4CC1-80AF-4A325996635E}"/>
              </a:ext>
            </a:extLst>
          </p:cNvPr>
          <p:cNvSpPr>
            <a:spLocks noGrp="1"/>
          </p:cNvSpPr>
          <p:nvPr>
            <p:ph type="title"/>
          </p:nvPr>
        </p:nvSpPr>
        <p:spPr>
          <a:xfrm>
            <a:off x="645064" y="525982"/>
            <a:ext cx="4282983" cy="1200361"/>
          </a:xfrm>
        </p:spPr>
        <p:txBody>
          <a:bodyPr anchor="b">
            <a:normAutofit/>
          </a:bodyPr>
          <a:lstStyle/>
          <a:p>
            <a:r>
              <a:rPr lang="el-GR" sz="3600" b="1" dirty="0">
                <a:effectLst/>
                <a:latin typeface="Calibri" panose="020F0502020204030204" pitchFamily="34" charset="0"/>
                <a:ea typeface="Calibri" panose="020F0502020204030204" pitchFamily="34" charset="0"/>
                <a:cs typeface="Times New Roman" panose="02020603050405020304" pitchFamily="18" charset="0"/>
              </a:rPr>
              <a:t>Νόμοι του απαρτχάιντ (1/2)</a:t>
            </a:r>
            <a:endParaRPr lang="en-US" sz="3600" dirty="0"/>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4AAA828C-9995-4AE5-AE64-DA4979E9C060}"/>
              </a:ext>
            </a:extLst>
          </p:cNvPr>
          <p:cNvSpPr>
            <a:spLocks noGrp="1"/>
          </p:cNvSpPr>
          <p:nvPr>
            <p:ph idx="1"/>
          </p:nvPr>
        </p:nvSpPr>
        <p:spPr>
          <a:xfrm>
            <a:off x="221551" y="2031101"/>
            <a:ext cx="5209232" cy="3511943"/>
          </a:xfrm>
        </p:spPr>
        <p:txBody>
          <a:bodyPr anchor="ctr">
            <a:noAutofit/>
          </a:bodyPr>
          <a:lstStyle/>
          <a:p>
            <a:pPr marL="342900" marR="0" lvl="0" indent="-342900" algn="just">
              <a:spcBef>
                <a:spcPts val="0"/>
              </a:spcBef>
              <a:spcAft>
                <a:spcPts val="0"/>
              </a:spcAft>
              <a:buFont typeface="Calibri" panose="020F050202020403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Νόμος απαγόρευσης των μεικτών γάμων (1949),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Calibri" panose="020F050202020403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Νόμος ανηθικότητας (1950), που τιμωρούσε τη σεξουαλική επαφή μεταξύ Λευκών και μη Λευκών,</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Calibri" panose="020F050202020403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Νόμος κατηγοριοποίησης του πληθυσμού ανάλογα με την φυλή τους (1950),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Calibri" panose="020F050202020403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Νόμος καταστολής του κομουνισμού (1950), που επέτρεπε στην κυβέρνηση να απαγορεύσει την ύπαρξη κομμουνιστικού πολιτικού κόμματος,</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Calibri" panose="020F050202020403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Νόμος ξεχωριστών κατοίκων (27 Απριλίου 1950), που καθόριζε τις αστικές ζώνες κατοίκησης μες στην πόλη,</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Calibri" panose="020F0502020204030204" pitchFamily="34" charset="0"/>
              <a:buChar char="•"/>
            </a:pPr>
            <a:r>
              <a:rPr lang="el-GR" sz="1600" dirty="0" err="1">
                <a:effectLst/>
                <a:latin typeface="Calibri" panose="020F0502020204030204" pitchFamily="34" charset="0"/>
                <a:ea typeface="Calibri" panose="020F0502020204030204" pitchFamily="34" charset="0"/>
                <a:cs typeface="Times New Roman" panose="02020603050405020304" pitchFamily="18" charset="0"/>
              </a:rPr>
              <a:t>Pass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Laws</a:t>
            </a:r>
            <a:r>
              <a:rPr lang="el-GR" sz="1600" dirty="0">
                <a:effectLst/>
                <a:latin typeface="Calibri" panose="020F0502020204030204" pitchFamily="34" charset="0"/>
                <a:ea typeface="Calibri" panose="020F0502020204030204" pitchFamily="34" charset="0"/>
                <a:cs typeface="Times New Roman" panose="02020603050405020304" pitchFamily="18" charset="0"/>
              </a:rPr>
              <a:t> (1952), οι οποίοι υποχρέωναν τους Μαύρους άνω των 16 ετών να έχουν πάντοτε μαζί τους ένα έγγραφο σαν πάσο/διαβατήριο, που όριζε αν είχαν κυβερνητική άδεια να βρίσκονται σε συγκεκριμένες συνοικίες,</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800"/>
              </a:spcAft>
              <a:buFont typeface="Symbol" panose="05050102010706020507" pitchFamily="18" charset="2"/>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Νόμος για ξεχωριστή χρήση των δημοσίων χώρων (1953), π.χ. δημόσιες τουαλέτες, πλατείες, σιντριβάνια κ.ά.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Apartheid - Wikipedia">
            <a:extLst>
              <a:ext uri="{FF2B5EF4-FFF2-40B4-BE49-F238E27FC236}">
                <a16:creationId xmlns:a16="http://schemas.microsoft.com/office/drawing/2014/main" id="{F7B547FA-FA14-43AA-A663-20E71AA48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987738" y="737747"/>
            <a:ext cx="5628018" cy="5149636"/>
          </a:xfrm>
          <a:prstGeom prst="rect">
            <a:avLst/>
          </a:prstGeom>
          <a:noFill/>
        </p:spPr>
      </p:pic>
    </p:spTree>
    <p:extLst>
      <p:ext uri="{BB962C8B-B14F-4D97-AF65-F5344CB8AC3E}">
        <p14:creationId xmlns:p14="http://schemas.microsoft.com/office/powerpoint/2010/main" val="2987759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FC2047A-9F6D-4CC1-80AF-4A325996635E}"/>
              </a:ext>
            </a:extLst>
          </p:cNvPr>
          <p:cNvSpPr>
            <a:spLocks noGrp="1"/>
          </p:cNvSpPr>
          <p:nvPr>
            <p:ph type="title"/>
          </p:nvPr>
        </p:nvSpPr>
        <p:spPr>
          <a:xfrm>
            <a:off x="645065" y="1463040"/>
            <a:ext cx="3796306" cy="2690949"/>
          </a:xfrm>
        </p:spPr>
        <p:txBody>
          <a:bodyPr anchor="t">
            <a:normAutofit/>
          </a:bodyPr>
          <a:lstStyle/>
          <a:p>
            <a:r>
              <a:rPr lang="el-GR" sz="4800" b="1">
                <a:effectLst/>
                <a:latin typeface="Calibri" panose="020F0502020204030204" pitchFamily="34" charset="0"/>
                <a:ea typeface="Calibri" panose="020F0502020204030204" pitchFamily="34" charset="0"/>
                <a:cs typeface="Times New Roman" panose="02020603050405020304" pitchFamily="18" charset="0"/>
              </a:rPr>
              <a:t>Νόμοι του απαρτχάιντ (2/2)</a:t>
            </a:r>
            <a:endParaRPr lang="en-US" sz="480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4AAA828C-9995-4AE5-AE64-DA4979E9C060}"/>
              </a:ext>
            </a:extLst>
          </p:cNvPr>
          <p:cNvSpPr>
            <a:spLocks noGrp="1"/>
          </p:cNvSpPr>
          <p:nvPr>
            <p:ph idx="1"/>
          </p:nvPr>
        </p:nvSpPr>
        <p:spPr>
          <a:xfrm>
            <a:off x="5656218" y="587829"/>
            <a:ext cx="5542387" cy="5175657"/>
          </a:xfrm>
        </p:spPr>
        <p:txBody>
          <a:bodyPr anchor="t">
            <a:normAutofit/>
          </a:bodyPr>
          <a:lstStyle/>
          <a:p>
            <a:pPr marL="342900" marR="0" lvl="0" indent="-342900" algn="just">
              <a:spcBef>
                <a:spcPts val="0"/>
              </a:spcBef>
              <a:spcAft>
                <a:spcPts val="0"/>
              </a:spcAft>
              <a:buFont typeface="Symbol" panose="05050102010706020507" pitchFamily="18" charset="2"/>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Νόμος για την εκπαίδευση Μπαντού (1953), που αφορούσε το σχολικό πρόγραμμα των Μαύρων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Απαγόρευση των απεργιών στους Μαύρους εργάτες και τις παθητικής αντίστασης (1953)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Νόμος μετεγκατάστασης γηγενών πληθυσμών (1954), που επέτρεπε την εκδίωξη Μαύρων που ζούσε σε περιοχές που είχαν αποδοθεί στους Λευκούς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Νόμος περί Εργασίας και Ορυχείων (1956), που επισημοποιούσε τις φυλετικές διακρίσεις στο χώρο εργασίας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Νόμος προώθησης αυτόνομων Μαύρων κυβερνήσεων, κατά τον οποίο δημιουργήθηκαν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μπαντουστάν</a:t>
            </a:r>
            <a:r>
              <a:rPr lang="el-GR" sz="1600" dirty="0">
                <a:effectLst/>
                <a:latin typeface="Calibri" panose="020F0502020204030204" pitchFamily="34" charset="0"/>
                <a:ea typeface="Calibri" panose="020F0502020204030204" pitchFamily="34" charset="0"/>
                <a:cs typeface="Times New Roman" panose="02020603050405020304" pitchFamily="18" charset="0"/>
              </a:rPr>
              <a:t> υπό διοίκηση μη-Λευκών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Νόμος περί ιθαγένειας των Μαύρων, που αφαιρούσε την νοτιοαφρικανική ιθαγένεια από τους Μαύρους που ζούσαν στα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μπαντουστάν</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Διάταγμα περί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αφρικάανς</a:t>
            </a:r>
            <a:r>
              <a:rPr lang="el-GR" sz="1600" dirty="0">
                <a:effectLst/>
                <a:latin typeface="Calibri" panose="020F0502020204030204" pitchFamily="34" charset="0"/>
                <a:ea typeface="Calibri" panose="020F0502020204030204" pitchFamily="34" charset="0"/>
                <a:cs typeface="Times New Roman" panose="02020603050405020304" pitchFamily="18" charset="0"/>
              </a:rPr>
              <a:t> (1974), το οποίο υποχρέωνε όλα τα σχολεία δευτεροβάθμιας εκπαίδευσης να διδάσκουν στην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αφρικάανς</a:t>
            </a:r>
            <a:r>
              <a:rPr lang="el-GR" sz="1600" dirty="0">
                <a:effectLst/>
                <a:latin typeface="Calibri" panose="020F0502020204030204" pitchFamily="34" charset="0"/>
                <a:ea typeface="Calibri" panose="020F0502020204030204" pitchFamily="34" charset="0"/>
                <a:cs typeface="Times New Roman" panose="02020603050405020304" pitchFamily="18" charset="0"/>
              </a:rPr>
              <a:t> τα μαθηματικά, τις κοινωνικές επιστήμες, ιστορία και γεωγραφία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800"/>
              </a:spcAft>
              <a:buFont typeface="Symbol" panose="05050102010706020507" pitchFamily="18" charset="2"/>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Νόμος απαγόρευσης της επαγγελματικής κατάρτισης των Μαύρων (1976)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600" dirty="0"/>
          </a:p>
        </p:txBody>
      </p:sp>
    </p:spTree>
    <p:extLst>
      <p:ext uri="{BB962C8B-B14F-4D97-AF65-F5344CB8AC3E}">
        <p14:creationId xmlns:p14="http://schemas.microsoft.com/office/powerpoint/2010/main" val="673679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The Harsh Reality of Life Under Apartheid in South Africa - HISTORY">
            <a:extLst>
              <a:ext uri="{FF2B5EF4-FFF2-40B4-BE49-F238E27FC236}">
                <a16:creationId xmlns:a16="http://schemas.microsoft.com/office/drawing/2014/main" id="{CDF6F804-E2CD-4398-ADF5-6A87E814A36E}"/>
              </a:ext>
            </a:extLst>
          </p:cNvPr>
          <p:cNvPicPr>
            <a:picLocks noChangeAspect="1"/>
          </p:cNvPicPr>
          <p:nvPr/>
        </p:nvPicPr>
        <p:blipFill rotWithShape="1">
          <a:blip r:embed="rId2">
            <a:extLst>
              <a:ext uri="{28A0092B-C50C-407E-A947-70E740481C1C}">
                <a14:useLocalDpi xmlns:a14="http://schemas.microsoft.com/office/drawing/2010/main" val="0"/>
              </a:ext>
            </a:extLst>
          </a:blip>
          <a:srcRect r="4826"/>
          <a:stretch/>
        </p:blipFill>
        <p:spPr bwMode="auto">
          <a:xfrm>
            <a:off x="1" y="10"/>
            <a:ext cx="9669642" cy="6857990"/>
          </a:xfrm>
          <a:prstGeom prst="rect">
            <a:avLst/>
          </a:prstGeom>
          <a:noFill/>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28D4A42-D506-4E10-A6BE-9B76AE721495}"/>
              </a:ext>
            </a:extLst>
          </p:cNvPr>
          <p:cNvSpPr>
            <a:spLocks noGrp="1"/>
          </p:cNvSpPr>
          <p:nvPr>
            <p:ph type="title"/>
          </p:nvPr>
        </p:nvSpPr>
        <p:spPr>
          <a:xfrm>
            <a:off x="7531610" y="365125"/>
            <a:ext cx="3822189" cy="1899912"/>
          </a:xfrm>
        </p:spPr>
        <p:txBody>
          <a:bodyPr>
            <a:normAutofit/>
          </a:bodyPr>
          <a:lstStyle/>
          <a:p>
            <a:r>
              <a:rPr lang="el-GR" sz="3700" b="1">
                <a:effectLst/>
                <a:latin typeface="Calibri" panose="020F0502020204030204" pitchFamily="34" charset="0"/>
                <a:ea typeface="Calibri" panose="020F0502020204030204" pitchFamily="34" charset="0"/>
                <a:cs typeface="Times New Roman" panose="02020603050405020304" pitchFamily="18" charset="0"/>
              </a:rPr>
              <a:t>Ανάπτυξη και διεθνής καταδίκη του απαρτχάιντ </a:t>
            </a:r>
            <a:endParaRPr lang="en-US" sz="3700"/>
          </a:p>
        </p:txBody>
      </p:sp>
      <p:sp>
        <p:nvSpPr>
          <p:cNvPr id="3" name="Θέση περιεχομένου 2">
            <a:extLst>
              <a:ext uri="{FF2B5EF4-FFF2-40B4-BE49-F238E27FC236}">
                <a16:creationId xmlns:a16="http://schemas.microsoft.com/office/drawing/2014/main" id="{96CB89D1-7DA1-4DFC-8B4D-B60BC3B586DA}"/>
              </a:ext>
            </a:extLst>
          </p:cNvPr>
          <p:cNvSpPr>
            <a:spLocks noGrp="1"/>
          </p:cNvSpPr>
          <p:nvPr>
            <p:ph idx="1"/>
          </p:nvPr>
        </p:nvSpPr>
        <p:spPr>
          <a:xfrm>
            <a:off x="7531610" y="2434201"/>
            <a:ext cx="4370580" cy="4058674"/>
          </a:xfrm>
        </p:spPr>
        <p:txBody>
          <a:bodyPr>
            <a:normAutofit/>
          </a:bodyPr>
          <a:lstStyle/>
          <a:p>
            <a:pPr marL="0" marR="0" indent="0" algn="just">
              <a:spcBef>
                <a:spcPts val="0"/>
              </a:spcBef>
              <a:spcAft>
                <a:spcPts val="800"/>
              </a:spcAf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Το απαρτχάιντ προκάλεσε οργή και απογοήτευση στους Μαύρους και άλλες μειονοτικές ομάδες οι οποίοι βρήκαν βήμα έκφρασης  μέσα από το Αφρικανικό Εθνικό Κογκρέσο αλλά και σε ορισμένους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φιλελευθεριστές</a:t>
            </a:r>
            <a:r>
              <a:rPr lang="el-GR" sz="2000" dirty="0">
                <a:effectLst/>
                <a:latin typeface="Calibri" panose="020F0502020204030204" pitchFamily="34" charset="0"/>
                <a:ea typeface="Calibri" panose="020F0502020204030204" pitchFamily="34" charset="0"/>
                <a:cs typeface="Times New Roman" panose="02020603050405020304" pitchFamily="18" charset="0"/>
              </a:rPr>
              <a:t>  Λευκούς, οι οποίοι αντιπροσωπεύονταν από το Δημοκρατικό Κόμμα της χώρας. Η κυβέρνηση αντιδρούσε με βίαιο συχνά τρόπο: οι διαμαρτυρόμενοι καταδικάζονταν και φυλακίζονταν.</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2892961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C07F47A5-D324-4F8E-A4FC-A3BFD25299E7}"/>
              </a:ext>
            </a:extLst>
          </p:cNvPr>
          <p:cNvPicPr>
            <a:picLocks noGrp="1" noChangeAspect="1"/>
          </p:cNvPicPr>
          <p:nvPr>
            <p:ph idx="1"/>
          </p:nvPr>
        </p:nvPicPr>
        <p:blipFill>
          <a:blip r:embed="rId2"/>
          <a:stretch>
            <a:fillRect/>
          </a:stretch>
        </p:blipFill>
        <p:spPr>
          <a:xfrm>
            <a:off x="2029527" y="643466"/>
            <a:ext cx="8132945" cy="5571067"/>
          </a:xfrm>
          <a:prstGeom prst="rect">
            <a:avLst/>
          </a:prstGeom>
        </p:spPr>
      </p:pic>
    </p:spTree>
    <p:extLst>
      <p:ext uri="{BB962C8B-B14F-4D97-AF65-F5344CB8AC3E}">
        <p14:creationId xmlns:p14="http://schemas.microsoft.com/office/powerpoint/2010/main" val="3234149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A31846-F6A2-47B8-850B-060247CC508D}"/>
              </a:ext>
            </a:extLst>
          </p:cNvPr>
          <p:cNvSpPr>
            <a:spLocks noGrp="1"/>
          </p:cNvSpPr>
          <p:nvPr>
            <p:ph type="title"/>
          </p:nvPr>
        </p:nvSpPr>
        <p:spPr>
          <a:xfrm>
            <a:off x="648929" y="629266"/>
            <a:ext cx="3505495" cy="1622321"/>
          </a:xfrm>
        </p:spPr>
        <p:txBody>
          <a:bodyPr>
            <a:normAutofit/>
          </a:bodyPr>
          <a:lstStyle/>
          <a:p>
            <a:r>
              <a:rPr lang="el-GR" sz="3700" b="1">
                <a:effectLst/>
                <a:latin typeface="Calibri" panose="020F0502020204030204" pitchFamily="34" charset="0"/>
                <a:ea typeface="Calibri" panose="020F0502020204030204" pitchFamily="34" charset="0"/>
                <a:cs typeface="Times New Roman" panose="02020603050405020304" pitchFamily="18" charset="0"/>
              </a:rPr>
              <a:t>Νόμιμη Μετανάστευση </a:t>
            </a:r>
            <a:endParaRPr lang="en-US" sz="3700"/>
          </a:p>
        </p:txBody>
      </p:sp>
      <p:sp>
        <p:nvSpPr>
          <p:cNvPr id="3" name="Θέση περιεχομένου 2">
            <a:extLst>
              <a:ext uri="{FF2B5EF4-FFF2-40B4-BE49-F238E27FC236}">
                <a16:creationId xmlns:a16="http://schemas.microsoft.com/office/drawing/2014/main" id="{7F66E762-00E3-4E67-8655-562D5ADD6FF6}"/>
              </a:ext>
            </a:extLst>
          </p:cNvPr>
          <p:cNvSpPr>
            <a:spLocks noGrp="1"/>
          </p:cNvSpPr>
          <p:nvPr>
            <p:ph idx="1"/>
          </p:nvPr>
        </p:nvSpPr>
        <p:spPr>
          <a:xfrm>
            <a:off x="648931" y="2438400"/>
            <a:ext cx="3505494" cy="3785419"/>
          </a:xfrm>
        </p:spPr>
        <p:txBody>
          <a:bodyPr>
            <a:normAutofit/>
          </a:bodyPr>
          <a:lstStyle/>
          <a:p>
            <a:pPr algn="just"/>
            <a:r>
              <a:rPr lang="el-GR" sz="2000" dirty="0">
                <a:effectLst/>
                <a:latin typeface="Calibri" panose="020F0502020204030204" pitchFamily="34" charset="0"/>
                <a:ea typeface="Calibri" panose="020F0502020204030204" pitchFamily="34" charset="0"/>
                <a:cs typeface="Times New Roman" panose="02020603050405020304" pitchFamily="18" charset="0"/>
              </a:rPr>
              <a:t>Νόμιμοι μετανάστες είναι τα πρόσωπα τα οποία έχουν εισέλθει και παραμένουν νόμιμα στην χώρα, η παρουσία τους έχει καταγραφεί από τις αρμόδιες αρχές και είναι εφοδιασμένα με την απαιτούμενη άδεια παραμονής και εργασίας. </a:t>
            </a:r>
            <a:endParaRPr lang="en-US" sz="2000" dirty="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Refugee Clip Art Panda - Refugee Clip Art, HD Png Download - kindpng">
            <a:extLst>
              <a:ext uri="{FF2B5EF4-FFF2-40B4-BE49-F238E27FC236}">
                <a16:creationId xmlns:a16="http://schemas.microsoft.com/office/drawing/2014/main" id="{87304157-22ED-4961-95A7-C10F44EAF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05862" y="1741964"/>
            <a:ext cx="6019331" cy="3370825"/>
          </a:xfrm>
          <a:prstGeom prst="rect">
            <a:avLst/>
          </a:prstGeom>
          <a:noFill/>
          <a:effectLst/>
        </p:spPr>
      </p:pic>
    </p:spTree>
    <p:extLst>
      <p:ext uri="{BB962C8B-B14F-4D97-AF65-F5344CB8AC3E}">
        <p14:creationId xmlns:p14="http://schemas.microsoft.com/office/powerpoint/2010/main" val="216773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Εικόνα 3" descr="Η Σφαγή του Σάρπβιλ: Το γεγονός που καθιέρωσε την Παγκόσμια Ημέρα κατά του  Ρατσισμού - CNN.gr">
            <a:extLst>
              <a:ext uri="{FF2B5EF4-FFF2-40B4-BE49-F238E27FC236}">
                <a16:creationId xmlns:a16="http://schemas.microsoft.com/office/drawing/2014/main" id="{EA732FD6-C043-40F3-B0C1-4A51C282E4C7}"/>
              </a:ext>
            </a:extLst>
          </p:cNvPr>
          <p:cNvPicPr>
            <a:picLocks noChangeAspect="1"/>
          </p:cNvPicPr>
          <p:nvPr/>
        </p:nvPicPr>
        <p:blipFill rotWithShape="1">
          <a:blip r:embed="rId2">
            <a:extLst>
              <a:ext uri="{28A0092B-C50C-407E-A947-70E740481C1C}">
                <a14:useLocalDpi xmlns:a14="http://schemas.microsoft.com/office/drawing/2010/main" val="0"/>
              </a:ext>
            </a:extLst>
          </a:blip>
          <a:srcRect r="25"/>
          <a:stretch/>
        </p:blipFill>
        <p:spPr bwMode="auto">
          <a:xfrm>
            <a:off x="20" y="10"/>
            <a:ext cx="12188932" cy="6857990"/>
          </a:xfrm>
          <a:prstGeom prst="rect">
            <a:avLst/>
          </a:prstGeom>
          <a:noFill/>
        </p:spPr>
      </p:pic>
      <p:sp>
        <p:nvSpPr>
          <p:cNvPr id="9" name="Freeform: Shape 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9E46FBF0-B48C-4F37-B4F3-AA2906853421}"/>
              </a:ext>
            </a:extLst>
          </p:cNvPr>
          <p:cNvSpPr>
            <a:spLocks noGrp="1"/>
          </p:cNvSpPr>
          <p:nvPr>
            <p:ph type="title"/>
          </p:nvPr>
        </p:nvSpPr>
        <p:spPr>
          <a:xfrm>
            <a:off x="618062" y="4185749"/>
            <a:ext cx="9265771" cy="622836"/>
          </a:xfrm>
        </p:spPr>
        <p:txBody>
          <a:bodyPr>
            <a:normAutofit/>
          </a:bodyPr>
          <a:lstStyle/>
          <a:p>
            <a:r>
              <a:rPr lang="el-GR" sz="3600"/>
              <a:t>Η σφαγή της Σαρπβιλ</a:t>
            </a:r>
            <a:endParaRPr lang="en-US" sz="3600"/>
          </a:p>
        </p:txBody>
      </p:sp>
      <p:sp>
        <p:nvSpPr>
          <p:cNvPr id="3" name="Θέση περιεχομένου 2">
            <a:extLst>
              <a:ext uri="{FF2B5EF4-FFF2-40B4-BE49-F238E27FC236}">
                <a16:creationId xmlns:a16="http://schemas.microsoft.com/office/drawing/2014/main" id="{2D70B8B0-31F5-4E78-AFCB-9FEEFF087796}"/>
              </a:ext>
            </a:extLst>
          </p:cNvPr>
          <p:cNvSpPr>
            <a:spLocks noGrp="1"/>
          </p:cNvSpPr>
          <p:nvPr>
            <p:ph idx="1"/>
          </p:nvPr>
        </p:nvSpPr>
        <p:spPr>
          <a:xfrm>
            <a:off x="618063" y="4856921"/>
            <a:ext cx="10398880" cy="1249240"/>
          </a:xfrm>
        </p:spPr>
        <p:txBody>
          <a:bodyPr>
            <a:noAutofit/>
          </a:bodyPr>
          <a:lstStyle/>
          <a:p>
            <a:r>
              <a:rPr lang="el-GR" sz="1600" dirty="0">
                <a:effectLst/>
                <a:latin typeface="Calibri" panose="020F0502020204030204" pitchFamily="34" charset="0"/>
                <a:ea typeface="Calibri" panose="020F0502020204030204" pitchFamily="34" charset="0"/>
                <a:cs typeface="Times New Roman" panose="02020603050405020304" pitchFamily="18" charset="0"/>
              </a:rPr>
              <a:t>Μετά τη σφαγή της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Σάρπβιλ</a:t>
            </a:r>
            <a:r>
              <a:rPr lang="el-GR" sz="1600" dirty="0">
                <a:effectLst/>
                <a:latin typeface="Calibri" panose="020F0502020204030204" pitchFamily="34" charset="0"/>
                <a:ea typeface="Calibri" panose="020F0502020204030204" pitchFamily="34" charset="0"/>
                <a:cs typeface="Times New Roman" panose="02020603050405020304" pitchFamily="18" charset="0"/>
              </a:rPr>
              <a:t> , όπου δεκάδες ειρηνικοί διαδηλωτές κατά του απαρτχάιντ σφαγιάστηκαν στις 21 Μαρτίου 1960, χιλιάδες Μαύροι Νοτιοαφρικανικοί κατέστρεψαν το «πάσο» τους, η κυβέρνηση κήρυξε τη χώρα σε κατάσταση εκτάκτου ανάγκης στις 8 Απριλίου 1960 και απαγορεύτηκε η λειτουργία στο Αφρικανικό Εθνικό Κογκρέσο και στο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Παναφρικανικό</a:t>
            </a:r>
            <a:r>
              <a:rPr lang="el-GR" sz="1600" dirty="0">
                <a:effectLst/>
                <a:latin typeface="Calibri" panose="020F0502020204030204" pitchFamily="34" charset="0"/>
                <a:ea typeface="Calibri" panose="020F0502020204030204" pitchFamily="34" charset="0"/>
                <a:cs typeface="Times New Roman" panose="02020603050405020304" pitchFamily="18" charset="0"/>
              </a:rPr>
              <a:t> Κογκρέσο, θέτοντας σε ισχύ το νόμο περί καταστολής του κομμουνισμού. Σε διεθνές επίπεδο ,φθίνει το στάτους της Νοτίου Αφρικής για πρώτη φορά, καθώς τίθεται εκτός από την Κοινοπολιτεία των Εθνών, Παγκόσμια Οργάνωση Υγείας, την ΟΥΝΕΣΚΟ κα τη διεθνή οργάνωση εργασίας.</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2916669585"/>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0CB136-0D14-4151-A035-F00E4771F26B}"/>
              </a:ext>
            </a:extLst>
          </p:cNvPr>
          <p:cNvSpPr>
            <a:spLocks noGrp="1"/>
          </p:cNvSpPr>
          <p:nvPr>
            <p:ph type="title"/>
          </p:nvPr>
        </p:nvSpPr>
        <p:spPr>
          <a:xfrm>
            <a:off x="648929" y="629266"/>
            <a:ext cx="3505495" cy="1622321"/>
          </a:xfrm>
        </p:spPr>
        <p:txBody>
          <a:bodyPr>
            <a:normAutofit/>
          </a:bodyPr>
          <a:lstStyle/>
          <a:p>
            <a:pPr algn="ctr"/>
            <a:r>
              <a:rPr lang="el-GR" sz="1800" b="1" dirty="0">
                <a:effectLst/>
                <a:latin typeface="Calibri" panose="020F0502020204030204" pitchFamily="34" charset="0"/>
                <a:ea typeface="Calibri" panose="020F0502020204030204" pitchFamily="34" charset="0"/>
                <a:cs typeface="Times New Roman" panose="02020603050405020304" pitchFamily="18" charset="0"/>
              </a:rPr>
              <a:t>Δολοφονία του Χένρικ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Φέρβερντ</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το 1966</a:t>
            </a:r>
            <a:endParaRPr lang="en-US" b="1" dirty="0"/>
          </a:p>
        </p:txBody>
      </p:sp>
      <p:sp>
        <p:nvSpPr>
          <p:cNvPr id="3" name="Θέση περιεχομένου 2">
            <a:extLst>
              <a:ext uri="{FF2B5EF4-FFF2-40B4-BE49-F238E27FC236}">
                <a16:creationId xmlns:a16="http://schemas.microsoft.com/office/drawing/2014/main" id="{718D64FF-E804-43F2-B38A-2234D566865F}"/>
              </a:ext>
            </a:extLst>
          </p:cNvPr>
          <p:cNvSpPr>
            <a:spLocks noGrp="1"/>
          </p:cNvSpPr>
          <p:nvPr>
            <p:ph idx="1"/>
          </p:nvPr>
        </p:nvSpPr>
        <p:spPr>
          <a:xfrm>
            <a:off x="374754" y="2438400"/>
            <a:ext cx="3779671" cy="4112302"/>
          </a:xfrm>
        </p:spPr>
        <p:txBody>
          <a:bodyPr>
            <a:noAutofit/>
          </a:bodyPr>
          <a:lstStyle/>
          <a:p>
            <a:pPr algn="just"/>
            <a:r>
              <a:rPr lang="el-GR" sz="1400" dirty="0">
                <a:effectLst/>
                <a:latin typeface="Calibri" panose="020F0502020204030204" pitchFamily="34" charset="0"/>
                <a:ea typeface="Calibri" panose="020F0502020204030204" pitchFamily="34" charset="0"/>
                <a:cs typeface="Times New Roman" panose="02020603050405020304" pitchFamily="18" charset="0"/>
              </a:rPr>
              <a:t>Κάποιος εκσυγχρονισμός των βασικών εννοιών της πολιτικής του απαρτχάιντ πραγματοποιήθηκε μετά την δολοφονία του Χένρικ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Φέρβερντ</a:t>
            </a:r>
            <a:r>
              <a:rPr lang="el-GR" sz="1400" dirty="0">
                <a:effectLst/>
                <a:latin typeface="Calibri" panose="020F0502020204030204" pitchFamily="34" charset="0"/>
                <a:ea typeface="Calibri" panose="020F0502020204030204" pitchFamily="34" charset="0"/>
                <a:cs typeface="Times New Roman" panose="02020603050405020304" pitchFamily="18" charset="0"/>
              </a:rPr>
              <a:t> το 1966 από τον Δημήτρη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Τσαφέντα</a:t>
            </a:r>
            <a:r>
              <a:rPr lang="el-GR" sz="1400" dirty="0">
                <a:effectLst/>
                <a:latin typeface="Calibri" panose="020F0502020204030204" pitchFamily="34" charset="0"/>
                <a:ea typeface="Calibri" panose="020F0502020204030204" pitchFamily="34" charset="0"/>
                <a:cs typeface="Times New Roman" panose="02020603050405020304" pitchFamily="18" charset="0"/>
              </a:rPr>
              <a:t>, Έλληνα από την Μοζαμβίκη. Η ιδεολογία του απαρτχάιντ συνεχώς από τότε εκμοντερνιζόταν. Έμφαση δεν δινόταν στην προάσπιση μόνο των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Αφρικάνερς</a:t>
            </a:r>
            <a:r>
              <a:rPr lang="el-GR" sz="1400" dirty="0">
                <a:effectLst/>
                <a:latin typeface="Calibri" panose="020F0502020204030204" pitchFamily="34" charset="0"/>
                <a:ea typeface="Calibri" panose="020F0502020204030204" pitchFamily="34" charset="0"/>
                <a:cs typeface="Times New Roman" panose="02020603050405020304" pitchFamily="18" charset="0"/>
              </a:rPr>
              <a:t>, αλλά όλων των λευκών της Νοτίου Αφρικής, σε μια προσπάθεια να ενσωματωθούν οι ευρωπαϊκές πληθυσμιακές ομάδες της χώρας, οι οποίες δεν πρέσβευαν «το ιστορικό δικαίωμα και καθήκον να διατηρήσουν την κυριαρχία τους στην Νότιο Αφρική» :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γι</a:t>
            </a:r>
            <a:r>
              <a:rPr lang="el-GR" sz="1400" dirty="0">
                <a:effectLst/>
                <a:latin typeface="Calibri" panose="020F0502020204030204" pitchFamily="34" charset="0"/>
                <a:ea typeface="Calibri" panose="020F0502020204030204" pitchFamily="34" charset="0"/>
                <a:cs typeface="Times New Roman" panose="02020603050405020304" pitchFamily="18" charset="0"/>
              </a:rPr>
              <a:t>΄ αυτούς οι Μαύροι δεν ήταν πλέον κατώτεροι, αλλά διαφορετικοί. Ακολούθησε μια πολιτική στρατηγική προσέγγισης των Μιγάδων, των Ινδών και των Ασιατών της χώρας, με την ίδρυση κοινοβουλευτικών σωμάτων για καθεμιά από τις φυλετικές αυτές ομάδες, το 1984.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400" dirty="0"/>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Δημήτρης Τσαφέντας: Ο Έλληνας που δολοφόνησε με τέσσερις μαχαιριές τον  πρωθυπουργό της Νότιας Αφρικής μέσα στη Βουλή - TheCaller">
            <a:extLst>
              <a:ext uri="{FF2B5EF4-FFF2-40B4-BE49-F238E27FC236}">
                <a16:creationId xmlns:a16="http://schemas.microsoft.com/office/drawing/2014/main" id="{F5B9D31F-5A08-473B-9BB6-74449BF296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591481"/>
            <a:ext cx="6019331" cy="367179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10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3840DD3-EE55-484B-A795-1FEB7BFF9027}"/>
              </a:ext>
            </a:extLst>
          </p:cNvPr>
          <p:cNvSpPr>
            <a:spLocks noGrp="1"/>
          </p:cNvSpPr>
          <p:nvPr>
            <p:ph type="title"/>
          </p:nvPr>
        </p:nvSpPr>
        <p:spPr>
          <a:xfrm>
            <a:off x="795528" y="386930"/>
            <a:ext cx="10141799" cy="1300554"/>
          </a:xfrm>
        </p:spPr>
        <p:txBody>
          <a:bodyPr anchor="b">
            <a:normAutofit/>
          </a:bodyPr>
          <a:lstStyle/>
          <a:p>
            <a:r>
              <a:rPr lang="el-GR" sz="4800" b="1">
                <a:effectLst/>
                <a:latin typeface="Calibri" panose="020F0502020204030204" pitchFamily="34" charset="0"/>
                <a:ea typeface="Calibri" panose="020F0502020204030204" pitchFamily="34" charset="0"/>
                <a:cs typeface="Times New Roman" panose="02020603050405020304" pitchFamily="18" charset="0"/>
              </a:rPr>
              <a:t>Κατάργηση του απαρτχάιντ</a:t>
            </a:r>
            <a:endParaRPr lang="en-US" sz="4800"/>
          </a:p>
        </p:txBody>
      </p:sp>
      <p:sp>
        <p:nvSpPr>
          <p:cNvPr id="11" name="Rectangle 10">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Νότια Αφρική: η κατάργηση του Απαρτχάιντ έμεινε στα μισά του δρόμου">
            <a:extLst>
              <a:ext uri="{FF2B5EF4-FFF2-40B4-BE49-F238E27FC236}">
                <a16:creationId xmlns:a16="http://schemas.microsoft.com/office/drawing/2014/main" id="{02F301A5-4E94-4C0D-8317-5F9BB3C439CC}"/>
              </a:ext>
            </a:extLst>
          </p:cNvPr>
          <p:cNvPicPr>
            <a:picLocks noChangeAspect="1"/>
          </p:cNvPicPr>
          <p:nvPr/>
        </p:nvPicPr>
        <p:blipFill rotWithShape="1">
          <a:blip r:embed="rId2">
            <a:extLst>
              <a:ext uri="{28A0092B-C50C-407E-A947-70E740481C1C}">
                <a14:useLocalDpi xmlns:a14="http://schemas.microsoft.com/office/drawing/2010/main" val="0"/>
              </a:ext>
            </a:extLst>
          </a:blip>
          <a:srcRect l="16934" r="16935" b="1"/>
          <a:stretch/>
        </p:blipFill>
        <p:spPr bwMode="auto">
          <a:xfrm>
            <a:off x="635295" y="2524715"/>
            <a:ext cx="5150277" cy="3714244"/>
          </a:xfrm>
          <a:prstGeom prst="rect">
            <a:avLst/>
          </a:prstGeom>
          <a:noFill/>
        </p:spPr>
      </p:pic>
      <p:sp>
        <p:nvSpPr>
          <p:cNvPr id="3" name="Θέση περιεχομένου 2">
            <a:extLst>
              <a:ext uri="{FF2B5EF4-FFF2-40B4-BE49-F238E27FC236}">
                <a16:creationId xmlns:a16="http://schemas.microsoft.com/office/drawing/2014/main" id="{B74BCA90-2AA2-4813-A8A3-16F7E5723278}"/>
              </a:ext>
            </a:extLst>
          </p:cNvPr>
          <p:cNvSpPr>
            <a:spLocks noGrp="1"/>
          </p:cNvSpPr>
          <p:nvPr>
            <p:ph idx="1"/>
          </p:nvPr>
        </p:nvSpPr>
        <p:spPr>
          <a:xfrm>
            <a:off x="6406429" y="2599509"/>
            <a:ext cx="4530898" cy="3639450"/>
          </a:xfrm>
        </p:spPr>
        <p:txBody>
          <a:bodyPr anchor="ctr">
            <a:normAutofit/>
          </a:bodyPr>
          <a:lstStyle/>
          <a:p>
            <a:pPr algn="just"/>
            <a:r>
              <a:rPr lang="el-GR" sz="1700" dirty="0">
                <a:effectLst/>
                <a:latin typeface="Calibri" panose="020F0502020204030204" pitchFamily="34" charset="0"/>
                <a:ea typeface="Calibri" panose="020F0502020204030204" pitchFamily="34" charset="0"/>
                <a:cs typeface="Times New Roman" panose="02020603050405020304" pitchFamily="18" charset="0"/>
              </a:rPr>
              <a:t>Το 1989, την εξουσία ανέλαβε ο Φρέντερικ ντε </a:t>
            </a:r>
            <a:r>
              <a:rPr lang="el-GR" sz="1700" dirty="0" err="1">
                <a:effectLst/>
                <a:latin typeface="Calibri" panose="020F0502020204030204" pitchFamily="34" charset="0"/>
                <a:ea typeface="Calibri" panose="020F0502020204030204" pitchFamily="34" charset="0"/>
                <a:cs typeface="Times New Roman" panose="02020603050405020304" pitchFamily="18" charset="0"/>
              </a:rPr>
              <a:t>κλερκ</a:t>
            </a:r>
            <a:r>
              <a:rPr lang="el-GR" sz="1700" dirty="0">
                <a:effectLst/>
                <a:latin typeface="Calibri" panose="020F0502020204030204" pitchFamily="34" charset="0"/>
                <a:ea typeface="Calibri" panose="020F0502020204030204" pitchFamily="34" charset="0"/>
                <a:cs typeface="Times New Roman" panose="02020603050405020304" pitchFamily="18" charset="0"/>
              </a:rPr>
              <a:t>, ο τελευταίος λευκός πρόεδρος της Νότιας Αφρικής. Κατά τη διάρκεια της κυβέρνησής τους απελευθερώθηκε ο  Νέλσον Μαντέλα στης 11 Φεβρουαρίου 1990, με τον οποίο μοιράστηκε το 1993 το  Νόμπελ Ειρήνης "για την συνεισφορά τους στον ειρηνικό τερματισμό του απαρτχάιντ και για τη θεμελίωση μια νέας δημοκρατικής Νότιας Αφρικής". Η πλειονότητα των νόμων του απαρτχάιντ καταργήθηκαν μεταξύ του 1989 και του 1991 και τον Απρίλιο του 1992 πραγματοποιήθηκε συνταγματική συνέλευση.</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sp>
        <p:nvSpPr>
          <p:cNvPr id="15" name="Rectangle 14">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315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6ED85BD-CA1D-4C4C-B6F1-86C7044B9BF2}"/>
              </a:ext>
            </a:extLst>
          </p:cNvPr>
          <p:cNvSpPr>
            <a:spLocks noGrp="1"/>
          </p:cNvSpPr>
          <p:nvPr>
            <p:ph type="title"/>
          </p:nvPr>
        </p:nvSpPr>
        <p:spPr>
          <a:xfrm>
            <a:off x="6513788" y="365125"/>
            <a:ext cx="4840010" cy="1807305"/>
          </a:xfrm>
        </p:spPr>
        <p:txBody>
          <a:bodyPr>
            <a:normAutofit/>
          </a:bodyPr>
          <a:lstStyle/>
          <a:p>
            <a:r>
              <a:rPr lang="el-GR" b="1">
                <a:latin typeface="+mn-lt"/>
              </a:rPr>
              <a:t>ΟΛΟΚΑΥΤΩΜΑ</a:t>
            </a:r>
            <a:endParaRPr lang="en-US" b="1" dirty="0">
              <a:latin typeface="+mn-lt"/>
            </a:endParaRPr>
          </a:p>
        </p:txBody>
      </p:sp>
      <p:pic>
        <p:nvPicPr>
          <p:cNvPr id="4" name="Εικόνα 3" descr="UN defines Holocaust denial in new resolution - BBC News">
            <a:extLst>
              <a:ext uri="{FF2B5EF4-FFF2-40B4-BE49-F238E27FC236}">
                <a16:creationId xmlns:a16="http://schemas.microsoft.com/office/drawing/2014/main" id="{F24BF2F4-E7D9-42F3-A9CF-954036940F4C}"/>
              </a:ext>
            </a:extLst>
          </p:cNvPr>
          <p:cNvPicPr>
            <a:picLocks noChangeAspect="1"/>
          </p:cNvPicPr>
          <p:nvPr/>
        </p:nvPicPr>
        <p:blipFill rotWithShape="1">
          <a:blip r:embed="rId2">
            <a:extLst>
              <a:ext uri="{28A0092B-C50C-407E-A947-70E740481C1C}">
                <a14:useLocalDpi xmlns:a14="http://schemas.microsoft.com/office/drawing/2010/main" val="0"/>
              </a:ext>
            </a:extLst>
          </a:blip>
          <a:srcRect l="18167" r="31664"/>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p:spPr>
      </p:pic>
      <p:sp>
        <p:nvSpPr>
          <p:cNvPr id="3" name="Θέση περιεχομένου 2">
            <a:extLst>
              <a:ext uri="{FF2B5EF4-FFF2-40B4-BE49-F238E27FC236}">
                <a16:creationId xmlns:a16="http://schemas.microsoft.com/office/drawing/2014/main" id="{7972B85A-A623-47B8-B294-D90F679C8A5F}"/>
              </a:ext>
            </a:extLst>
          </p:cNvPr>
          <p:cNvSpPr>
            <a:spLocks noGrp="1"/>
          </p:cNvSpPr>
          <p:nvPr>
            <p:ph idx="1"/>
          </p:nvPr>
        </p:nvSpPr>
        <p:spPr>
          <a:xfrm>
            <a:off x="6513788" y="2333297"/>
            <a:ext cx="5403392" cy="4159578"/>
          </a:xfrm>
        </p:spPr>
        <p:txBody>
          <a:bodyPr>
            <a:normAutofit lnSpcReduction="10000"/>
          </a:bodyPr>
          <a:lstStyle/>
          <a:p>
            <a:pPr marL="0" indent="0" algn="just">
              <a:buNone/>
            </a:pPr>
            <a:r>
              <a:rPr lang="el-GR" sz="2000" dirty="0">
                <a:effectLst/>
                <a:latin typeface="Calibri" panose="020F0502020204030204" pitchFamily="34" charset="0"/>
                <a:ea typeface="Calibri" panose="020F0502020204030204" pitchFamily="34" charset="0"/>
                <a:cs typeface="Times New Roman" panose="02020603050405020304" pitchFamily="18" charset="0"/>
              </a:rPr>
              <a:t>Το Ολοκαύτωμα ήταν η συστηματική, προγραμματική και κρατική πολιτική πρακτική διώξεων και εξόντωσης περίπου έξι εκατομμυρίων Εβραίων από  το ναζιστικό καθεστώς και τους συνεργάτες του. Η λέξη της Αγγλικής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Holocaust</a:t>
            </a:r>
            <a:r>
              <a:rPr lang="el-GR" sz="2000" dirty="0">
                <a:effectLst/>
                <a:latin typeface="Calibri" panose="020F0502020204030204" pitchFamily="34" charset="0"/>
                <a:ea typeface="Calibri" panose="020F0502020204030204" pitchFamily="34" charset="0"/>
                <a:cs typeface="Times New Roman" panose="02020603050405020304" pitchFamily="18" charset="0"/>
              </a:rPr>
              <a:t>» προέρχεται από την αρχαία ελληνική λέξη «ολοκαύτωμα» και σημαίνει κυριολεκτικά «πλήρως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καμμένη</a:t>
            </a:r>
            <a:r>
              <a:rPr lang="el-GR" sz="2000" dirty="0">
                <a:effectLst/>
                <a:latin typeface="Calibri" panose="020F0502020204030204" pitchFamily="34" charset="0"/>
                <a:ea typeface="Calibri" panose="020F0502020204030204" pitchFamily="34" charset="0"/>
                <a:cs typeface="Times New Roman" panose="02020603050405020304" pitchFamily="18" charset="0"/>
              </a:rPr>
              <a:t> προσφορά θυσίας» σε θεό. Οι Ναζί οι οποίοι ανέλαβαν την εξουσία στην Γερμανία τον Ιανουάριο του 1933, πίστευαν ότι οι Γερμανοί ήταν «φυλετικά ανώτεροι» και ότι οι Εβραίοι, που θεωρούνταν «κατώτεροι» αποτελούσαν μια εξωτερική απειλή για την επινοημένη γερμανική φυλετική κοινότητα.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700" dirty="0"/>
          </a:p>
        </p:txBody>
      </p:sp>
    </p:spTree>
    <p:extLst>
      <p:ext uri="{BB962C8B-B14F-4D97-AF65-F5344CB8AC3E}">
        <p14:creationId xmlns:p14="http://schemas.microsoft.com/office/powerpoint/2010/main" val="1198271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Εικόνα 3" descr="The Holocaust - Wikipedia">
            <a:extLst>
              <a:ext uri="{FF2B5EF4-FFF2-40B4-BE49-F238E27FC236}">
                <a16:creationId xmlns:a16="http://schemas.microsoft.com/office/drawing/2014/main" id="{4264DA11-B4CF-4431-92BD-65EF9267EC61}"/>
              </a:ext>
            </a:extLst>
          </p:cNvPr>
          <p:cNvPicPr>
            <a:picLocks noChangeAspect="1"/>
          </p:cNvPicPr>
          <p:nvPr/>
        </p:nvPicPr>
        <p:blipFill rotWithShape="1">
          <a:blip r:embed="rId2">
            <a:extLst>
              <a:ext uri="{28A0092B-C50C-407E-A947-70E740481C1C}">
                <a14:useLocalDpi xmlns:a14="http://schemas.microsoft.com/office/drawing/2010/main" val="0"/>
              </a:ext>
            </a:extLst>
          </a:blip>
          <a:srcRect t="16024" r="-1" b="-1"/>
          <a:stretch/>
        </p:blipFill>
        <p:spPr bwMode="auto">
          <a:xfrm>
            <a:off x="20" y="10"/>
            <a:ext cx="12188932" cy="6857990"/>
          </a:xfrm>
          <a:prstGeom prst="rect">
            <a:avLst/>
          </a:prstGeom>
          <a:noFill/>
        </p:spPr>
      </p:pic>
      <p:sp>
        <p:nvSpPr>
          <p:cNvPr id="9" name="Freeform: Shape 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420CC3A8-C003-43F7-8D85-21095505AC6E}"/>
              </a:ext>
            </a:extLst>
          </p:cNvPr>
          <p:cNvSpPr>
            <a:spLocks noGrp="1"/>
          </p:cNvSpPr>
          <p:nvPr>
            <p:ph type="title"/>
          </p:nvPr>
        </p:nvSpPr>
        <p:spPr>
          <a:xfrm>
            <a:off x="618062" y="4185749"/>
            <a:ext cx="9265771" cy="622836"/>
          </a:xfrm>
        </p:spPr>
        <p:txBody>
          <a:bodyPr>
            <a:normAutofit/>
          </a:bodyPr>
          <a:lstStyle/>
          <a:p>
            <a:r>
              <a:rPr lang="el-GR" sz="3600" b="1" dirty="0">
                <a:effectLst/>
                <a:latin typeface="Calibri" panose="020F0502020204030204" pitchFamily="34" charset="0"/>
                <a:ea typeface="Calibri" panose="020F0502020204030204" pitchFamily="34" charset="0"/>
                <a:cs typeface="Times New Roman" panose="02020603050405020304" pitchFamily="18" charset="0"/>
              </a:rPr>
              <a:t>Τι ήταν το Ολοκαύτωμα (1/2)</a:t>
            </a:r>
            <a:endParaRPr lang="en-US" sz="3600" dirty="0"/>
          </a:p>
        </p:txBody>
      </p:sp>
      <p:sp>
        <p:nvSpPr>
          <p:cNvPr id="3" name="Θέση περιεχομένου 2">
            <a:extLst>
              <a:ext uri="{FF2B5EF4-FFF2-40B4-BE49-F238E27FC236}">
                <a16:creationId xmlns:a16="http://schemas.microsoft.com/office/drawing/2014/main" id="{9CE963A7-24C5-4EDD-B5BB-B5D2808E4C23}"/>
              </a:ext>
            </a:extLst>
          </p:cNvPr>
          <p:cNvSpPr>
            <a:spLocks noGrp="1"/>
          </p:cNvSpPr>
          <p:nvPr>
            <p:ph idx="1"/>
          </p:nvPr>
        </p:nvSpPr>
        <p:spPr>
          <a:xfrm>
            <a:off x="618063" y="4856920"/>
            <a:ext cx="10398880" cy="1591203"/>
          </a:xfrm>
        </p:spPr>
        <p:txBody>
          <a:bodyPr>
            <a:normAutofit/>
          </a:bodyPr>
          <a:lstStyle/>
          <a:p>
            <a:pPr marL="0" marR="0" indent="0" algn="just">
              <a:spcBef>
                <a:spcPts val="0"/>
              </a:spcBef>
              <a:spcAft>
                <a:spcPts val="800"/>
              </a:spcAft>
              <a:buNone/>
            </a:pPr>
            <a:r>
              <a:rPr lang="el-GR" sz="1400" dirty="0">
                <a:effectLst/>
                <a:latin typeface="Calibri" panose="020F0502020204030204" pitchFamily="34" charset="0"/>
                <a:ea typeface="Calibri" panose="020F0502020204030204" pitchFamily="34" charset="0"/>
                <a:cs typeface="Times New Roman" panose="02020603050405020304" pitchFamily="18" charset="0"/>
              </a:rPr>
              <a:t>Το 1933, ο εβραϊκός πληθυσμός της Ευρώπης αριθμούσε πάνω από εννέα εκατομμύρια. Η πλειοψηφία των Ευρωπαίων Εβραίων ζούσε σε χώρες που θα βρίσκονταν κάτω από την κατοχή ή την επιρροή της Ναζιστικής Γερμανίας (το Τρίτο Ράιχ) κατά τη διάρκεια του Δευτέρου Παγκοσμίου Πολέμου. Μέχρι το 1945, οι Γερμανοί και οι συνεργάτες του είχαν πλέον δολοφονήσει τα δύο τρίτα των Εβραίων της  Ευρώπης στο πλαίσιο της «Τελικής Λύσης», της ναζιστικής πολιτικής πρακτικής που αποσκοπούσε στην εξόντωση των Εβραίων της Ευρώπης. Αν και οι Εβραίοι, τους οποίους οι Ναζί θεωρούσαν πρωταρχικό κίνδυνο για τη Γερμανία, έγιναν οι κυρίως στόχοι τους, ανάμεσα στα θύματα του ναζιστικού ρατσισμού συγκαταλέγονταν και 200.000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Ρομά</a:t>
            </a:r>
            <a:r>
              <a:rPr lang="el-GR" sz="1400" dirty="0">
                <a:effectLst/>
                <a:latin typeface="Calibri" panose="020F0502020204030204" pitchFamily="34" charset="0"/>
                <a:ea typeface="Calibri" panose="020F0502020204030204" pitchFamily="34" charset="0"/>
                <a:cs typeface="Times New Roman" panose="02020603050405020304" pitchFamily="18" charset="0"/>
              </a:rPr>
              <a:t> (Τσιγγάνοι). Τουλάχιστον 200.000 άτομα κατεξοχήν γερμανικής καταγωγής, νοητικές και φυσικές αναπηρίες, που ζούσαν σε άσυλα, θανατώθηκαν στο κατ' ευφημισμό Πρόγραμμα Ευθανασίας.</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Tree>
    <p:extLst>
      <p:ext uri="{BB962C8B-B14F-4D97-AF65-F5344CB8AC3E}">
        <p14:creationId xmlns:p14="http://schemas.microsoft.com/office/powerpoint/2010/main" val="3451898572"/>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Ολοκαύτωμα: Ένα από τα μεγαλύτερα εγκλήματα στην ιστορία της ανθρωπότητας |  LiFO">
            <a:extLst>
              <a:ext uri="{FF2B5EF4-FFF2-40B4-BE49-F238E27FC236}">
                <a16:creationId xmlns:a16="http://schemas.microsoft.com/office/drawing/2014/main" id="{A5C2D556-D9F7-4DDC-9D44-D8DF67C5298C}"/>
              </a:ext>
            </a:extLst>
          </p:cNvPr>
          <p:cNvPicPr>
            <a:picLocks noChangeAspect="1"/>
          </p:cNvPicPr>
          <p:nvPr/>
        </p:nvPicPr>
        <p:blipFill rotWithShape="1">
          <a:blip r:embed="rId2" cstate="print">
            <a:alphaModFix amt="60000"/>
            <a:extLst>
              <a:ext uri="{28A0092B-C50C-407E-A947-70E740481C1C}">
                <a14:useLocalDpi xmlns:a14="http://schemas.microsoft.com/office/drawing/2010/main" val="0"/>
              </a:ext>
            </a:extLst>
          </a:blip>
          <a:srcRect t="29971"/>
          <a:stretch/>
        </p:blipFill>
        <p:spPr bwMode="auto">
          <a:xfrm>
            <a:off x="180975" y="182880"/>
            <a:ext cx="11823637" cy="6499784"/>
          </a:xfrm>
          <a:prstGeom prst="rect">
            <a:avLst/>
          </a:prstGeom>
          <a:noFill/>
        </p:spPr>
      </p:pic>
      <p:sp>
        <p:nvSpPr>
          <p:cNvPr id="2" name="Τίτλος 1">
            <a:extLst>
              <a:ext uri="{FF2B5EF4-FFF2-40B4-BE49-F238E27FC236}">
                <a16:creationId xmlns:a16="http://schemas.microsoft.com/office/drawing/2014/main" id="{E36CC31B-099D-4C2F-B9F9-F17002807B28}"/>
              </a:ext>
            </a:extLst>
          </p:cNvPr>
          <p:cNvSpPr>
            <a:spLocks noGrp="1"/>
          </p:cNvSpPr>
          <p:nvPr>
            <p:ph type="title"/>
          </p:nvPr>
        </p:nvSpPr>
        <p:spPr>
          <a:xfrm>
            <a:off x="838200" y="525195"/>
            <a:ext cx="10165218" cy="2806506"/>
          </a:xfrm>
        </p:spPr>
        <p:txBody>
          <a:bodyPr anchor="b">
            <a:normAutofit/>
          </a:bodyPr>
          <a:lstStyle/>
          <a:p>
            <a:r>
              <a:rPr lang="el-GR" sz="4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Τι ήταν το Ολοκαύτωμα (2/2)</a:t>
            </a:r>
            <a:endParaRPr lang="en-US" sz="4000">
              <a:solidFill>
                <a:srgbClr val="FFFFFF"/>
              </a:solidFill>
            </a:endParaRPr>
          </a:p>
        </p:txBody>
      </p:sp>
      <p:sp>
        <p:nvSpPr>
          <p:cNvPr id="3" name="Θέση περιεχομένου 2">
            <a:extLst>
              <a:ext uri="{FF2B5EF4-FFF2-40B4-BE49-F238E27FC236}">
                <a16:creationId xmlns:a16="http://schemas.microsoft.com/office/drawing/2014/main" id="{BFE96D92-3FB9-4BCF-8FFF-A3D6C9BA64FD}"/>
              </a:ext>
            </a:extLst>
          </p:cNvPr>
          <p:cNvSpPr>
            <a:spLocks noGrp="1"/>
          </p:cNvSpPr>
          <p:nvPr>
            <p:ph idx="1"/>
          </p:nvPr>
        </p:nvSpPr>
        <p:spPr>
          <a:xfrm>
            <a:off x="838200" y="3526300"/>
            <a:ext cx="10165218" cy="2588458"/>
          </a:xfrm>
        </p:spPr>
        <p:txBody>
          <a:bodyPr>
            <a:normAutofit/>
          </a:bodyPr>
          <a:lstStyle/>
          <a:p>
            <a:pPr algn="just"/>
            <a:r>
              <a:rPr lang="el-GR" sz="17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Καθώς η ναζιστική τυραννία εξαπλωνόταν στην Ευρώπη, οι Γερμανοί και οι συνεργάτες τους καταδίωξαν και δολοφόνησαν εκατομμύρια ανθρώπων. Περίπου δύο με τρία εκατομμύρια Σοβιετικοί αιχμάλωτοι πολέμου δολοφονήθηκαν ή πέθαναν από πείνα, ασθένειες, αμέλεια ή βασανιστήρια. Οι Γερμανοί στράφηκαν κατά των μελών της Πολωνικής διανόησης που δεν είχαν εβραϊκή καταγωγή, και απέλασαν εκατομμύρια Πολωνούς και Σοβιετικούς πολίτες για καταναγκαστική εργασία στη Γερμανία ή στην κατεχόμενη Πολωνία, όπου τα άτομα αυτά εργάστηκαν και έχασαν τη ζωή τους συχνά κάτω από άθλιες συνθήκες. Από τα πρώτα χρόνια του ναζιστικού καθεστώτος, ομοφυλόφιλοι και όσοι κρίθηκαν κοινωνικά ανεπιθύμητοι, διώκονταν. Χιλιάδες πολιτικοί αντιφρονούντες και άτομα με αντίθετες θρησκευτικές πεποιθήσεις έγιναν επίσης στόχος της ηγεσίας της αστυνομίας. Η πλειοψηφία αυτών των ανθρώπων πέθαινε από τον εγκλεισμό και τις κακουχίες.</a:t>
            </a:r>
            <a:endParaRPr lang="en-US" sz="17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solidFill>
                <a:srgbClr val="FFFFFF"/>
              </a:solidFill>
            </a:endParaRPr>
          </a:p>
        </p:txBody>
      </p:sp>
    </p:spTree>
    <p:extLst>
      <p:ext uri="{BB962C8B-B14F-4D97-AF65-F5344CB8AC3E}">
        <p14:creationId xmlns:p14="http://schemas.microsoft.com/office/powerpoint/2010/main" val="2054889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FF0041-0886-4448-8009-0EECC385CAF6}"/>
              </a:ext>
            </a:extLst>
          </p:cNvPr>
          <p:cNvSpPr>
            <a:spLocks noGrp="1"/>
          </p:cNvSpPr>
          <p:nvPr>
            <p:ph type="title"/>
          </p:nvPr>
        </p:nvSpPr>
        <p:spPr>
          <a:xfrm>
            <a:off x="239843" y="226063"/>
            <a:ext cx="4257205" cy="1622321"/>
          </a:xfrm>
        </p:spPr>
        <p:txBody>
          <a:bodyPr>
            <a:normAutofit/>
          </a:bodyPr>
          <a:lstStyle/>
          <a:p>
            <a:pPr marL="0" marR="0">
              <a:spcBef>
                <a:spcPts val="0"/>
              </a:spcBef>
              <a:spcAft>
                <a:spcPts val="800"/>
              </a:spcAft>
            </a:pPr>
            <a:r>
              <a:rPr lang="el-GR" sz="3200" b="1" dirty="0">
                <a:effectLst/>
                <a:latin typeface="Calibri" panose="020F0502020204030204" pitchFamily="34" charset="0"/>
                <a:ea typeface="Calibri" panose="020F0502020204030204" pitchFamily="34" charset="0"/>
                <a:cs typeface="Times New Roman" panose="02020603050405020304" pitchFamily="18" charset="0"/>
              </a:rPr>
              <a:t>Εφαρμογή της «τελικής λύσης» (1/2)</a:t>
            </a:r>
            <a:endParaRPr lang="en-US" sz="3200" b="1" dirty="0"/>
          </a:p>
        </p:txBody>
      </p:sp>
      <p:sp>
        <p:nvSpPr>
          <p:cNvPr id="3" name="Θέση περιεχομένου 2">
            <a:extLst>
              <a:ext uri="{FF2B5EF4-FFF2-40B4-BE49-F238E27FC236}">
                <a16:creationId xmlns:a16="http://schemas.microsoft.com/office/drawing/2014/main" id="{2A05CA70-5C8F-4C98-A30C-C90A91A101E1}"/>
              </a:ext>
            </a:extLst>
          </p:cNvPr>
          <p:cNvSpPr>
            <a:spLocks noGrp="1"/>
          </p:cNvSpPr>
          <p:nvPr>
            <p:ph idx="1"/>
          </p:nvPr>
        </p:nvSpPr>
        <p:spPr>
          <a:xfrm>
            <a:off x="104931" y="1618940"/>
            <a:ext cx="4392118" cy="4818127"/>
          </a:xfrm>
        </p:spPr>
        <p:txBody>
          <a:bodyPr>
            <a:noAutofit/>
          </a:bodyPr>
          <a:lstStyle/>
          <a:p>
            <a:pPr marL="0" marR="0" algn="just">
              <a:spcBef>
                <a:spcPts val="0"/>
              </a:spcBef>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Στα πρώτα χρόνια του ναζιστικού καθεστώτος, η Εθνική Σοσιαλιστική κυβέρνηση δημιούργησε στρατόπεδα συγκέντρωσης για τον εγκλεισμό πραγματικών και φαντασιακών πολιτικών και ιδεολογικών αντιπάλων. Όλο και περισσότερο στα χρόνια πριν από το ξέπεσμα του πολέμου, τα SS και στελέχη της αστυνομίας φυλάκιζαν Εβραίους,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Ρομά</a:t>
            </a:r>
            <a:r>
              <a:rPr lang="el-GR" sz="1600" dirty="0">
                <a:effectLst/>
                <a:latin typeface="Calibri" panose="020F0502020204030204" pitchFamily="34" charset="0"/>
                <a:ea typeface="Calibri" panose="020F0502020204030204" pitchFamily="34" charset="0"/>
                <a:cs typeface="Times New Roman" panose="02020603050405020304" pitchFamily="18" charset="0"/>
              </a:rPr>
              <a:t>, και άλλα θύματα του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εθνοτικού</a:t>
            </a:r>
            <a:r>
              <a:rPr lang="el-GR" sz="1600" dirty="0">
                <a:effectLst/>
                <a:latin typeface="Calibri" panose="020F0502020204030204" pitchFamily="34" charset="0"/>
                <a:ea typeface="Calibri" panose="020F0502020204030204" pitchFamily="34" charset="0"/>
                <a:cs typeface="Times New Roman" panose="02020603050405020304" pitchFamily="18" charset="0"/>
              </a:rPr>
              <a:t> και φυλετικού μίσους σε αυτά τα στρατόπεδα.</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Για να γίνει δυνατή η συγκέντρωση και η στενή παρακολούθηση του εβραϊκού πληθυσμού, καθώς και για να διευκολυνθεί αργότερα η απέλαση των Εβραίων, οι Γερμανοί και οι συνεργάτες τους δημιούργησαν γκέτο, στρατόπεδα προσωρινής παραμονής και μεταφοράς, και στρατόπεδα καταναγκαστικής εργασίας για τους Εβραίους κατά τη διάρκεια του πολέμου. Οι γερμανικές αρχές ίδρυσαν επίσης πολλά στρατόπεδα καταναγκαστικής εργασίας, τόσο στο λεγόμενου Μείζον Γερμανικό Ράιχ όσο και στην κατεχόμενη επικράτεια, για μη-Εβραίους τους οποίους οι Γερμανοί προσπάθησαν να εκμεταλλευτούν ως εργατικό δυναμικό.</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600" dirty="0"/>
          </a:p>
        </p:txBody>
      </p:sp>
      <p:sp>
        <p:nvSpPr>
          <p:cNvPr id="16"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Ολοκαύτωμα: 57% των Γάλλων δεν γνωρίζουν πόσοι ήταν οι Εβραίοι που  εξοντώθηκαν">
            <a:extLst>
              <a:ext uri="{FF2B5EF4-FFF2-40B4-BE49-F238E27FC236}">
                <a16:creationId xmlns:a16="http://schemas.microsoft.com/office/drawing/2014/main" id="{29CCFDE0-3B74-498D-8F99-472FFFF9B17B}"/>
              </a:ext>
            </a:extLst>
          </p:cNvPr>
          <p:cNvPicPr>
            <a:picLocks noChangeAspect="1"/>
          </p:cNvPicPr>
          <p:nvPr/>
        </p:nvPicPr>
        <p:blipFill rotWithShape="1">
          <a:blip r:embed="rId2">
            <a:extLst>
              <a:ext uri="{28A0092B-C50C-407E-A947-70E740481C1C}">
                <a14:useLocalDpi xmlns:a14="http://schemas.microsoft.com/office/drawing/2010/main" val="0"/>
              </a:ext>
            </a:extLst>
          </a:blip>
          <a:srcRect l="13520" r="7168"/>
          <a:stretch/>
        </p:blipFill>
        <p:spPr bwMode="auto">
          <a:xfrm>
            <a:off x="5405862" y="1292850"/>
            <a:ext cx="6019331" cy="4269054"/>
          </a:xfrm>
          <a:prstGeom prst="rect">
            <a:avLst/>
          </a:prstGeom>
          <a:noFill/>
          <a:effectLst/>
        </p:spPr>
      </p:pic>
    </p:spTree>
    <p:extLst>
      <p:ext uri="{BB962C8B-B14F-4D97-AF65-F5344CB8AC3E}">
        <p14:creationId xmlns:p14="http://schemas.microsoft.com/office/powerpoint/2010/main" val="1935962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615A32-9ADC-45C5-BD4A-44D4F93C18BF}"/>
              </a:ext>
            </a:extLst>
          </p:cNvPr>
          <p:cNvSpPr>
            <a:spLocks noGrp="1"/>
          </p:cNvSpPr>
          <p:nvPr>
            <p:ph type="title"/>
          </p:nvPr>
        </p:nvSpPr>
        <p:spPr>
          <a:xfrm>
            <a:off x="648929" y="629266"/>
            <a:ext cx="3505495" cy="1622321"/>
          </a:xfrm>
        </p:spPr>
        <p:txBody>
          <a:bodyPr>
            <a:normAutofit/>
          </a:bodyPr>
          <a:lstStyle/>
          <a:p>
            <a:r>
              <a:rPr lang="el-GR" sz="3700" b="1">
                <a:effectLst/>
                <a:latin typeface="Calibri" panose="020F0502020204030204" pitchFamily="34" charset="0"/>
                <a:ea typeface="Calibri" panose="020F0502020204030204" pitchFamily="34" charset="0"/>
                <a:cs typeface="Times New Roman" panose="02020603050405020304" pitchFamily="18" charset="0"/>
              </a:rPr>
              <a:t>Εφαρμογή της «τελικής λύσης» (2/2)</a:t>
            </a:r>
            <a:endParaRPr lang="en-US" sz="3700"/>
          </a:p>
        </p:txBody>
      </p:sp>
      <p:sp>
        <p:nvSpPr>
          <p:cNvPr id="3" name="Θέση περιεχομένου 2">
            <a:extLst>
              <a:ext uri="{FF2B5EF4-FFF2-40B4-BE49-F238E27FC236}">
                <a16:creationId xmlns:a16="http://schemas.microsoft.com/office/drawing/2014/main" id="{5DA151D9-BA06-4C33-9AEC-6D3676CB76F8}"/>
              </a:ext>
            </a:extLst>
          </p:cNvPr>
          <p:cNvSpPr>
            <a:spLocks noGrp="1"/>
          </p:cNvSpPr>
          <p:nvPr>
            <p:ph idx="1"/>
          </p:nvPr>
        </p:nvSpPr>
        <p:spPr>
          <a:xfrm>
            <a:off x="0" y="2438400"/>
            <a:ext cx="4639056" cy="4419600"/>
          </a:xfrm>
        </p:spPr>
        <p:txBody>
          <a:bodyPr>
            <a:normAutofit/>
          </a:bodyPr>
          <a:lstStyle/>
          <a:p>
            <a:pPr marL="0" marR="0" algn="just">
              <a:spcBef>
                <a:spcPts val="0"/>
              </a:spcBef>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Αμέσως μετά την εισβολή στη Σοβιετική Ένωση τον Ιούνιο του 1941, τα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Einsatzgruppen</a:t>
            </a:r>
            <a:r>
              <a:rPr lang="el-GR" sz="1600" dirty="0">
                <a:effectLst/>
                <a:latin typeface="Calibri" panose="020F0502020204030204" pitchFamily="34" charset="0"/>
                <a:ea typeface="Calibri" panose="020F0502020204030204" pitchFamily="34" charset="0"/>
                <a:cs typeface="Times New Roman" panose="02020603050405020304" pitchFamily="18" charset="0"/>
              </a:rPr>
              <a:t> (κινητές ομάδες εξόντωσης) και αργότερα, επιστρατευμένα τάγματα αξιωματούχων της Αστυνομίας Τάξης, κινήθηκαν πίσω από τις γερμανικές γραμμές και διεξήγαγαν μαζικές και βίαιες επιθέσεις κατά των Εβραίων,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Ρομά</a:t>
            </a:r>
            <a:r>
              <a:rPr lang="el-GR" sz="1600" dirty="0">
                <a:effectLst/>
                <a:latin typeface="Calibri" panose="020F0502020204030204" pitchFamily="34" charset="0"/>
                <a:ea typeface="Calibri" panose="020F0502020204030204" pitchFamily="34" charset="0"/>
                <a:cs typeface="Times New Roman" panose="02020603050405020304" pitchFamily="18" charset="0"/>
              </a:rPr>
              <a:t>, και στελεχών της Σοβιετικής Ένωσης και του Κομμουνιστικού κόμματος. Τα Γερμανικά SS και μονάδες της αστυνομίας, με τη βοήθεια μονάδων της Βέρμαχτ και των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Waffen</a:t>
            </a:r>
            <a:r>
              <a:rPr lang="el-GR" sz="1600" dirty="0">
                <a:effectLst/>
                <a:latin typeface="Calibri" panose="020F0502020204030204" pitchFamily="34" charset="0"/>
                <a:ea typeface="Calibri" panose="020F0502020204030204" pitchFamily="34" charset="0"/>
                <a:cs typeface="Times New Roman" panose="02020603050405020304" pitchFamily="18" charset="0"/>
              </a:rPr>
              <a:t> SS, δολοφόνησαν πάνω από ένα εκατομμύριο Εβραίους άνδρες, γυναίκες και παιδία, καθώς και εκατοντάδες χιλιάδες άλλα άτομα. Από το 1942 μέχρι το 1944, η Ναζιστική Γερμανία απέλασε εκατομμύρια Εβραίους από την Γερμανία, από τα κατεχόμενα εδάφη, καθώς και από τις χώρες πολλών από τους συμμάχους του Άξονα της σε κέντρα θανάτου, που συχνά αποκαλούνται στρατόπεδα εξόντωσης, όπου και δολοφονήθηκαν σε ειδικές εγκαταστάσεις αεροθαλάμων.</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Προετοιμάζοντας το Ολοκαύτωμα | Η ΚΑΘΗΜΕΡΙΝΗ">
            <a:extLst>
              <a:ext uri="{FF2B5EF4-FFF2-40B4-BE49-F238E27FC236}">
                <a16:creationId xmlns:a16="http://schemas.microsoft.com/office/drawing/2014/main" id="{0B6FC7FD-1604-4D45-99AB-F21FF0477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405862" y="1260418"/>
            <a:ext cx="6019331" cy="4333918"/>
          </a:xfrm>
          <a:prstGeom prst="rect">
            <a:avLst/>
          </a:prstGeom>
          <a:noFill/>
          <a:effectLst/>
        </p:spPr>
      </p:pic>
    </p:spTree>
    <p:extLst>
      <p:ext uri="{BB962C8B-B14F-4D97-AF65-F5344CB8AC3E}">
        <p14:creationId xmlns:p14="http://schemas.microsoft.com/office/powerpoint/2010/main" val="2509368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7F3284-B5D1-41DA-AF89-8A7230C4C664}"/>
              </a:ext>
            </a:extLst>
          </p:cNvPr>
          <p:cNvSpPr>
            <a:spLocks noGrp="1"/>
          </p:cNvSpPr>
          <p:nvPr>
            <p:ph type="title"/>
          </p:nvPr>
        </p:nvSpPr>
        <p:spPr>
          <a:xfrm>
            <a:off x="1653363" y="365760"/>
            <a:ext cx="9367203" cy="1188720"/>
          </a:xfrm>
        </p:spPr>
        <p:txBody>
          <a:bodyPr>
            <a:normAutofit/>
          </a:bodyPr>
          <a:lstStyle/>
          <a:p>
            <a:r>
              <a:rPr lang="el-GR" b="1" dirty="0">
                <a:effectLst/>
                <a:latin typeface="Calibri" panose="020F0502020204030204" pitchFamily="34" charset="0"/>
                <a:ea typeface="Calibri" panose="020F0502020204030204" pitchFamily="34" charset="0"/>
                <a:cs typeface="Times New Roman" panose="02020603050405020304" pitchFamily="18" charset="0"/>
              </a:rPr>
              <a:t>Το τέλος του Ολοκαυτώματος</a:t>
            </a:r>
            <a:endParaRPr lang="en-US"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5BD8C569-ACB4-48C3-8859-2D5579572838}"/>
              </a:ext>
            </a:extLst>
          </p:cNvPr>
          <p:cNvSpPr>
            <a:spLocks noGrp="1"/>
          </p:cNvSpPr>
          <p:nvPr>
            <p:ph idx="1"/>
          </p:nvPr>
        </p:nvSpPr>
        <p:spPr>
          <a:xfrm>
            <a:off x="719528" y="2176271"/>
            <a:ext cx="11212642" cy="4539321"/>
          </a:xfrm>
        </p:spPr>
        <p:txBody>
          <a:bodyPr anchor="t">
            <a:noAutofit/>
          </a:bodyPr>
          <a:lstStyle/>
          <a:p>
            <a:pPr algn="just"/>
            <a:r>
              <a:rPr lang="el-GR" sz="2000" dirty="0">
                <a:effectLst/>
                <a:latin typeface="Calibri" panose="020F0502020204030204" pitchFamily="34" charset="0"/>
                <a:ea typeface="Calibri" panose="020F0502020204030204" pitchFamily="34" charset="0"/>
                <a:cs typeface="Times New Roman" panose="02020603050405020304" pitchFamily="18" charset="0"/>
              </a:rPr>
              <a:t>Τους τελευταίους μήνες του πολέμου, τάγματα των SS άρχισαν τις μεταγωγές κρατούμενων με τρένο ή με αναγκαστικές πεζοπορίες, που συχνά αποκαλούνται «πορείες θανάτου» σε μια προσπάθεια να αποτραπεί η απελευθέρωση μεγάλου αριθμού των κρατουμένων από τις Συμμαχικές Δυνάμεις. Καθώς οι Συμμαχικές Δυνάμεις κέρδιζαν έδαφος με αλλεπάλληλες επιθέσεις κατά της Γερμανίας, άρχισαν να συναντούν και να απελευθερώνουν τους κρατούμενους στα στρατόπεδα συγκέντρωσης, καθώς και όσους συναντούσαν καθοδόν σε αναγκαστικές πορείες από το ένα στρατόπεδο στο άλλο. Οι πορείες συνεχίστηκαν μέχρι την 7η Μαΐου του 1945, την ημέρα που οι γερμανικές ένοπλες δυνάμεις παραδόθηκαν άνευ όρων στους Συμμάχους. Για τους δυτικούς Συμμάχους, ο Δεύτερος Παγκόσμιος Πόλεμος έληξε επίσημα στην Ευρώπη την επόμενη μέρα, 8 Μαΐου, ενώ οι σοβιετικές δυνάμεις ανακοίνωσαν ‘’Ημέρα της Νίκης’’ την 9η Μαΐου 1945.</a:t>
            </a:r>
          </a:p>
          <a:p>
            <a:pPr algn="just"/>
            <a:r>
              <a:rPr lang="el-GR" sz="2000" dirty="0">
                <a:effectLst/>
                <a:latin typeface="Calibri" panose="020F0502020204030204" pitchFamily="34" charset="0"/>
                <a:ea typeface="Calibri" panose="020F0502020204030204" pitchFamily="34" charset="0"/>
                <a:cs typeface="Times New Roman" panose="02020603050405020304" pitchFamily="18" charset="0"/>
              </a:rPr>
              <a:t>Μετά το Ολοκαύτωμα, πολλοί από τους επιζώντες κατέφυγαν σε στρατόπεδα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εκτοπισθέντων</a:t>
            </a:r>
            <a:r>
              <a:rPr lang="el-GR" sz="2000" dirty="0">
                <a:effectLst/>
                <a:latin typeface="Calibri" panose="020F0502020204030204" pitchFamily="34" charset="0"/>
                <a:ea typeface="Calibri" panose="020F0502020204030204" pitchFamily="34" charset="0"/>
                <a:cs typeface="Times New Roman" panose="02020603050405020304" pitchFamily="18" charset="0"/>
              </a:rPr>
              <a:t> (DP) που διοικούνταν από τις συμμαχικές δυνάμεις. Μεταξύ 1948 και 1951, σχεδόν 700.000 Εβραίοι μετανάστευσαν στο Ισραήλ, συμπεριλαμβανομένων των 136.000 εκτοπισμένων Εβραίων από την Ευρώπη. Άλλοι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εκτοπισθέντες</a:t>
            </a:r>
            <a:r>
              <a:rPr lang="el-GR" sz="2000" dirty="0">
                <a:effectLst/>
                <a:latin typeface="Calibri" panose="020F0502020204030204" pitchFamily="34" charset="0"/>
                <a:ea typeface="Calibri" panose="020F0502020204030204" pitchFamily="34" charset="0"/>
                <a:cs typeface="Times New Roman" panose="02020603050405020304" pitchFamily="18" charset="0"/>
              </a:rPr>
              <a:t> Εβραίοι μετανάστευσαν στις Ηνωμένες Πολιτείες και σε άλλες χώρες. Το τελευταίο στρατόπεδο DP έκλεισε το 1957. Τα εγκλήματα που διαπράχθηκαν κατά τη διάρκεια του Ολοκαυτώματος κατέστρεψαν τις περισσότερες ευρωπαϊκές εβραϊκές κοινότητες και αφάνισαν ολοκληρωτικά εκατοντάδες εβραϊκές κοινότητες στην κατεχόμενη ανατολική Ευρώπη.</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1488494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FBD50-06CE-42F1-9AB9-3D9079057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F99CDE7-4422-49D7-9F4E-D0A6C010898F}"/>
              </a:ext>
            </a:extLst>
          </p:cNvPr>
          <p:cNvSpPr>
            <a:spLocks noGrp="1"/>
          </p:cNvSpPr>
          <p:nvPr>
            <p:ph type="title"/>
          </p:nvPr>
        </p:nvSpPr>
        <p:spPr>
          <a:xfrm>
            <a:off x="6622293" y="638144"/>
            <a:ext cx="4953934" cy="1676603"/>
          </a:xfrm>
        </p:spPr>
        <p:txBody>
          <a:bodyPr>
            <a:normAutofit/>
          </a:bodyPr>
          <a:lstStyle/>
          <a:p>
            <a:r>
              <a:rPr lang="el-GR" sz="3700" b="1" dirty="0">
                <a:effectLst/>
                <a:latin typeface="Calibri" panose="020F0502020204030204" pitchFamily="34" charset="0"/>
                <a:ea typeface="Calibri" panose="020F0502020204030204" pitchFamily="34" charset="0"/>
                <a:cs typeface="Times New Roman" panose="02020603050405020304" pitchFamily="18" charset="0"/>
              </a:rPr>
              <a:t>ΤΡΟΠΟΙ ΑΝΤΙΜΕΤΩΠΙΣΗΣ ΤΟΥ ΡΑΤΣΙΣΜΟΥ (1/4)</a:t>
            </a:r>
            <a:endParaRPr lang="en-US" sz="3700" dirty="0"/>
          </a:p>
        </p:txBody>
      </p:sp>
      <p:sp>
        <p:nvSpPr>
          <p:cNvPr id="14" name="Rectangle 10">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Youth are standing up against racism | OHCHR">
            <a:extLst>
              <a:ext uri="{FF2B5EF4-FFF2-40B4-BE49-F238E27FC236}">
                <a16:creationId xmlns:a16="http://schemas.microsoft.com/office/drawing/2014/main" id="{0B2A54DE-6F37-4CC3-9AC5-A00622449C32}"/>
              </a:ext>
            </a:extLst>
          </p:cNvPr>
          <p:cNvPicPr>
            <a:picLocks noChangeAspect="1"/>
          </p:cNvPicPr>
          <p:nvPr/>
        </p:nvPicPr>
        <p:blipFill rotWithShape="1">
          <a:blip r:embed="rId2">
            <a:extLst>
              <a:ext uri="{28A0092B-C50C-407E-A947-70E740481C1C}">
                <a14:useLocalDpi xmlns:a14="http://schemas.microsoft.com/office/drawing/2010/main" val="0"/>
              </a:ext>
            </a:extLst>
          </a:blip>
          <a:srcRect l="16043" r="20349"/>
          <a:stretch/>
        </p:blipFill>
        <p:spPr bwMode="auto">
          <a:xfrm>
            <a:off x="656844" y="722376"/>
            <a:ext cx="4782312" cy="5413248"/>
          </a:xfrm>
          <a:prstGeom prst="rect">
            <a:avLst/>
          </a:prstGeom>
          <a:noFill/>
          <a:effectLst/>
        </p:spPr>
      </p:pic>
      <p:sp>
        <p:nvSpPr>
          <p:cNvPr id="3" name="Θέση περιεχομένου 2">
            <a:extLst>
              <a:ext uri="{FF2B5EF4-FFF2-40B4-BE49-F238E27FC236}">
                <a16:creationId xmlns:a16="http://schemas.microsoft.com/office/drawing/2014/main" id="{A6467A5E-056E-4EB4-8B33-1031404F2B91}"/>
              </a:ext>
            </a:extLst>
          </p:cNvPr>
          <p:cNvSpPr>
            <a:spLocks noGrp="1"/>
          </p:cNvSpPr>
          <p:nvPr>
            <p:ph idx="1"/>
          </p:nvPr>
        </p:nvSpPr>
        <p:spPr>
          <a:xfrm>
            <a:off x="6259706" y="2518347"/>
            <a:ext cx="5657474" cy="3942413"/>
          </a:xfrm>
        </p:spPr>
        <p:txBody>
          <a:bodyPr>
            <a:normAutofit/>
          </a:bodyPr>
          <a:lstStyle/>
          <a:p>
            <a:pPr marL="0" indent="0" algn="just">
              <a:buNone/>
            </a:pPr>
            <a:r>
              <a:rPr lang="el-GR" sz="1900" dirty="0">
                <a:effectLst/>
                <a:latin typeface="Calibri" panose="020F0502020204030204" pitchFamily="34" charset="0"/>
                <a:ea typeface="Calibri" panose="020F0502020204030204" pitchFamily="34" charset="0"/>
                <a:cs typeface="Times New Roman" panose="02020603050405020304" pitchFamily="18" charset="0"/>
              </a:rPr>
              <a:t>Ο ρατσισμός είναι ένα φαινόμενο που υπάρχει ακόμη και στις μέρες μας και επιβάλλεται να αντιμετωπιστεί. Ρατσισμός μπορεί να εκδηλωθεί οπουδήποτε,  ακόμα και σε χώρους όπου η εκδήλωση του είναι απαράδεκτη, στην οικογένεια ή στο σχολείο για παράδειγμα. Για να μπορούν, όμως οι άνθρωποι να κατανοούν πότε υπονομεύονται τα δικαιώματα των συνανθρώπων  τους, τις διακρίσεις σε βάρος τους και τις σκοπιμότητες που κρύβονται, για να είναι σε θέση να κρίνουν τι είναι ρατσιστικό και τι όχι, πρέπει να έχουν γνώσεις.</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900" dirty="0"/>
          </a:p>
        </p:txBody>
      </p:sp>
    </p:spTree>
    <p:extLst>
      <p:ext uri="{BB962C8B-B14F-4D97-AF65-F5344CB8AC3E}">
        <p14:creationId xmlns:p14="http://schemas.microsoft.com/office/powerpoint/2010/main" val="188366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323EC6-963F-4B12-B8B7-846A221D8382}"/>
              </a:ext>
            </a:extLst>
          </p:cNvPr>
          <p:cNvSpPr>
            <a:spLocks noGrp="1"/>
          </p:cNvSpPr>
          <p:nvPr>
            <p:ph type="title"/>
          </p:nvPr>
        </p:nvSpPr>
        <p:spPr>
          <a:xfrm>
            <a:off x="648929" y="629266"/>
            <a:ext cx="3505495" cy="1622321"/>
          </a:xfrm>
        </p:spPr>
        <p:txBody>
          <a:bodyPr>
            <a:normAutofit/>
          </a:bodyPr>
          <a:lstStyle/>
          <a:p>
            <a:r>
              <a:rPr lang="el-GR" sz="3700" b="1">
                <a:effectLst/>
                <a:latin typeface="Calibri" panose="020F0502020204030204" pitchFamily="34" charset="0"/>
                <a:ea typeface="Calibri" panose="020F0502020204030204" pitchFamily="34" charset="0"/>
                <a:cs typeface="Times New Roman" panose="02020603050405020304" pitchFamily="18" charset="0"/>
              </a:rPr>
              <a:t>Παράνομη Μετανάστευση </a:t>
            </a:r>
            <a:endParaRPr lang="en-US" sz="3700"/>
          </a:p>
        </p:txBody>
      </p:sp>
      <p:sp>
        <p:nvSpPr>
          <p:cNvPr id="3" name="Θέση περιεχομένου 2">
            <a:extLst>
              <a:ext uri="{FF2B5EF4-FFF2-40B4-BE49-F238E27FC236}">
                <a16:creationId xmlns:a16="http://schemas.microsoft.com/office/drawing/2014/main" id="{95808E4A-2717-43B4-AF5C-BE780D9FD54F}"/>
              </a:ext>
            </a:extLst>
          </p:cNvPr>
          <p:cNvSpPr>
            <a:spLocks noGrp="1"/>
          </p:cNvSpPr>
          <p:nvPr>
            <p:ph idx="1"/>
          </p:nvPr>
        </p:nvSpPr>
        <p:spPr>
          <a:xfrm>
            <a:off x="648931" y="2438400"/>
            <a:ext cx="3505494" cy="4142282"/>
          </a:xfrm>
        </p:spPr>
        <p:txBody>
          <a:bodyPr>
            <a:normAutofit fontScale="92500" lnSpcReduction="10000"/>
          </a:bodyPr>
          <a:lstStyle/>
          <a:p>
            <a:pPr marL="0" marR="0" algn="just">
              <a:spcBef>
                <a:spcPts val="0"/>
              </a:spcBef>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Πρόκειται για τους αλλοδαπούς οι οποίοι, είτε εισήλθαν στη χώρα εξαρχής, χωρίς νόμιμα ταξιδιωτικά έγγραφα, οπότε χαρακτηρίζονται «λαθρομετανάστες» είτε εισήλθαν νόμιμα μεν, υπό κάποια ιδιότητα (τουρισμός, σπουδές, νόμιμη εργασία και άλλα) αλλά στην συνέχεια παραμένουν παράνομα στη χώρα, ως αντικανονικοί μετανάστες. Στην σύγχρονη εποχή μετανάστευση κ λαθρομετανάστευση αποτελούν ένα ενιαίο φαινόμενο.</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What makes someone an 'illegal immigrant'?">
            <a:extLst>
              <a:ext uri="{FF2B5EF4-FFF2-40B4-BE49-F238E27FC236}">
                <a16:creationId xmlns:a16="http://schemas.microsoft.com/office/drawing/2014/main" id="{408D16F5-A579-453E-8970-921F9A838B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512720" y="807593"/>
            <a:ext cx="5805615" cy="5239568"/>
          </a:xfrm>
          <a:prstGeom prst="rect">
            <a:avLst/>
          </a:prstGeom>
          <a:noFill/>
          <a:effectLst/>
        </p:spPr>
      </p:pic>
    </p:spTree>
    <p:extLst>
      <p:ext uri="{BB962C8B-B14F-4D97-AF65-F5344CB8AC3E}">
        <p14:creationId xmlns:p14="http://schemas.microsoft.com/office/powerpoint/2010/main" val="831808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A1BA96-218B-4A00-B2E0-7642AB4F9BB8}"/>
              </a:ext>
            </a:extLst>
          </p:cNvPr>
          <p:cNvSpPr>
            <a:spLocks noGrp="1"/>
          </p:cNvSpPr>
          <p:nvPr>
            <p:ph type="title"/>
          </p:nvPr>
        </p:nvSpPr>
        <p:spPr>
          <a:xfrm>
            <a:off x="8045753" y="148173"/>
            <a:ext cx="3667039" cy="1676603"/>
          </a:xfrm>
        </p:spPr>
        <p:txBody>
          <a:bodyPr>
            <a:normAutofit/>
          </a:bodyPr>
          <a:lstStyle/>
          <a:p>
            <a:r>
              <a:rPr lang="el-GR" sz="2800" b="1" dirty="0">
                <a:effectLst/>
                <a:latin typeface="Calibri" panose="020F0502020204030204" pitchFamily="34" charset="0"/>
                <a:ea typeface="Calibri" panose="020F0502020204030204" pitchFamily="34" charset="0"/>
                <a:cs typeface="Times New Roman" panose="02020603050405020304" pitchFamily="18" charset="0"/>
              </a:rPr>
              <a:t>ΤΡΟΠΟΙ ΑΝΤΙΜΕΤΩΠΙΣΗΣ ΤΟΥ ΡΑΤΣΙΣΜΟΥ (2/4)</a:t>
            </a:r>
            <a:endParaRPr lang="en-US" sz="2800" dirty="0"/>
          </a:p>
        </p:txBody>
      </p:sp>
      <p:sp>
        <p:nvSpPr>
          <p:cNvPr id="9" name="Rectangle 8">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descr="Master Class Series against Racism and Discriminations">
            <a:extLst>
              <a:ext uri="{FF2B5EF4-FFF2-40B4-BE49-F238E27FC236}">
                <a16:creationId xmlns:a16="http://schemas.microsoft.com/office/drawing/2014/main" id="{52FCBF8A-2296-4C8C-915F-F682771701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44142" y="1814284"/>
            <a:ext cx="6064660" cy="3229431"/>
          </a:xfrm>
          <a:prstGeom prst="rect">
            <a:avLst/>
          </a:prstGeom>
          <a:noFill/>
          <a:effectLst/>
        </p:spPr>
      </p:pic>
      <p:sp>
        <p:nvSpPr>
          <p:cNvPr id="3" name="Θέση περιεχομένου 2">
            <a:extLst>
              <a:ext uri="{FF2B5EF4-FFF2-40B4-BE49-F238E27FC236}">
                <a16:creationId xmlns:a16="http://schemas.microsoft.com/office/drawing/2014/main" id="{27D4CC3B-D2E7-460B-9832-AD8F5A1B59A6}"/>
              </a:ext>
            </a:extLst>
          </p:cNvPr>
          <p:cNvSpPr>
            <a:spLocks noGrp="1"/>
          </p:cNvSpPr>
          <p:nvPr>
            <p:ph idx="1"/>
          </p:nvPr>
        </p:nvSpPr>
        <p:spPr>
          <a:xfrm>
            <a:off x="7817875" y="2083633"/>
            <a:ext cx="4159266" cy="4626194"/>
          </a:xfrm>
        </p:spPr>
        <p:txBody>
          <a:bodyPr>
            <a:normAutofit lnSpcReduction="10000"/>
          </a:bodyPr>
          <a:lstStyle/>
          <a:p>
            <a:pPr marL="0" indent="0" algn="just">
              <a:buNone/>
            </a:pPr>
            <a:r>
              <a:rPr lang="el-GR" sz="1400" dirty="0">
                <a:effectLst/>
                <a:latin typeface="Calibri" panose="020F0502020204030204" pitchFamily="34" charset="0"/>
                <a:ea typeface="Calibri" panose="020F0502020204030204" pitchFamily="34" charset="0"/>
                <a:cs typeface="Times New Roman" panose="02020603050405020304" pitchFamily="18" charset="0"/>
              </a:rPr>
              <a:t>Με την παιδεία, με τη μελέτη της ιστορίας, της κοινωνιολογίας αλλά και της βιολογίας, όχι μόνο δε θα πέφτουν θύματα της προπαγάνδας, αλλά και θα είναι σε θέση με επιχειρήματα να αποδεικνύουν πως οι ρατσιστικές αντιλήψεις είναι επιστημονικά αβάσιμες και πως η ισότητα ανάμεσα στους ανθρώπους είναι αδιαμφισβήτητη. Αποχτώντας τα άτομα παιδεία μπορούν ευκολότερα να τιθασεύσουν την έμφυτη τάση τους να επιβάλλονται στους άλλους οι οποίοι είναι διαφορετικοί καθώς επίσης να ξεπεράσουν τα βάρβαρα ένστικτά τους απέναντι τους. Επίσης  μέσω της παιδείας και της προσωπικής καλλιέργειας οι άνθρωποι μαθαίνουν να σέβονται, να αγαπούν, να συνεργάζονται και να συνυπάρχουν ειρηνικά μέσα στην κοινωνία. Με την απόκτηση γνώσεων οι άνθρωποι θα διαπιστώσουν, ακόμα πως ο κάθε λαός έχει τη δική του συνεισφορά στην ανάπτυξη του πολιτισμού. Θα αποκτήσουν ευαισθησία σε θέματα ελευθερίας, δημοκρατίας και δικαιοσύνης. Γνωρίζοντας περισσότερα για την ιστορία των άλλων λαών, τη χώρα τους, τον πολιτισμό τους και γενικότερα την κουλτούρα τους θα μπορέσουν να τους προσεγγίσουν καλύτερα και να τους δουν με άλλο μάτι μειώνοντας ή και σταδιακά αποβάλλοντας τη διάθεση οποιασδήποτε ρατσιστικής συμπεριφοράς απέναντί τους.</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00" dirty="0"/>
          </a:p>
        </p:txBody>
      </p:sp>
    </p:spTree>
    <p:extLst>
      <p:ext uri="{BB962C8B-B14F-4D97-AF65-F5344CB8AC3E}">
        <p14:creationId xmlns:p14="http://schemas.microsoft.com/office/powerpoint/2010/main" val="268971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FCF031-0FC3-48B6-A2EA-1371D6700C6B}"/>
              </a:ext>
            </a:extLst>
          </p:cNvPr>
          <p:cNvSpPr>
            <a:spLocks noGrp="1"/>
          </p:cNvSpPr>
          <p:nvPr>
            <p:ph type="title"/>
          </p:nvPr>
        </p:nvSpPr>
        <p:spPr>
          <a:xfrm>
            <a:off x="8045751" y="629266"/>
            <a:ext cx="3667039" cy="1676603"/>
          </a:xfrm>
        </p:spPr>
        <p:txBody>
          <a:bodyPr>
            <a:normAutofit/>
          </a:bodyPr>
          <a:lstStyle/>
          <a:p>
            <a:r>
              <a:rPr lang="el-GR" sz="2800" b="1" dirty="0">
                <a:effectLst/>
                <a:latin typeface="Calibri" panose="020F0502020204030204" pitchFamily="34" charset="0"/>
                <a:ea typeface="Calibri" panose="020F0502020204030204" pitchFamily="34" charset="0"/>
                <a:cs typeface="Times New Roman" panose="02020603050405020304" pitchFamily="18" charset="0"/>
              </a:rPr>
              <a:t>ΤΡΟΠΟΙ ΑΝΤΙΜΕΤΩΠΙΣΗΣ ΤΟΥ ΡΑΤΣΙΣΜΟΥ (3/4)</a:t>
            </a:r>
            <a:endParaRPr lang="en-US" sz="2800" dirty="0"/>
          </a:p>
        </p:txBody>
      </p:sp>
      <p:sp>
        <p:nvSpPr>
          <p:cNvPr id="71" name="Rectangle 70">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descr="Δικαιώματα Ατόμων με Αναπηρία (ΑμεΑ): Προκλήσεις και Ευκαιρίες - Dynami tis  Prosforas">
            <a:extLst>
              <a:ext uri="{FF2B5EF4-FFF2-40B4-BE49-F238E27FC236}">
                <a16:creationId xmlns:a16="http://schemas.microsoft.com/office/drawing/2014/main" id="{DE759645-8EBC-4347-87CE-D61520E0499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4142" y="1412501"/>
            <a:ext cx="6064660" cy="403299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FDEAF5D7-D0C5-418B-A55B-DEA8FB5F6499}"/>
              </a:ext>
            </a:extLst>
          </p:cNvPr>
          <p:cNvSpPr>
            <a:spLocks noGrp="1"/>
          </p:cNvSpPr>
          <p:nvPr>
            <p:ph idx="1"/>
          </p:nvPr>
        </p:nvSpPr>
        <p:spPr>
          <a:xfrm>
            <a:off x="7674964" y="2438400"/>
            <a:ext cx="4347147" cy="4187251"/>
          </a:xfrm>
        </p:spPr>
        <p:txBody>
          <a:bodyPr>
            <a:normAutofit fontScale="92500" lnSpcReduction="10000"/>
          </a:bodyPr>
          <a:lstStyle/>
          <a:p>
            <a:pPr marL="0" marR="0" indent="0" algn="just">
              <a:spcBef>
                <a:spcPts val="0"/>
              </a:spcBef>
              <a:spcAft>
                <a:spcPts val="800"/>
              </a:spcAft>
              <a:buNone/>
            </a:pPr>
            <a:r>
              <a:rPr lang="el-GR" sz="1600" dirty="0">
                <a:effectLst/>
                <a:latin typeface="Calibri" panose="020F0502020204030204" pitchFamily="34" charset="0"/>
                <a:ea typeface="Calibri" panose="020F0502020204030204" pitchFamily="34" charset="0"/>
                <a:cs typeface="Times New Roman" panose="02020603050405020304" pitchFamily="18" charset="0"/>
              </a:rPr>
              <a:t>Ένας άλλος τρόπος αντιμετώπισης του ρατσισμού είναι η κρατική μέριμνα προς τις ευαίσθητες κοινωνικές ομάδες όπως π.χ. οι ανάπηροι, οι ηλικιωμένοι κ.λπ.  Συγκεκριμένα το κράτος πρέπει να λάβει τα απαραίτητα μέτρα έτσι ώστε αυτοί οι άνθρωποι να μην αισθάνονται κατώτεροι, να μην ντρέπονται επειδή οι υπόλοιποι τους λυπούνται και γενικά να μπορούν να ζήσουν πιο εύκολα και αρμονικά μέσα στην κοινωνία. Για παράδειγμα καλό είναι το κράτος να τοποθετήσει σ’ όλους τους δημόσιους χώρους ανελκυστήρες , ειδικές τουαλέτες για αναπήρους διαβάσεις στα πεζοδρόμια για αναπηρικά καροτσάκια κ.λπ. Παράλληλα με όλα αυτά κάθε κράτος ξεχωριστά πρέπει να ψηφίζει νόμους με τους οποίους  να μειώνει την εκδήλωση ρατσιστικών συμπεριφορών από τους πολίτες. Για να καταπολεμηθεί η απήχηση των ρατσιστικών ιδεών θα πρέπει να αντιμετωπιστεί η φτώχεια και η ανεργία που μαστίζει ένα σημαντικό τμήμα του πληθυσμού των Ευρωπαϊκών χωρών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1100" dirty="0"/>
          </a:p>
        </p:txBody>
      </p:sp>
    </p:spTree>
    <p:extLst>
      <p:ext uri="{BB962C8B-B14F-4D97-AF65-F5344CB8AC3E}">
        <p14:creationId xmlns:p14="http://schemas.microsoft.com/office/powerpoint/2010/main" val="3806840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EE8764-0191-4918-AFC6-EDADB7FDEA9F}"/>
              </a:ext>
            </a:extLst>
          </p:cNvPr>
          <p:cNvSpPr>
            <a:spLocks noGrp="1"/>
          </p:cNvSpPr>
          <p:nvPr>
            <p:ph type="title"/>
          </p:nvPr>
        </p:nvSpPr>
        <p:spPr>
          <a:xfrm>
            <a:off x="8045751" y="629266"/>
            <a:ext cx="3667039" cy="1676603"/>
          </a:xfrm>
        </p:spPr>
        <p:txBody>
          <a:bodyPr>
            <a:normAutofit/>
          </a:bodyPr>
          <a:lstStyle/>
          <a:p>
            <a:r>
              <a:rPr lang="el-GR" sz="2800" b="1">
                <a:effectLst/>
                <a:latin typeface="Calibri" panose="020F0502020204030204" pitchFamily="34" charset="0"/>
                <a:ea typeface="Calibri" panose="020F0502020204030204" pitchFamily="34" charset="0"/>
                <a:cs typeface="Times New Roman" panose="02020603050405020304" pitchFamily="18" charset="0"/>
              </a:rPr>
              <a:t>ΤΡΟΠΟΙ ΑΝΤΙΜΕΤΩΠΙΣΗΣ ΤΟΥ ΡΑΤΣΙΣΜΟΥ (4/4)</a:t>
            </a:r>
            <a:endParaRPr lang="en-US" sz="2800"/>
          </a:p>
        </p:txBody>
      </p:sp>
      <p:sp>
        <p:nvSpPr>
          <p:cNvPr id="71" name="Rectangle 70">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18" name="Picture 2" descr="Στην πρότελευταια θέση της ΕΕ η Κύπρος στην ισότητα φύλων">
            <a:extLst>
              <a:ext uri="{FF2B5EF4-FFF2-40B4-BE49-F238E27FC236}">
                <a16:creationId xmlns:a16="http://schemas.microsoft.com/office/drawing/2014/main" id="{074A1398-3B91-44CB-95F9-18347CCFD8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4142" y="1730895"/>
            <a:ext cx="6064660" cy="3396209"/>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D0415FF4-F415-4046-A37C-B65FF7373AE8}"/>
              </a:ext>
            </a:extLst>
          </p:cNvPr>
          <p:cNvSpPr>
            <a:spLocks noGrp="1"/>
          </p:cNvSpPr>
          <p:nvPr>
            <p:ph idx="1"/>
          </p:nvPr>
        </p:nvSpPr>
        <p:spPr>
          <a:xfrm>
            <a:off x="8045753" y="2438401"/>
            <a:ext cx="3667036" cy="3779520"/>
          </a:xfrm>
        </p:spPr>
        <p:txBody>
          <a:bodyPr>
            <a:normAutofit/>
          </a:bodyPr>
          <a:lstStyle/>
          <a:p>
            <a:pPr marL="0" indent="0" algn="jus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μέσα μαζικής ενημέρωσης και οι πνευματικοί άνθρωποι θα πρέπει να σταθούν πρωτοπόροι στην προσπάθεια για ευαισθητοποίηση της κοινής γνώμης απέναντι σε θέματα ρατσιστικής βίας. Τέλος οι άνθρωποι οφείλουν να παραμερίσουν τον εγωισμό και να κατανοήσουν πως κάθε άνθρωπος, κάθε φυλή, κάθε έθνος είναι κάτι ξεχωριστό και κανείς δεν έχει το δικαίωμα να παραβιάζει την ιδιαιτερότητα αυτή.</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800" dirty="0"/>
          </a:p>
        </p:txBody>
      </p:sp>
    </p:spTree>
    <p:extLst>
      <p:ext uri="{BB962C8B-B14F-4D97-AF65-F5344CB8AC3E}">
        <p14:creationId xmlns:p14="http://schemas.microsoft.com/office/powerpoint/2010/main" val="681818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40B84A-22A3-45B3-A5E4-8F6E67C5E0FC}"/>
              </a:ext>
            </a:extLst>
          </p:cNvPr>
          <p:cNvSpPr>
            <a:spLocks noGrp="1"/>
          </p:cNvSpPr>
          <p:nvPr>
            <p:ph type="title"/>
          </p:nvPr>
        </p:nvSpPr>
        <p:spPr>
          <a:xfrm>
            <a:off x="5214579" y="629266"/>
            <a:ext cx="6422849" cy="1676603"/>
          </a:xfrm>
        </p:spPr>
        <p:txBody>
          <a:bodyPr>
            <a:normAutofit/>
          </a:bodyPr>
          <a:lstStyle/>
          <a:p>
            <a:r>
              <a:rPr lang="el-GR" dirty="0"/>
              <a:t>Εν κατακλείδι …</a:t>
            </a:r>
            <a:endParaRPr lang="en-US" dirty="0"/>
          </a:p>
        </p:txBody>
      </p:sp>
      <p:sp>
        <p:nvSpPr>
          <p:cNvPr id="9" name="Rectangle 8">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6B6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descr="Prioritizing Empathy and Anti-Racism in Schools | PBS Education">
            <a:extLst>
              <a:ext uri="{FF2B5EF4-FFF2-40B4-BE49-F238E27FC236}">
                <a16:creationId xmlns:a16="http://schemas.microsoft.com/office/drawing/2014/main" id="{07840219-8FE1-46DC-A3DD-14430096F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61364" y="2557282"/>
            <a:ext cx="3113280" cy="1743436"/>
          </a:xfrm>
          <a:prstGeom prst="rect">
            <a:avLst/>
          </a:prstGeom>
          <a:noFill/>
          <a:effectLst/>
        </p:spPr>
      </p:pic>
      <p:sp>
        <p:nvSpPr>
          <p:cNvPr id="3" name="Θέση περιεχομένου 2">
            <a:extLst>
              <a:ext uri="{FF2B5EF4-FFF2-40B4-BE49-F238E27FC236}">
                <a16:creationId xmlns:a16="http://schemas.microsoft.com/office/drawing/2014/main" id="{49B3B228-32FD-4F68-8B0B-46746FB04F7A}"/>
              </a:ext>
            </a:extLst>
          </p:cNvPr>
          <p:cNvSpPr>
            <a:spLocks noGrp="1"/>
          </p:cNvSpPr>
          <p:nvPr>
            <p:ph idx="1"/>
          </p:nvPr>
        </p:nvSpPr>
        <p:spPr>
          <a:xfrm>
            <a:off x="4912740" y="2305870"/>
            <a:ext cx="7064401" cy="4364754"/>
          </a:xfrm>
        </p:spPr>
        <p:txBody>
          <a:bodyPr>
            <a:normAutofit/>
          </a:bodyPr>
          <a:lstStyle/>
          <a:p>
            <a:pPr marL="0" marR="0" algn="just">
              <a:spcBef>
                <a:spcPts val="0"/>
              </a:spcBef>
              <a:spcAft>
                <a:spcPts val="800"/>
              </a:spcAft>
            </a:pPr>
            <a:r>
              <a:rPr lang="el-GR" sz="1700" dirty="0">
                <a:effectLst/>
                <a:latin typeface="Calibri" panose="020F0502020204030204" pitchFamily="34" charset="0"/>
                <a:ea typeface="Calibri" panose="020F0502020204030204" pitchFamily="34" charset="0"/>
                <a:cs typeface="Times New Roman" panose="02020603050405020304" pitchFamily="18" charset="0"/>
              </a:rPr>
              <a:t>Για την ισότητα των ανθρώπων έγιναν πολλοί αγώνες και κερδήθηκαν αναμφισβήτητες νίκες. Παρόλα αυτά, τα φαινόμενα αναβίωσης ρατσισμού στις μέρες μας δείχνουν πως το αίτημα για ισότιμες σχέσεις ανθρώπων και λαών, για σχέσεις απαλλαγμένες από διακρίσεις και αδικίες παραμένει πάντα ανοιχτό και επίκαιρο. Γι’ αυτό είναι καιρός να ευαισθητοποιηθούμε και να δράσουμε γρήγορα όλοι, ώστε να συμβάλλουμε στην αντιμετώπισή τους και κατά συνέπεια στην εξάλειψή τους . Η  νέα γενιά θα πρέπει να βοηθήσει όσο μπορεί και όχι να σωπάσει ώστε να γίνει παράδειγμα και για τους άλλους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l-GR" sz="1700" dirty="0">
                <a:effectLst/>
                <a:latin typeface="Calibri" panose="020F0502020204030204" pitchFamily="34" charset="0"/>
                <a:ea typeface="Calibri" panose="020F0502020204030204" pitchFamily="34" charset="0"/>
                <a:cs typeface="Times New Roman" panose="02020603050405020304" pitchFamily="18" charset="0"/>
              </a:rPr>
              <a:t>Είναι υποχρέωσή μας να βοηθήσουμε ώστε κάθε άνθρωπος να ζει ελεύθερος σε μια κοινωνία που δεν θα υφίστανται τις διακρίσεις και το ρατσισμό χωρίς λόγο. Όλοι οι άνθρωποι έχουν Δικαιώματα, όλοι οι άνθρωποι είναι Ίσοι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spTree>
    <p:extLst>
      <p:ext uri="{BB962C8B-B14F-4D97-AF65-F5344CB8AC3E}">
        <p14:creationId xmlns:p14="http://schemas.microsoft.com/office/powerpoint/2010/main" val="1796789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11BE883-46B4-412C-B6C3-88A2FF74B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B6120FA-23A8-4D1A-8EE3-14CC52C10A43}"/>
              </a:ext>
            </a:extLst>
          </p:cNvPr>
          <p:cNvSpPr>
            <a:spLocks noGrp="1"/>
          </p:cNvSpPr>
          <p:nvPr>
            <p:ph type="title"/>
          </p:nvPr>
        </p:nvSpPr>
        <p:spPr>
          <a:xfrm>
            <a:off x="8045751" y="629266"/>
            <a:ext cx="3667039" cy="1676603"/>
          </a:xfrm>
        </p:spPr>
        <p:txBody>
          <a:bodyPr>
            <a:noAutofit/>
          </a:bodyPr>
          <a:lstStyle/>
          <a:p>
            <a:pPr algn="ctr"/>
            <a:r>
              <a:rPr lang="el-GR" sz="3600" b="1" dirty="0">
                <a:effectLst/>
                <a:latin typeface="Calibri" panose="020F0502020204030204" pitchFamily="34" charset="0"/>
                <a:ea typeface="Calibri" panose="020F0502020204030204" pitchFamily="34" charset="0"/>
                <a:cs typeface="Times New Roman" panose="02020603050405020304" pitchFamily="18" charset="0"/>
              </a:rPr>
              <a:t>ΠΑΡΑΓΟΝΤΕΣ ΠΟΥ ΠΡΟΚΑΛΟΥΝ ΤΗΝ ΜΕΤΑΝΑΣΤΕΥΤΙΚΗ ΚΙΝΗΣΗ </a:t>
            </a:r>
            <a:endParaRPr lang="en-US" sz="3600" dirty="0"/>
          </a:p>
        </p:txBody>
      </p:sp>
      <p:sp>
        <p:nvSpPr>
          <p:cNvPr id="73" name="Rectangle 72">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Ίστωρ: ΕΚΘΕΣΗ Γ΄ΛΥΚΕΙΟΥ: ΑΝΘΡΩΠΙΝΑ ΔΙΚΑΙΩΜΑΤΑ- ΘΕΜΑ ΜΕΤΑΝΑΣΤΕΥΣΗ-ΠΡΟΣΦΥΓΙΑ">
            <a:extLst>
              <a:ext uri="{FF2B5EF4-FFF2-40B4-BE49-F238E27FC236}">
                <a16:creationId xmlns:a16="http://schemas.microsoft.com/office/drawing/2014/main" id="{32A9027E-11ED-4D7A-9A18-65D1C65992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77" r="5124" b="1"/>
          <a:stretch/>
        </p:blipFill>
        <p:spPr bwMode="auto">
          <a:xfrm>
            <a:off x="644652" y="722376"/>
            <a:ext cx="6263640" cy="54132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AAEC66A6-CD98-489D-BC58-A2FD914C5712}"/>
              </a:ext>
            </a:extLst>
          </p:cNvPr>
          <p:cNvSpPr>
            <a:spLocks noGrp="1"/>
          </p:cNvSpPr>
          <p:nvPr>
            <p:ph idx="1"/>
          </p:nvPr>
        </p:nvSpPr>
        <p:spPr>
          <a:xfrm>
            <a:off x="8045753" y="2438401"/>
            <a:ext cx="3667036" cy="3779520"/>
          </a:xfrm>
        </p:spPr>
        <p:txBody>
          <a:bodyPr>
            <a:normAutofit/>
          </a:bodyPr>
          <a:lstStyle/>
          <a:p>
            <a:endParaRPr lang="en-US" sz="1800"/>
          </a:p>
        </p:txBody>
      </p:sp>
    </p:spTree>
    <p:extLst>
      <p:ext uri="{BB962C8B-B14F-4D97-AF65-F5344CB8AC3E}">
        <p14:creationId xmlns:p14="http://schemas.microsoft.com/office/powerpoint/2010/main" val="372423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Περιβαλλοντικοί Πρόσφυγες: Μια απειλούμενη ομάδα χωρίς καθεστώς προστασίας  – Pass-world">
            <a:extLst>
              <a:ext uri="{FF2B5EF4-FFF2-40B4-BE49-F238E27FC236}">
                <a16:creationId xmlns:a16="http://schemas.microsoft.com/office/drawing/2014/main" id="{266B6CA9-E7AF-4A35-826C-0271141C423A}"/>
              </a:ext>
            </a:extLst>
          </p:cNvPr>
          <p:cNvPicPr>
            <a:picLocks noChangeAspect="1"/>
          </p:cNvPicPr>
          <p:nvPr/>
        </p:nvPicPr>
        <p:blipFill rotWithShape="1">
          <a:blip r:embed="rId2">
            <a:extLst>
              <a:ext uri="{28A0092B-C50C-407E-A947-70E740481C1C}">
                <a14:useLocalDpi xmlns:a14="http://schemas.microsoft.com/office/drawing/2010/main" val="0"/>
              </a:ext>
            </a:extLst>
          </a:blip>
          <a:srcRect l="9391" r="3542" b="-1"/>
          <a:stretch/>
        </p:blipFill>
        <p:spPr bwMode="auto">
          <a:xfrm>
            <a:off x="1" y="10"/>
            <a:ext cx="9669642" cy="6857990"/>
          </a:xfrm>
          <a:prstGeom prst="rect">
            <a:avLst/>
          </a:prstGeom>
          <a:noFill/>
        </p:spPr>
      </p:pic>
      <p:sp>
        <p:nvSpPr>
          <p:cNvPr id="14"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8F4FF6D0-D1FF-4017-8701-A00CC62D62E9}"/>
              </a:ext>
            </a:extLst>
          </p:cNvPr>
          <p:cNvSpPr>
            <a:spLocks noGrp="1"/>
          </p:cNvSpPr>
          <p:nvPr>
            <p:ph type="title"/>
          </p:nvPr>
        </p:nvSpPr>
        <p:spPr>
          <a:xfrm>
            <a:off x="7531610" y="365125"/>
            <a:ext cx="3822189" cy="1899912"/>
          </a:xfrm>
        </p:spPr>
        <p:txBody>
          <a:bodyPr>
            <a:normAutofit/>
          </a:bodyPr>
          <a:lstStyle/>
          <a:p>
            <a:r>
              <a:rPr lang="el-GR" sz="4000" b="1">
                <a:effectLst/>
                <a:latin typeface="Calibri" panose="020F0502020204030204" pitchFamily="34" charset="0"/>
                <a:ea typeface="Calibri" panose="020F0502020204030204" pitchFamily="34" charset="0"/>
                <a:cs typeface="Times New Roman" panose="02020603050405020304" pitchFamily="18" charset="0"/>
              </a:rPr>
              <a:t>Φυσικοί Παράγοντες </a:t>
            </a:r>
            <a:endParaRPr lang="en-US" sz="4000"/>
          </a:p>
        </p:txBody>
      </p:sp>
      <p:sp>
        <p:nvSpPr>
          <p:cNvPr id="3" name="Θέση περιεχομένου 2">
            <a:extLst>
              <a:ext uri="{FF2B5EF4-FFF2-40B4-BE49-F238E27FC236}">
                <a16:creationId xmlns:a16="http://schemas.microsoft.com/office/drawing/2014/main" id="{79B3E646-535C-4D50-91F7-28163AA84C57}"/>
              </a:ext>
            </a:extLst>
          </p:cNvPr>
          <p:cNvSpPr>
            <a:spLocks noGrp="1"/>
          </p:cNvSpPr>
          <p:nvPr>
            <p:ph idx="1"/>
          </p:nvPr>
        </p:nvSpPr>
        <p:spPr>
          <a:xfrm>
            <a:off x="7531610" y="2434201"/>
            <a:ext cx="3822189" cy="3742762"/>
          </a:xfrm>
        </p:spPr>
        <p:txBody>
          <a:bodyPr>
            <a:normAutofit/>
          </a:bodyPr>
          <a:lstStyle/>
          <a:p>
            <a:pPr marL="0" marR="0" algn="just">
              <a:spcBef>
                <a:spcPts val="0"/>
              </a:spcBef>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Μεταβολές στο φυσικό περιβάλλον που καθιστούν δύσκολη την επιβίωση, όπως ξηρασία, πλημμύρες, σεισμοί κ άλλα. Η σημασία των παραγόντων αυτών είναι μεγαλύτερη όσο χαμηλότερο είναι το επίπεδο της τεχνολογίας και επομένως η εξάρτηση ενός πληθυσμού από την φύση κ την επιτόπια παραγωγή.</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95583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5FAEC701-ECD4-4C12-8BE3-41ACA70858EE}"/>
              </a:ext>
            </a:extLst>
          </p:cNvPr>
          <p:cNvSpPr>
            <a:spLocks noGrp="1"/>
          </p:cNvSpPr>
          <p:nvPr>
            <p:ph type="title"/>
          </p:nvPr>
        </p:nvSpPr>
        <p:spPr>
          <a:xfrm>
            <a:off x="643467" y="321734"/>
            <a:ext cx="10905066" cy="1135737"/>
          </a:xfrm>
        </p:spPr>
        <p:txBody>
          <a:bodyPr>
            <a:normAutofit/>
          </a:bodyPr>
          <a:lstStyle/>
          <a:p>
            <a:r>
              <a:rPr lang="el-GR" sz="3600" b="1">
                <a:effectLst/>
                <a:latin typeface="Calibri" panose="020F0502020204030204" pitchFamily="34" charset="0"/>
                <a:ea typeface="Calibri" panose="020F0502020204030204" pitchFamily="34" charset="0"/>
                <a:cs typeface="Times New Roman" panose="02020603050405020304" pitchFamily="18" charset="0"/>
              </a:rPr>
              <a:t>Οικονομικοί παράγοντες </a:t>
            </a:r>
            <a:endParaRPr lang="en-US" sz="3600"/>
          </a:p>
        </p:txBody>
      </p:sp>
      <p:sp>
        <p:nvSpPr>
          <p:cNvPr id="3" name="Θέση περιεχομένου 2">
            <a:extLst>
              <a:ext uri="{FF2B5EF4-FFF2-40B4-BE49-F238E27FC236}">
                <a16:creationId xmlns:a16="http://schemas.microsoft.com/office/drawing/2014/main" id="{F2A2A0DE-8284-4F90-BE08-EEF20F4CA032}"/>
              </a:ext>
            </a:extLst>
          </p:cNvPr>
          <p:cNvSpPr>
            <a:spLocks noGrp="1"/>
          </p:cNvSpPr>
          <p:nvPr>
            <p:ph idx="1"/>
          </p:nvPr>
        </p:nvSpPr>
        <p:spPr>
          <a:xfrm>
            <a:off x="643469" y="1782981"/>
            <a:ext cx="4008384" cy="4393982"/>
          </a:xfrm>
        </p:spPr>
        <p:txBody>
          <a:bodyPr>
            <a:normAutofit/>
          </a:bodyPr>
          <a:lstStyle/>
          <a:p>
            <a:pPr marL="0" marR="0">
              <a:spcBef>
                <a:spcPts val="0"/>
              </a:spcBef>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Σαν τέτοιοι θα μπορούσαν να αναφερθούν η έλλειψη επαρκών δυνατοτήτων απασχόλησης, η υποαπασχόλησης, το χαμηλό εισόδημα σε συνδυασμό πολλές φορές με την υπέρμετρη χρονικά εργασιακή απασχόληση, η αναγκαστική μετακίνηση σαν αναπόσπαστο στοιχείο για την άσκηση συγκεκριμένης επαγγελματικής δραστηριότητας κ.λπ.</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grpSp>
        <p:nvGrpSpPr>
          <p:cNvPr id="19" name="Group 1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B0C59621-0B66-4F56-A162-D7D3776C0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314766" y="1935308"/>
            <a:ext cx="6253212" cy="3246860"/>
          </a:xfrm>
          <a:prstGeom prst="rect">
            <a:avLst/>
          </a:prstGeom>
          <a:noFill/>
        </p:spPr>
      </p:pic>
      <p:grpSp>
        <p:nvGrpSpPr>
          <p:cNvPr id="23" name="Group 2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4" name="Rectangle 2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91646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28498A-67EE-447B-9C5B-3B58CFA48268}"/>
              </a:ext>
            </a:extLst>
          </p:cNvPr>
          <p:cNvSpPr>
            <a:spLocks noGrp="1"/>
          </p:cNvSpPr>
          <p:nvPr>
            <p:ph type="title"/>
          </p:nvPr>
        </p:nvSpPr>
        <p:spPr>
          <a:xfrm>
            <a:off x="648929" y="629266"/>
            <a:ext cx="3505495" cy="1622321"/>
          </a:xfrm>
        </p:spPr>
        <p:txBody>
          <a:bodyPr>
            <a:normAutofit/>
          </a:bodyPr>
          <a:lstStyle/>
          <a:p>
            <a:r>
              <a:rPr lang="el-GR" b="1">
                <a:effectLst/>
                <a:latin typeface="Calibri" panose="020F0502020204030204" pitchFamily="34" charset="0"/>
                <a:ea typeface="Calibri" panose="020F0502020204030204" pitchFamily="34" charset="0"/>
                <a:cs typeface="Times New Roman" panose="02020603050405020304" pitchFamily="18" charset="0"/>
              </a:rPr>
              <a:t>Πολιτικοί παράγοντες</a:t>
            </a:r>
            <a:endParaRPr lang="en-US" dirty="0"/>
          </a:p>
        </p:txBody>
      </p:sp>
      <p:sp>
        <p:nvSpPr>
          <p:cNvPr id="3" name="Θέση περιεχομένου 2">
            <a:extLst>
              <a:ext uri="{FF2B5EF4-FFF2-40B4-BE49-F238E27FC236}">
                <a16:creationId xmlns:a16="http://schemas.microsoft.com/office/drawing/2014/main" id="{16389E21-7F28-4722-9AA4-CB97208EC066}"/>
              </a:ext>
            </a:extLst>
          </p:cNvPr>
          <p:cNvSpPr>
            <a:spLocks noGrp="1"/>
          </p:cNvSpPr>
          <p:nvPr>
            <p:ph idx="1"/>
          </p:nvPr>
        </p:nvSpPr>
        <p:spPr>
          <a:xfrm>
            <a:off x="648931" y="2438400"/>
            <a:ext cx="3707532" cy="4097311"/>
          </a:xfrm>
        </p:spPr>
        <p:txBody>
          <a:bodyPr>
            <a:normAutofit lnSpcReduction="10000"/>
          </a:bodyPr>
          <a:lstStyle/>
          <a:p>
            <a:pPr marL="0" marR="0" algn="just">
              <a:spcBef>
                <a:spcPts val="0"/>
              </a:spcBef>
              <a:spcAft>
                <a:spcPts val="10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Διώξεις λόγω φυλής, θρησκείας, εθνικότητας, κοινωνικής τάξης, πολιτικών ή άλλων πεποιθήσεων, καθώς και η διακριτική μεταχείριση που πολλές φορές ακολουθείται από το καθεστώς μίας χώρας σε βάρος μεμονωμένων ατόμων  ή  και συγκεκριμένης κατηγορίας ενός πληθυσμού. Είναι δυνατόν πολλές φορές ταυτόχρονα πολιτικοί και οικονομικοί παράγοντες να ωθούν στη φυγή και τη μετανάστευση πολίτες μίας χώρας.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πρόσφυγας Στοκ Εικονογραφήσεις, Vectors, &amp; Clipart – (7,564 Στοκ  Εικονογραφήσεις)">
            <a:extLst>
              <a:ext uri="{FF2B5EF4-FFF2-40B4-BE49-F238E27FC236}">
                <a16:creationId xmlns:a16="http://schemas.microsoft.com/office/drawing/2014/main" id="{F4AC80E2-0604-4C75-BDF0-0783997832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701" b="16995"/>
          <a:stretch/>
        </p:blipFill>
        <p:spPr bwMode="auto">
          <a:xfrm>
            <a:off x="5405862" y="1492043"/>
            <a:ext cx="6019331" cy="3870668"/>
          </a:xfrm>
          <a:prstGeom prst="rect">
            <a:avLst/>
          </a:prstGeom>
          <a:noFill/>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6990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BiB – News – Does Economic Insecurity Boost Prejudices against Immigrants?">
            <a:extLst>
              <a:ext uri="{FF2B5EF4-FFF2-40B4-BE49-F238E27FC236}">
                <a16:creationId xmlns:a16="http://schemas.microsoft.com/office/drawing/2014/main" id="{36CC0A06-6035-48E1-BD0E-67159C479EDF}"/>
              </a:ext>
            </a:extLst>
          </p:cNvPr>
          <p:cNvPicPr>
            <a:picLocks noChangeAspect="1"/>
          </p:cNvPicPr>
          <p:nvPr/>
        </p:nvPicPr>
        <p:blipFill rotWithShape="1">
          <a:blip r:embed="rId2">
            <a:extLst>
              <a:ext uri="{28A0092B-C50C-407E-A947-70E740481C1C}">
                <a14:useLocalDpi xmlns:a14="http://schemas.microsoft.com/office/drawing/2010/main" val="0"/>
              </a:ext>
            </a:extLst>
          </a:blip>
          <a:srcRect l="3085" r="17604"/>
          <a:stretch/>
        </p:blipFill>
        <p:spPr bwMode="auto">
          <a:xfrm>
            <a:off x="1" y="10"/>
            <a:ext cx="9669642" cy="6857990"/>
          </a:xfrm>
          <a:prstGeom prst="rect">
            <a:avLst/>
          </a:prstGeom>
          <a:noFill/>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550973A5-DBBB-4CB8-8855-4217677F5178}"/>
              </a:ext>
            </a:extLst>
          </p:cNvPr>
          <p:cNvSpPr>
            <a:spLocks noGrp="1"/>
          </p:cNvSpPr>
          <p:nvPr>
            <p:ph type="title"/>
          </p:nvPr>
        </p:nvSpPr>
        <p:spPr>
          <a:xfrm>
            <a:off x="7531610" y="365125"/>
            <a:ext cx="3822189" cy="1899912"/>
          </a:xfrm>
        </p:spPr>
        <p:txBody>
          <a:bodyPr>
            <a:normAutofit/>
          </a:bodyPr>
          <a:lstStyle/>
          <a:p>
            <a:r>
              <a:rPr lang="el-GR" sz="4000" b="1">
                <a:effectLst/>
                <a:latin typeface="Calibri" panose="020F0502020204030204" pitchFamily="34" charset="0"/>
                <a:ea typeface="Calibri" panose="020F0502020204030204" pitchFamily="34" charset="0"/>
                <a:cs typeface="Times New Roman" panose="02020603050405020304" pitchFamily="18" charset="0"/>
              </a:rPr>
              <a:t>Κοινωνικοί παράγοντες</a:t>
            </a:r>
            <a:endParaRPr lang="en-US" sz="4000"/>
          </a:p>
        </p:txBody>
      </p:sp>
      <p:sp>
        <p:nvSpPr>
          <p:cNvPr id="3" name="Θέση περιεχομένου 2">
            <a:extLst>
              <a:ext uri="{FF2B5EF4-FFF2-40B4-BE49-F238E27FC236}">
                <a16:creationId xmlns:a16="http://schemas.microsoft.com/office/drawing/2014/main" id="{86F19ED9-5187-42A6-B702-2CBB5F10F980}"/>
              </a:ext>
            </a:extLst>
          </p:cNvPr>
          <p:cNvSpPr>
            <a:spLocks noGrp="1"/>
          </p:cNvSpPr>
          <p:nvPr>
            <p:ph idx="1"/>
          </p:nvPr>
        </p:nvSpPr>
        <p:spPr>
          <a:xfrm>
            <a:off x="7531610" y="2434201"/>
            <a:ext cx="4370580" cy="4058674"/>
          </a:xfrm>
        </p:spPr>
        <p:txBody>
          <a:bodyPr>
            <a:normAutofit/>
          </a:bodyPr>
          <a:lstStyle/>
          <a:p>
            <a:pPr marL="0" marR="0" algn="just">
              <a:spcBef>
                <a:spcPts val="0"/>
              </a:spcBef>
              <a:spcAft>
                <a:spcPts val="10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Αξία της μετανάστευσης ως προϋπόθεση κοινωνικής προκοπής ή ανόδου στον συγκεκριμένο κοινωνικό ιστό μίας «εθνικής» κοινωνίας και οφέλη που σε ατομικό επίπεδο συνοδεύουν μια τέτοια ανέλιξη.</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97810811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3936</Words>
  <Application>Microsoft Office PowerPoint</Application>
  <PresentationFormat>Ευρεία οθόνη</PresentationFormat>
  <Paragraphs>128</Paragraphs>
  <Slides>43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43</vt:i4>
      </vt:variant>
    </vt:vector>
  </HeadingPairs>
  <TitlesOfParts>
    <vt:vector size="48" baseType="lpstr">
      <vt:lpstr>Arial</vt:lpstr>
      <vt:lpstr>Calibri</vt:lpstr>
      <vt:lpstr>Calibri Light</vt:lpstr>
      <vt:lpstr>Symbol</vt:lpstr>
      <vt:lpstr>Θέμα του Office</vt:lpstr>
      <vt:lpstr>Πρόσφυγες, Μετανάστες – Ρατσισμός – Ξενοφοβία </vt:lpstr>
      <vt:lpstr>ΜΕΤΑΝΑΣΤΕΣ</vt:lpstr>
      <vt:lpstr>Νόμιμη Μετανάστευση </vt:lpstr>
      <vt:lpstr>Παράνομη Μετανάστευση </vt:lpstr>
      <vt:lpstr>ΠΑΡΑΓΟΝΤΕΣ ΠΟΥ ΠΡΟΚΑΛΟΥΝ ΤΗΝ ΜΕΤΑΝΑΣΤΕΥΤΙΚΗ ΚΙΝΗΣΗ </vt:lpstr>
      <vt:lpstr>Φυσικοί Παράγοντες </vt:lpstr>
      <vt:lpstr>Οικονομικοί παράγοντες </vt:lpstr>
      <vt:lpstr>Πολιτικοί παράγοντες</vt:lpstr>
      <vt:lpstr>Κοινωνικοί παράγοντες</vt:lpstr>
      <vt:lpstr>Ψυχολογικοί παράγοντες</vt:lpstr>
      <vt:lpstr>ΠΡΟΣΦΥΓΕΣ</vt:lpstr>
      <vt:lpstr>Τα κυριότερα προβλήματα των προσφύγων στην Ελλάδα (1/2)</vt:lpstr>
      <vt:lpstr>Τα κυριότερα προβλήματα των προσφύγων στην Ελλάδα (2/2)</vt:lpstr>
      <vt:lpstr>Ποιος θεωρείται αιτών άσυλου; </vt:lpstr>
      <vt:lpstr>ΤΙ ΣΗΜΑΙΝΕΙ ΔΙΚΑΙΟ ΚΑΙ ΑΠΟΤΕΛΕΣΜΑΤΙΚΟ ΣΥΣΤΗΜΑ ΑΣΥΛΟΥ;</vt:lpstr>
      <vt:lpstr>ΟΙ ΕΛΛΗΝΕΣ ΩΣ ΜΕΤΑΝΑΣΤΕΣ </vt:lpstr>
      <vt:lpstr>ΡΑΤΣΙΣΜΟΣ </vt:lpstr>
      <vt:lpstr>ΞΕΝΟΦΟΒΙΑ</vt:lpstr>
      <vt:lpstr>ΜΟΡΦΕΣ  ΚΑΙ ΕΚΦΡΑΣΕΙΣ ΡΑΤΣΙΣΜΟΥ</vt:lpstr>
      <vt:lpstr>ΑΙΤΙΑ ΡΑΤΣΙΣΜΟΥ (1/2) </vt:lpstr>
      <vt:lpstr>ΑΙΤΙΑ ΡΑΤΣΙΣΜΟΥ (2/2) </vt:lpstr>
      <vt:lpstr>ΣΥΝΕΠΕΙΕΣ ΡΑΤΣΙΣΜΟΥ (1/2)</vt:lpstr>
      <vt:lpstr>ΣΥΝΕΠΕΙΕΣ ΡΑΤΣΙΣΜΟΥ (2/2)</vt:lpstr>
      <vt:lpstr>ΑΠΑΡΤΧΑΙΝΤ</vt:lpstr>
      <vt:lpstr>Παρουσίαση του PowerPoint</vt:lpstr>
      <vt:lpstr>Νόμοι του απαρτχάιντ (1/2)</vt:lpstr>
      <vt:lpstr>Νόμοι του απαρτχάιντ (2/2)</vt:lpstr>
      <vt:lpstr>Ανάπτυξη και διεθνής καταδίκη του απαρτχάιντ </vt:lpstr>
      <vt:lpstr>Παρουσίαση του PowerPoint</vt:lpstr>
      <vt:lpstr>Η σφαγή της Σαρπβιλ</vt:lpstr>
      <vt:lpstr>Δολοφονία του Χένρικ Φέρβερντ το 1966</vt:lpstr>
      <vt:lpstr>Κατάργηση του απαρτχάιντ</vt:lpstr>
      <vt:lpstr>ΟΛΟΚΑΥΤΩΜΑ</vt:lpstr>
      <vt:lpstr>Τι ήταν το Ολοκαύτωμα (1/2)</vt:lpstr>
      <vt:lpstr>Τι ήταν το Ολοκαύτωμα (2/2)</vt:lpstr>
      <vt:lpstr>Εφαρμογή της «τελικής λύσης» (1/2)</vt:lpstr>
      <vt:lpstr>Εφαρμογή της «τελικής λύσης» (2/2)</vt:lpstr>
      <vt:lpstr>Το τέλος του Ολοκαυτώματος</vt:lpstr>
      <vt:lpstr>ΤΡΟΠΟΙ ΑΝΤΙΜΕΤΩΠΙΣΗΣ ΤΟΥ ΡΑΤΣΙΣΜΟΥ (1/4)</vt:lpstr>
      <vt:lpstr>ΤΡΟΠΟΙ ΑΝΤΙΜΕΤΩΠΙΣΗΣ ΤΟΥ ΡΑΤΣΙΣΜΟΥ (2/4)</vt:lpstr>
      <vt:lpstr>ΤΡΟΠΟΙ ΑΝΤΙΜΕΤΩΠΙΣΗΣ ΤΟΥ ΡΑΤΣΙΣΜΟΥ (3/4)</vt:lpstr>
      <vt:lpstr>ΤΡΟΠΟΙ ΑΝΤΙΜΕΤΩΠΙΣΗΣ ΤΟΥ ΡΑΤΣΙΣΜΟΥ (4/4)</vt:lpstr>
      <vt:lpstr>Εν κατακλείδι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Πρόσφυγες, Μετανάστες – Ρατσισμός – Ξενοφοβία</dc:title>
  <dc:creator>STYLIANOS MASTROGIANNAKIS</dc:creator>
  <cp:lastModifiedBy>user</cp:lastModifiedBy>
  <cp:revision>36</cp:revision>
  <dcterms:created xsi:type="dcterms:W3CDTF">2022-05-09T06:48:50Z</dcterms:created>
  <dcterms:modified xsi:type="dcterms:W3CDTF">2022-05-23T06:20:45Z</dcterms:modified>
</cp:coreProperties>
</file>