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9"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54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66550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3446555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34119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204761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205046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3057130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221633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989398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2524498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288432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EB632FAC-6202-4A8E-8E2B-9FDA1C5639AF}" type="datetimeFigureOut">
              <a:rPr lang="el-GR" smtClean="0"/>
              <a:pPr/>
              <a:t>18/10/2023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4C0C17C-1CB6-48F5-8122-5B27036C9D83}" type="slidenum">
              <a:rPr lang="el-GR" smtClean="0"/>
              <a:pPr/>
              <a:t>‹#›</a:t>
            </a:fld>
            <a:endParaRPr lang="el-GR"/>
          </a:p>
        </p:txBody>
      </p:sp>
    </p:spTree>
    <p:extLst>
      <p:ext uri="{BB962C8B-B14F-4D97-AF65-F5344CB8AC3E}">
        <p14:creationId xmlns:p14="http://schemas.microsoft.com/office/powerpoint/2010/main" val="261210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632FAC-6202-4A8E-8E2B-9FDA1C5639AF}" type="datetimeFigureOut">
              <a:rPr lang="el-GR" smtClean="0"/>
              <a:pPr/>
              <a:t>18/10/2023</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0C17C-1CB6-48F5-8122-5B27036C9D83}" type="slidenum">
              <a:rPr lang="el-GR" smtClean="0"/>
              <a:pPr/>
              <a:t>‹#›</a:t>
            </a:fld>
            <a:endParaRPr lang="el-GR"/>
          </a:p>
        </p:txBody>
      </p:sp>
    </p:spTree>
    <p:extLst>
      <p:ext uri="{BB962C8B-B14F-4D97-AF65-F5344CB8AC3E}">
        <p14:creationId xmlns:p14="http://schemas.microsoft.com/office/powerpoint/2010/main" val="301763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015116" y="152304"/>
            <a:ext cx="9144000" cy="1724204"/>
          </a:xfrm>
        </p:spPr>
        <p:txBody>
          <a:bodyPr>
            <a:normAutofit fontScale="90000"/>
          </a:bodyPr>
          <a:lstStyle/>
          <a:p>
            <a:r>
              <a:rPr lang="el-GR" dirty="0" smtClean="0">
                <a:solidFill>
                  <a:schemeClr val="accent6"/>
                </a:solidFill>
              </a:rPr>
              <a:t>“H συκιά και τα σύκα της Κύμης”</a:t>
            </a:r>
            <a:endParaRPr lang="el-GR" dirty="0">
              <a:solidFill>
                <a:schemeClr val="accent6"/>
              </a:solidFill>
            </a:endParaRPr>
          </a:p>
        </p:txBody>
      </p:sp>
      <p:sp>
        <p:nvSpPr>
          <p:cNvPr id="3" name="Υπότιτλος 2"/>
          <p:cNvSpPr>
            <a:spLocks noGrp="1"/>
          </p:cNvSpPr>
          <p:nvPr>
            <p:ph type="subTitle" idx="1"/>
          </p:nvPr>
        </p:nvSpPr>
        <p:spPr>
          <a:xfrm>
            <a:off x="68912" y="1876508"/>
            <a:ext cx="6777161" cy="4850295"/>
          </a:xfrm>
        </p:spPr>
        <p:txBody>
          <a:bodyPr>
            <a:normAutofit fontScale="85000" lnSpcReduction="20000"/>
          </a:bodyPr>
          <a:lstStyle/>
          <a:p>
            <a:endParaRPr lang="el-GR" sz="1200" dirty="0" smtClean="0"/>
          </a:p>
          <a:p>
            <a:r>
              <a:rPr lang="en-US" sz="2200" dirty="0" smtClean="0"/>
              <a:t>PROJECT</a:t>
            </a:r>
          </a:p>
          <a:p>
            <a:r>
              <a:rPr lang="el-GR" sz="1500" b="1" u="sng" dirty="0" smtClean="0"/>
              <a:t>Τ</a:t>
            </a:r>
            <a:r>
              <a:rPr lang="en-US" sz="1500" b="1" u="sng" dirty="0" smtClean="0"/>
              <a:t>A</a:t>
            </a:r>
            <a:r>
              <a:rPr lang="el-GR" sz="1500" b="1" u="sng" dirty="0" smtClean="0"/>
              <a:t>ΞΗ </a:t>
            </a:r>
            <a:r>
              <a:rPr lang="en-US" sz="1500" b="1" u="sng" dirty="0" smtClean="0"/>
              <a:t>A' </a:t>
            </a:r>
            <a:r>
              <a:rPr lang="el-GR" sz="1500" b="1" u="sng" dirty="0" smtClean="0"/>
              <a:t>ΕΠΑΛ ΚΟΝΙΣΤΡΩΝ</a:t>
            </a:r>
          </a:p>
          <a:p>
            <a:r>
              <a:rPr lang="el-GR" sz="1500" b="1" u="sng" dirty="0" smtClean="0"/>
              <a:t>ΣΧΟΛΙΚΟ ΕΤΟΣ  </a:t>
            </a:r>
            <a:r>
              <a:rPr lang="el-GR" sz="1500" b="1" u="sng" dirty="0" smtClean="0"/>
              <a:t>2018-2019</a:t>
            </a:r>
          </a:p>
          <a:p>
            <a:r>
              <a:rPr lang="el-GR" sz="1500" u="sng" dirty="0" smtClean="0"/>
              <a:t>ΟΙ ΜΑΘΗΤΕΣ ΧΩΡΙΣΤΗΚΑΝ ΣΕ 2 ΟΜΑΔΕΣ</a:t>
            </a:r>
            <a:endParaRPr lang="el-GR" sz="1500" dirty="0" smtClean="0"/>
          </a:p>
          <a:p>
            <a:endParaRPr lang="el-GR" sz="1400" dirty="0"/>
          </a:p>
          <a:p>
            <a:pPr algn="l"/>
            <a:r>
              <a:rPr lang="el-GR" sz="1200" b="1" dirty="0" smtClean="0"/>
              <a:t>                   </a:t>
            </a:r>
            <a:r>
              <a:rPr lang="el-GR" sz="1400" b="1" u="sng" dirty="0" smtClean="0"/>
              <a:t>ΟΜ</a:t>
            </a:r>
            <a:r>
              <a:rPr lang="en-US" sz="1400" b="1" u="sng" dirty="0" smtClean="0"/>
              <a:t>A</a:t>
            </a:r>
            <a:r>
              <a:rPr lang="el-GR" sz="1400" b="1" u="sng" dirty="0" smtClean="0"/>
              <a:t>ΔΑ  </a:t>
            </a:r>
            <a:r>
              <a:rPr lang="en-US" sz="1400" b="1" u="sng" dirty="0" smtClean="0"/>
              <a:t>A‘</a:t>
            </a:r>
            <a:r>
              <a:rPr lang="el-GR" sz="1400" b="1" u="sng" dirty="0" smtClean="0"/>
              <a:t>  </a:t>
            </a:r>
            <a:r>
              <a:rPr lang="el-GR" sz="1400" b="1" dirty="0" smtClean="0"/>
              <a:t>                                                                                 </a:t>
            </a:r>
            <a:r>
              <a:rPr lang="el-GR" sz="1400" b="1" u="sng" dirty="0" smtClean="0"/>
              <a:t>ΟΜAΔΑ  </a:t>
            </a:r>
            <a:r>
              <a:rPr lang="el-GR" sz="1400" b="1" u="sng" dirty="0" smtClean="0"/>
              <a:t>Β'</a:t>
            </a:r>
          </a:p>
          <a:p>
            <a:pPr algn="l"/>
            <a:r>
              <a:rPr lang="el-GR" sz="1400" dirty="0" smtClean="0"/>
              <a:t>       ΑΛΗΚΑΡΙΔΗΣ ΠΑΝΑΓΙΩΤΗΣ                                                   ΚΑΡΑΛΗΣ ΘΕΟΔΩΡΟΣ</a:t>
            </a:r>
          </a:p>
          <a:p>
            <a:pPr algn="l"/>
            <a:r>
              <a:rPr lang="el-GR" sz="1400" dirty="0" smtClean="0"/>
              <a:t>       ΘΕΟΔΩΡΟΥ ΔΗΜΗΤΡΗΣ                                                        </a:t>
            </a:r>
            <a:r>
              <a:rPr lang="el-GR" sz="1400" dirty="0" smtClean="0"/>
              <a:t>ΜΑΣΤΟΡΗΣ </a:t>
            </a:r>
            <a:r>
              <a:rPr lang="el-GR" sz="1400" dirty="0" smtClean="0"/>
              <a:t>ΣΤΑΜΑΤΗΣ</a:t>
            </a:r>
          </a:p>
          <a:p>
            <a:pPr algn="l"/>
            <a:r>
              <a:rPr lang="el-GR" sz="1400" dirty="0" smtClean="0"/>
              <a:t>       ΝΤΟΥΡΜΑΣ ΓΙΑΝΝΗΣ                                                             </a:t>
            </a:r>
            <a:r>
              <a:rPr lang="el-GR" sz="1400" dirty="0" smtClean="0"/>
              <a:t>ΜΕΤΣΕ </a:t>
            </a:r>
            <a:r>
              <a:rPr lang="el-GR" sz="1400" dirty="0" smtClean="0"/>
              <a:t>ΚΑΤΕΡΙΝΑ</a:t>
            </a:r>
          </a:p>
          <a:p>
            <a:pPr algn="l"/>
            <a:r>
              <a:rPr lang="el-GR" sz="1400" dirty="0" smtClean="0"/>
              <a:t>       ΞΑΝΘΟΥΛΗ ΜΑΡΙΑ                                                                 </a:t>
            </a:r>
            <a:r>
              <a:rPr lang="el-GR" sz="1400" dirty="0" smtClean="0"/>
              <a:t>ΠΟΓΚΑΣ </a:t>
            </a:r>
            <a:r>
              <a:rPr lang="el-GR" sz="1400" dirty="0" smtClean="0"/>
              <a:t>ΓΡΗΓΟΡΗΣ</a:t>
            </a:r>
          </a:p>
          <a:p>
            <a:pPr algn="l"/>
            <a:r>
              <a:rPr lang="el-GR" sz="1400" dirty="0" smtClean="0"/>
              <a:t>       ΤΣΑΛΑ ΤΖΟ</a:t>
            </a:r>
            <a:r>
              <a:rPr lang="en-US" sz="1400" dirty="0" smtClean="0"/>
              <a:t>A</a:t>
            </a:r>
            <a:r>
              <a:rPr lang="el-GR" sz="1400" dirty="0" smtClean="0"/>
              <a:t>ΝΝΑ                                                                    ΠΟΔΑΡΑ </a:t>
            </a:r>
            <a:r>
              <a:rPr lang="el-GR" sz="1400" dirty="0" smtClean="0"/>
              <a:t>ΠΑΝΑΓΙΩΤΑ</a:t>
            </a:r>
          </a:p>
          <a:p>
            <a:pPr algn="l"/>
            <a:endParaRPr lang="el-GR" sz="1400" dirty="0" smtClean="0"/>
          </a:p>
          <a:p>
            <a:pPr algn="l"/>
            <a:r>
              <a:rPr lang="el-GR" sz="1400" dirty="0" smtClean="0"/>
              <a:t>(Τις περισσότερες από τις πιο κάτω πληροφορίες τις συγκέντρωσαν οι μαθητές μετά από έρευνα που έκαναν σε κατοίκους των χωριών του Δήμου Κύμης που ασχολούνται χρόνια με τα σύκα).</a:t>
            </a:r>
            <a:endParaRPr lang="el-GR" sz="1400" dirty="0" smtClean="0"/>
          </a:p>
          <a:p>
            <a:pPr algn="l"/>
            <a:endParaRPr lang="el-GR" sz="1400" dirty="0" smtClean="0"/>
          </a:p>
          <a:p>
            <a:pPr algn="l"/>
            <a:endParaRPr lang="el-GR" sz="1400" dirty="0" smtClean="0"/>
          </a:p>
          <a:p>
            <a:r>
              <a:rPr lang="el-GR" sz="1600" b="1" dirty="0" smtClean="0"/>
              <a:t>ΕΠΙΒΛΕΠΩΝ  ΕΚΠΑΙΔΕΥΤΙΚΟΣ:   </a:t>
            </a:r>
            <a:r>
              <a:rPr lang="el-GR" sz="1600" b="1" dirty="0" smtClean="0"/>
              <a:t>ΜΑΝΩΛΗΣ ΣΟΥΜΑΣ </a:t>
            </a:r>
          </a:p>
          <a:p>
            <a:pPr algn="l"/>
            <a:r>
              <a:rPr lang="el-GR" sz="1200" dirty="0" smtClean="0"/>
              <a:t>                                                 </a:t>
            </a:r>
            <a:endParaRPr lang="en-US" sz="1200" dirty="0" smtClean="0"/>
          </a:p>
          <a:p>
            <a:endParaRPr lang="el-GR" sz="1200" dirty="0" smtClean="0"/>
          </a:p>
          <a:p>
            <a:endParaRPr lang="el-GR" sz="1200" dirty="0" smtClean="0"/>
          </a:p>
          <a:p>
            <a:endParaRPr lang="el-GR" sz="1200" dirty="0"/>
          </a:p>
        </p:txBody>
      </p:sp>
      <p:pic>
        <p:nvPicPr>
          <p:cNvPr id="4" name="Εικόνα 3"/>
          <p:cNvPicPr>
            <a:picLocks noChangeAspect="1"/>
          </p:cNvPicPr>
          <p:nvPr/>
        </p:nvPicPr>
        <p:blipFill>
          <a:blip r:embed="rId2" cstate="print"/>
          <a:stretch>
            <a:fillRect/>
          </a:stretch>
        </p:blipFill>
        <p:spPr>
          <a:xfrm>
            <a:off x="6933537" y="1240404"/>
            <a:ext cx="5017273" cy="5486399"/>
          </a:xfrm>
          <a:prstGeom prst="rect">
            <a:avLst/>
          </a:prstGeom>
        </p:spPr>
      </p:pic>
    </p:spTree>
    <p:extLst>
      <p:ext uri="{BB962C8B-B14F-4D97-AF65-F5344CB8AC3E}">
        <p14:creationId xmlns:p14="http://schemas.microsoft.com/office/powerpoint/2010/main" val="1414967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36600" y="286103"/>
            <a:ext cx="10515600" cy="1325563"/>
          </a:xfrm>
        </p:spPr>
        <p:txBody>
          <a:bodyPr>
            <a:normAutofit/>
          </a:bodyPr>
          <a:lstStyle/>
          <a:p>
            <a:r>
              <a:rPr lang="el-GR" sz="2000" b="1" dirty="0" smtClean="0"/>
              <a:t>				11. ΤΡΟΠΟΙ </a:t>
            </a:r>
            <a:r>
              <a:rPr lang="el-GR" sz="2000" b="1" dirty="0" smtClean="0"/>
              <a:t>ΕΠΕΞΕΡΓΑΣΙΑΣ</a:t>
            </a:r>
            <a:endParaRPr lang="el-GR" sz="2000" b="1" dirty="0"/>
          </a:p>
        </p:txBody>
      </p:sp>
      <p:sp>
        <p:nvSpPr>
          <p:cNvPr id="3" name="Θέση περιεχομένου 2"/>
          <p:cNvSpPr>
            <a:spLocks noGrp="1"/>
          </p:cNvSpPr>
          <p:nvPr>
            <p:ph idx="1"/>
          </p:nvPr>
        </p:nvSpPr>
        <p:spPr/>
        <p:txBody>
          <a:bodyPr>
            <a:normAutofit lnSpcReduction="10000"/>
          </a:bodyPr>
          <a:lstStyle/>
          <a:p>
            <a:pPr marL="0" indent="0">
              <a:buNone/>
            </a:pPr>
            <a:r>
              <a:rPr lang="el-GR" sz="2400" dirty="0" smtClean="0"/>
              <a:t>	 </a:t>
            </a:r>
            <a:r>
              <a:rPr lang="el-GR" sz="1800" b="1" dirty="0" smtClean="0"/>
              <a:t>Α) ΜΕ  ΦΥΣΙΚΗ  ΑΠΟΞΗΡΑΝΣΗ ΣΤΟΝ ΗΛΙΟ  ΚΑΙ  ΜΕ  ΘΕΡΜΙΣΜΑ.</a:t>
            </a:r>
          </a:p>
          <a:p>
            <a:pPr marL="0" indent="0">
              <a:buNone/>
            </a:pPr>
            <a:r>
              <a:rPr lang="el-GR" sz="1800" dirty="0"/>
              <a:t> </a:t>
            </a:r>
            <a:r>
              <a:rPr lang="el-GR" sz="1800" dirty="0" smtClean="0"/>
              <a:t>            </a:t>
            </a:r>
            <a:r>
              <a:rPr lang="el-GR" sz="1800" dirty="0" smtClean="0"/>
              <a:t>Όταν  </a:t>
            </a:r>
            <a:r>
              <a:rPr lang="el-GR" sz="1800" dirty="0" smtClean="0"/>
              <a:t>μαζέψουμε τα ώριμα </a:t>
            </a:r>
            <a:r>
              <a:rPr lang="el-GR" sz="1800" dirty="0" smtClean="0"/>
              <a:t>σύκα τα ανοίγουμε, τα τοποθετούμε στα τελάρα και τα βάζουμε στον ήλιο. Στον ήλιο θα μείνουν όσες μέρες χρειάζεται για να γίνει η αποξήρανση (περίπου 10 μέρες). Κάθε 2 μέρες τα γυρνάμε για να λιαστούν και από τις δύο πλευρές.  </a:t>
            </a:r>
            <a:r>
              <a:rPr lang="el-GR" sz="1800" dirty="0" smtClean="0"/>
              <a:t>Τα βράδια βάζουμε τα τελάρα σε σκεπαστό χώρο για να μην υγροποιούνται τα σύκα.</a:t>
            </a:r>
          </a:p>
          <a:p>
            <a:pPr marL="0" indent="0">
              <a:buNone/>
            </a:pPr>
            <a:r>
              <a:rPr lang="el-GR" sz="1800" dirty="0" smtClean="0"/>
              <a:t>              Το επόμενο στάδιο είναι το </a:t>
            </a:r>
            <a:r>
              <a:rPr lang="el-GR" sz="1800" dirty="0" err="1" smtClean="0"/>
              <a:t>θέρμισμα</a:t>
            </a:r>
            <a:r>
              <a:rPr lang="el-GR" sz="1800" dirty="0" smtClean="0"/>
              <a:t> που γίνεται ως ακολούθως</a:t>
            </a:r>
            <a:r>
              <a:rPr lang="en-US" sz="1800" dirty="0" smtClean="0"/>
              <a:t>:</a:t>
            </a:r>
            <a:endParaRPr lang="el-GR" sz="1800" dirty="0" smtClean="0"/>
          </a:p>
          <a:p>
            <a:pPr marL="0" indent="0">
              <a:buNone/>
            </a:pPr>
            <a:r>
              <a:rPr lang="el-GR" sz="1800" dirty="0"/>
              <a:t> </a:t>
            </a:r>
            <a:r>
              <a:rPr lang="el-GR" sz="1800" dirty="0" smtClean="0"/>
              <a:t>             Σε μεγάλη κατσαρόλα ή σε καζάνι, βράζουμε νερό στο οποίο έχουμε ρίξει αλάτι και φύλλα δάφνης. </a:t>
            </a:r>
            <a:r>
              <a:rPr lang="el-GR" sz="1800" dirty="0" smtClean="0"/>
              <a:t>Όταν κοχλάσει το νερό βάζουμε μέσα σύκα που τα έχουμε σε τρυπητό ή σε κοφίνι για να </a:t>
            </a:r>
            <a:r>
              <a:rPr lang="el-GR" sz="1800" dirty="0" err="1" smtClean="0"/>
              <a:t>θερμιστούν</a:t>
            </a:r>
            <a:r>
              <a:rPr lang="el-GR" sz="1800" dirty="0" smtClean="0"/>
              <a:t>. Μετά από 1 – 2  λεπτά τα βγάζουμε και βάζουμε τα επόμενα. Η διαδικασία αυτή συνεχίζεται  μέχρι να τα </a:t>
            </a:r>
            <a:r>
              <a:rPr lang="el-GR" sz="1800" dirty="0" err="1" smtClean="0"/>
              <a:t>θερμίσουμε</a:t>
            </a:r>
            <a:r>
              <a:rPr lang="el-GR" sz="1800" dirty="0" smtClean="0"/>
              <a:t> όλα.</a:t>
            </a:r>
          </a:p>
          <a:p>
            <a:pPr marL="0" indent="0">
              <a:buNone/>
            </a:pPr>
            <a:r>
              <a:rPr lang="el-GR" sz="1800" dirty="0"/>
              <a:t> </a:t>
            </a:r>
            <a:r>
              <a:rPr lang="el-GR" sz="1800" dirty="0" smtClean="0"/>
              <a:t>             Τα </a:t>
            </a:r>
            <a:r>
              <a:rPr lang="el-GR" sz="1800" dirty="0" err="1" smtClean="0"/>
              <a:t>θερμισμένα</a:t>
            </a:r>
            <a:r>
              <a:rPr lang="el-GR" sz="1800" dirty="0" smtClean="0"/>
              <a:t> σύκα τα απλώνουμε στα τελάρα και τα βάζουμε να στεγνώσουν σε χώρο αεριζόμενο και προφυλαγμένο από έντομα. Την επόμενη ημέρα τα ενώνουμε (κολλάμε) σε ζεύγη και τα αφήνουμε άλλες 1 - 2 μέρες να στεγνώσουν καλά. Μετά τα συσκευ</a:t>
            </a:r>
            <a:r>
              <a:rPr lang="el-GR" sz="1800" dirty="0" smtClean="0"/>
              <a:t>άζουμε. Σε κάθε συσκευασία βάζουμε και 2 φυλλαράκια δάφνης.</a:t>
            </a:r>
          </a:p>
          <a:p>
            <a:pPr marL="0" indent="0">
              <a:buNone/>
            </a:pPr>
            <a:r>
              <a:rPr lang="el-GR" sz="1800" dirty="0"/>
              <a:t> </a:t>
            </a:r>
            <a:r>
              <a:rPr lang="el-GR" sz="1800" dirty="0" smtClean="0"/>
              <a:t>             Τα αποθηκεύουμε σε δροσερό μέρος ή στην </a:t>
            </a:r>
            <a:r>
              <a:rPr lang="el-GR" sz="1800" dirty="0" err="1" smtClean="0"/>
              <a:t>φρουτοθήκη</a:t>
            </a:r>
            <a:r>
              <a:rPr lang="el-GR" sz="1800" dirty="0" smtClean="0"/>
              <a:t> του ψυγείου.</a:t>
            </a:r>
            <a:endParaRPr lang="el-GR" sz="1800" dirty="0"/>
          </a:p>
        </p:txBody>
      </p:sp>
    </p:spTree>
    <p:extLst>
      <p:ext uri="{BB962C8B-B14F-4D97-AF65-F5344CB8AC3E}">
        <p14:creationId xmlns:p14="http://schemas.microsoft.com/office/powerpoint/2010/main" val="590083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 y="0"/>
            <a:ext cx="4389119" cy="6858000"/>
          </a:xfrm>
        </p:spPr>
        <p:txBody>
          <a:bodyPr>
            <a:normAutofit lnSpcReduction="10000"/>
          </a:bodyPr>
          <a:lstStyle/>
          <a:p>
            <a:pPr marL="0" indent="0" algn="ctr">
              <a:buNone/>
            </a:pPr>
            <a:endParaRPr lang="el-GR" sz="1600" b="1" u="sng" dirty="0"/>
          </a:p>
          <a:p>
            <a:pPr marL="0" indent="0" algn="ctr">
              <a:buNone/>
            </a:pPr>
            <a:r>
              <a:rPr lang="el-GR" sz="1800" b="1" u="sng" dirty="0" smtClean="0"/>
              <a:t> Β)  ΜΕ  </a:t>
            </a:r>
            <a:r>
              <a:rPr lang="el-GR" sz="1800" b="1" u="sng" dirty="0" smtClean="0"/>
              <a:t>ΚΛΙΒΑΝΙΣΜΑ ΑΠΟΞΗΡΑΝΣΗ ΚΑΙ ΘΕΡΜΙΣΜΑ</a:t>
            </a:r>
            <a:endParaRPr lang="el-GR" sz="1800" b="1" u="sng" dirty="0"/>
          </a:p>
          <a:p>
            <a:pPr marL="0" indent="0" algn="just">
              <a:buNone/>
            </a:pPr>
            <a:r>
              <a:rPr lang="el-GR" sz="1800" b="1" u="sng" dirty="0"/>
              <a:t> </a:t>
            </a:r>
            <a:r>
              <a:rPr lang="el-GR" sz="1800" b="1" u="sng" dirty="0" smtClean="0"/>
              <a:t>   </a:t>
            </a:r>
            <a:r>
              <a:rPr lang="el-GR" sz="1600" dirty="0" smtClean="0"/>
              <a:t> </a:t>
            </a:r>
            <a:r>
              <a:rPr lang="el-GR" sz="1600" dirty="0"/>
              <a:t>Όταν μαζέψουμε τα σύκα, τα τοποθετούμε μέσα σε πλαίσια (τελάρα). Τα τελάρα αυτά τα τοποθετούμε μέσα στον κλίβανο. Κάτω από τα τελάρα τοποθετούμε ένα μεταλλικό σκεύος, το οποίο περιέχει θειάφι καλής ποιότητας (κίτρινο). </a:t>
            </a:r>
            <a:r>
              <a:rPr lang="el-GR" sz="1600" dirty="0" smtClean="0"/>
              <a:t>   Η </a:t>
            </a:r>
            <a:r>
              <a:rPr lang="el-GR" sz="1600" dirty="0"/>
              <a:t>ποσότητα του θειαφιού αναλογεί σε ένα φλιτζάνι του καφέ για κάθε τελάρο σύκα. Ανάβω το θειάφι και ξεκινάει το </a:t>
            </a:r>
            <a:r>
              <a:rPr lang="el-GR" sz="1600" dirty="0" err="1"/>
              <a:t>κλιβάνισμα</a:t>
            </a:r>
            <a:r>
              <a:rPr lang="el-GR" sz="1600" dirty="0"/>
              <a:t> που διαρκεί περίπου μια ώρα. </a:t>
            </a:r>
            <a:endParaRPr lang="el-GR" sz="1600" dirty="0" smtClean="0"/>
          </a:p>
          <a:p>
            <a:pPr marL="0" indent="0" algn="just">
              <a:buNone/>
            </a:pPr>
            <a:r>
              <a:rPr lang="el-GR" sz="1600" dirty="0" smtClean="0"/>
              <a:t>Ο </a:t>
            </a:r>
            <a:r>
              <a:rPr lang="el-GR" sz="1600" dirty="0"/>
              <a:t>κλίβανος που κατασκευάζουν οι ιδιώτες είναι μια ορθογώνια κατασκευή φτιαγμένη από τσιμεντόλιθους, σε τέτοιο μέγεθος που να χωράει μέσα τα πλαίσια (τελάρα) το ένα πάνω στο άλλο. Την ώρα του </a:t>
            </a:r>
            <a:r>
              <a:rPr lang="el-GR" sz="1600" dirty="0" err="1"/>
              <a:t>κλιβανίσματος</a:t>
            </a:r>
            <a:r>
              <a:rPr lang="el-GR" sz="1600" dirty="0"/>
              <a:t> σκεπάζουμε το κλίβανο μ' ένα </a:t>
            </a:r>
            <a:r>
              <a:rPr lang="el-GR" sz="1600" dirty="0" smtClean="0"/>
              <a:t>νάιλον </a:t>
            </a:r>
          </a:p>
          <a:p>
            <a:pPr marL="0" indent="0">
              <a:buNone/>
            </a:pPr>
            <a:r>
              <a:rPr lang="el-GR" sz="1600" dirty="0"/>
              <a:t> </a:t>
            </a:r>
            <a:r>
              <a:rPr lang="el-GR" sz="1600" dirty="0" smtClean="0"/>
              <a:t>    Το </a:t>
            </a:r>
            <a:r>
              <a:rPr lang="el-GR" sz="1600" dirty="0" err="1" smtClean="0"/>
              <a:t>κλιβάνισμα</a:t>
            </a:r>
            <a:r>
              <a:rPr lang="el-GR" sz="1600" dirty="0" smtClean="0"/>
              <a:t> γίνεται κυρίως για να ασπρίσουν τα σύκα.</a:t>
            </a:r>
            <a:endParaRPr lang="el-GR" sz="1600" dirty="0" smtClean="0"/>
          </a:p>
          <a:p>
            <a:pPr marL="0" indent="0">
              <a:buNone/>
            </a:pPr>
            <a:r>
              <a:rPr lang="el-GR" sz="1600" dirty="0"/>
              <a:t> </a:t>
            </a:r>
            <a:r>
              <a:rPr lang="el-GR" sz="1600" dirty="0" smtClean="0"/>
              <a:t>    </a:t>
            </a:r>
            <a:r>
              <a:rPr lang="el-GR" sz="1600" dirty="0" smtClean="0"/>
              <a:t> </a:t>
            </a:r>
            <a:r>
              <a:rPr lang="el-GR" sz="1600" dirty="0"/>
              <a:t>Όταν τελειώσει το </a:t>
            </a:r>
            <a:r>
              <a:rPr lang="el-GR" sz="1600" dirty="0" err="1"/>
              <a:t>κλιβάνισμα</a:t>
            </a:r>
            <a:r>
              <a:rPr lang="el-GR" sz="1600" dirty="0"/>
              <a:t>, βγάζουμε τα τελάρα και τα τοποθετούμε στον </a:t>
            </a:r>
            <a:r>
              <a:rPr lang="el-GR" sz="1600" dirty="0" smtClean="0"/>
              <a:t>ήλιο. </a:t>
            </a:r>
            <a:r>
              <a:rPr lang="el-GR" sz="1600" dirty="0"/>
              <a:t>Την επόμενη ημέρα σχίζουμε (ανοίγουμε) τα σύκα και τα αφήνουμε στον ήλιο </a:t>
            </a:r>
            <a:r>
              <a:rPr lang="el-GR" sz="1600" dirty="0" smtClean="0"/>
              <a:t>μερικές </a:t>
            </a:r>
            <a:r>
              <a:rPr lang="el-GR" sz="1600" dirty="0" smtClean="0"/>
              <a:t>μέρες</a:t>
            </a:r>
            <a:r>
              <a:rPr lang="el-GR" sz="1600" dirty="0"/>
              <a:t> </a:t>
            </a:r>
            <a:r>
              <a:rPr lang="el-GR" sz="1600" dirty="0" smtClean="0"/>
              <a:t>για αποξήρανση.</a:t>
            </a:r>
          </a:p>
          <a:p>
            <a:pPr marL="0" indent="0">
              <a:buNone/>
            </a:pPr>
            <a:r>
              <a:rPr lang="el-GR" sz="1600" dirty="0"/>
              <a:t> </a:t>
            </a:r>
            <a:r>
              <a:rPr lang="el-GR" sz="1600" dirty="0" smtClean="0"/>
              <a:t>    Μετά την αποξήρανση ακολουθεί το </a:t>
            </a:r>
            <a:r>
              <a:rPr lang="el-GR" sz="1600" dirty="0" err="1" smtClean="0"/>
              <a:t>θέρμισμα</a:t>
            </a:r>
            <a:r>
              <a:rPr lang="el-GR" sz="1600" dirty="0" smtClean="0"/>
              <a:t> και η συσκευασία όπως περιγράψαμε πιο πάνω.</a:t>
            </a:r>
            <a:endParaRPr lang="el-GR" sz="1600" dirty="0"/>
          </a:p>
          <a:p>
            <a:pPr marL="0" indent="0">
              <a:buNone/>
            </a:pPr>
            <a:endParaRPr lang="el-GR" sz="16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4389120" y="520934"/>
            <a:ext cx="7882393" cy="6086475"/>
          </a:xfrm>
          <a:prstGeom prst="rect">
            <a:avLst/>
          </a:prstGeom>
        </p:spPr>
      </p:pic>
    </p:spTree>
    <p:extLst>
      <p:ext uri="{BB962C8B-B14F-4D97-AF65-F5344CB8AC3E}">
        <p14:creationId xmlns:p14="http://schemas.microsoft.com/office/powerpoint/2010/main" val="2004705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12192000" cy="1690688"/>
          </a:xfrm>
        </p:spPr>
        <p:txBody>
          <a:bodyPr>
            <a:normAutofit/>
          </a:bodyPr>
          <a:lstStyle/>
          <a:p>
            <a:pPr algn="ctr"/>
            <a:r>
              <a:rPr lang="el-GR" sz="1600" b="1" u="sng" dirty="0"/>
              <a:t>12. ΤΙ ΕΙΝΑΙ Η ΑΠΟΞΗΡΑΝΣΗ </a:t>
            </a:r>
            <a:r>
              <a:rPr lang="el-GR" sz="1600" dirty="0"/>
              <a:t/>
            </a:r>
            <a:br>
              <a:rPr lang="el-GR" sz="1600" dirty="0"/>
            </a:br>
            <a:r>
              <a:rPr lang="el-GR" sz="1600" dirty="0"/>
              <a:t/>
            </a:r>
            <a:br>
              <a:rPr lang="el-GR" sz="1600" dirty="0"/>
            </a:br>
            <a:r>
              <a:rPr lang="el-GR" sz="1600" dirty="0"/>
              <a:t>     Η αποξήρανση είναι μια φυσική μέθοδος για τη συντήρηση τροφίμων με βάση την εξάλειψη της περιεκτικότητας σε νερό των προϊόντων. Ένα ξηρό προϊόν παραμένει σε φυσική κατάσταση για μεγάλο χρονικό διάστημα, διατηρώντας οργανοληπτικές ιδιότητες και τα χαρακτηριστικά του ανέπαφα, ιδανικό για μακροχρόνια διατήρηση. </a:t>
            </a:r>
          </a:p>
        </p:txBody>
      </p:sp>
      <p:sp>
        <p:nvSpPr>
          <p:cNvPr id="3" name="Θέση περιεχομένου 2"/>
          <p:cNvSpPr>
            <a:spLocks noGrp="1"/>
          </p:cNvSpPr>
          <p:nvPr>
            <p:ph idx="1"/>
          </p:nvPr>
        </p:nvSpPr>
        <p:spPr>
          <a:xfrm>
            <a:off x="0" y="1690688"/>
            <a:ext cx="2374105" cy="5167311"/>
          </a:xfrm>
        </p:spPr>
        <p:txBody>
          <a:bodyPr>
            <a:normAutofit/>
          </a:bodyPr>
          <a:lstStyle/>
          <a:p>
            <a:pPr marL="0" indent="0">
              <a:buNone/>
            </a:pPr>
            <a:r>
              <a:rPr lang="el-GR" sz="1600" dirty="0" smtClean="0"/>
              <a:t>     </a:t>
            </a:r>
            <a:r>
              <a:rPr lang="el-GR" sz="1600" dirty="0" smtClean="0"/>
              <a:t>Καλύτερος τρόπος αποξήρανσης είναι αυτός της</a:t>
            </a:r>
            <a:r>
              <a:rPr lang="el-GR" sz="1600" dirty="0" smtClean="0"/>
              <a:t> </a:t>
            </a:r>
            <a:r>
              <a:rPr lang="el-GR" sz="1600" dirty="0"/>
              <a:t>οριζόντιας ροής στο ξηραντήριο. Με το σύστημα αυτό ο αέρας φθάνει σε όλο το υλικό στο εσωτερικό του ξηραντήρα ομοιόμορφα, που ρέει πάνω και κάτω από τα καλάθια για τη μεγίστη ομοιομορφία της ξήρανσης. Το προς ξήρανση υλικό μπορεί να διατάσσεται ώστε να γεμίσει εντελώς τα ράφια, χωρίς αυτό να προκαλεί κανένα πρόβλημα στη ροή του αέρα.   </a:t>
            </a:r>
          </a:p>
          <a:p>
            <a:pPr marL="0" indent="0">
              <a:buNone/>
            </a:pPr>
            <a:endParaRPr lang="el-GR" sz="1600" dirty="0"/>
          </a:p>
          <a:p>
            <a:pPr marL="0" indent="0">
              <a:buNone/>
            </a:pPr>
            <a:endParaRPr lang="el-GR" sz="1600" dirty="0"/>
          </a:p>
        </p:txBody>
      </p:sp>
      <p:pic>
        <p:nvPicPr>
          <p:cNvPr id="5" name="Εικόνα 4"/>
          <p:cNvPicPr>
            <a:picLocks noChangeAspect="1"/>
          </p:cNvPicPr>
          <p:nvPr/>
        </p:nvPicPr>
        <p:blipFill>
          <a:blip r:embed="rId2" cstate="print"/>
          <a:stretch>
            <a:fillRect/>
          </a:stretch>
        </p:blipFill>
        <p:spPr>
          <a:xfrm>
            <a:off x="2374106" y="1690688"/>
            <a:ext cx="9817893" cy="5167312"/>
          </a:xfrm>
          <a:prstGeom prst="rect">
            <a:avLst/>
          </a:prstGeom>
        </p:spPr>
      </p:pic>
    </p:spTree>
    <p:extLst>
      <p:ext uri="{BB962C8B-B14F-4D97-AF65-F5344CB8AC3E}">
        <p14:creationId xmlns:p14="http://schemas.microsoft.com/office/powerpoint/2010/main" val="699776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 y="535576"/>
            <a:ext cx="7027816" cy="6322423"/>
          </a:xfrm>
        </p:spPr>
        <p:txBody>
          <a:bodyPr>
            <a:normAutofit fontScale="85000" lnSpcReduction="20000"/>
          </a:bodyPr>
          <a:lstStyle/>
          <a:p>
            <a:pPr marL="0" indent="0" algn="ctr">
              <a:buNone/>
            </a:pPr>
            <a:r>
              <a:rPr lang="el-GR" sz="1900" b="1" u="sng" dirty="0"/>
              <a:t>ΠΩΣ ΛΕΙΤΟΥΡΓΕΙ ΕΝΑΣ ΑΠΟΞΗΡΑΝΤΗΣ                                                  </a:t>
            </a:r>
          </a:p>
          <a:p>
            <a:pPr marL="0" indent="0">
              <a:buNone/>
            </a:pPr>
            <a:endParaRPr lang="el-GR" sz="1600" dirty="0"/>
          </a:p>
          <a:p>
            <a:pPr marL="0" indent="0">
              <a:buNone/>
            </a:pPr>
            <a:r>
              <a:rPr lang="el-GR" sz="1600" dirty="0"/>
              <a:t>Οι αποξηραντές επιτρέπουν γρήγορη ξήρανση, ασφαλή χάρη στο συνεχή θερμό αέρα που ρέει μέσα από την μονάδα και γύρω από τα καλάθια που είναι γεμάτα με σύκα.</a:t>
            </a:r>
          </a:p>
          <a:p>
            <a:pPr marL="0" indent="0">
              <a:buNone/>
            </a:pPr>
            <a:endParaRPr lang="el-GR" sz="1600" dirty="0"/>
          </a:p>
          <a:p>
            <a:pPr marL="0" indent="0">
              <a:buNone/>
            </a:pPr>
            <a:r>
              <a:rPr lang="el-GR" sz="1600" dirty="0"/>
              <a:t>Οριζόντια ή κάθετη; Το δίλημμα της ροής. </a:t>
            </a:r>
          </a:p>
          <a:p>
            <a:pPr marL="0" indent="0">
              <a:buNone/>
            </a:pPr>
            <a:endParaRPr lang="el-GR" sz="1600" dirty="0"/>
          </a:p>
          <a:p>
            <a:pPr marL="0" indent="0">
              <a:buNone/>
            </a:pPr>
            <a:r>
              <a:rPr lang="el-GR" sz="1600" dirty="0" smtClean="0"/>
              <a:t> Πολλοί </a:t>
            </a:r>
            <a:r>
              <a:rPr lang="el-GR" sz="1600" dirty="0"/>
              <a:t>από τους αποξηραντές της αγοράς λειτουργούν με κάθετη ροή αέρα που </a:t>
            </a:r>
            <a:r>
              <a:rPr lang="el-GR" sz="1600" dirty="0" smtClean="0"/>
              <a:t>κινείται  </a:t>
            </a:r>
            <a:r>
              <a:rPr lang="el-GR" sz="1600" dirty="0"/>
              <a:t>από κάτω προς τα πάνω. Το όριο αυτών των μηχανημάτων είναι ότι ο αέρας που κυκλοφορεί γεμίζει με υγρασία καθώς πλήττει τα πρώτα καλάθια, που μεταφέρουν το συσσωρευμένο νερό προς τα άνω και δεν  έχουν την πρόληψη για την σωστή ξήρανση των προϊόντων για τα άνω στρώματα. Για αυτόν και για άλλους λόγους συνίσταται ο αποξηραντής οριζόντιας ροής.</a:t>
            </a:r>
          </a:p>
          <a:p>
            <a:pPr marL="0" indent="0">
              <a:buNone/>
            </a:pPr>
            <a:endParaRPr lang="el-GR" sz="1600" dirty="0"/>
          </a:p>
          <a:p>
            <a:pPr marL="0" indent="0">
              <a:buNone/>
            </a:pPr>
            <a:r>
              <a:rPr lang="el-GR" sz="1600" dirty="0"/>
              <a:t>Στα αποξηραμένα σύκα οι βιταμίνες και οι θρεπτικές ουσίες δεν καταστρέφονται λόγω της χαμηλής θερμοκρασίας, κατά την διαδικασία της αποξήρανσης. Γεύση και χρώμα διατηρούνται αναλλοίωτα και επιπλέον η γεύση γίνεται πιο έντονη και στις περισσότερες περιπτώσεις το χρώμα γίνεται πιο λαμπερό. Τα αποξηραμένα σύκα μπορούν να διατηρηθούν για πολλούς μήνες. Τα αποξηραμένα σύκα μπορούν πολύ εύκολα να μπούνε σε υπάρχουσες συνταγές και επιπλέον μπορούν απλά να καταναλωθούν ανάμεσα στα γεύματα. Τα αποξηραμένα σύκα έχουν θαυμάσια γεύση, περιέχουν λιγότερες θερμίδες και είναι πιο υγιεινά από τα διάφορα </a:t>
            </a:r>
            <a:r>
              <a:rPr lang="el-GR" sz="1600" dirty="0" err="1"/>
              <a:t>σνακς</a:t>
            </a:r>
            <a:r>
              <a:rPr lang="el-GR" sz="1600" dirty="0"/>
              <a:t>. Επιπλέον δίνουν μεγάλη γευστική ικανοποίηση.</a:t>
            </a:r>
          </a:p>
          <a:p>
            <a:pPr marL="0" indent="0">
              <a:buNone/>
            </a:pPr>
            <a:endParaRPr lang="el-GR" sz="1600" dirty="0"/>
          </a:p>
          <a:p>
            <a:pPr marL="0" indent="0">
              <a:buNone/>
            </a:pPr>
            <a:r>
              <a:rPr lang="el-GR" sz="1600" dirty="0"/>
              <a:t>Αρχή της Αποξήρανσης </a:t>
            </a:r>
          </a:p>
          <a:p>
            <a:pPr marL="0" indent="0">
              <a:buNone/>
            </a:pPr>
            <a:r>
              <a:rPr lang="el-GR" sz="1600" dirty="0"/>
              <a:t>     Στην αποξήρανση σε χαμηλές θερμοκρασίες έως 45 βαθμούς κελσίου, αποβάλλεται η υγρασία των τροφίμων. Με την διαδικασία αυτή, τα </a:t>
            </a:r>
            <a:r>
              <a:rPr lang="el-GR" sz="1600" dirty="0" err="1" smtClean="0"/>
              <a:t>σηψηγώνα</a:t>
            </a:r>
            <a:r>
              <a:rPr lang="el-GR" sz="1600" dirty="0" smtClean="0"/>
              <a:t> </a:t>
            </a:r>
            <a:r>
              <a:rPr lang="el-GR" sz="1600" dirty="0"/>
              <a:t>βακτήρια χάνουν το θρεπτικό τους υπόστρωμα και έτσι τα προϊόντα της αποξήρανσης διατηρούνται για χρόνια αν αποθηκευτούν σωστά.  </a:t>
            </a:r>
          </a:p>
          <a:p>
            <a:pPr marL="0" indent="0">
              <a:buNone/>
            </a:pPr>
            <a:r>
              <a:rPr lang="el-GR" sz="1600" dirty="0"/>
              <a:t>     Η αφυδάτωση δεν είναι το ίδιο με την αποξήρανση. Αφυδάτωση σημαίνει να βράσουμε τα τρόφιμα σε υψηλές θερμοκρασίες 60-80 βαθμούς κελσίου και σε υγρό περιβάλλον. Έτσι χάνονται πολλές θρεπτικές ουσίες και η γεύση δεν θα είναι ποτέ τόσο έντονη όπως στα αποξηραμένα.</a:t>
            </a:r>
          </a:p>
          <a:p>
            <a:pPr marL="0" indent="0">
              <a:buNone/>
            </a:pPr>
            <a:endParaRPr lang="el-GR" sz="16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7511143" y="1071155"/>
            <a:ext cx="4956845" cy="3887252"/>
          </a:xfrm>
          <a:prstGeom prst="rect">
            <a:avLst/>
          </a:prstGeom>
        </p:spPr>
      </p:pic>
    </p:spTree>
    <p:extLst>
      <p:ext uri="{BB962C8B-B14F-4D97-AF65-F5344CB8AC3E}">
        <p14:creationId xmlns:p14="http://schemas.microsoft.com/office/powerpoint/2010/main" val="3988999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6186115" cy="6858000"/>
          </a:xfrm>
        </p:spPr>
        <p:txBody>
          <a:bodyPr>
            <a:normAutofit lnSpcReduction="10000"/>
          </a:bodyPr>
          <a:lstStyle/>
          <a:p>
            <a:pPr marL="0" indent="0" algn="ctr">
              <a:buNone/>
            </a:pPr>
            <a:r>
              <a:rPr lang="el-GR" sz="1600" b="1" dirty="0"/>
              <a:t>Τα πιο σημαντικά σημεία της αποξήρανσης είναι: </a:t>
            </a:r>
          </a:p>
          <a:p>
            <a:pPr marL="0" indent="0">
              <a:buNone/>
            </a:pPr>
            <a:r>
              <a:rPr lang="el-GR" sz="1400" dirty="0"/>
              <a:t>Ζεστή θερμοκρασία (35-45 Βαθμούς κελσίου ή σταθερή)</a:t>
            </a:r>
          </a:p>
          <a:p>
            <a:pPr marL="0" indent="0">
              <a:buNone/>
            </a:pPr>
            <a:r>
              <a:rPr lang="el-GR" sz="1400" dirty="0"/>
              <a:t>-</a:t>
            </a:r>
          </a:p>
          <a:p>
            <a:pPr marL="0" indent="0">
              <a:buNone/>
            </a:pPr>
            <a:r>
              <a:rPr lang="el-GR" sz="1400" dirty="0"/>
              <a:t>Καλή κυκλοφορία του αέρα. Τα τρόφιμα δεν μπορούν να αποξηραθούν σε αυτές της χαμηλές θερμοκρασίες, εάν ο ζεστός αέρας δεν μπορεί να βγει.</a:t>
            </a:r>
          </a:p>
          <a:p>
            <a:pPr marL="0" indent="0">
              <a:buNone/>
            </a:pPr>
            <a:r>
              <a:rPr lang="el-GR" sz="1400" dirty="0"/>
              <a:t>-</a:t>
            </a:r>
          </a:p>
          <a:p>
            <a:pPr marL="0" indent="0">
              <a:buNone/>
            </a:pPr>
            <a:r>
              <a:rPr lang="el-GR" sz="1400" dirty="0"/>
              <a:t>Προστατεύουμε τα αποξηραμένα φρούτα από το φως και τα έντομα.</a:t>
            </a:r>
          </a:p>
          <a:p>
            <a:pPr marL="0" indent="0">
              <a:buNone/>
            </a:pPr>
            <a:endParaRPr lang="el-GR" sz="1400" dirty="0"/>
          </a:p>
          <a:p>
            <a:pPr marL="0" indent="0" algn="ctr">
              <a:buNone/>
            </a:pPr>
            <a:r>
              <a:rPr lang="el-GR" sz="1600" b="1" dirty="0" smtClean="0"/>
              <a:t>Πως </a:t>
            </a:r>
            <a:r>
              <a:rPr lang="el-GR" sz="1600" b="1" dirty="0"/>
              <a:t>αποξηραίνουμε τα σύκα</a:t>
            </a:r>
            <a:r>
              <a:rPr lang="el-GR" sz="1600" b="1" dirty="0" smtClean="0"/>
              <a:t>:</a:t>
            </a:r>
          </a:p>
          <a:p>
            <a:pPr marL="0" indent="0" algn="ctr">
              <a:buNone/>
            </a:pPr>
            <a:endParaRPr lang="el-GR" sz="1600" b="1" dirty="0"/>
          </a:p>
          <a:p>
            <a:pPr marL="0" indent="0">
              <a:buNone/>
            </a:pPr>
            <a:r>
              <a:rPr lang="el-GR" sz="1400" dirty="0"/>
              <a:t>Είναι σημαντικό να τα μαζεύουμε πολύ ώριμα.</a:t>
            </a:r>
          </a:p>
          <a:p>
            <a:pPr marL="0" indent="0">
              <a:buNone/>
            </a:pPr>
            <a:r>
              <a:rPr lang="el-GR" sz="1400" dirty="0"/>
              <a:t>Αρχικά αποξηραίνουμε τα σύκα αφού τα ανοίξουμε πάνω σε τελάρα στον ανοιχτό αέρα και στον ήλιο για 2-3 ημέρες.</a:t>
            </a:r>
          </a:p>
          <a:p>
            <a:pPr marL="0" indent="0">
              <a:buNone/>
            </a:pPr>
            <a:r>
              <a:rPr lang="el-GR" sz="1400" dirty="0"/>
              <a:t>Στην συνέχεια αν θέλουμε να αποφύγουμε τη δημιουργία σκουληκιών τα ζεματίζουμε πρώτα για λίγα λεπτά σε βραστό νερό και μετά τα τοποθετούμε στο ξηραντήριο για 8 ώρες περίπου.</a:t>
            </a:r>
          </a:p>
          <a:p>
            <a:pPr marL="0" indent="0">
              <a:buNone/>
            </a:pPr>
            <a:r>
              <a:rPr lang="el-GR" sz="1400" dirty="0"/>
              <a:t>Η θερμοκρασία αποξήρανσης να μην ξεπεράσει τους 40 βαθμούς κελσίου.</a:t>
            </a:r>
          </a:p>
          <a:p>
            <a:pPr marL="0" indent="0">
              <a:buNone/>
            </a:pPr>
            <a:endParaRPr lang="el-GR" sz="1400" dirty="0"/>
          </a:p>
          <a:p>
            <a:pPr marL="0" indent="0">
              <a:buNone/>
            </a:pPr>
            <a:endParaRPr lang="el-GR" sz="1400" dirty="0"/>
          </a:p>
          <a:p>
            <a:pPr marL="0" indent="0" algn="ctr">
              <a:buNone/>
            </a:pPr>
            <a:r>
              <a:rPr lang="el-GR" sz="1600" b="1" dirty="0"/>
              <a:t>Συντήρηση</a:t>
            </a:r>
            <a:r>
              <a:rPr lang="el-GR" sz="1600" b="1" dirty="0" smtClean="0"/>
              <a:t>:</a:t>
            </a:r>
          </a:p>
          <a:p>
            <a:pPr marL="0" indent="0">
              <a:buNone/>
            </a:pPr>
            <a:endParaRPr lang="el-GR" sz="1400" dirty="0"/>
          </a:p>
          <a:p>
            <a:pPr marL="0" indent="0">
              <a:buNone/>
            </a:pPr>
            <a:r>
              <a:rPr lang="el-GR" sz="1400" dirty="0"/>
              <a:t>Είναι ανάγκη να τα συντηρούμε στην σκιά, μέσα σε χάρτινα κουτιά ή σε γυάλινα αποστειρωμένα σκουρόχρωμα δοχεία με φύλλα δάφνης που αποτρέπουν τη δημιουργία μικροοργανισμών.</a:t>
            </a:r>
          </a:p>
          <a:p>
            <a:pPr marL="0" indent="0">
              <a:buNone/>
            </a:pPr>
            <a:r>
              <a:rPr lang="el-GR" sz="1400" dirty="0"/>
              <a:t>   </a:t>
            </a:r>
          </a:p>
          <a:p>
            <a:pPr marL="0" indent="0">
              <a:buNone/>
            </a:pPr>
            <a:endParaRPr lang="el-GR" sz="1400" dirty="0"/>
          </a:p>
          <a:p>
            <a:pPr marL="0" indent="0">
              <a:buNone/>
            </a:pPr>
            <a:endParaRPr lang="el-GR" sz="1400" dirty="0"/>
          </a:p>
        </p:txBody>
      </p:sp>
      <p:pic>
        <p:nvPicPr>
          <p:cNvPr id="4" name="Εικόνα 3"/>
          <p:cNvPicPr>
            <a:picLocks noChangeAspect="1"/>
          </p:cNvPicPr>
          <p:nvPr/>
        </p:nvPicPr>
        <p:blipFill>
          <a:blip r:embed="rId2" cstate="print"/>
          <a:stretch>
            <a:fillRect/>
          </a:stretch>
        </p:blipFill>
        <p:spPr>
          <a:xfrm>
            <a:off x="6126479" y="997247"/>
            <a:ext cx="6886380" cy="4863506"/>
          </a:xfrm>
          <a:prstGeom prst="rect">
            <a:avLst/>
          </a:prstGeom>
        </p:spPr>
      </p:pic>
    </p:spTree>
    <p:extLst>
      <p:ext uri="{BB962C8B-B14F-4D97-AF65-F5344CB8AC3E}">
        <p14:creationId xmlns:p14="http://schemas.microsoft.com/office/powerpoint/2010/main" val="839414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6639339" cy="6615485"/>
          </a:xfrm>
        </p:spPr>
        <p:txBody>
          <a:bodyPr>
            <a:normAutofit lnSpcReduction="10000"/>
          </a:bodyPr>
          <a:lstStyle/>
          <a:p>
            <a:pPr marL="0" indent="0" algn="ctr">
              <a:buNone/>
            </a:pPr>
            <a:r>
              <a:rPr lang="el-GR" sz="1800" b="1" u="sng" dirty="0"/>
              <a:t>13. ΠΕΡΙ ΣΥΚΟΥ</a:t>
            </a:r>
          </a:p>
          <a:p>
            <a:pPr marL="0" indent="0">
              <a:buNone/>
            </a:pPr>
            <a:endParaRPr lang="el-GR" sz="1600" dirty="0"/>
          </a:p>
          <a:p>
            <a:pPr marL="0" indent="0">
              <a:buNone/>
            </a:pPr>
            <a:r>
              <a:rPr lang="el-GR" sz="1600" dirty="0"/>
              <a:t>   Μα επιτέλους τι έχει αυτό το δέντρο και πολύτιμος καρπός του ώστε να πυροδοτεί με αυτό τον τρόπο τη φαντασία των ανθρώπων; Ο εξελικτικός βιολόγος Ρίτσαρντ </a:t>
            </a:r>
            <a:r>
              <a:rPr lang="el-GR" sz="1600" dirty="0" err="1"/>
              <a:t>Ντόκινς</a:t>
            </a:r>
            <a:r>
              <a:rPr lang="el-GR" sz="1600" dirty="0"/>
              <a:t> επιχειρεί μια ερμηνεία θεωρώντας το σύκο ως έναν ολόκληρο περίκλειστο κήπο, ενώ υπάρχουν σημαντικές διαφοροποιήσεις σε χρώμα, γεύση και άρωμα και από καρπό σε καρπό. Σε αντίθεση με άλλες τροφές, τα σύκα ήταν δημοφιλή τόσο στα τραπέζια των πλούσιων όσο και των φτωχών. Όμως, όπως όλα τα ωραία πράγματα έχει και αυτό μια σύντομη διάρκεια ζωής. Έτσι εφευρέθηκαν τρόποι ώστε τα σύκα να διατηρούνται και να τρώγονται όλες τις εποχές του έτους. Το αποξηραμένο σύκο μπορεί να μην έχει τους συναρπαστικούς χυμούς της φρέσκιας μορφής του και να μοιάζει με έναν κακομοίρη συγγενή σε σχέση με την εποχή της δόξας του, ωστόσο ακόμη και έτσι διατηρεί πολλές από τις βιταμίνες και τα ιχνοστοιχεία του, ενώ παράλληλα αποκτά μία δική του ιδιαίτερη γεύση.</a:t>
            </a:r>
          </a:p>
          <a:p>
            <a:pPr marL="0" indent="0">
              <a:buNone/>
            </a:pPr>
            <a:r>
              <a:rPr lang="el-GR" sz="1600" dirty="0"/>
              <a:t>     Σήμερα σε πολλές περιοχές της Ελλάδας συσκευάζονται σύκα που έχουν αποξηραθεί με τεχνητές ή ακόμα και φυσικές μεθόδους και έχουν, φυσικά, τους δικούς τους φανατικούς οπαδούς. Τα αποξηραμένα σύκα μπορούν να </a:t>
            </a:r>
            <a:r>
              <a:rPr lang="el-GR" sz="1600" dirty="0" err="1"/>
              <a:t>σερβιριστούν</a:t>
            </a:r>
            <a:r>
              <a:rPr lang="el-GR" sz="1600" dirty="0"/>
              <a:t> σκέτα ή ως επιδόρπιο, να συντροφεύουν το πρωινό </a:t>
            </a:r>
            <a:r>
              <a:rPr lang="el-GR" sz="1600" dirty="0" err="1"/>
              <a:t>μούσλι</a:t>
            </a:r>
            <a:r>
              <a:rPr lang="el-GR" sz="1600" dirty="0"/>
              <a:t>, να κόψουν μαχαίρι μια αιφνίδια πείνα, να χρησιμοποιηθούν στη ζαχαροπλαστική και στη μαγειρική, να κάνουν παρέα με το μεσημεριανό ούζο ή ακόμη και στο βραδινό ποτό και μερικοί δεν λένε όχι να συνοδεύσουν με αυτά ακόμη και τη σαμπάνια τους. Συνεπώς, τα αποξηραμένα σύκα, κυρίως αυτά με ονομασία προέλευσης (σύκα Κύμης), δεν λείπουν ποτέ από τις προμήθειες των απαιτητικών της γεύσης που προσέχουν παράλληλα και τη διατροφή τους. Υπάρχουν βέβαια και άλλοι τρόποι για να απολαμβάνει κανείς τα σύκα </a:t>
            </a:r>
            <a:r>
              <a:rPr lang="el-GR" sz="1600" dirty="0" smtClean="0"/>
              <a:t>του </a:t>
            </a:r>
            <a:r>
              <a:rPr lang="el-GR" sz="1600" dirty="0"/>
              <a:t>όλες τις εποχές του χρόνου. Οι πιο διαδεδομένοι είναι το </a:t>
            </a:r>
            <a:r>
              <a:rPr lang="el-GR" sz="1600" dirty="0" err="1"/>
              <a:t>συκαλάκι</a:t>
            </a:r>
            <a:r>
              <a:rPr lang="el-GR" sz="1600" dirty="0"/>
              <a:t> γλυκό που παρασκευάζεται από άγουρους καρπούς, ή ακόμη και οι μαρμελάδες από γινωμένα σύκα που μπορούν να χαρίσουν ένα δυναμωτικό πρωινό.</a:t>
            </a:r>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rot="965992">
            <a:off x="6673959" y="1213320"/>
            <a:ext cx="6286500" cy="3143250"/>
          </a:xfrm>
          <a:prstGeom prst="rect">
            <a:avLst/>
          </a:prstGeom>
        </p:spPr>
      </p:pic>
    </p:spTree>
    <p:extLst>
      <p:ext uri="{BB962C8B-B14F-4D97-AF65-F5344CB8AC3E}">
        <p14:creationId xmlns:p14="http://schemas.microsoft.com/office/powerpoint/2010/main" val="25185409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 y="0"/>
            <a:ext cx="3840479" cy="6858000"/>
          </a:xfrm>
        </p:spPr>
        <p:txBody>
          <a:bodyPr>
            <a:normAutofit/>
          </a:bodyPr>
          <a:lstStyle/>
          <a:p>
            <a:pPr marL="0" indent="0" algn="ctr">
              <a:buNone/>
            </a:pPr>
            <a:r>
              <a:rPr lang="el-GR" sz="1600" b="1" u="sng" dirty="0"/>
              <a:t>14. Η ΕΠΟΧΗ ΤΩΝ ΣΥΚΟΦΑΓΩΝ</a:t>
            </a:r>
          </a:p>
          <a:p>
            <a:pPr marL="0" indent="0" algn="ctr">
              <a:buNone/>
            </a:pPr>
            <a:endParaRPr lang="el-GR" sz="1600" b="1" u="sng" dirty="0"/>
          </a:p>
          <a:p>
            <a:pPr marL="0" indent="0">
              <a:buNone/>
            </a:pPr>
            <a:r>
              <a:rPr lang="el-GR" sz="1600" dirty="0"/>
              <a:t>   Ο Αύγουστος και ο Σεπτέμβριος είναι η χρυσή εποχή των φανατικών συκοφάγων. Μερικοί πιστεύουν πως τα κλεμμένα σύκα από αυλές σε διάφορες περιοχές της Ελλάδας έχουν καλύτερη γεύση. Τα σπόρια τους, που σπάνε μαλακά στα δόντια, κάνουν τα σύκα να ξεχωρίζουν από κάθε άλλο καρπό. </a:t>
            </a:r>
            <a:r>
              <a:rPr lang="el-GR" sz="1600" dirty="0"/>
              <a:t>Ε</a:t>
            </a:r>
            <a:r>
              <a:rPr lang="el-GR" sz="1600" dirty="0" smtClean="0"/>
              <a:t>ίναι </a:t>
            </a:r>
            <a:r>
              <a:rPr lang="el-GR" sz="1600" dirty="0"/>
              <a:t>καλό να αγοράζετε κάθε φορά μια μικρή ποσότητα, καθώς δύσκολα θα διατηρηθούν περισσότερες από τρεις μέρες στο ψυγείο. Καλύτερος τρόπος να φυλαχθούν είναι ένα γυάλινο </a:t>
            </a:r>
            <a:r>
              <a:rPr lang="el-GR" sz="1600" dirty="0" smtClean="0"/>
              <a:t>μπολ</a:t>
            </a:r>
            <a:r>
              <a:rPr lang="el-GR" sz="1600" dirty="0"/>
              <a:t>, όπου οι καρποί θα τοποθετηθούν </a:t>
            </a:r>
            <a:r>
              <a:rPr lang="el-GR" sz="1600" dirty="0" smtClean="0"/>
              <a:t>προσεχτικά. </a:t>
            </a:r>
            <a:r>
              <a:rPr lang="el-GR" sz="1600" dirty="0" smtClean="0"/>
              <a:t>Είναι</a:t>
            </a:r>
            <a:r>
              <a:rPr lang="el-GR" sz="1600" dirty="0" smtClean="0"/>
              <a:t> </a:t>
            </a:r>
            <a:r>
              <a:rPr lang="el-GR" sz="1600" dirty="0"/>
              <a:t>ασφυκτικά γεμάτα με βιταμίνες και περιέχουν επίσης κάλιο και ασβέστιο. Είναι ιδανικά για την καλή λειτουργία του εντέρου και είναι άριστα διουρητικά. Δεν περιέχουν ούτε λίπος, ούτε χοληστερόλη. Για όλα αυτά υπάρχει όμως και ένα τίμημα, καθώς τα σύκα ανήκουν στην κατηγορία των καρπών των οποίων οι θερμίδες πρέπει να ληφθούν υπόψη. Όμως δύο με τρία μέτρια σύκα τη μέρα, μπορούν άφοβα να καταναλωθούν ακόμη και από εκείνους που ακολουθούν μια πολύ αυστηρή δίαιτα για αδυνάτισμα και μαζί τους να δουν να κοπάζει και η λαχτάρα τους για ένα </a:t>
            </a:r>
            <a:r>
              <a:rPr lang="el-GR" sz="1600" dirty="0" smtClean="0"/>
              <a:t>γλυκό.</a:t>
            </a:r>
            <a:endParaRPr lang="el-GR" sz="1600" dirty="0"/>
          </a:p>
          <a:p>
            <a:pPr marL="0" indent="0">
              <a:buNone/>
            </a:pPr>
            <a:endParaRPr lang="el-GR" sz="16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3840480" y="441421"/>
            <a:ext cx="9144000" cy="6086475"/>
          </a:xfrm>
          <a:prstGeom prst="rect">
            <a:avLst/>
          </a:prstGeom>
        </p:spPr>
      </p:pic>
    </p:spTree>
    <p:extLst>
      <p:ext uri="{BB962C8B-B14F-4D97-AF65-F5344CB8AC3E}">
        <p14:creationId xmlns:p14="http://schemas.microsoft.com/office/powerpoint/2010/main" val="910741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7657106" cy="6858000"/>
          </a:xfrm>
        </p:spPr>
        <p:txBody>
          <a:bodyPr>
            <a:normAutofit fontScale="85000" lnSpcReduction="20000"/>
          </a:bodyPr>
          <a:lstStyle/>
          <a:p>
            <a:pPr marL="0" indent="0" algn="ctr">
              <a:buNone/>
            </a:pPr>
            <a:r>
              <a:rPr lang="el-GR" sz="1900" b="1" u="sng" dirty="0"/>
              <a:t>15.    10 ΛΟΓΟΙ ΓΙΑ ΝΑ ΞΕΚΙΝΗΣΕΤΕ ΤΗΝ ΗΜΕΡΑ ΣΑΣ ΜΕ ΣΥΚΑ</a:t>
            </a:r>
          </a:p>
          <a:p>
            <a:pPr marL="0" indent="0">
              <a:buNone/>
            </a:pPr>
            <a:r>
              <a:rPr lang="el-GR" sz="1600" dirty="0"/>
              <a:t>	</a:t>
            </a:r>
          </a:p>
          <a:p>
            <a:pPr marL="0" indent="0">
              <a:buNone/>
            </a:pPr>
            <a:r>
              <a:rPr lang="el-GR" sz="1600" dirty="0"/>
              <a:t>Με ευχάριστη γεύση, εύκολα στη χώνεψη και πολλά θρεπτικά συστατικά. Τα σύκα έχουν πολλά οφέλη για την υγεία και θα μπορούσαν να είναι από τα βασικά διατροφικά στοιχεία ενός υγιεινού πρωινού.</a:t>
            </a:r>
          </a:p>
          <a:p>
            <a:pPr marL="0" indent="0">
              <a:buNone/>
            </a:pPr>
            <a:endParaRPr lang="el-GR" sz="1600" dirty="0"/>
          </a:p>
          <a:p>
            <a:pPr marL="0" indent="0">
              <a:buNone/>
            </a:pPr>
            <a:r>
              <a:rPr lang="el-GR" sz="1600" dirty="0"/>
              <a:t>1. Είναι εξαιρετική πηγή βιταμίνης Β6, </a:t>
            </a:r>
            <a:r>
              <a:rPr lang="el-GR" sz="1600" dirty="0" smtClean="0"/>
              <a:t>καλίου, μαγνησίου, </a:t>
            </a:r>
            <a:r>
              <a:rPr lang="el-GR" sz="1600" dirty="0"/>
              <a:t>ασβεστίου, θρεπτικών συστατικών που χρειάζεται ο οργανισμός και ειδικά στην αρχή της ημέρας. </a:t>
            </a:r>
          </a:p>
          <a:p>
            <a:pPr marL="0" indent="0">
              <a:buNone/>
            </a:pPr>
            <a:endParaRPr lang="el-GR" sz="1600" dirty="0"/>
          </a:p>
          <a:p>
            <a:pPr marL="0" indent="0">
              <a:buNone/>
            </a:pPr>
            <a:r>
              <a:rPr lang="el-GR" sz="1600" dirty="0"/>
              <a:t>2. Πλούσια σε φυτικές ίνες, ελέγχουν τα επίπεδα της γλυκόζης στο αίμα και βοηθούν στο αδυνάτισμα. </a:t>
            </a:r>
          </a:p>
          <a:p>
            <a:pPr marL="0" indent="0">
              <a:buNone/>
            </a:pPr>
            <a:endParaRPr lang="el-GR" sz="1600" dirty="0"/>
          </a:p>
          <a:p>
            <a:pPr marL="0" indent="0">
              <a:buNone/>
            </a:pPr>
            <a:r>
              <a:rPr lang="el-GR" sz="1600" dirty="0"/>
              <a:t>3. Βελτιώνουν τη λειτουργία του έντερου και προλαμβάνουν τη δυσκοιλιότητα. </a:t>
            </a:r>
          </a:p>
          <a:p>
            <a:pPr marL="0" indent="0">
              <a:buNone/>
            </a:pPr>
            <a:endParaRPr lang="el-GR" sz="1600" dirty="0"/>
          </a:p>
          <a:p>
            <a:pPr marL="0" indent="0">
              <a:buNone/>
            </a:pPr>
            <a:r>
              <a:rPr lang="el-GR" sz="1600" dirty="0"/>
              <a:t>4. Η πηκτή που </a:t>
            </a:r>
            <a:r>
              <a:rPr lang="el-GR" sz="1600" dirty="0" smtClean="0"/>
              <a:t>περιέχουν, </a:t>
            </a:r>
            <a:r>
              <a:rPr lang="el-GR" sz="1600" dirty="0"/>
              <a:t>ρίχνει τη χοληστερίνη.</a:t>
            </a:r>
          </a:p>
          <a:p>
            <a:pPr marL="0" indent="0">
              <a:buNone/>
            </a:pPr>
            <a:endParaRPr lang="el-GR" sz="1600" dirty="0"/>
          </a:p>
          <a:p>
            <a:pPr marL="0" indent="0">
              <a:buNone/>
            </a:pPr>
            <a:r>
              <a:rPr lang="el-GR" sz="1600" dirty="0"/>
              <a:t>5. Κάθε σύκο περιέχει περίπου 79 </a:t>
            </a:r>
            <a:r>
              <a:rPr lang="el-GR" sz="1600" dirty="0" err="1"/>
              <a:t>mg</a:t>
            </a:r>
            <a:r>
              <a:rPr lang="el-GR" sz="1600" dirty="0"/>
              <a:t> ασβεστίου, που </a:t>
            </a:r>
            <a:r>
              <a:rPr lang="el-GR" sz="1600" dirty="0" smtClean="0"/>
              <a:t>μειώνει </a:t>
            </a:r>
            <a:r>
              <a:rPr lang="el-GR" sz="1600" dirty="0"/>
              <a:t>τη φθορά των κυττάρων.</a:t>
            </a:r>
          </a:p>
          <a:p>
            <a:pPr marL="0" indent="0">
              <a:buNone/>
            </a:pPr>
            <a:endParaRPr lang="el-GR" sz="1600" dirty="0"/>
          </a:p>
          <a:p>
            <a:pPr marL="0" indent="0">
              <a:buNone/>
            </a:pPr>
            <a:r>
              <a:rPr lang="el-GR" sz="1600" dirty="0"/>
              <a:t>6. Είναι πλούσια σε </a:t>
            </a:r>
            <a:r>
              <a:rPr lang="el-GR" sz="1600" dirty="0" err="1"/>
              <a:t>φυτοσυστατικά</a:t>
            </a:r>
            <a:r>
              <a:rPr lang="el-GR" sz="1600" dirty="0"/>
              <a:t> και </a:t>
            </a:r>
            <a:r>
              <a:rPr lang="el-GR" sz="1600" dirty="0" err="1" smtClean="0"/>
              <a:t>προβιοτικά</a:t>
            </a:r>
            <a:r>
              <a:rPr lang="el-GR" sz="1600" dirty="0" smtClean="0"/>
              <a:t> </a:t>
            </a:r>
            <a:r>
              <a:rPr lang="el-GR" sz="1600" dirty="0"/>
              <a:t>που μειώνουν τη φθορά των κυττάρων.</a:t>
            </a:r>
          </a:p>
          <a:p>
            <a:pPr marL="0" indent="0">
              <a:buNone/>
            </a:pPr>
            <a:endParaRPr lang="el-GR" sz="1600" dirty="0"/>
          </a:p>
          <a:p>
            <a:pPr marL="0" indent="0">
              <a:buNone/>
            </a:pPr>
            <a:r>
              <a:rPr lang="el-GR" sz="1600" dirty="0"/>
              <a:t>7. Προλαμβάνουν τη γήρανση και καταστρέφουν τις βλαβερές ελεύθερες ρίζες χάρη στη μεγάλη συγκέντρωση αντιοξειδωτικών στοιχείων.</a:t>
            </a:r>
          </a:p>
          <a:p>
            <a:pPr marL="0" indent="0">
              <a:buNone/>
            </a:pPr>
            <a:endParaRPr lang="el-GR" sz="1600" dirty="0"/>
          </a:p>
          <a:p>
            <a:pPr marL="0" indent="0">
              <a:buNone/>
            </a:pPr>
            <a:r>
              <a:rPr lang="el-GR" sz="1600" dirty="0"/>
              <a:t>8. Η συστηματική κατανάλωση έχει αποδειχτεί ότι μειώνει την εμφάνιση φλεγμονών και προλαμβάνει την εκδήλωση διαφόρων μορφών καρκίνου, συμπεριλαμβανόμενου και του μαστού.</a:t>
            </a:r>
          </a:p>
          <a:p>
            <a:pPr marL="0" indent="0">
              <a:buNone/>
            </a:pPr>
            <a:endParaRPr lang="el-GR" sz="1600" dirty="0"/>
          </a:p>
          <a:p>
            <a:pPr marL="0" indent="0">
              <a:buNone/>
            </a:pPr>
            <a:r>
              <a:rPr lang="el-GR" sz="1600" dirty="0"/>
              <a:t>9. Τα σύκα έχουν ευεργετικές ιδιότητες και μειώνουν τα ενοχλητικά συμπτώματα των αλλεργιών.  </a:t>
            </a:r>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rot="1439284">
            <a:off x="6984062" y="2398063"/>
            <a:ext cx="6286500" cy="3143250"/>
          </a:xfrm>
          <a:prstGeom prst="rect">
            <a:avLst/>
          </a:prstGeom>
        </p:spPr>
      </p:pic>
    </p:spTree>
    <p:extLst>
      <p:ext uri="{BB962C8B-B14F-4D97-AF65-F5344CB8AC3E}">
        <p14:creationId xmlns:p14="http://schemas.microsoft.com/office/powerpoint/2010/main" val="194183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7060758" cy="6858000"/>
          </a:xfrm>
        </p:spPr>
        <p:txBody>
          <a:bodyPr>
            <a:normAutofit fontScale="47500" lnSpcReduction="20000"/>
          </a:bodyPr>
          <a:lstStyle/>
          <a:p>
            <a:pPr marL="0" indent="0" algn="ctr">
              <a:buNone/>
            </a:pPr>
            <a:r>
              <a:rPr lang="el-GR" sz="3500" b="1" u="sng" dirty="0"/>
              <a:t>16. ΠΕΡΙΕΚΤΙΚΟΤΗΤΑ ΣΕ ΒΙΤΑΜΙΝΕΣ  </a:t>
            </a:r>
          </a:p>
          <a:p>
            <a:pPr marL="0" indent="0">
              <a:buNone/>
            </a:pPr>
            <a:endParaRPr lang="el-GR" sz="3500" dirty="0"/>
          </a:p>
          <a:p>
            <a:pPr marL="0" indent="0">
              <a:buNone/>
            </a:pPr>
            <a:r>
              <a:rPr lang="el-GR" sz="3500" dirty="0"/>
              <a:t>                </a:t>
            </a:r>
          </a:p>
          <a:p>
            <a:pPr marL="0" indent="0">
              <a:buNone/>
            </a:pPr>
            <a:r>
              <a:rPr lang="el-GR" sz="3500" dirty="0"/>
              <a:t>                                       Φρέσκα σύκα                                Αποξηραμένα σύκα</a:t>
            </a:r>
          </a:p>
          <a:p>
            <a:pPr marL="0" indent="0">
              <a:buNone/>
            </a:pPr>
            <a:r>
              <a:rPr lang="el-GR" sz="3500" dirty="0"/>
              <a:t>                                 </a:t>
            </a:r>
            <a:r>
              <a:rPr lang="el-GR" sz="3500" dirty="0" smtClean="0"/>
              <a:t>περιεκτικότητα </a:t>
            </a:r>
            <a:r>
              <a:rPr lang="el-GR" sz="3500" dirty="0"/>
              <a:t>ανά 100                     περιεκτικότητα ανά 100 </a:t>
            </a:r>
          </a:p>
          <a:p>
            <a:pPr marL="0" indent="0">
              <a:buNone/>
            </a:pPr>
            <a:r>
              <a:rPr lang="el-GR" sz="3500" dirty="0"/>
              <a:t>                                          </a:t>
            </a:r>
            <a:r>
              <a:rPr lang="el-GR" sz="3500" dirty="0" smtClean="0"/>
              <a:t>γραμμάρια                                        </a:t>
            </a:r>
            <a:r>
              <a:rPr lang="el-GR" sz="3500" dirty="0"/>
              <a:t>γ</a:t>
            </a:r>
            <a:r>
              <a:rPr lang="el-GR" sz="3500" dirty="0" smtClean="0"/>
              <a:t>ραμμάρια</a:t>
            </a:r>
            <a:endParaRPr lang="el-GR" sz="3500" dirty="0"/>
          </a:p>
          <a:p>
            <a:pPr marL="0" indent="0">
              <a:buNone/>
            </a:pPr>
            <a:endParaRPr lang="el-GR" sz="3500" dirty="0"/>
          </a:p>
          <a:p>
            <a:pPr marL="0" indent="0">
              <a:buNone/>
            </a:pPr>
            <a:r>
              <a:rPr lang="el-GR" sz="3500" dirty="0"/>
              <a:t>Ενέργεια (θερμίδες-</a:t>
            </a:r>
            <a:r>
              <a:rPr lang="el-GR" sz="3500" dirty="0" err="1"/>
              <a:t>kcal</a:t>
            </a:r>
            <a:r>
              <a:rPr lang="el-GR" sz="3500" dirty="0"/>
              <a:t>)             79                                               249</a:t>
            </a:r>
          </a:p>
          <a:p>
            <a:pPr marL="0" indent="0">
              <a:buNone/>
            </a:pPr>
            <a:r>
              <a:rPr lang="el-GR" sz="3500" dirty="0" smtClean="0"/>
              <a:t> </a:t>
            </a:r>
            <a:r>
              <a:rPr lang="el-GR" sz="3500" dirty="0"/>
              <a:t>Νερό  (γραμμάρια)                     30                                                2,5</a:t>
            </a:r>
          </a:p>
          <a:p>
            <a:pPr marL="0" indent="0">
              <a:buNone/>
            </a:pPr>
            <a:r>
              <a:rPr lang="el-GR" sz="3500" dirty="0" smtClean="0"/>
              <a:t> </a:t>
            </a:r>
            <a:r>
              <a:rPr lang="el-GR" sz="3500" dirty="0"/>
              <a:t>Υδατάνθρακες (γραμμάρια)       19                                                 64</a:t>
            </a:r>
          </a:p>
          <a:p>
            <a:pPr marL="0" indent="0">
              <a:buNone/>
            </a:pPr>
            <a:r>
              <a:rPr lang="el-GR" sz="3500" dirty="0" smtClean="0"/>
              <a:t>Σάκχαρα  </a:t>
            </a:r>
            <a:r>
              <a:rPr lang="el-GR" sz="3500" dirty="0"/>
              <a:t>(γραμμάρια)                0.2                                                 1</a:t>
            </a:r>
          </a:p>
          <a:p>
            <a:pPr marL="0" indent="0">
              <a:buNone/>
            </a:pPr>
            <a:r>
              <a:rPr lang="el-GR" sz="3500" dirty="0" smtClean="0"/>
              <a:t>Πρωτεΐνες </a:t>
            </a:r>
            <a:r>
              <a:rPr lang="el-GR" sz="3500" dirty="0"/>
              <a:t>(γραμμάρια)               0.8                                                 3</a:t>
            </a:r>
          </a:p>
          <a:p>
            <a:pPr marL="0" indent="0">
              <a:buNone/>
            </a:pPr>
            <a:r>
              <a:rPr lang="el-GR" sz="3500" dirty="0" smtClean="0"/>
              <a:t>Λίπος  </a:t>
            </a:r>
            <a:r>
              <a:rPr lang="el-GR" sz="3500" dirty="0"/>
              <a:t>(γραμμάρια)                     0.2                                                 1  </a:t>
            </a:r>
          </a:p>
          <a:p>
            <a:pPr marL="0" indent="0">
              <a:buNone/>
            </a:pPr>
            <a:r>
              <a:rPr lang="el-GR" sz="3500" dirty="0" smtClean="0"/>
              <a:t>Φυτικές </a:t>
            </a:r>
            <a:r>
              <a:rPr lang="el-GR" sz="3500" dirty="0"/>
              <a:t>ίνες (γραμμάρια)            3                                                   10</a:t>
            </a:r>
          </a:p>
          <a:p>
            <a:pPr marL="0" indent="0">
              <a:buNone/>
            </a:pPr>
            <a:r>
              <a:rPr lang="el-GR" sz="3500" dirty="0" smtClean="0"/>
              <a:t>Κάλιο </a:t>
            </a:r>
            <a:r>
              <a:rPr lang="el-GR" sz="3500" dirty="0"/>
              <a:t>(</a:t>
            </a:r>
            <a:r>
              <a:rPr lang="el-GR" sz="3500" dirty="0" err="1"/>
              <a:t>mg</a:t>
            </a:r>
            <a:r>
              <a:rPr lang="el-GR" sz="3500" dirty="0"/>
              <a:t>)                                  232                                               680</a:t>
            </a:r>
          </a:p>
          <a:p>
            <a:pPr marL="0" indent="0">
              <a:buNone/>
            </a:pPr>
            <a:r>
              <a:rPr lang="el-GR" sz="3500" dirty="0" smtClean="0"/>
              <a:t>Νάτριο </a:t>
            </a:r>
            <a:r>
              <a:rPr lang="el-GR" sz="3500" dirty="0"/>
              <a:t>(</a:t>
            </a:r>
            <a:r>
              <a:rPr lang="el-GR" sz="3500" dirty="0" err="1"/>
              <a:t>mg</a:t>
            </a:r>
            <a:r>
              <a:rPr lang="el-GR" sz="3500" dirty="0"/>
              <a:t>)                                 1                                                   10</a:t>
            </a:r>
          </a:p>
          <a:p>
            <a:pPr marL="0" indent="0">
              <a:buNone/>
            </a:pPr>
            <a:r>
              <a:rPr lang="el-GR" sz="3500" dirty="0" smtClean="0"/>
              <a:t>Ασβέστιο </a:t>
            </a:r>
            <a:r>
              <a:rPr lang="el-GR" sz="3500" dirty="0"/>
              <a:t>(</a:t>
            </a:r>
            <a:r>
              <a:rPr lang="el-GR" sz="3500" dirty="0" err="1"/>
              <a:t>mg</a:t>
            </a:r>
            <a:r>
              <a:rPr lang="el-GR" sz="3500" dirty="0"/>
              <a:t>)                            35                                                 162</a:t>
            </a:r>
          </a:p>
          <a:p>
            <a:pPr marL="0" indent="0">
              <a:buNone/>
            </a:pPr>
            <a:r>
              <a:rPr lang="el-GR" sz="3500" dirty="0" smtClean="0"/>
              <a:t>Μαγνήσιο </a:t>
            </a:r>
            <a:r>
              <a:rPr lang="el-GR" sz="3500" dirty="0"/>
              <a:t>(</a:t>
            </a:r>
            <a:r>
              <a:rPr lang="el-GR" sz="3500" dirty="0" err="1"/>
              <a:t>mg</a:t>
            </a:r>
            <a:r>
              <a:rPr lang="el-GR" sz="3500" dirty="0"/>
              <a:t>)                           17                                                   68</a:t>
            </a:r>
          </a:p>
          <a:p>
            <a:pPr marL="0" indent="0">
              <a:buNone/>
            </a:pPr>
            <a:r>
              <a:rPr lang="el-GR" sz="3500" dirty="0" smtClean="0"/>
              <a:t>Σίδηρος </a:t>
            </a:r>
            <a:r>
              <a:rPr lang="el-GR" sz="3500" dirty="0"/>
              <a:t>(</a:t>
            </a:r>
            <a:r>
              <a:rPr lang="el-GR" sz="3500" dirty="0" err="1"/>
              <a:t>mg</a:t>
            </a:r>
            <a:r>
              <a:rPr lang="el-GR" sz="3500" dirty="0"/>
              <a:t>)                              0.4                                                   2</a:t>
            </a:r>
          </a:p>
          <a:p>
            <a:pPr marL="0" indent="0">
              <a:buNone/>
            </a:pPr>
            <a:r>
              <a:rPr lang="el-GR" sz="3500" dirty="0"/>
              <a:t>                            </a:t>
            </a:r>
          </a:p>
          <a:p>
            <a:pPr marL="0" indent="0">
              <a:buNone/>
            </a:pPr>
            <a:endParaRPr lang="el-GR" sz="1600" dirty="0"/>
          </a:p>
          <a:p>
            <a:pPr marL="0" indent="0">
              <a:buNone/>
            </a:pPr>
            <a:endParaRPr lang="el-GR" sz="16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7060758" y="612251"/>
            <a:ext cx="6397601" cy="5788550"/>
          </a:xfrm>
          <a:prstGeom prst="rect">
            <a:avLst/>
          </a:prstGeom>
        </p:spPr>
      </p:pic>
    </p:spTree>
    <p:extLst>
      <p:ext uri="{BB962C8B-B14F-4D97-AF65-F5344CB8AC3E}">
        <p14:creationId xmlns:p14="http://schemas.microsoft.com/office/powerpoint/2010/main" val="2224289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3323645" cy="6858000"/>
          </a:xfrm>
        </p:spPr>
        <p:txBody>
          <a:bodyPr>
            <a:normAutofit lnSpcReduction="10000"/>
          </a:bodyPr>
          <a:lstStyle/>
          <a:p>
            <a:pPr marL="0" indent="0">
              <a:buNone/>
            </a:pPr>
            <a:r>
              <a:rPr lang="el-GR" sz="1600" b="1" dirty="0"/>
              <a:t>17. ΣΥΚΟΔΗΜΙΟΥΡΓΙΕΣ</a:t>
            </a:r>
          </a:p>
          <a:p>
            <a:pPr marL="0" indent="0">
              <a:buNone/>
            </a:pPr>
            <a:endParaRPr lang="el-GR" sz="1600" dirty="0"/>
          </a:p>
          <a:p>
            <a:pPr marL="0" indent="0" algn="just">
              <a:buNone/>
            </a:pPr>
            <a:r>
              <a:rPr lang="el-GR" sz="1600" dirty="0"/>
              <a:t>  Το σύκο έχει πάντα μια θέση στην παραδοσιακή μαγειρική, αλλά σήμερα πια αναδεικνύεται σε έναν από τους πρωταγωνιστές όλων των </a:t>
            </a:r>
            <a:r>
              <a:rPr lang="el-GR" sz="1600" dirty="0" err="1"/>
              <a:t>gourmet</a:t>
            </a:r>
            <a:r>
              <a:rPr lang="el-GR" sz="1600" dirty="0"/>
              <a:t> εξερευνήσεων, κυρίως εκείνων που δίνουν έμφαση σε τοπικά και εποχιακά προϊόντα</a:t>
            </a:r>
            <a:r>
              <a:rPr lang="el-GR" sz="1600" dirty="0" smtClean="0"/>
              <a:t>.</a:t>
            </a:r>
          </a:p>
          <a:p>
            <a:pPr marL="0" indent="0" algn="just">
              <a:buNone/>
            </a:pPr>
            <a:r>
              <a:rPr lang="el-GR" sz="1600" dirty="0" smtClean="0"/>
              <a:t> </a:t>
            </a:r>
            <a:r>
              <a:rPr lang="el-GR" sz="1600" dirty="0"/>
              <a:t>Το σύκο κάνει καλή παρέα με τυριά, κυρίως με τη μυζήθρα. Με το σύκο, η γεύση του παλιού και ταπεινού κοτόπουλου μπαίνει σε νέες περιπέτειες. </a:t>
            </a:r>
            <a:endParaRPr lang="el-GR" sz="1600" dirty="0" smtClean="0"/>
          </a:p>
          <a:p>
            <a:pPr marL="0" indent="0" algn="just">
              <a:buNone/>
            </a:pPr>
            <a:r>
              <a:rPr lang="el-GR" sz="1600" dirty="0" smtClean="0"/>
              <a:t>Σε </a:t>
            </a:r>
            <a:r>
              <a:rPr lang="el-GR" sz="1600" dirty="0"/>
              <a:t>συνδυασμό με σταφύλια, δίνουν μια άλλη διάσταση στο χοιρινό φιλέτο και στην αποξηραμένη τους μορφή κάνουν περισσότερο ανάλαφρη την βαριά γεύση του αρνιού</a:t>
            </a:r>
            <a:r>
              <a:rPr lang="el-GR" sz="1600" dirty="0" smtClean="0"/>
              <a:t>.</a:t>
            </a:r>
          </a:p>
          <a:p>
            <a:pPr marL="0" indent="0" algn="just">
              <a:buNone/>
            </a:pPr>
            <a:r>
              <a:rPr lang="el-GR" sz="1600" dirty="0" smtClean="0"/>
              <a:t> </a:t>
            </a:r>
            <a:r>
              <a:rPr lang="el-GR" sz="1600" dirty="0"/>
              <a:t>Υπάρχουν συνταγές που παντρεύουν τα σύκα με τα ζυμαρικά και τα ρύζια. Αυτό, όμως, που μπορεί εύκολα κάποιος να δοκιμάσει είναι να προσθέσει σύκα φρέσκα ή ξερά στην πράσινη σαλάτα του, ώστε να φέρει την γεύση τους και τα πολύτιμα συστατικά τους στο καθημερινό τραπέζι.</a:t>
            </a:r>
          </a:p>
          <a:p>
            <a:pPr marL="0" indent="0">
              <a:buNone/>
            </a:pPr>
            <a:endParaRPr lang="el-GR" sz="1600" dirty="0"/>
          </a:p>
        </p:txBody>
      </p:sp>
      <p:pic>
        <p:nvPicPr>
          <p:cNvPr id="5" name="Εικόνα 4"/>
          <p:cNvPicPr>
            <a:picLocks noChangeAspect="1"/>
          </p:cNvPicPr>
          <p:nvPr/>
        </p:nvPicPr>
        <p:blipFill>
          <a:blip r:embed="rId2" cstate="print"/>
          <a:stretch>
            <a:fillRect/>
          </a:stretch>
        </p:blipFill>
        <p:spPr>
          <a:xfrm>
            <a:off x="3323645" y="0"/>
            <a:ext cx="9525000" cy="6858000"/>
          </a:xfrm>
          <a:prstGeom prst="rect">
            <a:avLst/>
          </a:prstGeom>
        </p:spPr>
      </p:pic>
    </p:spTree>
    <p:extLst>
      <p:ext uri="{BB962C8B-B14F-4D97-AF65-F5344CB8AC3E}">
        <p14:creationId xmlns:p14="http://schemas.microsoft.com/office/powerpoint/2010/main" val="2340637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90208" y="229954"/>
            <a:ext cx="2684228" cy="811668"/>
          </a:xfrm>
        </p:spPr>
        <p:txBody>
          <a:bodyPr>
            <a:normAutofit/>
          </a:bodyPr>
          <a:lstStyle/>
          <a:p>
            <a:pPr algn="ctr"/>
            <a:r>
              <a:rPr lang="el-GR" sz="1800" b="1" u="sng" dirty="0" smtClean="0"/>
              <a:t>1.Κάτι σαν εισαγωγή</a:t>
            </a:r>
            <a:endParaRPr lang="el-GR" sz="1800" b="1" u="sng" dirty="0"/>
          </a:p>
        </p:txBody>
      </p:sp>
      <p:sp>
        <p:nvSpPr>
          <p:cNvPr id="3" name="Θέση περιεχομένου 2"/>
          <p:cNvSpPr>
            <a:spLocks noGrp="1"/>
          </p:cNvSpPr>
          <p:nvPr>
            <p:ph idx="1"/>
          </p:nvPr>
        </p:nvSpPr>
        <p:spPr>
          <a:xfrm>
            <a:off x="0" y="970061"/>
            <a:ext cx="6376946" cy="5887940"/>
          </a:xfrm>
        </p:spPr>
        <p:txBody>
          <a:bodyPr>
            <a:normAutofit lnSpcReduction="10000"/>
          </a:bodyPr>
          <a:lstStyle/>
          <a:p>
            <a:pPr marL="0" indent="0">
              <a:buNone/>
            </a:pPr>
            <a:r>
              <a:rPr lang="el-GR" sz="1600" dirty="0" smtClean="0"/>
              <a:t>Η συκιά είναι “δικοτυλήδονο φυτό” που ανήκει στο γένος Συκή και στην οικογένεια Μορεοειδή. Είναι δέντρο πολύ κοινό στην Ασία, στη Μέση Ανατολή και στις μεσογειακές χώρες. Η καλλιέργεια της εισήχθη και στην Αμερική τον 18ο - 19ο αιώνα. Η συκιά είναι από τα αγαπημένα καρποφόρα δένδρα που τα συναντάμε παντού στην Ελληνική ύπαιθρο. Είναι ένα δέντρο που ευδοκιμεί εύκολα, χωρίς πολλές καλλιεργητικές φροντίδες και απαιτήσεις στο χωράφι μας. Είναι ταχύτατης ανάπτυξης με καρπούς μεγάλης βιολογικής αξίας και έχει μεγάλη αντοχή σε ατμοσφαιρικές και εδαφικές συνθήκες.</a:t>
            </a:r>
          </a:p>
          <a:p>
            <a:pPr marL="0" indent="0" algn="ctr">
              <a:buNone/>
            </a:pPr>
            <a:endParaRPr lang="el-GR" sz="1600" b="1" dirty="0" smtClean="0"/>
          </a:p>
          <a:p>
            <a:pPr marL="0" indent="0" algn="ctr">
              <a:buNone/>
            </a:pPr>
            <a:r>
              <a:rPr lang="el-GR" sz="1600" b="1" u="sng" dirty="0" smtClean="0"/>
              <a:t>2</a:t>
            </a:r>
            <a:r>
              <a:rPr lang="el-GR" sz="1600" b="1" u="sng" dirty="0"/>
              <a:t>. </a:t>
            </a:r>
            <a:r>
              <a:rPr lang="el-GR" sz="1600" b="1" u="sng" dirty="0" smtClean="0"/>
              <a:t>ΠΡΟΕΛΕΥΣΗ</a:t>
            </a:r>
          </a:p>
          <a:p>
            <a:pPr marL="0" indent="0" algn="ctr">
              <a:buNone/>
            </a:pPr>
            <a:endParaRPr lang="el-GR" sz="1600" b="1" dirty="0" smtClean="0"/>
          </a:p>
          <a:p>
            <a:pPr marL="0" indent="0">
              <a:buNone/>
            </a:pPr>
            <a:r>
              <a:rPr lang="el-GR" sz="1600" dirty="0" smtClean="0"/>
              <a:t> </a:t>
            </a:r>
            <a:r>
              <a:rPr lang="el-GR" sz="1600" dirty="0"/>
              <a:t>Το δέντρο ήταν γνωστό από τους προϊστορικούς χρόνους. Στην περιοχή του Παρισιού βρέθηκαν απολιθώματα φύλλων και καρπών συκιάς από την Πλειστόκαινο εποχή της τεταρτογενής περιόδου. Αυτό πιστοποιεί ότι το φυτό υπήρχε ήδη από τα προϊστορικά χρόνια στην Ευρώπη. Συγκεκριμένα στον προϊστορικό οικισμό πολίχνη στο νησί της Λήμνου, έχουν βρεθεί απανθρακωμένα σύκα.</a:t>
            </a:r>
          </a:p>
          <a:p>
            <a:pPr marL="0" indent="0">
              <a:buNone/>
            </a:pPr>
            <a:r>
              <a:rPr lang="el-GR" sz="1600" dirty="0"/>
              <a:t>     Σύμφωνα με άλλους μελετητές η καλλιέργεια της συκιάς ξεκίνησε στη Συρία κατά την 4η π.Χ. χιλιετία, σύντομα όμως επεκτάθηκε σε όλες τις χώρες της Μεσογείου. Στον Ελλαδικό χώρο καλλιεργείται πριν από την ομηρική εποχή (πριν το 1.100 π.Χ.). Στην αρχαιότητα ήταν ευρέως γνωστή και φημισμένη για την ποιότητα της η ποικιλία ”βασιλική” η οποία καλλιεργείτο κυρίως στην Αττική.</a:t>
            </a:r>
          </a:p>
          <a:p>
            <a:pPr marL="0" indent="0">
              <a:buNone/>
            </a:pPr>
            <a:endParaRPr lang="el-GR" sz="1200" dirty="0"/>
          </a:p>
          <a:p>
            <a:pPr marL="0" indent="0">
              <a:buNone/>
            </a:pPr>
            <a:endParaRPr lang="el-GR" sz="1200" dirty="0"/>
          </a:p>
        </p:txBody>
      </p:sp>
      <p:pic>
        <p:nvPicPr>
          <p:cNvPr id="4" name="Εικόνα 3"/>
          <p:cNvPicPr>
            <a:picLocks noChangeAspect="1"/>
          </p:cNvPicPr>
          <p:nvPr/>
        </p:nvPicPr>
        <p:blipFill>
          <a:blip r:embed="rId2" cstate="print"/>
          <a:stretch>
            <a:fillRect/>
          </a:stretch>
        </p:blipFill>
        <p:spPr>
          <a:xfrm>
            <a:off x="6477000" y="970060"/>
            <a:ext cx="5715000" cy="5887939"/>
          </a:xfrm>
          <a:prstGeom prst="rect">
            <a:avLst/>
          </a:prstGeom>
        </p:spPr>
      </p:pic>
    </p:spTree>
    <p:extLst>
      <p:ext uri="{BB962C8B-B14F-4D97-AF65-F5344CB8AC3E}">
        <p14:creationId xmlns:p14="http://schemas.microsoft.com/office/powerpoint/2010/main" val="4069063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5192202" cy="6858000"/>
          </a:xfrm>
        </p:spPr>
        <p:txBody>
          <a:bodyPr>
            <a:normAutofit/>
          </a:bodyPr>
          <a:lstStyle/>
          <a:p>
            <a:pPr marL="0" indent="0" algn="ctr">
              <a:buNone/>
            </a:pPr>
            <a:r>
              <a:rPr lang="el-GR" sz="1600" b="1" u="sng" dirty="0"/>
              <a:t>18. ΜΑΡΜΕΛΑΔΑ ΣΥΚΟ </a:t>
            </a:r>
          </a:p>
          <a:p>
            <a:pPr marL="0" indent="0" algn="ctr">
              <a:buNone/>
            </a:pPr>
            <a:endParaRPr lang="el-GR" sz="1600" b="1" u="sng" dirty="0"/>
          </a:p>
          <a:p>
            <a:pPr marL="0" indent="0">
              <a:buNone/>
            </a:pPr>
            <a:r>
              <a:rPr lang="el-GR" sz="1600" dirty="0"/>
              <a:t>ΥΛΙΚΑ: ΟΚΤΩ (8) κιλά σύκα </a:t>
            </a:r>
            <a:r>
              <a:rPr lang="el-GR" sz="1600" dirty="0" err="1" smtClean="0"/>
              <a:t>ασπροβασίλικα</a:t>
            </a:r>
            <a:r>
              <a:rPr lang="el-GR" sz="1600" dirty="0" smtClean="0"/>
              <a:t>. </a:t>
            </a:r>
            <a:endParaRPr lang="el-GR" sz="1600" dirty="0"/>
          </a:p>
          <a:p>
            <a:pPr marL="0" indent="0">
              <a:buNone/>
            </a:pPr>
            <a:r>
              <a:rPr lang="el-GR" sz="1600" dirty="0"/>
              <a:t>Ένα (1) κιλό ζάχαρη </a:t>
            </a:r>
          </a:p>
          <a:p>
            <a:pPr marL="0" indent="0">
              <a:buNone/>
            </a:pPr>
            <a:r>
              <a:rPr lang="el-GR" sz="1600" dirty="0"/>
              <a:t>ΕΚΤΕΛΕΣΗ: Επιλεγούμε σύκα ώριμα αλλά όχι </a:t>
            </a:r>
            <a:r>
              <a:rPr lang="el-GR" sz="1600" dirty="0" err="1" smtClean="0"/>
              <a:t>παραγινομένα</a:t>
            </a:r>
            <a:r>
              <a:rPr lang="el-GR" sz="1600" dirty="0" smtClean="0"/>
              <a:t> </a:t>
            </a:r>
            <a:r>
              <a:rPr lang="el-GR" sz="1600" dirty="0"/>
              <a:t>για να μην έχουν ξινίσει.</a:t>
            </a:r>
          </a:p>
          <a:p>
            <a:pPr marL="0" indent="0">
              <a:buNone/>
            </a:pPr>
            <a:r>
              <a:rPr lang="el-GR" sz="1600" dirty="0"/>
              <a:t>Τα καθαρίζουμε, τα κόβουμε στη μέση και τα τοποθετούμε </a:t>
            </a:r>
            <a:r>
              <a:rPr lang="el-GR" sz="1600" dirty="0" smtClean="0"/>
              <a:t>στην </a:t>
            </a:r>
            <a:r>
              <a:rPr lang="el-GR" sz="1600" dirty="0"/>
              <a:t>κατσαρόλα σε στρώσεις.</a:t>
            </a:r>
          </a:p>
          <a:p>
            <a:pPr marL="0" indent="0">
              <a:buNone/>
            </a:pPr>
            <a:r>
              <a:rPr lang="el-GR" sz="1600" dirty="0"/>
              <a:t>Την κάθε στρώση την πασπαλίζουμε με μια στρώση ζάχαρη και στην τελευταία στρώση αδειάζουμε την ζάχαρη που μας έχει μείνει. </a:t>
            </a:r>
          </a:p>
          <a:p>
            <a:pPr marL="0" indent="0">
              <a:buNone/>
            </a:pPr>
            <a:r>
              <a:rPr lang="el-GR" sz="1600" dirty="0"/>
              <a:t>Βάζουμε το μείγμα για δυο (2) ώρες τουλάχιστον σε μέτρια φωτιά, ανακατεύουμε συγχρόνως με ξύλινη σπάτουλα.</a:t>
            </a:r>
          </a:p>
          <a:p>
            <a:pPr marL="0" indent="0">
              <a:buNone/>
            </a:pPr>
            <a:r>
              <a:rPr lang="el-GR" sz="1600" dirty="0"/>
              <a:t>Εάν θέλουμε να δέσει καλύτερα η μαρμελάδα, την επόμενη μέρα τη βάζουμε άλλη μισή ώρα. </a:t>
            </a:r>
          </a:p>
          <a:p>
            <a:pPr marL="0" indent="0">
              <a:buNone/>
            </a:pPr>
            <a:r>
              <a:rPr lang="el-GR" sz="1600" dirty="0"/>
              <a:t>Την τοποθετούμε σε γυάλινα βάζα στα οποία κάνουμε υπερχείλιση με μαρμελάδα για να  μη μείνει καθόλου αέρας μέσα στο βάζο. </a:t>
            </a:r>
          </a:p>
          <a:p>
            <a:pPr marL="0" indent="0">
              <a:buNone/>
            </a:pPr>
            <a:endParaRPr lang="el-GR" sz="1600" dirty="0"/>
          </a:p>
          <a:p>
            <a:pPr marL="0" indent="0">
              <a:buNone/>
            </a:pPr>
            <a:r>
              <a:rPr lang="el-GR" sz="1600" dirty="0"/>
              <a:t>	</a:t>
            </a:r>
            <a:r>
              <a:rPr lang="el-GR" sz="1600" dirty="0" smtClean="0"/>
              <a:t>	</a:t>
            </a:r>
            <a:r>
              <a:rPr lang="el-GR" sz="1600" dirty="0" smtClean="0"/>
              <a:t>ΚΑΛΗ </a:t>
            </a:r>
            <a:r>
              <a:rPr lang="el-GR" sz="1600" dirty="0"/>
              <a:t>ΕΠΙΤΥΧΙΑ</a:t>
            </a:r>
          </a:p>
          <a:p>
            <a:pPr marL="0" indent="0">
              <a:buNone/>
            </a:pPr>
            <a:endParaRPr lang="el-GR" sz="1600" dirty="0"/>
          </a:p>
          <a:p>
            <a:pPr marL="0" indent="0">
              <a:buNone/>
            </a:pPr>
            <a:endParaRPr lang="el-GR" sz="1600" dirty="0"/>
          </a:p>
        </p:txBody>
      </p:sp>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6431" y="0"/>
            <a:ext cx="4736856" cy="6858000"/>
          </a:xfrm>
          <a:prstGeom prst="rect">
            <a:avLst/>
          </a:prstGeom>
        </p:spPr>
      </p:pic>
    </p:spTree>
    <p:extLst>
      <p:ext uri="{BB962C8B-B14F-4D97-AF65-F5344CB8AC3E}">
        <p14:creationId xmlns:p14="http://schemas.microsoft.com/office/powerpoint/2010/main" val="1387385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5661329" cy="6858000"/>
          </a:xfrm>
        </p:spPr>
        <p:txBody>
          <a:bodyPr>
            <a:normAutofit lnSpcReduction="10000"/>
          </a:bodyPr>
          <a:lstStyle/>
          <a:p>
            <a:pPr marL="0" indent="0" algn="ctr">
              <a:buNone/>
            </a:pPr>
            <a:r>
              <a:rPr lang="el-GR" sz="1600" b="1" u="sng" dirty="0"/>
              <a:t>19. ΓΛΥΚΟ ΤΟΥ ΚΟΥΤΑΛΙΟΥ ΣΥΚΟ</a:t>
            </a:r>
          </a:p>
          <a:p>
            <a:pPr marL="0" indent="0" algn="ctr">
              <a:buNone/>
            </a:pPr>
            <a:endParaRPr lang="el-GR" sz="1600" b="1" u="sng" dirty="0"/>
          </a:p>
          <a:p>
            <a:pPr marL="0" indent="0">
              <a:buNone/>
            </a:pPr>
            <a:r>
              <a:rPr lang="el-GR" sz="1600" dirty="0"/>
              <a:t>Γύρω στα τέλη του Μαΐου με αρχές Ιουνίου κάνουν την εμφάνιση τους τα άγουρα πράσινα </a:t>
            </a:r>
            <a:r>
              <a:rPr lang="el-GR" sz="1600" dirty="0" err="1"/>
              <a:t>συκαλάκια</a:t>
            </a:r>
            <a:r>
              <a:rPr lang="el-GR" sz="1600" dirty="0"/>
              <a:t>. Είναι τα κατάλληλα για γλυκό του κουταλιού</a:t>
            </a:r>
            <a:r>
              <a:rPr lang="el-GR" sz="1600" dirty="0" smtClean="0"/>
              <a:t>. Καλύτερο γλυκό κάνουν τα </a:t>
            </a:r>
            <a:r>
              <a:rPr lang="el-GR" sz="1600" dirty="0" err="1" smtClean="0"/>
              <a:t>συκαλάκια</a:t>
            </a:r>
            <a:r>
              <a:rPr lang="el-GR" sz="1600" dirty="0" smtClean="0"/>
              <a:t> που είναι από αρσενική συκιά (</a:t>
            </a:r>
            <a:r>
              <a:rPr lang="el-GR" sz="1600" dirty="0" err="1" smtClean="0"/>
              <a:t>ορνοί</a:t>
            </a:r>
            <a:r>
              <a:rPr lang="el-GR" sz="1600" dirty="0" smtClean="0"/>
              <a:t>).  </a:t>
            </a:r>
            <a:r>
              <a:rPr lang="el-GR" sz="1600" dirty="0"/>
              <a:t>Τα υλικά είναι λίγα και εύκολη η συνταγή στην εκτέλεση της. Ανάλογα με την ποσότητα που θες, βάζεις σύκα, ελάχιστο ξύδι, 3 ποτήρια νερό, 1 κιλό ζάχαρη, χυμός από 1 λεμόνι και 1 φλιτζάνι του τσαγιού ασπρισμένα αμύγδαλα. Η διαδικασία είναι η εξής:</a:t>
            </a:r>
          </a:p>
          <a:p>
            <a:pPr marL="0" indent="0">
              <a:buNone/>
            </a:pPr>
            <a:endParaRPr lang="el-GR" sz="1600" dirty="0"/>
          </a:p>
          <a:p>
            <a:pPr marL="0" indent="0">
              <a:buNone/>
            </a:pPr>
            <a:r>
              <a:rPr lang="el-GR" sz="1600" dirty="0"/>
              <a:t>ΒΗΜΑ 1:</a:t>
            </a:r>
          </a:p>
          <a:p>
            <a:pPr marL="0" indent="0">
              <a:buNone/>
            </a:pPr>
            <a:r>
              <a:rPr lang="el-GR" sz="1600" dirty="0"/>
              <a:t>Σε μία-δύο λεκάνες βάζω τα </a:t>
            </a:r>
            <a:r>
              <a:rPr lang="el-GR" sz="1600" dirty="0" err="1"/>
              <a:t>συκαλάκια</a:t>
            </a:r>
            <a:r>
              <a:rPr lang="el-GR" sz="1600" dirty="0"/>
              <a:t>, τις γεμίζω με κρύο νερό, ρίχνω σε κάθε μία από 1-2 κουταλιές ξύδι και αφήνω για 15 λεπτά. Με τον τρόπο αυτό θα βεβαιωθώ ότι τα </a:t>
            </a:r>
            <a:r>
              <a:rPr lang="el-GR" sz="1600" dirty="0" err="1"/>
              <a:t>συκαλάκια</a:t>
            </a:r>
            <a:r>
              <a:rPr lang="el-GR" sz="1600" dirty="0"/>
              <a:t> θα είναι καθαρά από τυχόν ακαθαρσίες ή ραντίσματα. Μετά τα ξεπλένω πολύ καλά και τα στραγγίζω.</a:t>
            </a:r>
          </a:p>
          <a:p>
            <a:pPr marL="0" indent="0">
              <a:buNone/>
            </a:pPr>
            <a:endParaRPr lang="el-GR" sz="1600" dirty="0"/>
          </a:p>
          <a:p>
            <a:pPr marL="0" indent="0">
              <a:buNone/>
            </a:pPr>
            <a:r>
              <a:rPr lang="el-GR" sz="1600" dirty="0"/>
              <a:t>ΒΗΜΑ 2:</a:t>
            </a:r>
          </a:p>
          <a:p>
            <a:pPr marL="0" indent="0">
              <a:buNone/>
            </a:pPr>
            <a:r>
              <a:rPr lang="el-GR" sz="1600" dirty="0"/>
              <a:t>Βάζω σε μία μεγάλη κατσαρόλα τα σύκα, τα καλύπτω με κρύο νερό και τα βάζω να ζεσταθούν, μέχρι το νερό να κοχλάσει. Βράζω για 10 λεπτά, τα στραγγίζω και τα αφήνω να κρυώσουν τόσο, όσο να μπορώ να τα πιάσω χωρίς να καούν τα χέρια μου. Τα τρυπάω με μια οδοντογλυφίδα ή με ένα καλαμάκι, τρυπώντας από το κοτσάνι και ευθεία μέχρι η μύτη να βγει από τη βάση κάθε σύκου. Μετά κάνω μια - δύο διαμπερείς τρύπες σε άλλα σημεία του κάθε σύκου.</a:t>
            </a:r>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a:p>
            <a:pPr marL="0" indent="0">
              <a:buNone/>
            </a:pPr>
            <a:endParaRPr lang="el-GR" sz="1600" dirty="0"/>
          </a:p>
        </p:txBody>
      </p:sp>
      <p:pic>
        <p:nvPicPr>
          <p:cNvPr id="6" name="Εικόνα 5"/>
          <p:cNvPicPr>
            <a:picLocks noChangeAspect="1"/>
          </p:cNvPicPr>
          <p:nvPr/>
        </p:nvPicPr>
        <p:blipFill>
          <a:blip r:embed="rId2" cstate="print"/>
          <a:stretch>
            <a:fillRect/>
          </a:stretch>
        </p:blipFill>
        <p:spPr>
          <a:xfrm>
            <a:off x="5661329" y="500932"/>
            <a:ext cx="7085908" cy="6146358"/>
          </a:xfrm>
          <a:prstGeom prst="rect">
            <a:avLst/>
          </a:prstGeom>
        </p:spPr>
      </p:pic>
    </p:spTree>
    <p:extLst>
      <p:ext uri="{BB962C8B-B14F-4D97-AF65-F5344CB8AC3E}">
        <p14:creationId xmlns:p14="http://schemas.microsoft.com/office/powerpoint/2010/main" val="2967152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5152445" cy="6858000"/>
          </a:xfrm>
        </p:spPr>
        <p:txBody>
          <a:bodyPr>
            <a:normAutofit lnSpcReduction="10000"/>
          </a:bodyPr>
          <a:lstStyle/>
          <a:p>
            <a:pPr marL="0" indent="0">
              <a:buNone/>
            </a:pPr>
            <a:r>
              <a:rPr lang="el-GR" sz="1600" dirty="0"/>
              <a:t>ΒΗΜΑ 3:</a:t>
            </a:r>
          </a:p>
          <a:p>
            <a:pPr marL="0" indent="0">
              <a:buNone/>
            </a:pPr>
            <a:r>
              <a:rPr lang="el-GR" sz="1600" dirty="0"/>
              <a:t>Τα βάζω ξανά στην ίδια κατσαρόλα, τα καλύπτω και πάλι με κρύο νερό και τα ξαναβράζω με τον ίδιο τρόπο για άλλα 10 λεπτά. Τα σουρώνω πάλι και τα ξαναβράζω με τον ίδιο τρόπο για άλλες δύο φορές. Αυτές τις δύο τελευταίες φορές, μόλις κρυώσουν λίγο τα </a:t>
            </a:r>
            <a:r>
              <a:rPr lang="el-GR" sz="1600" dirty="0" err="1"/>
              <a:t>συκαλάκια</a:t>
            </a:r>
            <a:r>
              <a:rPr lang="el-GR" sz="1600" dirty="0"/>
              <a:t>, τα πιάνω ένα - ένα και τα στύβω πολύ απαλά και προσεκτικά με την παλάμη μου για να φύγουν τα πολλά νερά που έχουν μπει στις τρυπούλες τους. Μπορεί να χαλάσει το σχήμα τους ακόμα και με το ήπιο αυτό στύψιμο στην παλάμη μας, αλλά μετά, καθώς θα ξαναβράσουν στο σιρόπι, θα το αποκτήσουν ξανά. Στο τέταρτο στράγγισμα και στύψιμο στριμώχνω από ένα ασπρισμένο αμύγδαλο στην τρύπα της βάσης κάθε σύκου.</a:t>
            </a:r>
          </a:p>
          <a:p>
            <a:pPr marL="0" indent="0">
              <a:buNone/>
            </a:pPr>
            <a:endParaRPr lang="el-GR" sz="1600" dirty="0" smtClean="0"/>
          </a:p>
          <a:p>
            <a:pPr marL="0" indent="0">
              <a:buNone/>
            </a:pPr>
            <a:r>
              <a:rPr lang="el-GR" sz="1600" dirty="0" smtClean="0"/>
              <a:t>ΒΗΜΑ </a:t>
            </a:r>
            <a:r>
              <a:rPr lang="el-GR" sz="1600" dirty="0"/>
              <a:t>4:</a:t>
            </a:r>
          </a:p>
          <a:p>
            <a:pPr marL="0" indent="0">
              <a:buNone/>
            </a:pPr>
            <a:r>
              <a:rPr lang="el-GR" sz="1600" dirty="0"/>
              <a:t>Η διαδικασία αυτή με τα τρυπήματα και τα απανωτά βρασίματα </a:t>
            </a:r>
            <a:r>
              <a:rPr lang="el-GR" sz="1600" dirty="0" err="1"/>
              <a:t>ξεπικρίζει</a:t>
            </a:r>
            <a:r>
              <a:rPr lang="el-GR" sz="1600" dirty="0"/>
              <a:t> και μαλακώνει τα </a:t>
            </a:r>
            <a:r>
              <a:rPr lang="el-GR" sz="1600" dirty="0" err="1"/>
              <a:t>συκαλάκια</a:t>
            </a:r>
            <a:r>
              <a:rPr lang="el-GR" sz="1600" dirty="0"/>
              <a:t> για να μπορέσουν να “τραβήξουν” το σιρόπι στη συνέχεια. Τα αφήνω σε μια μεγάλη λεκάνη.</a:t>
            </a:r>
          </a:p>
          <a:p>
            <a:pPr marL="0" indent="0">
              <a:buNone/>
            </a:pPr>
            <a:endParaRPr lang="el-GR" sz="1600" dirty="0"/>
          </a:p>
          <a:p>
            <a:pPr marL="0" indent="0">
              <a:buNone/>
            </a:pPr>
            <a:r>
              <a:rPr lang="el-GR" sz="1600" dirty="0"/>
              <a:t>ΒΗΜΑ 5:</a:t>
            </a:r>
          </a:p>
          <a:p>
            <a:pPr marL="0" indent="0">
              <a:buNone/>
            </a:pPr>
            <a:r>
              <a:rPr lang="el-GR" sz="1600" dirty="0"/>
              <a:t>Καθαρίζω την κατσαρόλα και ρίχνω εκεί το νερό και τη ζάχαρη. Τα βάζω να πάρουν μια βράση με μέτρια φωτιά, χωρίς να τα ανακατέψω, μέχρι να κοχλάσουν. Από τη στιγμή αυτή τα βράζω για 10 λεπτά. Μετά ρίχνω μέσα στο σιρόπι τα </a:t>
            </a:r>
            <a:r>
              <a:rPr lang="el-GR" sz="1600" dirty="0" err="1"/>
              <a:t>συκαλάκια</a:t>
            </a:r>
            <a:r>
              <a:rPr lang="el-GR" sz="1600" dirty="0"/>
              <a:t> και περιμένω να ξαναπάρουν μια βράση, πάντα σε μέτρια φωτιά. Ρίχνω το χυμό λεμονιού και τα </a:t>
            </a:r>
            <a:r>
              <a:rPr lang="el-GR" sz="1600" dirty="0" smtClean="0"/>
              <a:t>γαρύφαλλα </a:t>
            </a:r>
            <a:r>
              <a:rPr lang="el-GR" sz="1600" dirty="0"/>
              <a:t>και τα βράζω για 15-20 λεπτά. </a:t>
            </a:r>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5107834" y="356349"/>
            <a:ext cx="7084166" cy="6145301"/>
          </a:xfrm>
          <a:prstGeom prst="rect">
            <a:avLst/>
          </a:prstGeom>
        </p:spPr>
      </p:pic>
    </p:spTree>
    <p:extLst>
      <p:ext uri="{BB962C8B-B14F-4D97-AF65-F5344CB8AC3E}">
        <p14:creationId xmlns:p14="http://schemas.microsoft.com/office/powerpoint/2010/main" val="2898540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5979381" cy="6858000"/>
          </a:xfrm>
        </p:spPr>
        <p:txBody>
          <a:bodyPr>
            <a:normAutofit/>
          </a:bodyPr>
          <a:lstStyle/>
          <a:p>
            <a:pPr marL="0" indent="0">
              <a:buNone/>
            </a:pPr>
            <a:r>
              <a:rPr lang="el-GR" sz="1600" dirty="0"/>
              <a:t>ΒΗΜΑ 6:</a:t>
            </a:r>
          </a:p>
          <a:p>
            <a:pPr marL="0" indent="0">
              <a:buNone/>
            </a:pPr>
            <a:r>
              <a:rPr lang="el-GR" sz="1600" dirty="0"/>
              <a:t>Αποσύρω την κατσαρόλα από τη φωτιά, τη σκεπάζω πρώτα με μια πετσέτα και μετά με το καπάκι της και την αφήνω κατά μέρος για 24 ώρες. Στο διάστημα αυτό τα </a:t>
            </a:r>
            <a:r>
              <a:rPr lang="el-GR" sz="1600" dirty="0" smtClean="0"/>
              <a:t>σύκα</a:t>
            </a:r>
            <a:r>
              <a:rPr lang="el-GR" sz="1600" dirty="0" smtClean="0"/>
              <a:t> </a:t>
            </a:r>
            <a:r>
              <a:rPr lang="el-GR" sz="1600" dirty="0"/>
              <a:t>θα αποβάλλουν όσο νερό έχει μείνει στο εσωτερικό τους.</a:t>
            </a:r>
          </a:p>
          <a:p>
            <a:pPr marL="0" indent="0">
              <a:buNone/>
            </a:pPr>
            <a:endParaRPr lang="el-GR" sz="1600" dirty="0"/>
          </a:p>
          <a:p>
            <a:pPr marL="0" indent="0">
              <a:buNone/>
            </a:pPr>
            <a:r>
              <a:rPr lang="el-GR" sz="1600" dirty="0"/>
              <a:t>ΒΗΜΑ 7:</a:t>
            </a:r>
          </a:p>
          <a:p>
            <a:pPr marL="0" indent="0">
              <a:buNone/>
            </a:pPr>
            <a:r>
              <a:rPr lang="el-GR" sz="1600" dirty="0"/>
              <a:t>Την επόμενη ημέρα ξεσκεπάζω την κατσαρόλα και την ξαναβάζω στη φωτιά. Τα βράζω ξανά σε μέτρια φωτιά για άλλα 15-20 λεπτά, μέχρι να εξατμιστούν τα υγρά που έβγαλαν τα </a:t>
            </a:r>
            <a:r>
              <a:rPr lang="el-GR" sz="1600" dirty="0" smtClean="0"/>
              <a:t>σύκα</a:t>
            </a:r>
            <a:r>
              <a:rPr lang="el-GR" sz="1600" dirty="0" smtClean="0"/>
              <a:t> </a:t>
            </a:r>
            <a:r>
              <a:rPr lang="el-GR" sz="1600" dirty="0"/>
              <a:t>και να δέσει το σιρόπι. Πώς θα καταλάβω ότι είναι έτοιμο το σιρόπι;</a:t>
            </a:r>
          </a:p>
          <a:p>
            <a:pPr marL="0" indent="0">
              <a:buNone/>
            </a:pPr>
            <a:endParaRPr lang="el-GR" sz="1600" dirty="0"/>
          </a:p>
          <a:p>
            <a:pPr marL="0" indent="0">
              <a:buNone/>
            </a:pPr>
            <a:r>
              <a:rPr lang="el-GR" sz="1600" dirty="0"/>
              <a:t>ΒΗΜΑ 8:</a:t>
            </a:r>
          </a:p>
          <a:p>
            <a:pPr marL="0" indent="0">
              <a:buNone/>
            </a:pPr>
            <a:r>
              <a:rPr lang="el-GR" sz="1600" dirty="0"/>
              <a:t>Παίρνω μια </a:t>
            </a:r>
            <a:r>
              <a:rPr lang="el-GR" sz="1600" dirty="0" smtClean="0"/>
              <a:t>κουταλιά </a:t>
            </a:r>
            <a:r>
              <a:rPr lang="el-GR" sz="1600" dirty="0"/>
              <a:t>από το σιρόπι και το ρίχνω σε ένα καθαρό και στεγνό άσπρο πιατάκι του καφέ. Το βάζω για 1 λεπτό στο ψυγείο για να κρυώσει και μετά </a:t>
            </a:r>
            <a:r>
              <a:rPr lang="el-GR" sz="1600" dirty="0" smtClean="0"/>
              <a:t>περνάω </a:t>
            </a:r>
            <a:r>
              <a:rPr lang="el-GR" sz="1600" dirty="0"/>
              <a:t>μέσα από το σιρόπι στο πιατάκι ένα κουτάλι. Θα πρέπει να αφήσει δρόμο που να κλείνει αργά. Αν κλείνει γρήγορα συνεχίζω το βράσιμο για λίγα λεπτά ακόμα.</a:t>
            </a:r>
          </a:p>
          <a:p>
            <a:pPr marL="0" indent="0">
              <a:buNone/>
            </a:pPr>
            <a:endParaRPr lang="el-GR" sz="1600" dirty="0"/>
          </a:p>
          <a:p>
            <a:pPr marL="0" indent="0">
              <a:buNone/>
            </a:pPr>
            <a:r>
              <a:rPr lang="el-GR" sz="1600" dirty="0"/>
              <a:t>ΒΗΜΑ 9:</a:t>
            </a:r>
          </a:p>
          <a:p>
            <a:pPr marL="0" indent="0">
              <a:buNone/>
            </a:pPr>
            <a:r>
              <a:rPr lang="el-GR" sz="1600" dirty="0"/>
              <a:t>Μοιράζω το καυτό γλυκό του κουταλιού σε εξίσου καυτά αποστειρωμένα γυάλινα βάζα. Τα γεμίζω μέχρι πάνω. Τα κλείνω και τα αναποδογυρίζω. Τα αφήνω έτσι μέχρι το γλυκό να κρυώσει τελείως. Μετά τα διατηρώ σε σκοτεινό και δροσερό μέρος.</a:t>
            </a:r>
          </a:p>
          <a:p>
            <a:pPr marL="0" indent="0">
              <a:buNone/>
            </a:pPr>
            <a:endParaRPr lang="el-GR" sz="16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5979381" y="310102"/>
            <a:ext cx="7084166" cy="6417234"/>
          </a:xfrm>
          <a:prstGeom prst="rect">
            <a:avLst/>
          </a:prstGeom>
        </p:spPr>
      </p:pic>
    </p:spTree>
    <p:extLst>
      <p:ext uri="{BB962C8B-B14F-4D97-AF65-F5344CB8AC3E}">
        <p14:creationId xmlns:p14="http://schemas.microsoft.com/office/powerpoint/2010/main" val="3284513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5192202" cy="6858000"/>
          </a:xfrm>
        </p:spPr>
        <p:txBody>
          <a:bodyPr>
            <a:normAutofit/>
          </a:bodyPr>
          <a:lstStyle/>
          <a:p>
            <a:pPr marL="0" indent="0" algn="ctr">
              <a:buNone/>
            </a:pPr>
            <a:r>
              <a:rPr lang="el-GR" sz="1600" b="1" u="sng" dirty="0"/>
              <a:t>20. ΠΕΤΙΜΕΖΙ ΑΠΟ ΣΥΚΑ </a:t>
            </a:r>
          </a:p>
          <a:p>
            <a:pPr marL="0" indent="0" algn="ctr">
              <a:buNone/>
            </a:pPr>
            <a:endParaRPr lang="el-GR" sz="1600" b="1" u="sng" dirty="0"/>
          </a:p>
          <a:p>
            <a:pPr marL="0" indent="0">
              <a:buNone/>
            </a:pPr>
            <a:r>
              <a:rPr lang="el-GR" sz="1600" dirty="0"/>
              <a:t>Όσα από τα αποξηραμένα σύκα δεν είναι άριστα για κατανάλωση (π.χ. λόγω εμφάνισης ή χρώματος), τα χρησιμοποιούμε για να παρασκευάσουμε πετιμέζι. </a:t>
            </a:r>
          </a:p>
          <a:p>
            <a:pPr marL="0" indent="0">
              <a:buNone/>
            </a:pPr>
            <a:r>
              <a:rPr lang="el-GR" sz="1600" dirty="0"/>
              <a:t>Τα βάζουμε σε μια κατσαρόλα, τα σκεπάζουμε με νερό και τα βράζουμε για 2 ώρες περίπου σε μέτρια φωτιά, προσθέτοντας σταδιακά ζεστό νερό αν χρειαστεί. Για άρωμα, βάζουμε αποξηραμένα δαφνόφυλλα. </a:t>
            </a:r>
          </a:p>
          <a:p>
            <a:pPr marL="0" indent="0">
              <a:buNone/>
            </a:pPr>
            <a:r>
              <a:rPr lang="el-GR" sz="1600" dirty="0"/>
              <a:t>Όταν κρυώσει το μίγμα, το σουρώνουμε και παίρνουμε το ζωμό. Τον βράζουμε σε μέτρια φωτιά, μέχρι η στάθμη του να κατέβει αρκετά και το χρώμα του να γίνει καφέ σκούρο . (περίπου 3 ώρες), δηλαδή μέχρι να δέσει. Ο παχύς ζωμός που έμεινε στην κατσαρόλα μας, είναι το πετιμέζι, ένα εξαίρετο φυσικό φάρμακο για τον πονόλαιμο</a:t>
            </a:r>
            <a:r>
              <a:rPr lang="el-GR" sz="1600" dirty="0" smtClean="0"/>
              <a:t>.</a:t>
            </a:r>
          </a:p>
          <a:p>
            <a:pPr marL="0" indent="0">
              <a:buNone/>
            </a:pPr>
            <a:r>
              <a:rPr lang="el-GR" sz="1600" dirty="0" smtClean="0"/>
              <a:t>Εάν έχουμε </a:t>
            </a:r>
            <a:r>
              <a:rPr lang="el-GR" sz="1600" dirty="0" err="1" smtClean="0"/>
              <a:t>ξυλόσομπα</a:t>
            </a:r>
            <a:r>
              <a:rPr lang="el-GR" sz="1600" dirty="0" smtClean="0"/>
              <a:t> όλη η διαδικασία γίνεται πολύ </a:t>
            </a:r>
            <a:r>
              <a:rPr lang="el-GR" sz="1600" smtClean="0"/>
              <a:t>πιο οικονομικά.</a:t>
            </a:r>
            <a:endParaRPr lang="el-GR" sz="1600" dirty="0"/>
          </a:p>
          <a:p>
            <a:pPr marL="0" indent="0">
              <a:buNone/>
            </a:pPr>
            <a:r>
              <a:rPr lang="el-GR" sz="1600" dirty="0"/>
              <a:t>Για να κάνουμε ένα λίτρο πετιμέζι, χρειαζόμαστε περίπου </a:t>
            </a:r>
            <a:r>
              <a:rPr lang="el-GR" sz="1600" dirty="0" smtClean="0"/>
              <a:t>5 </a:t>
            </a:r>
            <a:r>
              <a:rPr lang="el-GR" sz="1600" dirty="0"/>
              <a:t>κιλά αποξηραμένα σύκα. Το αποθηκεύουμε σε γυάλινα μπουκάλια.</a:t>
            </a:r>
          </a:p>
          <a:p>
            <a:pPr marL="0" indent="0">
              <a:buNone/>
            </a:pPr>
            <a:endParaRPr lang="el-GR" sz="1600" dirty="0"/>
          </a:p>
        </p:txBody>
      </p:sp>
      <p:pic>
        <p:nvPicPr>
          <p:cNvPr id="5" name="Εικόνα 3"/>
          <p:cNvPicPr>
            <a:picLocks noChangeAspect="1"/>
          </p:cNvPicPr>
          <p:nvPr/>
        </p:nvPicPr>
        <p:blipFill>
          <a:blip r:embed="rId2" cstate="print"/>
          <a:stretch>
            <a:fillRect/>
          </a:stretch>
        </p:blipFill>
        <p:spPr>
          <a:xfrm>
            <a:off x="5386842" y="302643"/>
            <a:ext cx="6374084" cy="4998678"/>
          </a:xfrm>
          <a:prstGeom prst="rect">
            <a:avLst/>
          </a:prstGeom>
        </p:spPr>
      </p:pic>
    </p:spTree>
    <p:extLst>
      <p:ext uri="{BB962C8B-B14F-4D97-AF65-F5344CB8AC3E}">
        <p14:creationId xmlns:p14="http://schemas.microsoft.com/office/powerpoint/2010/main" val="1424403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5660" y="198783"/>
            <a:ext cx="5995283" cy="6659217"/>
          </a:xfrm>
        </p:spPr>
        <p:txBody>
          <a:bodyPr>
            <a:normAutofit lnSpcReduction="10000"/>
          </a:bodyPr>
          <a:lstStyle/>
          <a:p>
            <a:pPr marL="0" indent="0">
              <a:buNone/>
            </a:pPr>
            <a:r>
              <a:rPr lang="el-GR" sz="1600" dirty="0" smtClean="0"/>
              <a:t>       </a:t>
            </a:r>
            <a:r>
              <a:rPr lang="el-GR" sz="1600" dirty="0"/>
              <a:t>Στην αρχαία Αθήνα τα σύκα αποτελούσαν βασική τροφή των πολιτών για αυτό και ο νομοθέτης Σόλωνας, πιστεύεται, πως είχε απαγορεύσει την εξαγωγή τους. Εκείνοι που ενημέρωναν τους άρχοντες για όλους όσοι διακινούσαν σύκα εκτός της Αττικής ονομάστηκαν συκοφάντες και η πράξη τους συκοφαντία, όρος που άλλαξε περιεχόμενο μέσο στους αιώνες. Τα σύκα της Αττικής ήταν πάντως περιζήτητα και η συκιά συνδέονταν με την λατρεία του Διονύσου όπως και το αμπέλι. Σύμφωνα με τον Αιλιανό, οι Αθηναίοι προτιμούσαν να τα γευτούν στο δείπνο τους. Ο Όμηρος αναφέρει ότι με το γάλα της συκιάς πήζανε τυρί και πολλοί τα θεωρούσαν τροφή δυναμωτική τόσο για ασθενείς ,όσο και για αθλητές. Επίσης, με αυτά τάιζαν οι Αθηναίοι της χήνες ώστε το συκώτι τους να γίνει μεγαλύτερο και νοστιμότερο. Ο Αριστοφάνης τα λάτρευε και δεν έχανε την ευκαιρία να επαινεί τις θαυματουργές τους ιδιότητες. Σύκα δεν έλειπαν ούτε από το τραπέζι των Ρωμαίων και των Βυζαντινών</a:t>
            </a:r>
            <a:r>
              <a:rPr lang="el-GR" sz="1600" dirty="0" smtClean="0"/>
              <a:t>.</a:t>
            </a:r>
          </a:p>
          <a:p>
            <a:pPr marL="0" indent="0" algn="ctr">
              <a:buNone/>
            </a:pPr>
            <a:endParaRPr lang="el-GR" sz="1600" b="1" u="sng" dirty="0" smtClean="0"/>
          </a:p>
          <a:p>
            <a:pPr marL="0" indent="0" algn="ctr">
              <a:buNone/>
            </a:pPr>
            <a:r>
              <a:rPr lang="el-GR" sz="1600" b="1" u="sng" dirty="0" smtClean="0"/>
              <a:t>3</a:t>
            </a:r>
            <a:r>
              <a:rPr lang="el-GR" sz="1600" b="1" u="sng" dirty="0"/>
              <a:t>. ΓΕΝΙΚΑ </a:t>
            </a:r>
            <a:r>
              <a:rPr lang="el-GR" sz="1600" b="1" u="sng" dirty="0" smtClean="0"/>
              <a:t>ΣΤΟΙΧΕΙΑ</a:t>
            </a:r>
          </a:p>
          <a:p>
            <a:pPr marL="0" indent="0">
              <a:buNone/>
            </a:pPr>
            <a:r>
              <a:rPr lang="el-GR" sz="1600" dirty="0" smtClean="0"/>
              <a:t>        </a:t>
            </a:r>
          </a:p>
          <a:p>
            <a:pPr marL="0" indent="0">
              <a:buNone/>
            </a:pPr>
            <a:r>
              <a:rPr lang="el-GR" sz="1600" dirty="0"/>
              <a:t> </a:t>
            </a:r>
            <a:r>
              <a:rPr lang="el-GR" sz="1600" dirty="0" smtClean="0"/>
              <a:t>     Η </a:t>
            </a:r>
            <a:r>
              <a:rPr lang="el-GR" sz="1600" dirty="0"/>
              <a:t>συκιά καλλιεργείται στις ανατολικές μεσογειακές περιοχές της Ευρώπης και Αφρικής, καθώς και στις νοτιοδυτικές περιοχές της Ασίας. Σήμερα η συκιά είναι μια σημαντική δενδρώδης καλλιέργεια σε </a:t>
            </a:r>
            <a:r>
              <a:rPr lang="el-GR" sz="1600" dirty="0" smtClean="0"/>
              <a:t>πολλά μέρη </a:t>
            </a:r>
            <a:r>
              <a:rPr lang="el-GR" sz="1600" dirty="0"/>
              <a:t>της υφηλίου και κυρίως σε χώρες που συνορεύουν με τη Μεσόγειο θάλασσα, την Ερυθρά και την Αραβική θάλασσα. Οι κυριότερες χώρες παραγωγής σύκων είναι οι Ισπανία, Ιταλία, Ελλάδα, Πορτογαλία, Τουρκία, Αίγυπτος και Αμερική. Στην Ελλάδα καλλιεργείται κυρίως στην Πελοπόννησο, Στερεά Ελλάδα, Εύβοια, Κρήτη, Επτάνησα και νησιά του Αιγαίου. Για την παραγωγή ξηρών σύκων καλλιεργείται κυρίως στους νομούς Μεσσηνίας, Λακωνίας, Εύβοιας και νήσων των Αιγαίου.</a:t>
            </a:r>
          </a:p>
          <a:p>
            <a:pPr marL="0" indent="0">
              <a:buNone/>
            </a:pPr>
            <a:endParaRPr lang="el-GR" sz="16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6477000" y="326003"/>
            <a:ext cx="5715000" cy="6531997"/>
          </a:xfrm>
          <a:prstGeom prst="rect">
            <a:avLst/>
          </a:prstGeom>
        </p:spPr>
      </p:pic>
    </p:spTree>
    <p:extLst>
      <p:ext uri="{BB962C8B-B14F-4D97-AF65-F5344CB8AC3E}">
        <p14:creationId xmlns:p14="http://schemas.microsoft.com/office/powerpoint/2010/main" val="2356245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7180028" cy="6857999"/>
          </a:xfrm>
        </p:spPr>
        <p:txBody>
          <a:bodyPr>
            <a:normAutofit fontScale="92500" lnSpcReduction="20000"/>
          </a:bodyPr>
          <a:lstStyle/>
          <a:p>
            <a:pPr marL="0" indent="0" algn="ctr">
              <a:buNone/>
            </a:pPr>
            <a:r>
              <a:rPr lang="el-GR" sz="1700" b="1" u="sng" dirty="0"/>
              <a:t>4. ΒΟΤΑΝΙΚΑ ΧΑΡΑΚΤΗΡΙΣΤΙΚΑ</a:t>
            </a:r>
          </a:p>
          <a:p>
            <a:pPr marL="0" indent="0">
              <a:buNone/>
            </a:pPr>
            <a:r>
              <a:rPr lang="el-GR" sz="1600" dirty="0" smtClean="0"/>
              <a:t>     </a:t>
            </a:r>
            <a:r>
              <a:rPr lang="el-GR" sz="1700" dirty="0" smtClean="0"/>
              <a:t>Η </a:t>
            </a:r>
            <a:r>
              <a:rPr lang="el-GR" sz="1700" dirty="0"/>
              <a:t>συκιά ανήκει στην οικογένεια </a:t>
            </a:r>
            <a:r>
              <a:rPr lang="el-GR" sz="1700" dirty="0" err="1"/>
              <a:t>Moracese</a:t>
            </a:r>
            <a:r>
              <a:rPr lang="el-GR" sz="1700" dirty="0"/>
              <a:t>, στο γένος </a:t>
            </a:r>
            <a:r>
              <a:rPr lang="el-GR" sz="1700" dirty="0" err="1"/>
              <a:t>Ficus</a:t>
            </a:r>
            <a:r>
              <a:rPr lang="el-GR" sz="1700" dirty="0"/>
              <a:t>. Είναι δέντρο φυλλοβόλο με μέτριο ως μεγάλο ύψος. Μπορεί να φτάσει σε ύψος τα 2-5 m ενώ η διάρκεια ζωής του είναι 50-60 χρόνια. Έχει αρκετά μεγάλα, σαρκώδη φύλλα διαιρεμένα σε 3-5 λοβούς, βαθυπράσινα και γυαλιστερά στην επάνω επιφάνεια και καλυμμένα με πολύ μικρές και σκληρές τρίχες από την κάτω επιφάνεια. Το σύκο είναι μια ταξιανθία που αποτελείται από μια σαρκώδη </a:t>
            </a:r>
            <a:r>
              <a:rPr lang="el-GR" sz="1700" dirty="0" err="1"/>
              <a:t>ανθοδοχή</a:t>
            </a:r>
            <a:r>
              <a:rPr lang="el-GR" sz="1700" dirty="0"/>
              <a:t>, στο εσωτερικό της οποίας βρίσκονται τα μικρά άνθη. Αυτά στην συνέχεια μετατρέπονται σε μικρούς σκληρούς καρπούς που θεωρούνται σπόροι. Οι ποικιλίες της ήμερης συκιάς παράγουν, γενικά, δυο τύπους ταξιανθιών (σύκων). Τα πρώτα ωριμάζουν τον Μάιο και ονομάζονται “</a:t>
            </a:r>
            <a:r>
              <a:rPr lang="el-GR" sz="1700" dirty="0" err="1"/>
              <a:t>πρωτόσυκα</a:t>
            </a:r>
            <a:r>
              <a:rPr lang="el-GR" sz="1700" dirty="0"/>
              <a:t> (</a:t>
            </a:r>
            <a:r>
              <a:rPr lang="el-GR" sz="1700" dirty="0" err="1"/>
              <a:t>ματζίλες</a:t>
            </a:r>
            <a:r>
              <a:rPr lang="el-GR" sz="1700" dirty="0"/>
              <a:t>)”, ενώ τα δεύτερα που είναι και τα πραγματικά σύκα, ωριμάζουν κατά τον Ιούλιο με Σεπτέμβριο.</a:t>
            </a:r>
          </a:p>
          <a:p>
            <a:pPr marL="0" indent="0" algn="ctr">
              <a:buNone/>
            </a:pPr>
            <a:endParaRPr lang="el-GR" sz="1700" b="1" u="sng" dirty="0" smtClean="0"/>
          </a:p>
          <a:p>
            <a:pPr marL="0" indent="0" algn="ctr">
              <a:buNone/>
            </a:pPr>
            <a:r>
              <a:rPr lang="el-GR" sz="1700" b="1" u="sng" dirty="0" smtClean="0"/>
              <a:t>5</a:t>
            </a:r>
            <a:r>
              <a:rPr lang="el-GR" sz="1700" b="1" u="sng" dirty="0"/>
              <a:t>. ΚΛΙΜΑΤΙΚΕΣ ΣΥΝΘΗΚΕΣ</a:t>
            </a:r>
          </a:p>
          <a:p>
            <a:pPr marL="0" indent="0">
              <a:buNone/>
            </a:pPr>
            <a:r>
              <a:rPr lang="el-GR" sz="1700" b="1" u="sng" dirty="0" smtClean="0"/>
              <a:t>    </a:t>
            </a:r>
          </a:p>
          <a:p>
            <a:pPr marL="0" indent="0">
              <a:buNone/>
            </a:pPr>
            <a:r>
              <a:rPr lang="el-GR" sz="1700" dirty="0" smtClean="0"/>
              <a:t>    Η </a:t>
            </a:r>
            <a:r>
              <a:rPr lang="el-GR" sz="1700" dirty="0"/>
              <a:t>συκιά είναι δέντρο που δεν αντέχει τις σχετικά χαμηλές θερμοκρασίες του χειμώνα. Κατά τους χειμερινούς μήνες τα δέντρα μένουν χωρίς φύλλα, αλλά οι οφθαλμοί τους έχουν μικρής διάρκειας λήθαργο που, αν η θερμοκρασία ήταν συνέχεια κοντά στους 15 βαθμούς Κελσίου, θα είχε βλάστηση όλο το χρόνο. Όταν η θερμοκρασία είναι πολύ χαμηλή το χειμώνα, μπορεί να προκαλέσει ζημιά στην άγρια συκιά όπως η καταστροφή των προνυμφών του μήνα. Ιδιαίτερα ευαίσθητα είναι τα δένδρα που είναι μικρότερα ηλικιακά. Τους καλοκαιρινούς μήνες, κατά την συγκομιδή των σύκων, θα πρέπει η θερμοκρασία να είναι 30 βαθμούς Κελσίου ώστε να έχουμε καλής ποιότητας σύκα. Εάν η θερμοκρασία είναι πάνω από 30-35 βαθμούς Κελσίου, παρατηρούμε αλλοίωση του καρπού και τα ξηρά σύκα γίνονται δερματώδη και σκληρά εξωτερικά.</a:t>
            </a:r>
          </a:p>
          <a:p>
            <a:pPr marL="0" indent="0">
              <a:buNone/>
            </a:pPr>
            <a:r>
              <a:rPr lang="el-GR" sz="1700" dirty="0"/>
              <a:t>    Η βροχή και η υψηλή ατμοσφαιρική υγρασία προκαλούν μεγάλα προβλήματα κατά τους καλοκαιρινούς μήνες, όταν γίνεται η συγκομιδή και όταν ο καρπός είναι έτοιμος πάνω στο δέντρο. H έντονη βροχή την περίοδο ωρίμασης των σύκων προκαλεί σχίσιμο του καρπού και ξίνισμα στη σάρκα του και αυτό γιατί η βροχή μπαίνει από την οπή στο εσωτερικό του καρπού και προκαλείται το σχίσιμο. Αν μετά την βροχή επικρατούν υψηλές θερμοκρασίες, τότε εκδηλώνεται ανεπιθύμητη ζύμωση, που προκαλεί το ξίνισμα.</a:t>
            </a:r>
          </a:p>
          <a:p>
            <a:pPr marL="0" indent="0">
              <a:buNone/>
            </a:pPr>
            <a:endParaRPr lang="el-GR" sz="17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7150873" y="119270"/>
            <a:ext cx="5041127" cy="6512118"/>
          </a:xfrm>
          <a:prstGeom prst="rect">
            <a:avLst/>
          </a:prstGeom>
        </p:spPr>
      </p:pic>
    </p:spTree>
    <p:extLst>
      <p:ext uri="{BB962C8B-B14F-4D97-AF65-F5344CB8AC3E}">
        <p14:creationId xmlns:p14="http://schemas.microsoft.com/office/powerpoint/2010/main" val="3513471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5724939" cy="6858000"/>
          </a:xfrm>
        </p:spPr>
        <p:txBody>
          <a:bodyPr>
            <a:normAutofit fontScale="92500" lnSpcReduction="10000"/>
          </a:bodyPr>
          <a:lstStyle/>
          <a:p>
            <a:pPr marL="0" indent="0" algn="ctr">
              <a:buNone/>
            </a:pPr>
            <a:endParaRPr lang="el-GR" sz="1700" b="1" u="sng" dirty="0" smtClean="0"/>
          </a:p>
          <a:p>
            <a:pPr marL="0" indent="0" algn="ctr">
              <a:buNone/>
            </a:pPr>
            <a:r>
              <a:rPr lang="el-GR" sz="1700" b="1" u="sng" dirty="0" smtClean="0"/>
              <a:t>6</a:t>
            </a:r>
            <a:r>
              <a:rPr lang="el-GR" sz="1700" b="1" u="sng" dirty="0"/>
              <a:t>. ΠΟΛΛΑΠΛΑΣΙΑΣΜΟΣ ΣΥΚΙΑΣ </a:t>
            </a:r>
          </a:p>
          <a:p>
            <a:pPr marL="0" indent="0">
              <a:buNone/>
            </a:pPr>
            <a:endParaRPr lang="el-GR" sz="1600" dirty="0"/>
          </a:p>
          <a:p>
            <a:pPr marL="0" indent="0">
              <a:buNone/>
            </a:pPr>
            <a:r>
              <a:rPr lang="el-GR" sz="1600" dirty="0"/>
              <a:t>Α) Πολλαπλασιασμός με μοσχεύματα χειμώνα </a:t>
            </a:r>
          </a:p>
          <a:p>
            <a:pPr marL="0" indent="0">
              <a:buNone/>
            </a:pPr>
            <a:r>
              <a:rPr lang="el-GR" sz="1600" dirty="0"/>
              <a:t>Κόβονται κλαδιά 2-3 χρονών μήκους 30-40 εκατοστών και φυτεύονται σε φυτώριο ή απευθείας στην οριστική θέση. Τα μοσχεύματα που είναι στο φυτώριο ποτίζονται τακτικά (δυο έως τρεις φορές την εβδομάδα) και τον επόμενο χειμώνα φυτεύονται στην οριστική τους θέση. Τα μοσχεύματα που είναι στο φυτώριο ποτίζονται τακτικά (δύο έως τρεις φορές την εβδομάδα) και τον επόμενο χειμώνα φυτεύονται στην οριστική τους θέση.</a:t>
            </a:r>
          </a:p>
          <a:p>
            <a:pPr marL="0" indent="0">
              <a:buNone/>
            </a:pPr>
            <a:endParaRPr lang="el-GR" sz="1600" dirty="0"/>
          </a:p>
          <a:p>
            <a:pPr marL="0" indent="0">
              <a:buNone/>
            </a:pPr>
            <a:r>
              <a:rPr lang="el-GR" sz="1600" dirty="0"/>
              <a:t>Β) Πολλαπλασιασμός με παραφυάδες</a:t>
            </a:r>
          </a:p>
          <a:p>
            <a:pPr marL="0" indent="0">
              <a:buNone/>
            </a:pPr>
            <a:r>
              <a:rPr lang="el-GR" sz="1600" dirty="0"/>
              <a:t>Η συκιά αναπτύσσει βλαστούς στη βάση του κορμού που ονομάζονται παραφυάδες. Οι παραφυάδες της βάσης </a:t>
            </a:r>
            <a:r>
              <a:rPr lang="el-GR" sz="1600" dirty="0" err="1" smtClean="0"/>
              <a:t>αποσπούντε</a:t>
            </a:r>
            <a:r>
              <a:rPr lang="el-GR" sz="1600" dirty="0" smtClean="0"/>
              <a:t> </a:t>
            </a:r>
            <a:r>
              <a:rPr lang="el-GR" sz="1600" dirty="0"/>
              <a:t>με τις ρίζες τους από τη βάση του δέντρου και φυτεύονται απευθείας στο σημείο του κτήματος που θέλουμε. Είναι η πιο απλή διαδικασία πολλαπλασιασμού της συκιάς με το μειονέκτημα ότι το νέο δέντρο δεν θα μπει σε καρποφορία γρήγορα όπως γίνεται με τα χειμερινά μοσχεύματα. </a:t>
            </a:r>
          </a:p>
          <a:p>
            <a:pPr marL="0" indent="0">
              <a:buNone/>
            </a:pPr>
            <a:endParaRPr lang="el-GR" sz="1600" dirty="0"/>
          </a:p>
          <a:p>
            <a:pPr marL="0" indent="0">
              <a:buNone/>
            </a:pPr>
            <a:r>
              <a:rPr lang="el-GR" sz="1600" dirty="0"/>
              <a:t>Γ) Πολλαπλασιασμός με καταβολάδες </a:t>
            </a:r>
          </a:p>
          <a:p>
            <a:pPr marL="0" indent="0">
              <a:buNone/>
            </a:pPr>
            <a:r>
              <a:rPr lang="el-GR" sz="1600" dirty="0"/>
              <a:t>Ο πολλαπλασιασμός με καταβολάδες είναι ένας εύκολος τρόπος </a:t>
            </a:r>
            <a:r>
              <a:rPr lang="el-GR" sz="1600" dirty="0" err="1"/>
              <a:t>ριζοβολίας</a:t>
            </a:r>
            <a:r>
              <a:rPr lang="el-GR" sz="1600" dirty="0"/>
              <a:t> για τη συκιά, τμήμα της οποίας που φύεται από τη βάση, κάμπτεται και θάβεται στο έδαφος. Αυτός ο τρόπος επιτρέπει στο τμήμα της συκιάς που είναι θαμμένο στο έδαφος να κάνει ρίζα τον επόμενο χειμώνα, κόβουμε το κομμάτι της συκιάς που έχει βγει από τη βάση της και την άκρη που έχει κάνει η ρίζα την βγάζουμε με αρκετό χώμα και την φυτεύουμε στην οριστική της θέση. </a:t>
            </a:r>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5724939" y="0"/>
            <a:ext cx="6467061" cy="6858000"/>
          </a:xfrm>
          <a:prstGeom prst="rect">
            <a:avLst/>
          </a:prstGeom>
        </p:spPr>
      </p:pic>
    </p:spTree>
    <p:extLst>
      <p:ext uri="{BB962C8B-B14F-4D97-AF65-F5344CB8AC3E}">
        <p14:creationId xmlns:p14="http://schemas.microsoft.com/office/powerpoint/2010/main" val="2271169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 y="0"/>
            <a:ext cx="5367130" cy="6858000"/>
          </a:xfrm>
        </p:spPr>
        <p:txBody>
          <a:bodyPr>
            <a:normAutofit/>
          </a:bodyPr>
          <a:lstStyle/>
          <a:p>
            <a:pPr marL="0" indent="0">
              <a:buNone/>
            </a:pPr>
            <a:endParaRPr lang="el-GR" sz="1600" dirty="0" smtClean="0"/>
          </a:p>
          <a:p>
            <a:pPr marL="0" indent="0">
              <a:buNone/>
            </a:pPr>
            <a:endParaRPr lang="el-GR" sz="1600" dirty="0"/>
          </a:p>
          <a:p>
            <a:pPr marL="0" indent="0" algn="ctr">
              <a:buNone/>
            </a:pPr>
            <a:r>
              <a:rPr lang="el-GR" sz="1600" b="1" u="sng" dirty="0" smtClean="0"/>
              <a:t>7</a:t>
            </a:r>
            <a:r>
              <a:rPr lang="el-GR" sz="1600" b="1" u="sng" dirty="0"/>
              <a:t>. ΕΜΒΟΛΙΑΣΜΟΣ ΤΗΣ ΣΥΚΙΑΣ</a:t>
            </a:r>
          </a:p>
          <a:p>
            <a:pPr marL="0" indent="0" algn="ctr">
              <a:buNone/>
            </a:pPr>
            <a:endParaRPr lang="el-GR" sz="1600" b="1" u="sng" dirty="0"/>
          </a:p>
          <a:p>
            <a:pPr marL="0" indent="0">
              <a:buNone/>
            </a:pPr>
            <a:r>
              <a:rPr lang="el-GR" sz="1600" dirty="0"/>
              <a:t>    </a:t>
            </a:r>
            <a:endParaRPr lang="el-GR" sz="1600" dirty="0" smtClean="0"/>
          </a:p>
          <a:p>
            <a:pPr marL="0" indent="0">
              <a:buNone/>
            </a:pPr>
            <a:r>
              <a:rPr lang="el-GR" sz="1600" dirty="0" smtClean="0"/>
              <a:t>       </a:t>
            </a:r>
            <a:r>
              <a:rPr lang="el-GR" sz="1600" dirty="0"/>
              <a:t>Ο εμβολιασμός γίνεται στις περιπτώσεις που έχουμε άγριες συκιές ή στις περιπτώσεις που θέλουμε να αλλάξουμε ποικιλία. Γίνεται ακόμα εμβολιασμός ποικιλιών σε επιλεγμένα υποκείμενα, που προσαρμόζονται καλύτερα στα διάφορα εδάφη, με σκοπό τη βελτίωση της παραγωγικότητας των δέντρων και της ποιότητας των καρπών. Ο εμβολιασμός γίνεται με τρεις τρόπους:</a:t>
            </a:r>
          </a:p>
          <a:p>
            <a:pPr marL="0" indent="0">
              <a:buNone/>
            </a:pPr>
            <a:r>
              <a:rPr lang="el-GR" sz="1600" dirty="0"/>
              <a:t>α) Με καλέμι. Σε σχετικά νεαρά δέντρα κόβουμε τον κορμό σε ύψος περίπου μισό μέτρο από το έδαφος και εφαρμόζουμε συνήθως τρία με τέσσερα καλάμια περιμετρικά του κορμού.</a:t>
            </a:r>
          </a:p>
          <a:p>
            <a:pPr marL="0" indent="0">
              <a:buNone/>
            </a:pPr>
            <a:r>
              <a:rPr lang="el-GR" sz="1600" dirty="0"/>
              <a:t>β) Με μάτι</a:t>
            </a:r>
          </a:p>
          <a:p>
            <a:pPr marL="0" indent="0">
              <a:buNone/>
            </a:pPr>
            <a:r>
              <a:rPr lang="el-GR" sz="1600" dirty="0"/>
              <a:t>γ) Με φόλα. Οι δύο αυτοί τελευταίοι τρόποι είναι δυσκολότεροι για τη συκιά και απαιτούν πείρα και γνώση για τη περίοδο που θα εφαρμοστούν, γιατί το γάλα της συκιάς μπορεί να καταστρέψει τον οφθαλμό από τα (μπόλια)και να αστοχήσουν.</a:t>
            </a:r>
          </a:p>
          <a:p>
            <a:pPr marL="0" indent="0">
              <a:buNone/>
            </a:pPr>
            <a:endParaRPr lang="el-GR" sz="1600" dirty="0"/>
          </a:p>
          <a:p>
            <a:pPr marL="0" indent="0">
              <a:buNone/>
            </a:pPr>
            <a:endParaRPr lang="el-GR" sz="16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5518205" y="0"/>
            <a:ext cx="6673795" cy="6858000"/>
          </a:xfrm>
          <a:prstGeom prst="rect">
            <a:avLst/>
          </a:prstGeom>
        </p:spPr>
      </p:pic>
    </p:spTree>
    <p:extLst>
      <p:ext uri="{BB962C8B-B14F-4D97-AF65-F5344CB8AC3E}">
        <p14:creationId xmlns:p14="http://schemas.microsoft.com/office/powerpoint/2010/main" val="2023188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5510254" cy="6858000"/>
          </a:xfrm>
        </p:spPr>
        <p:txBody>
          <a:bodyPr>
            <a:normAutofit/>
          </a:bodyPr>
          <a:lstStyle/>
          <a:p>
            <a:pPr marL="0" indent="0" algn="ctr">
              <a:buNone/>
            </a:pPr>
            <a:endParaRPr lang="el-GR" sz="1600" b="1" u="sng" dirty="0" smtClean="0"/>
          </a:p>
          <a:p>
            <a:pPr marL="0" indent="0" algn="ctr">
              <a:buNone/>
            </a:pPr>
            <a:r>
              <a:rPr lang="el-GR" sz="1600" b="1" u="sng" dirty="0" smtClean="0"/>
              <a:t>8</a:t>
            </a:r>
            <a:r>
              <a:rPr lang="el-GR" sz="1600" b="1" u="sng" dirty="0"/>
              <a:t>. ΚΛΑΔΕΜΑ ΤΗΣ ΣΥΚΙΑΣ </a:t>
            </a:r>
          </a:p>
          <a:p>
            <a:pPr marL="0" indent="0">
              <a:buNone/>
            </a:pPr>
            <a:endParaRPr lang="el-GR" sz="1600" dirty="0"/>
          </a:p>
          <a:p>
            <a:pPr marL="0" indent="0">
              <a:buNone/>
            </a:pPr>
            <a:r>
              <a:rPr lang="el-GR" sz="1600" dirty="0"/>
              <a:t>     Η συκιά διαμορφώνεται σε κυπελλοειδές σχήμα με ένα κεντρικό κορμό ύψους περίπου 100 έως 120 </a:t>
            </a:r>
            <a:r>
              <a:rPr lang="el-GR" sz="1600" dirty="0" err="1"/>
              <a:t>cm</a:t>
            </a:r>
            <a:r>
              <a:rPr lang="el-GR" sz="1600" dirty="0"/>
              <a:t> και </a:t>
            </a:r>
            <a:r>
              <a:rPr lang="el-GR" sz="1600" dirty="0" smtClean="0"/>
              <a:t>με 3 - </a:t>
            </a:r>
            <a:r>
              <a:rPr lang="el-GR" sz="1600" dirty="0"/>
              <a:t>4 κεντρικούς βραχίονες. Το ετήσιο κλάδεμα καρποφορίας γίνεται στα μέσα με τέλη Ιανουαρίου. Στα αδύναμα δέντρα κάνουμε πιο ελαφρύ κλάδεμα, ενώ σε δυνατά δέντρα πρέπει το κλάδεμα να είναι αυστηρότερο.</a:t>
            </a:r>
          </a:p>
          <a:p>
            <a:pPr marL="0" indent="0">
              <a:buNone/>
            </a:pPr>
            <a:r>
              <a:rPr lang="el-GR" sz="1600" dirty="0"/>
              <a:t>    Σκοποί του κλαδέματος είναι : </a:t>
            </a:r>
          </a:p>
          <a:p>
            <a:pPr marL="0" indent="0">
              <a:buNone/>
            </a:pPr>
            <a:r>
              <a:rPr lang="el-GR" sz="1600" dirty="0"/>
              <a:t>Α) Επαρκής αερισμός και φωτισμός της εσωτερικής κόμης του δέντρου .</a:t>
            </a:r>
          </a:p>
          <a:p>
            <a:pPr marL="0" indent="0">
              <a:buNone/>
            </a:pPr>
            <a:r>
              <a:rPr lang="el-GR" sz="1600" dirty="0"/>
              <a:t>Β) Σωστή διαμόρφωση του σχήματος και περιορισμοί του ύψους του δέντρου για να είναι ευκολότερη η συγκομιδή.</a:t>
            </a:r>
          </a:p>
          <a:p>
            <a:pPr marL="0" indent="0">
              <a:buNone/>
            </a:pPr>
            <a:r>
              <a:rPr lang="el-GR" sz="1600" dirty="0"/>
              <a:t>Γ) Η ευκολότερη πρόσβαση κάνει ευχερέστερη την εύρεση των καρπών κατά τη περίοδο της συγκομιδής.</a:t>
            </a:r>
          </a:p>
          <a:p>
            <a:pPr marL="0" indent="0">
              <a:buNone/>
            </a:pPr>
            <a:r>
              <a:rPr lang="el-GR" sz="1600" dirty="0"/>
              <a:t>Δ) Τα δέντρα που κλαδεύονται σωστά δυναμώνουν και δίνουν περισσότερους καρπούς.</a:t>
            </a:r>
          </a:p>
          <a:p>
            <a:pPr marL="0" indent="0">
              <a:buNone/>
            </a:pPr>
            <a:r>
              <a:rPr lang="el-GR" sz="1600" dirty="0"/>
              <a:t>    Ένα δυνατό δέντρο ακόμα και μετά από αυστηρό ετήσιο κλάδεμα μπορεί κατά την διάρκεια της συγκομιδής να έχει ανάπτυξη έντονη φυλλοβολία. Στη περίπτωση αυτή θα χρειαστεί και δεύτερο κλάδεμα, δηλαδή να αφαιρέσουμε όλες τις λαίμαργες βέργες που έχουν αναπτυχθεί στο εσωτερικό της συκιάς με σκοπό και πάλι τον αερισμό και φωτισμό της εσωτερικής κόμης και την </a:t>
            </a:r>
            <a:r>
              <a:rPr lang="el-GR" sz="1600" dirty="0" smtClean="0"/>
              <a:t>εύκολη</a:t>
            </a:r>
            <a:r>
              <a:rPr lang="el-GR" sz="1600" dirty="0" smtClean="0"/>
              <a:t> </a:t>
            </a:r>
            <a:r>
              <a:rPr lang="el-GR" sz="1600" dirty="0"/>
              <a:t>πρόσβαση στους καρπούς.</a:t>
            </a:r>
          </a:p>
          <a:p>
            <a:pPr marL="0" indent="0">
              <a:buNone/>
            </a:pPr>
            <a:endParaRPr lang="el-GR" sz="1600" dirty="0"/>
          </a:p>
          <a:p>
            <a:pPr marL="0" indent="0">
              <a:buNone/>
            </a:pPr>
            <a:endParaRPr lang="el-GR" sz="1600" dirty="0"/>
          </a:p>
          <a:p>
            <a:pPr marL="0" indent="0">
              <a:buNone/>
            </a:pPr>
            <a:endParaRPr lang="el-GR" sz="1600" dirty="0"/>
          </a:p>
        </p:txBody>
      </p:sp>
      <p:pic>
        <p:nvPicPr>
          <p:cNvPr id="4" name="Εικόνα 3"/>
          <p:cNvPicPr>
            <a:picLocks noChangeAspect="1"/>
          </p:cNvPicPr>
          <p:nvPr/>
        </p:nvPicPr>
        <p:blipFill>
          <a:blip r:embed="rId2" cstate="print"/>
          <a:stretch>
            <a:fillRect/>
          </a:stretch>
        </p:blipFill>
        <p:spPr>
          <a:xfrm>
            <a:off x="5572539" y="238539"/>
            <a:ext cx="6619461" cy="6619461"/>
          </a:xfrm>
          <a:prstGeom prst="rect">
            <a:avLst/>
          </a:prstGeom>
        </p:spPr>
      </p:pic>
    </p:spTree>
    <p:extLst>
      <p:ext uri="{BB962C8B-B14F-4D97-AF65-F5344CB8AC3E}">
        <p14:creationId xmlns:p14="http://schemas.microsoft.com/office/powerpoint/2010/main" val="2281158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 y="0"/>
            <a:ext cx="8078526" cy="6858000"/>
          </a:xfrm>
        </p:spPr>
        <p:txBody>
          <a:bodyPr>
            <a:normAutofit fontScale="77500" lnSpcReduction="20000"/>
          </a:bodyPr>
          <a:lstStyle/>
          <a:p>
            <a:pPr marL="0" indent="0" algn="ctr">
              <a:buNone/>
            </a:pPr>
            <a:r>
              <a:rPr lang="el-GR" sz="2100" b="1" u="sng" dirty="0"/>
              <a:t>9. ΠΟΙΚΙΛΙΕΣ ΣΥΚΩΝ ΠΕΡΙΟΧΗΣ ΚΥΜΗΣ</a:t>
            </a:r>
          </a:p>
          <a:p>
            <a:pPr marL="0" indent="0">
              <a:buNone/>
            </a:pPr>
            <a:endParaRPr lang="el-GR" sz="1900" dirty="0"/>
          </a:p>
          <a:p>
            <a:pPr marL="0" indent="0">
              <a:buNone/>
            </a:pPr>
            <a:r>
              <a:rPr lang="el-GR" sz="1900" dirty="0"/>
              <a:t>Α) </a:t>
            </a:r>
            <a:r>
              <a:rPr lang="el-GR" sz="1900" dirty="0" err="1"/>
              <a:t>Καστροβαλίσα</a:t>
            </a:r>
            <a:r>
              <a:rPr lang="el-GR" sz="1900" dirty="0"/>
              <a:t> ή </a:t>
            </a:r>
            <a:r>
              <a:rPr lang="el-GR" sz="1900" dirty="0" err="1" smtClean="0"/>
              <a:t>Σμυρνέικη</a:t>
            </a:r>
            <a:r>
              <a:rPr lang="el-GR" sz="1900" dirty="0" smtClean="0"/>
              <a:t> </a:t>
            </a:r>
            <a:endParaRPr lang="el-GR" sz="1900" dirty="0"/>
          </a:p>
          <a:p>
            <a:pPr marL="0" indent="0">
              <a:buNone/>
            </a:pPr>
            <a:r>
              <a:rPr lang="el-GR" sz="1900" dirty="0"/>
              <a:t>Ο καρπός της έχει μέτριο μέγεθος και σχήμα σφαιρικό, με μικρό λαιμό ενώ ο φλοιός της είναι πρασινοκίτρινος. Η σάρκα είναι </a:t>
            </a:r>
            <a:r>
              <a:rPr lang="el-GR" sz="1900" dirty="0" err="1"/>
              <a:t>κεχριμπαρί</a:t>
            </a:r>
            <a:r>
              <a:rPr lang="el-GR" sz="1900" dirty="0"/>
              <a:t> και πολύ γλυκιά. Ωριμάζει από τα μέσα Ιουλίου και η παραγωγή διαρκεί μέχρι τα μέσα Οκτωβρίου. Είναι ποικιλία κατάλληλη για </a:t>
            </a:r>
            <a:r>
              <a:rPr lang="el-GR" sz="1900" dirty="0" smtClean="0"/>
              <a:t>νωπή </a:t>
            </a:r>
            <a:r>
              <a:rPr lang="el-GR" sz="1900" dirty="0"/>
              <a:t>κατανάλωση, αλλά κυρίως για ξήρανση, γι’ αυτό είναι και η πλέον διαδεδομένη στην περιοχή. Σαν δέντρο είναι αρκετά παραγωγικό, φυλλοβόλο, που το ύψος της φτάνει τα 2-5 μέτρα και η διάρκεια ζωής είναι περίπου 50 χρόνια.</a:t>
            </a:r>
          </a:p>
          <a:p>
            <a:pPr marL="0" indent="0">
              <a:buNone/>
            </a:pPr>
            <a:endParaRPr lang="el-GR" sz="1900" dirty="0"/>
          </a:p>
          <a:p>
            <a:pPr marL="0" indent="0">
              <a:buNone/>
            </a:pPr>
            <a:r>
              <a:rPr lang="el-GR" sz="1900" dirty="0"/>
              <a:t>Β) Βασιλική Λευκή  </a:t>
            </a:r>
          </a:p>
          <a:p>
            <a:pPr marL="0" indent="0">
              <a:buNone/>
            </a:pPr>
            <a:r>
              <a:rPr lang="el-GR" sz="1900" dirty="0"/>
              <a:t>Ο καρπός έχει μεγάλο μέγεθος και σχήμα </a:t>
            </a:r>
            <a:r>
              <a:rPr lang="el-GR" sz="1900" dirty="0" err="1"/>
              <a:t>αχλαδόμορφο</a:t>
            </a:r>
            <a:r>
              <a:rPr lang="el-GR" sz="1900" dirty="0"/>
              <a:t>. Ο φλοιός είναι κιτρινοπράσινος με επιπόλαιες σχισμές, όταν ωριμάσουν τα σύκα. Η σάρκα είναι κόκκινη και γλυκιά. Ωριμάζει περί τα μέσα Ιουλίου και η συγκομιδή διαρκεί </a:t>
            </a:r>
            <a:r>
              <a:rPr lang="el-GR" sz="1900" dirty="0" smtClean="0"/>
              <a:t>μέχρι και τον Σεπτέμβριο</a:t>
            </a:r>
            <a:r>
              <a:rPr lang="el-GR" sz="1900" dirty="0"/>
              <a:t>. Ο καρπός της είναι πολύ νόστιμος και αρωματικός, γι’ αυτό και χρησιμοποιείται κυρίως για νωπή κατανάλωση και είναι ιδανικός για παρασκευή μαρμελάδας. </a:t>
            </a:r>
          </a:p>
          <a:p>
            <a:pPr marL="0" indent="0">
              <a:buNone/>
            </a:pPr>
            <a:endParaRPr lang="el-GR" sz="1900" dirty="0"/>
          </a:p>
          <a:p>
            <a:pPr marL="0" indent="0">
              <a:buNone/>
            </a:pPr>
            <a:endParaRPr lang="el-GR" sz="1900" dirty="0"/>
          </a:p>
          <a:p>
            <a:pPr marL="0" indent="0">
              <a:buNone/>
            </a:pPr>
            <a:r>
              <a:rPr lang="el-GR" sz="1900" dirty="0"/>
              <a:t>Γ)  Βασιλική Μαύρη </a:t>
            </a:r>
          </a:p>
          <a:p>
            <a:pPr marL="0" indent="0">
              <a:buNone/>
            </a:pPr>
            <a:r>
              <a:rPr lang="el-GR" sz="1900" dirty="0"/>
              <a:t>Ο καρπός της έχει μεγάλο μέγεθος και σχήμα </a:t>
            </a:r>
            <a:r>
              <a:rPr lang="el-GR" sz="1900" dirty="0" err="1"/>
              <a:t>αχλαδόμορφο</a:t>
            </a:r>
            <a:r>
              <a:rPr lang="el-GR" sz="1900" dirty="0"/>
              <a:t>. Το χρώμα του φλοιού τους είναι σκούρο μωβ μελανό και της σάρκας τους κοκκινωπό. Οι καρποί της μοιάζουν με αυτούς της λεύκης βασιλικής. Κοκκινωποί, νόστιμοι, αρωματικοί με γλυκιά γεύση, ιδανικοί για νωπή κατανάλωση και για παρασκευή μαρμελάδας. Είναι ποικιλία που τείνει  να εξαφανισθεί από την περιοχή της Κύμης, γι' αυτό και τα σύκα τα μαύρα βασιλικά, λόγω της καλής ποιότητας της μικρής παραγωγής, είναι δυσεύρετα.</a:t>
            </a:r>
          </a:p>
          <a:p>
            <a:pPr marL="0" indent="0">
              <a:buNone/>
            </a:pPr>
            <a:endParaRPr lang="el-GR" sz="1900" dirty="0"/>
          </a:p>
          <a:p>
            <a:pPr marL="0" indent="0">
              <a:buNone/>
            </a:pPr>
            <a:r>
              <a:rPr lang="el-GR" sz="1900" dirty="0"/>
              <a:t>Δ) Σύκα μαύρα απλά </a:t>
            </a:r>
          </a:p>
          <a:p>
            <a:pPr marL="0" indent="0">
              <a:buNone/>
            </a:pPr>
            <a:r>
              <a:rPr lang="el-GR" sz="1900" dirty="0"/>
              <a:t>Οι καρποί της έχει μέτριο και σχήμα σφαιρικό. Το χρώμα του φλοιού της είναι μελιτζανί προς το σκούρο μελανό και της σάρκας του επιφανειακά λευκό και εσωτερικά κεχριμπάρι. Ο καρπός του είναι ιδανικός για κατανάλωση και ξήρανση και αυτή η ποικιλία αρχίζει να σπανίζει στη περιοχή της Κύμης.</a:t>
            </a:r>
          </a:p>
          <a:p>
            <a:pPr marL="0" indent="0">
              <a:buNone/>
            </a:pPr>
            <a:endParaRPr lang="el-GR" sz="1600" dirty="0"/>
          </a:p>
          <a:p>
            <a:pPr marL="0" indent="0">
              <a:buNone/>
            </a:pPr>
            <a:endParaRPr lang="el-GR" sz="1600" dirty="0"/>
          </a:p>
        </p:txBody>
      </p:sp>
      <p:pic>
        <p:nvPicPr>
          <p:cNvPr id="5" name="Εικόνα 4"/>
          <p:cNvPicPr>
            <a:picLocks noChangeAspect="1"/>
          </p:cNvPicPr>
          <p:nvPr/>
        </p:nvPicPr>
        <p:blipFill>
          <a:blip r:embed="rId2" cstate="print"/>
          <a:stretch>
            <a:fillRect/>
          </a:stretch>
        </p:blipFill>
        <p:spPr>
          <a:xfrm rot="3188206">
            <a:off x="8014915" y="1563177"/>
            <a:ext cx="4895186" cy="3143250"/>
          </a:xfrm>
          <a:prstGeom prst="rect">
            <a:avLst/>
          </a:prstGeom>
        </p:spPr>
      </p:pic>
    </p:spTree>
    <p:extLst>
      <p:ext uri="{BB962C8B-B14F-4D97-AF65-F5344CB8AC3E}">
        <p14:creationId xmlns:p14="http://schemas.microsoft.com/office/powerpoint/2010/main" val="3404964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159026"/>
            <a:ext cx="5200153" cy="6698974"/>
          </a:xfrm>
        </p:spPr>
        <p:txBody>
          <a:bodyPr>
            <a:normAutofit lnSpcReduction="10000"/>
          </a:bodyPr>
          <a:lstStyle/>
          <a:p>
            <a:pPr marL="0" indent="0" algn="ctr">
              <a:buNone/>
            </a:pPr>
            <a:r>
              <a:rPr lang="el-GR" sz="2100" b="1" u="sng" dirty="0"/>
              <a:t>10. ΣΥΓΚΟΜΙΔΗ </a:t>
            </a:r>
          </a:p>
          <a:p>
            <a:pPr marL="0" indent="0">
              <a:buNone/>
            </a:pPr>
            <a:endParaRPr lang="el-GR" sz="2100" dirty="0"/>
          </a:p>
          <a:p>
            <a:pPr marL="0" indent="0">
              <a:buNone/>
            </a:pPr>
            <a:r>
              <a:rPr lang="el-GR" sz="1700" dirty="0"/>
              <a:t>    Καθώς η ωρίμανση των καρπών είναι σταδιακή, η συγκομιδή γίνεται όταν τα σύκα είναι ώριμα, δηλαδή είναι σχεδόν μαλακά και η φλούδα τους αρχίζει να σκάει. Τα φρέσκα σύκα διατηρούνται δύσκολα, ενώ δύσκολη είναι και η μεταφορά τους στις αγορές. Για αυτό το λόγο, πρέπει να γίνονται λεπτοί χειρισμοί κατά την τοποθέτηση των φρούτων σε κατάλληλες συσκευές, ώστε αυτά να μπορούν να μεταφερθούν φρέσκα και σε κατάλληλες συσκευασίες προκειμένου αυτά να μπορούν να μεταφερθούν φρέσκα και σε άριστη κατάσταση στον καταναλωτή</a:t>
            </a:r>
            <a:r>
              <a:rPr lang="el-GR" sz="1700" dirty="0" smtClean="0"/>
              <a:t>.</a:t>
            </a:r>
          </a:p>
          <a:p>
            <a:pPr marL="0" indent="0">
              <a:buNone/>
            </a:pPr>
            <a:r>
              <a:rPr lang="el-GR" sz="1700" dirty="0" smtClean="0"/>
              <a:t> </a:t>
            </a:r>
            <a:r>
              <a:rPr lang="el-GR" sz="1700" dirty="0" err="1" smtClean="0"/>
              <a:t>Σημειωτέον</a:t>
            </a:r>
            <a:r>
              <a:rPr lang="el-GR" sz="1700" dirty="0" smtClean="0"/>
              <a:t> </a:t>
            </a:r>
            <a:r>
              <a:rPr lang="el-GR" sz="1700" dirty="0"/>
              <a:t>ότι η συκιά παράγει ένα λευκό γαλακτώδες και κολλώδες υγρό που περιέχει ρητίνες, </a:t>
            </a:r>
            <a:r>
              <a:rPr lang="el-GR" sz="1700" dirty="0" err="1"/>
              <a:t>κόμμεα</a:t>
            </a:r>
            <a:r>
              <a:rPr lang="el-GR" sz="1700" dirty="0"/>
              <a:t>, ένζυμα και το οποίο προκαλεί έντονους ερεθισμούς και αλλεργίες στο δέρμα. Γι' αυτό κατά τη συγκομιδή θα πρέπει να φοράμε ένα μακρυμάνικο υποκάμισο για να μην είναι τα χέρια μας εκτεθειμένα. </a:t>
            </a:r>
          </a:p>
          <a:p>
            <a:pPr marL="0" indent="0">
              <a:buNone/>
            </a:pPr>
            <a:r>
              <a:rPr lang="el-GR" sz="1700" dirty="0"/>
              <a:t>   Στην περίπτωση, όμως, που μαζεύουμε σύκα για να τα λιάσουμε και να τα αποξηράνουμε, τότε τα σύκα αυτά θα πρέπει να είναι εντελώς ώριμα. Πολλοί </a:t>
            </a:r>
            <a:r>
              <a:rPr lang="el-GR" sz="1700" dirty="0" smtClean="0"/>
              <a:t>παραγωγοί όταν </a:t>
            </a:r>
            <a:r>
              <a:rPr lang="el-GR" sz="1700" dirty="0"/>
              <a:t>μαζεύουν σύκα για λιάσιμο, τοποθετούν ένα δίχτυ κάτω από τα δέντρα για να πέφτουν τα σύκα που έχουν ωριμάσει καλά ή καθαρίζουν πολύ καλά το χώρο κάτω από τις συκιές και μαζεύουν τα σύκα όταν πέσουν στο έδαφος</a:t>
            </a:r>
            <a:r>
              <a:rPr lang="el-GR" sz="1700" dirty="0" smtClean="0"/>
              <a:t>.</a:t>
            </a:r>
          </a:p>
          <a:p>
            <a:pPr marL="0" indent="0">
              <a:buNone/>
            </a:pPr>
            <a:endParaRPr lang="el-GR" sz="1700" dirty="0"/>
          </a:p>
          <a:p>
            <a:pPr marL="0" indent="0">
              <a:buNone/>
            </a:pPr>
            <a:endParaRPr lang="el-GR" sz="1700" dirty="0"/>
          </a:p>
          <a:p>
            <a:pPr marL="0" indent="0">
              <a:buNone/>
            </a:pPr>
            <a:endParaRPr lang="el-GR" sz="1700" dirty="0"/>
          </a:p>
          <a:p>
            <a:pPr marL="0" indent="0">
              <a:buNone/>
            </a:pPr>
            <a:endParaRPr lang="el-GR" sz="2600" dirty="0"/>
          </a:p>
        </p:txBody>
      </p:sp>
      <p:pic>
        <p:nvPicPr>
          <p:cNvPr id="4" name="Εικόνα 3"/>
          <p:cNvPicPr>
            <a:picLocks noChangeAspect="1"/>
          </p:cNvPicPr>
          <p:nvPr/>
        </p:nvPicPr>
        <p:blipFill>
          <a:blip r:embed="rId2" cstate="print"/>
          <a:stretch>
            <a:fillRect/>
          </a:stretch>
        </p:blipFill>
        <p:spPr>
          <a:xfrm>
            <a:off x="5108434" y="1105231"/>
            <a:ext cx="7083565" cy="5510254"/>
          </a:xfrm>
          <a:prstGeom prst="rect">
            <a:avLst/>
          </a:prstGeom>
        </p:spPr>
      </p:pic>
    </p:spTree>
    <p:extLst>
      <p:ext uri="{BB962C8B-B14F-4D97-AF65-F5344CB8AC3E}">
        <p14:creationId xmlns:p14="http://schemas.microsoft.com/office/powerpoint/2010/main" val="2928205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525</TotalTime>
  <Words>4582</Words>
  <Application>Microsoft Office PowerPoint</Application>
  <PresentationFormat>Ευρεία οθόνη</PresentationFormat>
  <Paragraphs>256</Paragraphs>
  <Slides>24</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24</vt:i4>
      </vt:variant>
    </vt:vector>
  </HeadingPairs>
  <TitlesOfParts>
    <vt:vector size="28" baseType="lpstr">
      <vt:lpstr>Arial</vt:lpstr>
      <vt:lpstr>Calibri</vt:lpstr>
      <vt:lpstr>Calibri Light</vt:lpstr>
      <vt:lpstr>Θέμα του Office</vt:lpstr>
      <vt:lpstr>“H συκιά και τα σύκα της Κύμης”</vt:lpstr>
      <vt:lpstr>1.Κάτι σαν εισαγωγή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11. ΤΡΟΠΟΙ ΕΠΕΞΕΡΓΑΣΙΑΣ</vt:lpstr>
      <vt:lpstr>Παρουσίαση του PowerPoint</vt:lpstr>
      <vt:lpstr>12. ΤΙ ΕΙΝΑΙ Η ΑΠΟΞΗΡΑΝΣΗ        Η αποξήρανση είναι μια φυσική μέθοδος για τη συντήρηση τροφίμων με βάση την εξάλειψη της περιεκτικότητας σε νερό των προϊόντων. Ένα ξηρό προϊόν παραμένει σε φυσική κατάσταση για μεγάλο χρονικό διάστημα, διατηρώντας οργανοληπτικές ιδιότητες και τα χαρακτηριστικά του ανέπαφα, ιδανικό για μακροχρόνια διατήρηση.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 συκιά και τα σύκα της Κύμης”</dc:title>
  <dc:creator>pc</dc:creator>
  <cp:lastModifiedBy>user</cp:lastModifiedBy>
  <cp:revision>88</cp:revision>
  <dcterms:created xsi:type="dcterms:W3CDTF">2019-06-04T16:50:38Z</dcterms:created>
  <dcterms:modified xsi:type="dcterms:W3CDTF">2023-10-18T14:43:36Z</dcterms:modified>
</cp:coreProperties>
</file>