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8"/>
  </p:notesMasterIdLst>
  <p:sldIdLst>
    <p:sldId id="256" r:id="rId2"/>
    <p:sldId id="262" r:id="rId3"/>
    <p:sldId id="263" r:id="rId4"/>
    <p:sldId id="264" r:id="rId5"/>
    <p:sldId id="265" r:id="rId6"/>
    <p:sldId id="266" r:id="rId7"/>
    <p:sldId id="267" r:id="rId8"/>
    <p:sldId id="281" r:id="rId9"/>
    <p:sldId id="257" r:id="rId10"/>
    <p:sldId id="258" r:id="rId11"/>
    <p:sldId id="259" r:id="rId12"/>
    <p:sldId id="260" r:id="rId13"/>
    <p:sldId id="261" r:id="rId14"/>
    <p:sldId id="284" r:id="rId15"/>
    <p:sldId id="287" r:id="rId16"/>
    <p:sldId id="286" r:id="rId17"/>
    <p:sldId id="289" r:id="rId18"/>
    <p:sldId id="282" r:id="rId19"/>
    <p:sldId id="269" r:id="rId20"/>
    <p:sldId id="268" r:id="rId21"/>
    <p:sldId id="270" r:id="rId22"/>
    <p:sldId id="290" r:id="rId23"/>
    <p:sldId id="291" r:id="rId24"/>
    <p:sldId id="271" r:id="rId25"/>
    <p:sldId id="272" r:id="rId26"/>
    <p:sldId id="278" r:id="rId27"/>
    <p:sldId id="273" r:id="rId28"/>
    <p:sldId id="285" r:id="rId29"/>
    <p:sldId id="274" r:id="rId30"/>
    <p:sldId id="283" r:id="rId31"/>
    <p:sldId id="275" r:id="rId32"/>
    <p:sldId id="288" r:id="rId33"/>
    <p:sldId id="276" r:id="rId34"/>
    <p:sldId id="277" r:id="rId35"/>
    <p:sldId id="280" r:id="rId36"/>
    <p:sldId id="279" r:id="rId3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6C59F6-2455-4A47-BF4D-ED5455CD4873}" type="datetimeFigureOut">
              <a:rPr lang="el-GR" smtClean="0"/>
              <a:t>13/05/22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CB2B23-500E-4022-B68F-7999B5F182D7}" type="slidenum">
              <a:rPr lang="el-GR" smtClean="0"/>
              <a:t>‹#›</a:t>
            </a:fld>
            <a:endParaRPr lang="el-GR"/>
          </a:p>
        </p:txBody>
      </p:sp>
    </p:spTree>
    <p:extLst>
      <p:ext uri="{BB962C8B-B14F-4D97-AF65-F5344CB8AC3E}">
        <p14:creationId xmlns:p14="http://schemas.microsoft.com/office/powerpoint/2010/main" val="125743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Υπότιτλο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Τίτλο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Στυλ κύριου τίτλου</a:t>
            </a:r>
            <a:endParaRPr kumimoji="0" lang="en-US"/>
          </a:p>
        </p:txBody>
      </p:sp>
      <p:cxnSp>
        <p:nvCxnSpPr>
          <p:cNvPr id="8" name="Ευθεία γραμμή σύνδεσης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Θέση ημερομηνίας 14"/>
          <p:cNvSpPr>
            <a:spLocks noGrp="1"/>
          </p:cNvSpPr>
          <p:nvPr>
            <p:ph type="dt" sz="half" idx="10"/>
          </p:nvPr>
        </p:nvSpPr>
        <p:spPr/>
        <p:txBody>
          <a:bodyPr/>
          <a:lstStyle/>
          <a:p>
            <a:fld id="{DC5E106A-FD06-47F1-B8A7-D8649128BDB3}" type="datetime1">
              <a:rPr lang="el-GR" smtClean="0"/>
              <a:t>13/05/22</a:t>
            </a:fld>
            <a:endParaRPr lang="el-GR"/>
          </a:p>
        </p:txBody>
      </p:sp>
      <p:sp>
        <p:nvSpPr>
          <p:cNvPr id="16" name="Θέση αριθμού διαφάνειας 15"/>
          <p:cNvSpPr>
            <a:spLocks noGrp="1"/>
          </p:cNvSpPr>
          <p:nvPr>
            <p:ph type="sldNum" sz="quarter" idx="11"/>
          </p:nvPr>
        </p:nvSpPr>
        <p:spPr/>
        <p:txBody>
          <a:bodyPr/>
          <a:lstStyle/>
          <a:p>
            <a:fld id="{C3B4A632-ACD5-4C01-8255-6777828EEC60}" type="slidenum">
              <a:rPr lang="el-GR" smtClean="0"/>
              <a:t>‹#›</a:t>
            </a:fld>
            <a:endParaRPr lang="el-GR"/>
          </a:p>
        </p:txBody>
      </p:sp>
      <p:sp>
        <p:nvSpPr>
          <p:cNvPr id="17" name="Θέση υποσέλιδου 16"/>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AA095608-17AE-4BDC-923F-69D4498D8387}" type="datetime1">
              <a:rPr lang="el-GR" smtClean="0"/>
              <a:t>13/05/22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3B4A632-ACD5-4C01-8255-6777828EEC60}"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F4998A0D-D150-411B-A8CF-9F64F6CACDD0}" type="datetime1">
              <a:rPr lang="el-GR" smtClean="0"/>
              <a:t>13/05/22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3B4A632-ACD5-4C01-8255-6777828EEC60}"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9" name="Θέση περιεχομένου 8"/>
          <p:cNvSpPr>
            <a:spLocks noGrp="1"/>
          </p:cNvSpPr>
          <p:nvPr>
            <p:ph idx="1"/>
          </p:nvPr>
        </p:nvSpPr>
        <p:spPr>
          <a:xfrm>
            <a:off x="457200" y="1524000"/>
            <a:ext cx="8229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Θέση ημερομηνίας 13"/>
          <p:cNvSpPr>
            <a:spLocks noGrp="1"/>
          </p:cNvSpPr>
          <p:nvPr>
            <p:ph type="dt" sz="half" idx="14"/>
          </p:nvPr>
        </p:nvSpPr>
        <p:spPr/>
        <p:txBody>
          <a:bodyPr/>
          <a:lstStyle/>
          <a:p>
            <a:fld id="{EB079BD0-77E3-4351-9169-8D3FAC93B22E}" type="datetime1">
              <a:rPr lang="el-GR" smtClean="0"/>
              <a:t>13/05/22</a:t>
            </a:fld>
            <a:endParaRPr lang="el-GR"/>
          </a:p>
        </p:txBody>
      </p:sp>
      <p:sp>
        <p:nvSpPr>
          <p:cNvPr id="15" name="Θέση αριθμού διαφάνειας 14"/>
          <p:cNvSpPr>
            <a:spLocks noGrp="1"/>
          </p:cNvSpPr>
          <p:nvPr>
            <p:ph type="sldNum" sz="quarter" idx="15"/>
          </p:nvPr>
        </p:nvSpPr>
        <p:spPr/>
        <p:txBody>
          <a:bodyPr/>
          <a:lstStyle>
            <a:lvl1pPr algn="ctr">
              <a:defRPr/>
            </a:lvl1pPr>
          </a:lstStyle>
          <a:p>
            <a:fld id="{C3B4A632-ACD5-4C01-8255-6777828EEC60}" type="slidenum">
              <a:rPr lang="el-GR" smtClean="0"/>
              <a:t>‹#›</a:t>
            </a:fld>
            <a:endParaRPr lang="el-GR"/>
          </a:p>
        </p:txBody>
      </p:sp>
      <p:sp>
        <p:nvSpPr>
          <p:cNvPr id="16" name="Θέση υποσέλιδου 15"/>
          <p:cNvSpPr>
            <a:spLocks noGrp="1"/>
          </p:cNvSpPr>
          <p:nvPr>
            <p:ph type="ftr" sz="quarter" idx="16"/>
          </p:nvPr>
        </p:nvSpPr>
        <p:spPr/>
        <p:txBody>
          <a:bodyPr/>
          <a:lstStyle/>
          <a:p>
            <a:endParaRPr lang="el-GR"/>
          </a:p>
        </p:txBody>
      </p:sp>
      <p:sp>
        <p:nvSpPr>
          <p:cNvPr id="17" name="Τίτλος 16"/>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fld id="{7030CF31-A427-4A46-92AB-488B9D336643}" type="datetime1">
              <a:rPr lang="el-GR" smtClean="0"/>
              <a:t>13/05/22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C3B4A632-ACD5-4C01-8255-6777828EEC60}" type="slidenum">
              <a:rPr lang="el-GR" smtClean="0"/>
              <a:t>‹#›</a:t>
            </a:fld>
            <a:endParaRPr lang="el-GR"/>
          </a:p>
        </p:txBody>
      </p:sp>
      <p:sp>
        <p:nvSpPr>
          <p:cNvPr id="2" name="Τίτλο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cxnSp>
        <p:nvCxnSpPr>
          <p:cNvPr id="7" name="Ευθεία γραμμή σύνδεσης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a:lstStyle/>
          <a:p>
            <a:fld id="{6E886DD7-24B4-453B-834F-CAFFD90B41BE}" type="datetime1">
              <a:rPr lang="el-GR" smtClean="0"/>
              <a:t>13/05/22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C3B4A632-ACD5-4C01-8255-6777828EEC60}"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11" name="Θέση περιεχομένου 10"/>
          <p:cNvSpPr>
            <a:spLocks noGrp="1"/>
          </p:cNvSpPr>
          <p:nvPr>
            <p:ph sz="half" idx="1"/>
          </p:nvPr>
        </p:nvSpPr>
        <p:spPr>
          <a:xfrm>
            <a:off x="457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Θέση αριθμού διαφάνειας 8"/>
          <p:cNvSpPr>
            <a:spLocks noGrp="1"/>
          </p:cNvSpPr>
          <p:nvPr>
            <p:ph type="sldNum" sz="quarter" idx="12"/>
          </p:nvPr>
        </p:nvSpPr>
        <p:spPr/>
        <p:txBody>
          <a:bodyPr/>
          <a:lstStyle/>
          <a:p>
            <a:fld id="{C3B4A632-ACD5-4C01-8255-6777828EEC60}" type="slidenum">
              <a:rPr lang="el-GR" smtClean="0"/>
              <a:t>‹#›</a:t>
            </a:fld>
            <a:endParaRPr lang="el-GR"/>
          </a:p>
        </p:txBody>
      </p:sp>
      <p:sp>
        <p:nvSpPr>
          <p:cNvPr id="8" name="Θέση υποσέλιδου 7"/>
          <p:cNvSpPr>
            <a:spLocks noGrp="1"/>
          </p:cNvSpPr>
          <p:nvPr>
            <p:ph type="ftr" sz="quarter" idx="11"/>
          </p:nvPr>
        </p:nvSpPr>
        <p:spPr/>
        <p:txBody>
          <a:bodyPr/>
          <a:lstStyle/>
          <a:p>
            <a:endParaRPr lang="el-GR"/>
          </a:p>
        </p:txBody>
      </p:sp>
      <p:sp>
        <p:nvSpPr>
          <p:cNvPr id="7" name="Θέση ημερομηνίας 6"/>
          <p:cNvSpPr>
            <a:spLocks noGrp="1"/>
          </p:cNvSpPr>
          <p:nvPr>
            <p:ph type="dt" sz="half" idx="10"/>
          </p:nvPr>
        </p:nvSpPr>
        <p:spPr/>
        <p:txBody>
          <a:bodyPr/>
          <a:lstStyle/>
          <a:p>
            <a:fld id="{2C695A21-1F03-4217-A825-1FEBCC74513D}" type="datetime1">
              <a:rPr lang="el-GR" smtClean="0"/>
              <a:t>13/05/22</a:t>
            </a:fld>
            <a:endParaRPr lang="el-GR"/>
          </a:p>
        </p:txBody>
      </p:sp>
      <p:sp>
        <p:nvSpPr>
          <p:cNvPr id="3" name="Θέση κειμένου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32" name="Θέση περιεχομένου 31"/>
          <p:cNvSpPr>
            <a:spLocks noGrp="1"/>
          </p:cNvSpPr>
          <p:nvPr>
            <p:ph sz="half" idx="2"/>
          </p:nvPr>
        </p:nvSpPr>
        <p:spPr>
          <a:xfrm>
            <a:off x="457200"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Θέση περιεχομένου 33"/>
          <p:cNvSpPr>
            <a:spLocks noGrp="1"/>
          </p:cNvSpPr>
          <p:nvPr>
            <p:ph sz="quarter" idx="4"/>
          </p:nvPr>
        </p:nvSpPr>
        <p:spPr>
          <a:xfrm>
            <a:off x="4649788"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Τίτλος 1"/>
          <p:cNvSpPr>
            <a:spLocks noGrp="1"/>
          </p:cNvSpPr>
          <p:nvPr>
            <p:ph type="title"/>
          </p:nvPr>
        </p:nvSpPr>
        <p:spPr>
          <a:xfrm>
            <a:off x="457200" y="155448"/>
            <a:ext cx="8229600" cy="1143000"/>
          </a:xfrm>
        </p:spPr>
        <p:txBody>
          <a:bodyPr anchor="b" anchorCtr="0"/>
          <a:lstStyle>
            <a:lvl1pPr>
              <a:defRPr/>
            </a:lvl1pPr>
          </a:lstStyle>
          <a:p>
            <a:r>
              <a:rPr kumimoji="0" lang="el-GR" smtClean="0"/>
              <a:t>Στυλ κύριου τίτλου</a:t>
            </a:r>
            <a:endParaRPr kumimoji="0" lang="en-US"/>
          </a:p>
        </p:txBody>
      </p:sp>
      <p:sp>
        <p:nvSpPr>
          <p:cNvPr id="12" name="Θέση κειμένου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cxnSp>
        <p:nvCxnSpPr>
          <p:cNvPr id="10" name="Ευθεία γραμμή σύνδεσης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A4E485E1-D0B6-4247-BE40-F40C27CFDB42}" type="datetime1">
              <a:rPr lang="el-GR" smtClean="0"/>
              <a:t>13/05/22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C3B4A632-ACD5-4C01-8255-6777828EEC60}"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6FF5AB6-06FB-4802-8395-25D91CED692C}" type="datetime1">
              <a:rPr lang="el-GR" smtClean="0"/>
              <a:t>13/05/22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C3B4A632-ACD5-4C01-8255-6777828EEC60}"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Θέση περιεχομένου 28"/>
          <p:cNvSpPr>
            <a:spLocks noGrp="1"/>
          </p:cNvSpPr>
          <p:nvPr>
            <p:ph sz="quarter" idx="1"/>
          </p:nvPr>
        </p:nvSpPr>
        <p:spPr>
          <a:xfrm>
            <a:off x="457200" y="457200"/>
            <a:ext cx="6248400" cy="5715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Θέση κειμένου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31" name="Τίτλο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8" name="Θέση ημερομηνίας 7"/>
          <p:cNvSpPr>
            <a:spLocks noGrp="1"/>
          </p:cNvSpPr>
          <p:nvPr>
            <p:ph type="dt" sz="half" idx="14"/>
          </p:nvPr>
        </p:nvSpPr>
        <p:spPr/>
        <p:txBody>
          <a:bodyPr/>
          <a:lstStyle/>
          <a:p>
            <a:fld id="{0EBA54CA-6F4C-4AF1-86CA-7ED11CD5A662}" type="datetime1">
              <a:rPr lang="el-GR" smtClean="0"/>
              <a:t>13/05/22</a:t>
            </a:fld>
            <a:endParaRPr lang="el-GR"/>
          </a:p>
        </p:txBody>
      </p:sp>
      <p:sp>
        <p:nvSpPr>
          <p:cNvPr id="9" name="Θέση αριθμού διαφάνειας 8"/>
          <p:cNvSpPr>
            <a:spLocks noGrp="1"/>
          </p:cNvSpPr>
          <p:nvPr>
            <p:ph type="sldNum" sz="quarter" idx="15"/>
          </p:nvPr>
        </p:nvSpPr>
        <p:spPr/>
        <p:txBody>
          <a:bodyPr/>
          <a:lstStyle/>
          <a:p>
            <a:fld id="{C3B4A632-ACD5-4C01-8255-6777828EEC60}" type="slidenum">
              <a:rPr lang="el-GR" smtClean="0"/>
              <a:t>‹#›</a:t>
            </a:fld>
            <a:endParaRPr lang="el-GR"/>
          </a:p>
        </p:txBody>
      </p:sp>
      <p:sp>
        <p:nvSpPr>
          <p:cNvPr id="10" name="Θέση υποσέλιδου 9"/>
          <p:cNvSpPr>
            <a:spLocks noGrp="1"/>
          </p:cNvSpPr>
          <p:nvPr>
            <p:ph type="ftr" sz="quarter" idx="16"/>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smtClean="0"/>
              <a:t>Κάντε κλικ στο εικονίδιο για να προσθέσετε μια εικόνα</a:t>
            </a:r>
            <a:endParaRPr kumimoji="0" lang="en-US"/>
          </a:p>
        </p:txBody>
      </p:sp>
      <p:sp>
        <p:nvSpPr>
          <p:cNvPr id="4" name="Θέση κειμένου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8" name="Θέση ημερομηνίας 7"/>
          <p:cNvSpPr>
            <a:spLocks noGrp="1"/>
          </p:cNvSpPr>
          <p:nvPr>
            <p:ph type="dt" sz="half" idx="10"/>
          </p:nvPr>
        </p:nvSpPr>
        <p:spPr/>
        <p:txBody>
          <a:bodyPr/>
          <a:lstStyle/>
          <a:p>
            <a:fld id="{B6EEF941-5F30-42BE-B120-DB2D133DCBF9}" type="datetime1">
              <a:rPr lang="el-GR" smtClean="0"/>
              <a:t>13/05/22</a:t>
            </a:fld>
            <a:endParaRPr lang="el-GR"/>
          </a:p>
        </p:txBody>
      </p:sp>
      <p:sp>
        <p:nvSpPr>
          <p:cNvPr id="9" name="Θέση αριθμού διαφάνειας 8"/>
          <p:cNvSpPr>
            <a:spLocks noGrp="1"/>
          </p:cNvSpPr>
          <p:nvPr>
            <p:ph type="sldNum" sz="quarter" idx="11"/>
          </p:nvPr>
        </p:nvSpPr>
        <p:spPr/>
        <p:txBody>
          <a:bodyPr/>
          <a:lstStyle/>
          <a:p>
            <a:fld id="{C3B4A632-ACD5-4C01-8255-6777828EEC60}" type="slidenum">
              <a:rPr lang="el-GR" smtClean="0"/>
              <a:t>‹#›</a:t>
            </a:fld>
            <a:endParaRPr lang="el-GR"/>
          </a:p>
        </p:txBody>
      </p:sp>
      <p:sp>
        <p:nvSpPr>
          <p:cNvPr id="10" name="Θέση υποσέλιδου 9"/>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Θέση κειμένου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Θέση ημερομηνίας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F03BAAD4-98EB-448F-9A08-C067F819ADCC}" type="datetime1">
              <a:rPr lang="el-GR" smtClean="0"/>
              <a:t>13/05/22</a:t>
            </a:fld>
            <a:endParaRPr lang="el-GR"/>
          </a:p>
        </p:txBody>
      </p:sp>
      <p:sp>
        <p:nvSpPr>
          <p:cNvPr id="10" name="Θέση υποσέλιδου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Θέση αριθμού διαφάνειας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C3B4A632-ACD5-4C01-8255-6777828EEC60}" type="slidenum">
              <a:rPr lang="el-GR" smtClean="0"/>
              <a:t>‹#›</a:t>
            </a:fld>
            <a:endParaRPr lang="el-GR"/>
          </a:p>
        </p:txBody>
      </p:sp>
      <p:sp>
        <p:nvSpPr>
          <p:cNvPr id="5" name="Θέση τίτλου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Στυλ κύριου τίτλου</a:t>
            </a:r>
            <a:endParaRPr kumimoji="0" lang="en-US"/>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fif"/><Relationship Id="rId1" Type="http://schemas.openxmlformats.org/officeDocument/2006/relationships/slideLayout" Target="../slideLayouts/slideLayout2.xml"/><Relationship Id="rId5" Type="http://schemas.openxmlformats.org/officeDocument/2006/relationships/image" Target="../media/image18.jfif"/><Relationship Id="rId4" Type="http://schemas.openxmlformats.org/officeDocument/2006/relationships/image" Target="../media/image17.jfif"/></Relationships>
</file>

<file path=ppt/slides/_rels/slide11.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22.jfif"/><Relationship Id="rId7" Type="http://schemas.openxmlformats.org/officeDocument/2006/relationships/image" Target="../media/image26.jfif"/><Relationship Id="rId2" Type="http://schemas.openxmlformats.org/officeDocument/2006/relationships/image" Target="../media/image21.jfif"/><Relationship Id="rId1" Type="http://schemas.openxmlformats.org/officeDocument/2006/relationships/slideLayout" Target="../slideLayouts/slideLayout2.xml"/><Relationship Id="rId6" Type="http://schemas.openxmlformats.org/officeDocument/2006/relationships/image" Target="../media/image25.jfif"/><Relationship Id="rId5" Type="http://schemas.openxmlformats.org/officeDocument/2006/relationships/image" Target="../media/image24.jfif"/><Relationship Id="rId4" Type="http://schemas.openxmlformats.org/officeDocument/2006/relationships/image" Target="../media/image23.jfif"/></Relationships>
</file>

<file path=ppt/slides/_rels/slide13.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el.wikipedia.org/wiki/%CE%A3%CE%AF%CE%B4%CE%B7%CF%81%CE%BF%CF%82" TargetMode="External"/><Relationship Id="rId3" Type="http://schemas.openxmlformats.org/officeDocument/2006/relationships/hyperlink" Target="https://el.wikipedia.org/wiki/%CE%A6%CF%85%CF%83%CE%B9%CE%BA%CF%8C_%CF%80%CE%B5%CF%81%CE%B9%CE%B2%CE%AC%CE%BB%CE%BB%CE%BF%CE%BD" TargetMode="External"/><Relationship Id="rId7" Type="http://schemas.openxmlformats.org/officeDocument/2006/relationships/hyperlink" Target="https://el.wikipedia.org/wiki/%CE%A7%CE%B1%CE%BB%CE%BA%CF%8C%CF%82"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el.wikipedia.org/wiki/%CE%91%CE%BB%CE%BF%CF%85%CE%BC%CE%AF%CE%BD%CE%B9%CE%BF" TargetMode="External"/><Relationship Id="rId5" Type="http://schemas.openxmlformats.org/officeDocument/2006/relationships/hyperlink" Target="https://el.wikipedia.org/wiki/%CE%A7%CE%B1%CF%81%CF%84%CE%AF" TargetMode="External"/><Relationship Id="rId10" Type="http://schemas.openxmlformats.org/officeDocument/2006/relationships/hyperlink" Target="https://el.wikipedia.org/wiki/%CE%A0%CE%BB%CE%B1%CF%83%CF%84%CE%B9%CE%BA%CF%8C" TargetMode="External"/><Relationship Id="rId4" Type="http://schemas.openxmlformats.org/officeDocument/2006/relationships/hyperlink" Target="https://el.wikipedia.org/wiki/%CE%93%CF%85%CE%B1%CE%BB%CE%AF" TargetMode="External"/><Relationship Id="rId9" Type="http://schemas.openxmlformats.org/officeDocument/2006/relationships/hyperlink" Target="https://el.wikipedia.org/wiki/%CE%86%CF%83%CF%86%CE%B1%CE%BB%CF%84%CE%BF%CF%82"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3.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youtu.be/MPL4HOqxj0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467544" y="1412776"/>
            <a:ext cx="8352928" cy="3744416"/>
          </a:xfrm>
        </p:spPr>
        <p:txBody>
          <a:bodyPr>
            <a:noAutofit/>
          </a:bodyPr>
          <a:lstStyle/>
          <a:p>
            <a:r>
              <a:rPr lang="el-GR" sz="1800" u="sng" dirty="0" smtClean="0">
                <a:solidFill>
                  <a:schemeClr val="accent2">
                    <a:lumMod val="50000"/>
                  </a:schemeClr>
                </a:solidFill>
              </a:rPr>
              <a:t>.</a:t>
            </a:r>
            <a:endParaRPr lang="el-GR" sz="1800" dirty="0" smtClean="0">
              <a:solidFill>
                <a:schemeClr val="accent2">
                  <a:lumMod val="50000"/>
                </a:schemeClr>
              </a:solidFill>
            </a:endParaRPr>
          </a:p>
          <a:p>
            <a:r>
              <a:rPr lang="el-GR" sz="1800" dirty="0" smtClean="0">
                <a:solidFill>
                  <a:schemeClr val="accent2">
                    <a:lumMod val="50000"/>
                  </a:schemeClr>
                </a:solidFill>
              </a:rPr>
              <a:t> </a:t>
            </a:r>
          </a:p>
          <a:p>
            <a:r>
              <a:rPr lang="el-GR" sz="1800" dirty="0" smtClean="0">
                <a:solidFill>
                  <a:schemeClr val="accent2">
                    <a:lumMod val="50000"/>
                  </a:schemeClr>
                </a:solidFill>
              </a:rPr>
              <a:t> </a:t>
            </a:r>
          </a:p>
          <a:p>
            <a:r>
              <a:rPr lang="el-GR" sz="1800" dirty="0" smtClean="0">
                <a:solidFill>
                  <a:schemeClr val="accent2">
                    <a:lumMod val="50000"/>
                  </a:schemeClr>
                </a:solidFill>
              </a:rPr>
              <a:t> </a:t>
            </a:r>
          </a:p>
          <a:p>
            <a:endParaRPr lang="el-GR" sz="1800" dirty="0">
              <a:solidFill>
                <a:schemeClr val="accent2">
                  <a:lumMod val="50000"/>
                </a:schemeClr>
              </a:solidFill>
            </a:endParaRPr>
          </a:p>
        </p:txBody>
      </p:sp>
      <p:sp>
        <p:nvSpPr>
          <p:cNvPr id="2" name="Τίτλος 1"/>
          <p:cNvSpPr>
            <a:spLocks noGrp="1"/>
          </p:cNvSpPr>
          <p:nvPr>
            <p:ph type="ctrTitle"/>
          </p:nvPr>
        </p:nvSpPr>
        <p:spPr>
          <a:xfrm>
            <a:off x="827584" y="2636912"/>
            <a:ext cx="7772400" cy="1181993"/>
          </a:xfrm>
        </p:spPr>
        <p:txBody>
          <a:bodyPr>
            <a:normAutofit fontScale="90000"/>
          </a:bodyPr>
          <a:lstStyle/>
          <a:p>
            <a:r>
              <a:rPr lang="el-GR" dirty="0" smtClean="0">
                <a:solidFill>
                  <a:schemeClr val="accent3">
                    <a:lumMod val="40000"/>
                    <a:lumOff val="60000"/>
                  </a:schemeClr>
                </a:solidFill>
                <a:effectLst>
                  <a:outerShdw blurRad="38100" dist="38100" dir="2700000" algn="tl">
                    <a:srgbClr val="000000">
                      <a:alpha val="43137"/>
                    </a:srgbClr>
                  </a:outerShdw>
                </a:effectLst>
              </a:rPr>
              <a:t> </a:t>
            </a:r>
            <a:r>
              <a:rPr lang="el-GR" sz="4400" b="1" dirty="0" smtClean="0">
                <a:solidFill>
                  <a:schemeClr val="accent3">
                    <a:lumMod val="40000"/>
                    <a:lumOff val="60000"/>
                  </a:schemeClr>
                </a:solidFill>
                <a:effectLst>
                  <a:outerShdw blurRad="38100" dist="38100" dir="2700000" algn="tl">
                    <a:srgbClr val="000000">
                      <a:alpha val="43137"/>
                    </a:srgbClr>
                  </a:outerShdw>
                </a:effectLst>
              </a:rPr>
              <a:t>Ένα περιβαλλοντικό σχολείο</a:t>
            </a:r>
            <a:r>
              <a:rPr lang="en-US" sz="4400" b="1" dirty="0" smtClean="0">
                <a:solidFill>
                  <a:schemeClr val="accent3">
                    <a:lumMod val="40000"/>
                    <a:lumOff val="60000"/>
                  </a:schemeClr>
                </a:solidFill>
                <a:effectLst>
                  <a:outerShdw blurRad="38100" dist="38100" dir="2700000" algn="tl">
                    <a:srgbClr val="000000">
                      <a:alpha val="43137"/>
                    </a:srgbClr>
                  </a:outerShdw>
                </a:effectLst>
              </a:rPr>
              <a:t>.</a:t>
            </a:r>
            <a:r>
              <a:rPr lang="el-GR" sz="4400" b="1" dirty="0">
                <a:solidFill>
                  <a:schemeClr val="accent3">
                    <a:lumMod val="40000"/>
                    <a:lumOff val="60000"/>
                  </a:schemeClr>
                </a:solidFill>
                <a:effectLst>
                  <a:outerShdw blurRad="38100" dist="38100" dir="2700000" algn="tl">
                    <a:srgbClr val="000000">
                      <a:alpha val="43137"/>
                    </a:srgbClr>
                  </a:outerShdw>
                </a:effectLst>
              </a:rPr>
              <a:t/>
            </a:r>
            <a:br>
              <a:rPr lang="el-GR" sz="4400" b="1" dirty="0">
                <a:solidFill>
                  <a:schemeClr val="accent3">
                    <a:lumMod val="40000"/>
                    <a:lumOff val="60000"/>
                  </a:schemeClr>
                </a:solidFill>
                <a:effectLst>
                  <a:outerShdw blurRad="38100" dist="38100" dir="2700000" algn="tl">
                    <a:srgbClr val="000000">
                      <a:alpha val="43137"/>
                    </a:srgbClr>
                  </a:outerShdw>
                </a:effectLst>
              </a:rPr>
            </a:br>
            <a:r>
              <a:rPr lang="el-GR" sz="4400" b="1" dirty="0" smtClean="0">
                <a:solidFill>
                  <a:schemeClr val="accent3">
                    <a:lumMod val="40000"/>
                    <a:lumOff val="60000"/>
                  </a:schemeClr>
                </a:solidFill>
                <a:effectLst>
                  <a:outerShdw blurRad="38100" dist="38100" dir="2700000" algn="tl">
                    <a:srgbClr val="000000">
                      <a:alpha val="43137"/>
                    </a:srgbClr>
                  </a:outerShdw>
                </a:effectLst>
              </a:rPr>
              <a:t>Α΄ ΕΠΑΛ ΚΑΝΤΑΝΟΥ </a:t>
            </a:r>
            <a:br>
              <a:rPr lang="el-GR" sz="4400" b="1" dirty="0" smtClean="0">
                <a:solidFill>
                  <a:schemeClr val="accent3">
                    <a:lumMod val="40000"/>
                    <a:lumOff val="60000"/>
                  </a:schemeClr>
                </a:solidFill>
                <a:effectLst>
                  <a:outerShdw blurRad="38100" dist="38100" dir="2700000" algn="tl">
                    <a:srgbClr val="000000">
                      <a:alpha val="43137"/>
                    </a:srgbClr>
                  </a:outerShdw>
                </a:effectLst>
              </a:rPr>
            </a:br>
            <a:r>
              <a:rPr lang="el-GR" sz="4400" b="1" dirty="0" smtClean="0">
                <a:solidFill>
                  <a:schemeClr val="accent3">
                    <a:lumMod val="40000"/>
                    <a:lumOff val="60000"/>
                  </a:schemeClr>
                </a:solidFill>
                <a:effectLst>
                  <a:outerShdw blurRad="38100" dist="38100" dir="2700000" algn="tl">
                    <a:srgbClr val="000000">
                      <a:alpha val="43137"/>
                    </a:srgbClr>
                  </a:outerShdw>
                </a:effectLst>
              </a:rPr>
              <a:t>ΣΧ. ΕΤΟΣ:2021-2022</a:t>
            </a:r>
            <a:r>
              <a:rPr lang="el-GR" sz="4400" dirty="0">
                <a:solidFill>
                  <a:schemeClr val="accent3">
                    <a:lumMod val="40000"/>
                    <a:lumOff val="60000"/>
                  </a:schemeClr>
                </a:solidFill>
                <a:effectLst>
                  <a:outerShdw blurRad="38100" dist="38100" dir="2700000" algn="tl">
                    <a:srgbClr val="000000">
                      <a:alpha val="43137"/>
                    </a:srgbClr>
                  </a:outerShdw>
                </a:effectLst>
              </a:rPr>
              <a:t/>
            </a:r>
            <a:br>
              <a:rPr lang="el-GR" sz="4400" dirty="0">
                <a:solidFill>
                  <a:schemeClr val="accent3">
                    <a:lumMod val="40000"/>
                    <a:lumOff val="60000"/>
                  </a:schemeClr>
                </a:solidFill>
                <a:effectLst>
                  <a:outerShdw blurRad="38100" dist="38100" dir="2700000" algn="tl">
                    <a:srgbClr val="000000">
                      <a:alpha val="43137"/>
                    </a:srgbClr>
                  </a:outerShdw>
                </a:effectLst>
              </a:rPr>
            </a:br>
            <a:endParaRPr lang="el-GR" sz="4400" dirty="0">
              <a:solidFill>
                <a:schemeClr val="accent3">
                  <a:lumMod val="40000"/>
                  <a:lumOff val="60000"/>
                </a:schemeClr>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364" y="42291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1"/>
          </p:nvPr>
        </p:nvSpPr>
        <p:spPr/>
        <p:txBody>
          <a:bodyPr/>
          <a:lstStyle/>
          <a:p>
            <a:fld id="{C3B4A632-ACD5-4C01-8255-6777828EEC60}" type="slidenum">
              <a:rPr lang="el-GR" smtClean="0"/>
              <a:t>1</a:t>
            </a:fld>
            <a:endParaRPr lang="el-GR"/>
          </a:p>
        </p:txBody>
      </p:sp>
    </p:spTree>
    <p:extLst>
      <p:ext uri="{BB962C8B-B14F-4D97-AF65-F5344CB8AC3E}">
        <p14:creationId xmlns:p14="http://schemas.microsoft.com/office/powerpoint/2010/main" val="532192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556792"/>
            <a:ext cx="6048672" cy="4525963"/>
          </a:xfrm>
        </p:spPr>
        <p:txBody>
          <a:bodyPr>
            <a:normAutofit fontScale="55000" lnSpcReduction="20000"/>
          </a:bodyPr>
          <a:lstStyle/>
          <a:p>
            <a:r>
              <a:rPr lang="el-GR" dirty="0" smtClean="0">
                <a:solidFill>
                  <a:srgbClr val="002060"/>
                </a:solidFill>
              </a:rPr>
              <a:t> </a:t>
            </a:r>
            <a:r>
              <a:rPr lang="el-GR" b="1" dirty="0">
                <a:solidFill>
                  <a:schemeClr val="accent1">
                    <a:lumMod val="50000"/>
                  </a:schemeClr>
                </a:solidFill>
                <a:effectLst>
                  <a:outerShdw blurRad="38100" dist="38100" dir="2700000" algn="tl">
                    <a:srgbClr val="000000">
                      <a:alpha val="43137"/>
                    </a:srgbClr>
                  </a:outerShdw>
                </a:effectLst>
              </a:rPr>
              <a:t>ΚΟΣΜΟΣ: </a:t>
            </a:r>
            <a:r>
              <a:rPr lang="el-GR" dirty="0">
                <a:solidFill>
                  <a:schemeClr val="accent1">
                    <a:lumMod val="50000"/>
                  </a:schemeClr>
                </a:solidFill>
                <a:effectLst>
                  <a:outerShdw blurRad="38100" dist="38100" dir="2700000" algn="tl">
                    <a:srgbClr val="000000">
                      <a:alpha val="43137"/>
                    </a:srgbClr>
                  </a:outerShdw>
                </a:effectLst>
              </a:rPr>
              <a:t>Για την συνέχεια της λίστας μας με τα ανθεκτικά φυτά στον ήλιο και τη ζέστη ο Κόσμος είναι ένα πανέμορφο ετήσιο λουλούδι που κατάγεται από την περιοχή του Μεξικού με </a:t>
            </a:r>
            <a:r>
              <a:rPr lang="el-GR" dirty="0" smtClean="0">
                <a:solidFill>
                  <a:schemeClr val="accent1">
                    <a:lumMod val="50000"/>
                  </a:schemeClr>
                </a:solidFill>
                <a:effectLst>
                  <a:outerShdw blurRad="38100" dist="38100" dir="2700000" algn="tl">
                    <a:srgbClr val="000000">
                      <a:alpha val="43137"/>
                    </a:srgbClr>
                  </a:outerShdw>
                </a:effectLst>
              </a:rPr>
              <a:t>υπέροχα </a:t>
            </a:r>
            <a:r>
              <a:rPr lang="el-GR" dirty="0">
                <a:solidFill>
                  <a:schemeClr val="accent1">
                    <a:lumMod val="50000"/>
                  </a:schemeClr>
                </a:solidFill>
                <a:effectLst>
                  <a:outerShdw blurRad="38100" dist="38100" dir="2700000" algn="tl">
                    <a:srgbClr val="000000">
                      <a:alpha val="43137"/>
                    </a:srgbClr>
                  </a:outerShdw>
                </a:effectLst>
              </a:rPr>
              <a:t>άνθη σε αποχρώσεις που ξεκινούν από το λευκό και φτάνουν ως το σκούρο κόκκινο. </a:t>
            </a:r>
          </a:p>
          <a:p>
            <a:pPr marL="0" indent="0">
              <a:buNone/>
            </a:pPr>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ΠΕΝΤΑΣ</a:t>
            </a:r>
            <a:r>
              <a:rPr lang="el-GR" dirty="0">
                <a:solidFill>
                  <a:schemeClr val="accent1">
                    <a:lumMod val="50000"/>
                  </a:schemeClr>
                </a:solidFill>
                <a:effectLst>
                  <a:outerShdw blurRad="38100" dist="38100" dir="2700000" algn="tl">
                    <a:srgbClr val="000000">
                      <a:alpha val="43137"/>
                    </a:srgbClr>
                  </a:outerShdw>
                </a:effectLst>
              </a:rPr>
              <a:t>: Αρκετοί δεν γνωρίζουν τον Πεντά, ένα χαμηλής </a:t>
            </a:r>
            <a:r>
              <a:rPr lang="el-GR" dirty="0" smtClean="0">
                <a:solidFill>
                  <a:schemeClr val="accent1">
                    <a:lumMod val="50000"/>
                  </a:schemeClr>
                </a:solidFill>
                <a:effectLst>
                  <a:outerShdw blurRad="38100" dist="38100" dir="2700000" algn="tl">
                    <a:srgbClr val="000000">
                      <a:alpha val="43137"/>
                    </a:srgbClr>
                  </a:outerShdw>
                </a:effectLst>
              </a:rPr>
              <a:t>ανάπτυξης </a:t>
            </a:r>
            <a:r>
              <a:rPr lang="el-GR" dirty="0">
                <a:solidFill>
                  <a:schemeClr val="accent1">
                    <a:lumMod val="50000"/>
                  </a:schemeClr>
                </a:solidFill>
                <a:effectLst>
                  <a:outerShdw blurRad="38100" dist="38100" dir="2700000" algn="tl">
                    <a:srgbClr val="000000">
                      <a:alpha val="43137"/>
                    </a:srgbClr>
                  </a:outerShdw>
                </a:effectLst>
              </a:rPr>
              <a:t>φυτό που ξεχωρίζει για τα εντυπωσιακά πολυάριθμα λουλούδια του που μοιάζουν με  αστεράκια και παρουσιάζει αρκετή ανθεκτικότητα στη ζέστη, στον ήλιο και στις υψηλές θερμοκρασίες</a:t>
            </a:r>
            <a:r>
              <a:rPr lang="el-GR" dirty="0" smtClean="0">
                <a:solidFill>
                  <a:schemeClr val="accent1">
                    <a:lumMod val="50000"/>
                  </a:schemeClr>
                </a:solidFill>
                <a:effectLst>
                  <a:outerShdw blurRad="38100" dist="38100" dir="2700000" algn="tl">
                    <a:srgbClr val="000000">
                      <a:alpha val="43137"/>
                    </a:srgbClr>
                  </a:outerShdw>
                </a:effectLst>
              </a:rPr>
              <a:t>.</a:t>
            </a:r>
            <a:endParaRPr lang="el-GR" dirty="0">
              <a:solidFill>
                <a:schemeClr val="accent1">
                  <a:lumMod val="50000"/>
                </a:schemeClr>
              </a:solidFill>
              <a:effectLst>
                <a:outerShdw blurRad="38100" dist="38100" dir="2700000" algn="tl">
                  <a:srgbClr val="000000">
                    <a:alpha val="43137"/>
                  </a:srgbClr>
                </a:outerShdw>
              </a:effectLst>
            </a:endParaRPr>
          </a:p>
          <a:p>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ΠΛΟΥΜΠΑΓΚΟ: </a:t>
            </a:r>
            <a:r>
              <a:rPr lang="el-GR" dirty="0">
                <a:solidFill>
                  <a:schemeClr val="accent1">
                    <a:lumMod val="50000"/>
                  </a:schemeClr>
                </a:solidFill>
                <a:effectLst>
                  <a:outerShdw blurRad="38100" dist="38100" dir="2700000" algn="tl">
                    <a:srgbClr val="000000">
                      <a:alpha val="43137"/>
                    </a:srgbClr>
                  </a:outerShdw>
                </a:effectLst>
              </a:rPr>
              <a:t>Με πυκνό γυαλιστερό φύλλωμα και πλούσια </a:t>
            </a:r>
            <a:r>
              <a:rPr lang="el-GR" dirty="0" smtClean="0">
                <a:solidFill>
                  <a:schemeClr val="accent1">
                    <a:lumMod val="50000"/>
                  </a:schemeClr>
                </a:solidFill>
                <a:effectLst>
                  <a:outerShdw blurRad="38100" dist="38100" dir="2700000" algn="tl">
                    <a:srgbClr val="000000">
                      <a:alpha val="43137"/>
                    </a:srgbClr>
                  </a:outerShdw>
                </a:effectLst>
              </a:rPr>
              <a:t>ανθοφορία. </a:t>
            </a:r>
            <a:r>
              <a:rPr lang="el-GR" dirty="0">
                <a:solidFill>
                  <a:schemeClr val="accent1">
                    <a:lumMod val="50000"/>
                  </a:schemeClr>
                </a:solidFill>
                <a:effectLst>
                  <a:outerShdw blurRad="38100" dist="38100" dir="2700000" algn="tl">
                    <a:srgbClr val="000000">
                      <a:alpha val="43137"/>
                    </a:srgbClr>
                  </a:outerShdw>
                </a:effectLst>
              </a:rPr>
              <a:t>Είναι ανθεκτικό στης υψηλές θερμοκρασίες. </a:t>
            </a:r>
          </a:p>
          <a:p>
            <a:pPr marL="0" indent="0">
              <a:buNone/>
            </a:pPr>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ΛΑΝΤΑΝΑ:</a:t>
            </a:r>
            <a:r>
              <a:rPr lang="el-GR" dirty="0">
                <a:solidFill>
                  <a:schemeClr val="accent1">
                    <a:lumMod val="50000"/>
                  </a:schemeClr>
                </a:solidFill>
                <a:effectLst>
                  <a:outerShdw blurRad="38100" dist="38100" dir="2700000" algn="tl">
                    <a:srgbClr val="000000">
                      <a:alpha val="43137"/>
                    </a:srgbClr>
                  </a:outerShdw>
                </a:effectLst>
              </a:rPr>
              <a:t> </a:t>
            </a:r>
            <a:r>
              <a:rPr lang="el-GR" dirty="0" smtClean="0">
                <a:solidFill>
                  <a:schemeClr val="accent1">
                    <a:lumMod val="50000"/>
                  </a:schemeClr>
                </a:solidFill>
                <a:effectLst>
                  <a:outerShdw blurRad="38100" dist="38100" dir="2700000" algn="tl">
                    <a:srgbClr val="000000">
                      <a:alpha val="43137"/>
                    </a:srgbClr>
                  </a:outerShdw>
                </a:effectLst>
              </a:rPr>
              <a:t>Μια άλλη ασφαλής </a:t>
            </a:r>
            <a:r>
              <a:rPr lang="el-GR" dirty="0">
                <a:solidFill>
                  <a:schemeClr val="accent1">
                    <a:lumMod val="50000"/>
                  </a:schemeClr>
                </a:solidFill>
                <a:effectLst>
                  <a:outerShdw blurRad="38100" dist="38100" dir="2700000" algn="tl">
                    <a:srgbClr val="000000">
                      <a:alpha val="43137"/>
                    </a:srgbClr>
                  </a:outerShdw>
                </a:effectLst>
              </a:rPr>
              <a:t>επιλογή για έντονη </a:t>
            </a:r>
            <a:r>
              <a:rPr lang="el-GR" dirty="0" smtClean="0">
                <a:solidFill>
                  <a:schemeClr val="accent1">
                    <a:lumMod val="50000"/>
                  </a:schemeClr>
                </a:solidFill>
                <a:effectLst>
                  <a:outerShdw blurRad="38100" dist="38100" dir="2700000" algn="tl">
                    <a:srgbClr val="000000">
                      <a:alpha val="43137"/>
                    </a:srgbClr>
                  </a:outerShdw>
                </a:effectLst>
              </a:rPr>
              <a:t>ηλιοφάνεια </a:t>
            </a:r>
            <a:r>
              <a:rPr lang="el-GR" dirty="0">
                <a:solidFill>
                  <a:schemeClr val="accent1">
                    <a:lumMod val="50000"/>
                  </a:schemeClr>
                </a:solidFill>
                <a:effectLst>
                  <a:outerShdw blurRad="38100" dist="38100" dir="2700000" algn="tl">
                    <a:srgbClr val="000000">
                      <a:alpha val="43137"/>
                    </a:srgbClr>
                  </a:outerShdw>
                </a:effectLst>
              </a:rPr>
              <a:t>και υψηλές θερμοκρασίες είναι η ανθεκτική </a:t>
            </a:r>
            <a:r>
              <a:rPr lang="el-GR" dirty="0" err="1">
                <a:solidFill>
                  <a:schemeClr val="accent1">
                    <a:lumMod val="50000"/>
                  </a:schemeClr>
                </a:solidFill>
                <a:effectLst>
                  <a:outerShdw blurRad="38100" dist="38100" dir="2700000" algn="tl">
                    <a:srgbClr val="000000">
                      <a:alpha val="43137"/>
                    </a:srgbClr>
                  </a:outerShdw>
                </a:effectLst>
              </a:rPr>
              <a:t>Λαντάνα</a:t>
            </a:r>
            <a:r>
              <a:rPr lang="el-GR" dirty="0">
                <a:solidFill>
                  <a:schemeClr val="accent1">
                    <a:lumMod val="50000"/>
                  </a:schemeClr>
                </a:solidFill>
                <a:effectLst>
                  <a:outerShdw blurRad="38100" dist="38100" dir="2700000" algn="tl">
                    <a:srgbClr val="000000">
                      <a:alpha val="43137"/>
                    </a:srgbClr>
                  </a:outerShdw>
                </a:effectLst>
              </a:rPr>
              <a:t>, γνωστός καλλωπιστικό θάμνος με τα χαρακτηριστικά μικρά άνθη σε κόκκινο, πορτοκαλί, λευκό, κίτρινο, και ροζέ χρώμα που διαρκούν από το μήνα Μάιο μέχρι το Νοέμβριο</a:t>
            </a:r>
            <a:r>
              <a:rPr lang="el-GR" u="sng" dirty="0">
                <a:solidFill>
                  <a:srgbClr val="002060"/>
                </a:solidFill>
              </a:rPr>
              <a:t>. </a:t>
            </a:r>
            <a:endParaRPr lang="el-GR" dirty="0">
              <a:solidFill>
                <a:srgbClr val="002060"/>
              </a:solidFill>
            </a:endParaRPr>
          </a:p>
          <a:p>
            <a:pPr marL="0" indent="0">
              <a:buNone/>
            </a:pPr>
            <a:endParaRPr lang="el-GR" dirty="0" smtClean="0">
              <a:solidFill>
                <a:schemeClr val="accent2">
                  <a:lumMod val="50000"/>
                </a:schemeClr>
              </a:solidFill>
            </a:endParaRPr>
          </a:p>
        </p:txBody>
      </p:sp>
      <p:sp>
        <p:nvSpPr>
          <p:cNvPr id="2" name="Τίτλος 1"/>
          <p:cNvSpPr>
            <a:spLocks noGrp="1"/>
          </p:cNvSpPr>
          <p:nvPr>
            <p:ph type="title"/>
          </p:nvPr>
        </p:nvSpPr>
        <p:spPr/>
        <p:txBody>
          <a:bodyPr/>
          <a:lstStyle/>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165" y="1412776"/>
            <a:ext cx="1611263" cy="1095003"/>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267" y="2708920"/>
            <a:ext cx="1251222" cy="1233488"/>
          </a:xfrm>
          <a:prstGeom prst="rect">
            <a:avLst/>
          </a:prstGeom>
          <a:ln>
            <a:noFill/>
          </a:ln>
          <a:effectLst>
            <a:outerShdw blurRad="292100" dist="139700" dir="2700000" algn="tl" rotWithShape="0">
              <a:srgbClr val="333333">
                <a:alpha val="65000"/>
              </a:srgbClr>
            </a:outerShdw>
          </a:effectLst>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267" y="4154613"/>
            <a:ext cx="737758" cy="642539"/>
          </a:xfrm>
          <a:prstGeom prst="rect">
            <a:avLst/>
          </a:prstGeom>
          <a:ln>
            <a:noFill/>
          </a:ln>
          <a:effectLst>
            <a:outerShdw blurRad="292100" dist="139700" dir="2700000" algn="tl" rotWithShape="0">
              <a:srgbClr val="333333">
                <a:alpha val="65000"/>
              </a:srgbClr>
            </a:outerShdw>
          </a:effectLst>
        </p:spPr>
      </p:pic>
      <p:pic>
        <p:nvPicPr>
          <p:cNvPr id="7" name="Εικόνα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0354" y="4941168"/>
            <a:ext cx="1596161" cy="950986"/>
          </a:xfrm>
          <a:prstGeom prst="rect">
            <a:avLst/>
          </a:prstGeom>
          <a:ln>
            <a:noFill/>
          </a:ln>
          <a:effectLst>
            <a:outerShdw blurRad="292100" dist="139700" dir="2700000" algn="tl" rotWithShape="0">
              <a:srgbClr val="333333">
                <a:alpha val="65000"/>
              </a:srgbClr>
            </a:outerShdw>
          </a:effectLst>
        </p:spPr>
      </p:pic>
      <p:sp>
        <p:nvSpPr>
          <p:cNvPr id="8" name="Θέση αριθμού διαφάνειας 7"/>
          <p:cNvSpPr>
            <a:spLocks noGrp="1"/>
          </p:cNvSpPr>
          <p:nvPr>
            <p:ph type="sldNum" sz="quarter" idx="15"/>
          </p:nvPr>
        </p:nvSpPr>
        <p:spPr/>
        <p:txBody>
          <a:bodyPr/>
          <a:lstStyle/>
          <a:p>
            <a:fld id="{C3B4A632-ACD5-4C01-8255-6777828EEC60}" type="slidenum">
              <a:rPr lang="el-GR" smtClean="0"/>
              <a:t>10</a:t>
            </a:fld>
            <a:endParaRPr lang="el-GR"/>
          </a:p>
        </p:txBody>
      </p:sp>
    </p:spTree>
    <p:extLst>
      <p:ext uri="{BB962C8B-B14F-4D97-AF65-F5344CB8AC3E}">
        <p14:creationId xmlns:p14="http://schemas.microsoft.com/office/powerpoint/2010/main" val="1236919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95536" y="1484784"/>
            <a:ext cx="6336704" cy="4572000"/>
          </a:xfrm>
        </p:spPr>
        <p:txBody>
          <a:bodyPr>
            <a:normAutofit/>
          </a:bodyPr>
          <a:lstStyle/>
          <a:p>
            <a:r>
              <a:rPr lang="el-GR" sz="1800" b="1" dirty="0">
                <a:solidFill>
                  <a:schemeClr val="accent6">
                    <a:lumMod val="75000"/>
                  </a:schemeClr>
                </a:solidFill>
                <a:effectLst>
                  <a:outerShdw blurRad="38100" dist="38100" dir="2700000" algn="tl">
                    <a:srgbClr val="000000">
                      <a:alpha val="43137"/>
                    </a:srgbClr>
                  </a:outerShdw>
                </a:effectLst>
              </a:rPr>
              <a:t>ΠΟΤΡΟΥΛΑΚΑ: </a:t>
            </a:r>
            <a:r>
              <a:rPr lang="el-GR" sz="1800" dirty="0">
                <a:solidFill>
                  <a:schemeClr val="accent6">
                    <a:lumMod val="75000"/>
                  </a:schemeClr>
                </a:solidFill>
                <a:effectLst>
                  <a:outerShdw blurRad="38100" dist="38100" dir="2700000" algn="tl">
                    <a:srgbClr val="000000">
                      <a:alpha val="43137"/>
                    </a:srgbClr>
                  </a:outerShdw>
                </a:effectLst>
              </a:rPr>
              <a:t>Αν θέλουμε ένα φυτό για τον βραχόκηπο μας ανθεκτικό στην ξηρασία τη ζέστη και τον ήλιο, η </a:t>
            </a:r>
            <a:r>
              <a:rPr lang="el-GR" sz="1800" dirty="0" err="1">
                <a:solidFill>
                  <a:schemeClr val="accent6">
                    <a:lumMod val="75000"/>
                  </a:schemeClr>
                </a:solidFill>
                <a:effectLst>
                  <a:outerShdw blurRad="38100" dist="38100" dir="2700000" algn="tl">
                    <a:srgbClr val="000000">
                      <a:alpha val="43137"/>
                    </a:srgbClr>
                  </a:outerShdw>
                </a:effectLst>
              </a:rPr>
              <a:t>Πορτούλακα</a:t>
            </a:r>
            <a:r>
              <a:rPr lang="el-GR" sz="1800" dirty="0">
                <a:solidFill>
                  <a:schemeClr val="accent6">
                    <a:lumMod val="75000"/>
                  </a:schemeClr>
                </a:solidFill>
                <a:effectLst>
                  <a:outerShdw blurRad="38100" dist="38100" dir="2700000" algn="tl">
                    <a:srgbClr val="000000">
                      <a:alpha val="43137"/>
                    </a:srgbClr>
                  </a:outerShdw>
                </a:effectLst>
              </a:rPr>
              <a:t>, γνωστή και ως μεταξάκι είναι η καλύτερη επιλογή. </a:t>
            </a:r>
          </a:p>
          <a:p>
            <a:pPr marL="0" indent="0">
              <a:buNone/>
            </a:pPr>
            <a:r>
              <a:rPr lang="el-GR" sz="1800" dirty="0">
                <a:solidFill>
                  <a:schemeClr val="accent6">
                    <a:lumMod val="75000"/>
                  </a:schemeClr>
                </a:solidFill>
                <a:effectLst>
                  <a:outerShdw blurRad="38100" dist="38100" dir="2700000" algn="tl">
                    <a:srgbClr val="000000">
                      <a:alpha val="43137"/>
                    </a:srgbClr>
                  </a:outerShdw>
                </a:effectLst>
              </a:rPr>
              <a:t> </a:t>
            </a:r>
          </a:p>
          <a:p>
            <a:r>
              <a:rPr lang="el-GR" sz="1800" b="1" dirty="0">
                <a:solidFill>
                  <a:schemeClr val="accent6">
                    <a:lumMod val="75000"/>
                  </a:schemeClr>
                </a:solidFill>
                <a:effectLst>
                  <a:outerShdw blurRad="38100" dist="38100" dir="2700000" algn="tl">
                    <a:srgbClr val="000000">
                      <a:alpha val="43137"/>
                    </a:srgbClr>
                  </a:outerShdw>
                </a:effectLst>
              </a:rPr>
              <a:t>ΒΕΡΒΕΝΑ: </a:t>
            </a:r>
            <a:r>
              <a:rPr lang="el-GR" sz="1800" dirty="0">
                <a:solidFill>
                  <a:schemeClr val="accent6">
                    <a:lumMod val="75000"/>
                  </a:schemeClr>
                </a:solidFill>
                <a:effectLst>
                  <a:outerShdw blurRad="38100" dist="38100" dir="2700000" algn="tl">
                    <a:srgbClr val="000000">
                      <a:alpha val="43137"/>
                    </a:srgbClr>
                  </a:outerShdw>
                </a:effectLst>
              </a:rPr>
              <a:t>Ένα πανέμορφο καλλωπιστικό φυτό για το καλοκαίρι είναι η </a:t>
            </a:r>
            <a:r>
              <a:rPr lang="el-GR" sz="1800" dirty="0" err="1">
                <a:solidFill>
                  <a:schemeClr val="accent6">
                    <a:lumMod val="75000"/>
                  </a:schemeClr>
                </a:solidFill>
                <a:effectLst>
                  <a:outerShdw blurRad="38100" dist="38100" dir="2700000" algn="tl">
                    <a:srgbClr val="000000">
                      <a:alpha val="43137"/>
                    </a:srgbClr>
                  </a:outerShdw>
                </a:effectLst>
              </a:rPr>
              <a:t>Βερβένα</a:t>
            </a:r>
            <a:r>
              <a:rPr lang="el-GR" sz="1800" dirty="0">
                <a:solidFill>
                  <a:schemeClr val="accent6">
                    <a:lumMod val="75000"/>
                  </a:schemeClr>
                </a:solidFill>
                <a:effectLst>
                  <a:outerShdw blurRad="38100" dist="38100" dir="2700000" algn="tl">
                    <a:srgbClr val="000000">
                      <a:alpha val="43137"/>
                    </a:srgbClr>
                  </a:outerShdw>
                </a:effectLst>
              </a:rPr>
              <a:t>, </a:t>
            </a:r>
            <a:r>
              <a:rPr lang="el-GR" sz="1800" dirty="0" smtClean="0">
                <a:solidFill>
                  <a:schemeClr val="accent6">
                    <a:lumMod val="75000"/>
                  </a:schemeClr>
                </a:solidFill>
                <a:effectLst>
                  <a:outerShdw blurRad="38100" dist="38100" dir="2700000" algn="tl">
                    <a:srgbClr val="000000">
                      <a:alpha val="43137"/>
                    </a:srgbClr>
                  </a:outerShdw>
                </a:effectLst>
              </a:rPr>
              <a:t>πολυετές </a:t>
            </a:r>
            <a:r>
              <a:rPr lang="el-GR" sz="1800" dirty="0">
                <a:solidFill>
                  <a:schemeClr val="accent6">
                    <a:lumMod val="75000"/>
                  </a:schemeClr>
                </a:solidFill>
                <a:effectLst>
                  <a:outerShdw blurRad="38100" dist="38100" dir="2700000" algn="tl">
                    <a:srgbClr val="000000">
                      <a:alpha val="43137"/>
                    </a:srgbClr>
                  </a:outerShdw>
                </a:effectLst>
              </a:rPr>
              <a:t>ποώδες φυτό εδαφοκάλυψης με μικρά λουλούδια σε λευκό, κίτρινο, κόκκινο, </a:t>
            </a:r>
            <a:r>
              <a:rPr lang="el-GR" sz="1800" dirty="0" smtClean="0">
                <a:solidFill>
                  <a:schemeClr val="accent6">
                    <a:lumMod val="75000"/>
                  </a:schemeClr>
                </a:solidFill>
                <a:effectLst>
                  <a:outerShdw blurRad="38100" dist="38100" dir="2700000" algn="tl">
                    <a:srgbClr val="000000">
                      <a:alpha val="43137"/>
                    </a:srgbClr>
                  </a:outerShdw>
                </a:effectLst>
              </a:rPr>
              <a:t>μωβ, μπλε </a:t>
            </a:r>
            <a:r>
              <a:rPr lang="el-GR" sz="1800" dirty="0">
                <a:solidFill>
                  <a:schemeClr val="accent6">
                    <a:lumMod val="75000"/>
                  </a:schemeClr>
                </a:solidFill>
                <a:effectLst>
                  <a:outerShdw blurRad="38100" dist="38100" dir="2700000" algn="tl">
                    <a:srgbClr val="000000">
                      <a:alpha val="43137"/>
                    </a:srgbClr>
                  </a:outerShdw>
                </a:effectLst>
              </a:rPr>
              <a:t>και </a:t>
            </a:r>
            <a:r>
              <a:rPr lang="el-GR" sz="1800" dirty="0" smtClean="0">
                <a:solidFill>
                  <a:schemeClr val="accent6">
                    <a:lumMod val="75000"/>
                  </a:schemeClr>
                </a:solidFill>
                <a:effectLst>
                  <a:outerShdw blurRad="38100" dist="38100" dir="2700000" algn="tl">
                    <a:srgbClr val="000000">
                      <a:alpha val="43137"/>
                    </a:srgbClr>
                  </a:outerShdw>
                </a:effectLst>
              </a:rPr>
              <a:t>ροζ </a:t>
            </a:r>
            <a:r>
              <a:rPr lang="el-GR" sz="1800" dirty="0">
                <a:solidFill>
                  <a:schemeClr val="accent6">
                    <a:lumMod val="75000"/>
                  </a:schemeClr>
                </a:solidFill>
                <a:effectLst>
                  <a:outerShdw blurRad="38100" dist="38100" dir="2700000" algn="tl">
                    <a:srgbClr val="000000">
                      <a:alpha val="43137"/>
                    </a:srgbClr>
                  </a:outerShdw>
                </a:effectLst>
              </a:rPr>
              <a:t>χρώμα. Με καταγωγή από την Νότια </a:t>
            </a:r>
            <a:r>
              <a:rPr lang="el-GR" sz="1800" dirty="0" smtClean="0">
                <a:solidFill>
                  <a:schemeClr val="accent6">
                    <a:lumMod val="75000"/>
                  </a:schemeClr>
                </a:solidFill>
                <a:effectLst>
                  <a:outerShdw blurRad="38100" dist="38100" dir="2700000" algn="tl">
                    <a:srgbClr val="000000">
                      <a:alpha val="43137"/>
                    </a:srgbClr>
                  </a:outerShdw>
                </a:effectLst>
              </a:rPr>
              <a:t>Αμερική.</a:t>
            </a:r>
            <a:endParaRPr lang="el-GR" sz="1800" dirty="0">
              <a:solidFill>
                <a:schemeClr val="accent6">
                  <a:lumMod val="75000"/>
                </a:schemeClr>
              </a:solidFill>
              <a:effectLst>
                <a:outerShdw blurRad="38100" dist="38100" dir="2700000" algn="tl">
                  <a:srgbClr val="000000">
                    <a:alpha val="43137"/>
                  </a:srgbClr>
                </a:outerShdw>
              </a:effectLst>
            </a:endParaRPr>
          </a:p>
        </p:txBody>
      </p:sp>
      <p:sp>
        <p:nvSpPr>
          <p:cNvPr id="3" name="Τίτλος 2"/>
          <p:cNvSpPr>
            <a:spLocks noGrp="1"/>
          </p:cNvSpPr>
          <p:nvPr>
            <p:ph type="title"/>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256" y="1484784"/>
            <a:ext cx="1692796" cy="1239019"/>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2996952"/>
            <a:ext cx="1647837" cy="1160731"/>
          </a:xfrm>
          <a:prstGeom prst="rect">
            <a:avLst/>
          </a:prstGeom>
          <a:ln>
            <a:noFill/>
          </a:ln>
          <a:effectLst>
            <a:outerShdw blurRad="292100" dist="139700" dir="2700000" algn="tl" rotWithShape="0">
              <a:srgbClr val="333333">
                <a:alpha val="65000"/>
              </a:srgbClr>
            </a:outerShdw>
          </a:effectLst>
        </p:spPr>
      </p:pic>
      <p:sp>
        <p:nvSpPr>
          <p:cNvPr id="6" name="Θέση αριθμού διαφάνειας 5"/>
          <p:cNvSpPr>
            <a:spLocks noGrp="1"/>
          </p:cNvSpPr>
          <p:nvPr>
            <p:ph type="sldNum" sz="quarter" idx="15"/>
          </p:nvPr>
        </p:nvSpPr>
        <p:spPr/>
        <p:txBody>
          <a:bodyPr/>
          <a:lstStyle/>
          <a:p>
            <a:fld id="{C3B4A632-ACD5-4C01-8255-6777828EEC60}" type="slidenum">
              <a:rPr lang="el-GR" smtClean="0"/>
              <a:t>11</a:t>
            </a:fld>
            <a:endParaRPr lang="el-GR"/>
          </a:p>
        </p:txBody>
      </p:sp>
    </p:spTree>
    <p:extLst>
      <p:ext uri="{BB962C8B-B14F-4D97-AF65-F5344CB8AC3E}">
        <p14:creationId xmlns:p14="http://schemas.microsoft.com/office/powerpoint/2010/main" val="1181911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79512" y="1124744"/>
            <a:ext cx="5400600" cy="5544616"/>
          </a:xfrm>
        </p:spPr>
        <p:txBody>
          <a:bodyPr>
            <a:normAutofit fontScale="55000" lnSpcReduction="20000"/>
          </a:bodyPr>
          <a:lstStyle/>
          <a:p>
            <a:r>
              <a:rPr lang="el-GR" b="1" dirty="0">
                <a:solidFill>
                  <a:schemeClr val="accent1">
                    <a:lumMod val="50000"/>
                  </a:schemeClr>
                </a:solidFill>
                <a:effectLst>
                  <a:outerShdw blurRad="38100" dist="38100" dir="2700000" algn="tl">
                    <a:srgbClr val="000000">
                      <a:alpha val="43137"/>
                    </a:srgbClr>
                  </a:outerShdw>
                </a:effectLst>
              </a:rPr>
              <a:t>ΠΑΝΣΕΣ:  </a:t>
            </a:r>
            <a:r>
              <a:rPr lang="el-GR" dirty="0">
                <a:solidFill>
                  <a:schemeClr val="accent1">
                    <a:lumMod val="50000"/>
                  </a:schemeClr>
                </a:solidFill>
                <a:effectLst>
                  <a:outerShdw blurRad="38100" dist="38100" dir="2700000" algn="tl">
                    <a:srgbClr val="000000">
                      <a:alpha val="43137"/>
                    </a:srgbClr>
                  </a:outerShdw>
                </a:effectLst>
              </a:rPr>
              <a:t>Μένουν ανθισμένοι για μεγάλο χρονικό διάστημα και μπορείς να τους </a:t>
            </a:r>
            <a:r>
              <a:rPr lang="el-GR" dirty="0" smtClean="0">
                <a:solidFill>
                  <a:schemeClr val="accent1">
                    <a:lumMod val="50000"/>
                  </a:schemeClr>
                </a:solidFill>
                <a:effectLst>
                  <a:outerShdw blurRad="38100" dist="38100" dir="2700000" algn="tl">
                    <a:srgbClr val="000000">
                      <a:alpha val="43137"/>
                    </a:srgbClr>
                  </a:outerShdw>
                </a:effectLst>
              </a:rPr>
              <a:t>βρεις </a:t>
            </a:r>
            <a:r>
              <a:rPr lang="el-GR" dirty="0">
                <a:solidFill>
                  <a:schemeClr val="accent1">
                    <a:lumMod val="50000"/>
                  </a:schemeClr>
                </a:solidFill>
                <a:effectLst>
                  <a:outerShdw blurRad="38100" dist="38100" dir="2700000" algn="tl">
                    <a:srgbClr val="000000">
                      <a:alpha val="43137"/>
                    </a:srgbClr>
                  </a:outerShdw>
                </a:effectLst>
              </a:rPr>
              <a:t>σε διάφορα χρώματα.</a:t>
            </a:r>
          </a:p>
          <a:p>
            <a:pPr marL="0" indent="0">
              <a:buNone/>
            </a:pPr>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ΧΕΙΜΕΡΙΝΟ </a:t>
            </a:r>
            <a:r>
              <a:rPr lang="el-GR" b="1" dirty="0" smtClean="0">
                <a:solidFill>
                  <a:schemeClr val="accent1">
                    <a:lumMod val="50000"/>
                  </a:schemeClr>
                </a:solidFill>
                <a:effectLst>
                  <a:outerShdw blurRad="38100" dist="38100" dir="2700000" algn="tl">
                    <a:srgbClr val="000000">
                      <a:alpha val="43137"/>
                    </a:srgbClr>
                  </a:outerShdw>
                </a:effectLst>
              </a:rPr>
              <a:t>ΓΙΑΣΕΜ:  </a:t>
            </a:r>
            <a:r>
              <a:rPr lang="el-GR" dirty="0">
                <a:solidFill>
                  <a:schemeClr val="accent1">
                    <a:lumMod val="50000"/>
                  </a:schemeClr>
                </a:solidFill>
                <a:effectLst>
                  <a:outerShdw blurRad="38100" dist="38100" dir="2700000" algn="tl">
                    <a:srgbClr val="000000">
                      <a:alpha val="43137"/>
                    </a:srgbClr>
                  </a:outerShdw>
                </a:effectLst>
              </a:rPr>
              <a:t>Αντέχει ιδιαίτερα τον χειμώνα και είναι άοσμο.</a:t>
            </a:r>
          </a:p>
          <a:p>
            <a:pPr marL="0" indent="0">
              <a:buNone/>
            </a:pPr>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ΙΛΗΞ:  </a:t>
            </a:r>
            <a:r>
              <a:rPr lang="el-GR" dirty="0">
                <a:solidFill>
                  <a:schemeClr val="accent1">
                    <a:lumMod val="50000"/>
                  </a:schemeClr>
                </a:solidFill>
                <a:effectLst>
                  <a:outerShdw blurRad="38100" dist="38100" dir="2700000" algn="tl">
                    <a:srgbClr val="000000">
                      <a:alpha val="43137"/>
                    </a:srgbClr>
                  </a:outerShdw>
                </a:effectLst>
              </a:rPr>
              <a:t>Έχει μεγάλη ανθεκτικότητα στο κρύο.</a:t>
            </a:r>
          </a:p>
          <a:p>
            <a:pPr marL="0" indent="0">
              <a:buNone/>
            </a:pPr>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ΛΙΛΙΟΥΜ:  </a:t>
            </a:r>
            <a:r>
              <a:rPr lang="el-GR" dirty="0">
                <a:solidFill>
                  <a:schemeClr val="accent1">
                    <a:lumMod val="50000"/>
                  </a:schemeClr>
                </a:solidFill>
                <a:effectLst>
                  <a:outerShdw blurRad="38100" dist="38100" dir="2700000" algn="tl">
                    <a:srgbClr val="000000">
                      <a:alpha val="43137"/>
                    </a:srgbClr>
                  </a:outerShdw>
                </a:effectLst>
              </a:rPr>
              <a:t>Είναι ανθεκτικό τον χειμώνα </a:t>
            </a:r>
            <a:r>
              <a:rPr lang="el-GR" dirty="0" smtClean="0">
                <a:solidFill>
                  <a:schemeClr val="accent1">
                    <a:lumMod val="50000"/>
                  </a:schemeClr>
                </a:solidFill>
                <a:effectLst>
                  <a:outerShdw blurRad="38100" dist="38100" dir="2700000" algn="tl">
                    <a:srgbClr val="000000">
                      <a:alpha val="43137"/>
                    </a:srgbClr>
                  </a:outerShdw>
                </a:effectLst>
              </a:rPr>
              <a:t>αλλά </a:t>
            </a:r>
            <a:r>
              <a:rPr lang="el-GR" dirty="0">
                <a:solidFill>
                  <a:schemeClr val="accent1">
                    <a:lumMod val="50000"/>
                  </a:schemeClr>
                </a:solidFill>
                <a:effectLst>
                  <a:outerShdw blurRad="38100" dist="38100" dir="2700000" algn="tl">
                    <a:srgbClr val="000000">
                      <a:alpha val="43137"/>
                    </a:srgbClr>
                  </a:outerShdw>
                </a:effectLst>
              </a:rPr>
              <a:t>δεν αντέχει σε παγετούς, το συναντάς ανθισμένο στα τέλη του χειμώνα και στις αρχές της άνοιξης.</a:t>
            </a:r>
          </a:p>
          <a:p>
            <a:pPr marL="0" indent="0">
              <a:buNone/>
            </a:pPr>
            <a:endParaRPr lang="el-GR" dirty="0">
              <a:solidFill>
                <a:schemeClr val="accent1">
                  <a:lumMod val="50000"/>
                </a:schemeClr>
              </a:solidFill>
              <a:effectLst>
                <a:outerShdw blurRad="38100" dist="38100" dir="2700000" algn="tl">
                  <a:srgbClr val="000000">
                    <a:alpha val="43137"/>
                  </a:srgbClr>
                </a:outerShdw>
              </a:effectLst>
            </a:endParaRPr>
          </a:p>
          <a:p>
            <a:r>
              <a:rPr lang="el-GR" b="1" dirty="0">
                <a:solidFill>
                  <a:schemeClr val="accent1">
                    <a:lumMod val="50000"/>
                  </a:schemeClr>
                </a:solidFill>
                <a:effectLst>
                  <a:outerShdw blurRad="38100" dist="38100" dir="2700000" algn="tl">
                    <a:srgbClr val="000000">
                      <a:alpha val="43137"/>
                    </a:srgbClr>
                  </a:outerShdw>
                </a:effectLst>
              </a:rPr>
              <a:t>ΑΛΥΣΣΟΣ:  </a:t>
            </a:r>
            <a:r>
              <a:rPr lang="el-GR" dirty="0">
                <a:solidFill>
                  <a:schemeClr val="accent1">
                    <a:lumMod val="50000"/>
                  </a:schemeClr>
                </a:solidFill>
                <a:effectLst>
                  <a:outerShdw blurRad="38100" dist="38100" dir="2700000" algn="tl">
                    <a:srgbClr val="000000">
                      <a:alpha val="43137"/>
                    </a:srgbClr>
                  </a:outerShdw>
                </a:effectLst>
              </a:rPr>
              <a:t>Αντέχει σε μικρούς παγετούς, είναι από τα καλύτερα φυτά το χειμώνα και μπορείς να το βρεις σε αποχρώσεις </a:t>
            </a:r>
            <a:r>
              <a:rPr lang="el-GR" dirty="0" smtClean="0">
                <a:solidFill>
                  <a:schemeClr val="accent1">
                    <a:lumMod val="50000"/>
                  </a:schemeClr>
                </a:solidFill>
                <a:effectLst>
                  <a:outerShdw blurRad="38100" dist="38100" dir="2700000" algn="tl">
                    <a:srgbClr val="000000">
                      <a:alpha val="43137"/>
                    </a:srgbClr>
                  </a:outerShdw>
                </a:effectLst>
              </a:rPr>
              <a:t>κυρίως </a:t>
            </a:r>
            <a:r>
              <a:rPr lang="el-GR" dirty="0">
                <a:solidFill>
                  <a:schemeClr val="accent1">
                    <a:lumMod val="50000"/>
                  </a:schemeClr>
                </a:solidFill>
                <a:effectLst>
                  <a:outerShdw blurRad="38100" dist="38100" dir="2700000" algn="tl">
                    <a:srgbClr val="000000">
                      <a:alpha val="43137"/>
                    </a:srgbClr>
                  </a:outerShdw>
                </a:effectLst>
              </a:rPr>
              <a:t>σε μοβ, ροζ, και λευκό.</a:t>
            </a:r>
          </a:p>
          <a:p>
            <a:pPr marL="0" indent="0">
              <a:buNone/>
            </a:pPr>
            <a:r>
              <a:rPr lang="el-GR" dirty="0">
                <a:solidFill>
                  <a:schemeClr val="accent1">
                    <a:lumMod val="50000"/>
                  </a:schemeClr>
                </a:solidFill>
                <a:effectLst>
                  <a:outerShdw blurRad="38100" dist="38100" dir="2700000" algn="tl">
                    <a:srgbClr val="000000">
                      <a:alpha val="43137"/>
                    </a:srgbClr>
                  </a:outerShdw>
                </a:effectLst>
              </a:rPr>
              <a:t> </a:t>
            </a:r>
          </a:p>
          <a:p>
            <a:r>
              <a:rPr lang="el-GR" b="1" dirty="0">
                <a:solidFill>
                  <a:schemeClr val="accent1">
                    <a:lumMod val="50000"/>
                  </a:schemeClr>
                </a:solidFill>
                <a:effectLst>
                  <a:outerShdw blurRad="38100" dist="38100" dir="2700000" algn="tl">
                    <a:srgbClr val="000000">
                      <a:alpha val="43137"/>
                    </a:srgbClr>
                  </a:outerShdw>
                </a:effectLst>
              </a:rPr>
              <a:t>ΚΑΜΕΛΙΑ:  </a:t>
            </a:r>
            <a:r>
              <a:rPr lang="el-GR" dirty="0">
                <a:solidFill>
                  <a:schemeClr val="accent1">
                    <a:lumMod val="50000"/>
                  </a:schemeClr>
                </a:solidFill>
                <a:effectLst>
                  <a:outerShdw blurRad="38100" dist="38100" dir="2700000" algn="tl">
                    <a:srgbClr val="000000">
                      <a:alpha val="43137"/>
                    </a:srgbClr>
                  </a:outerShdw>
                </a:effectLst>
              </a:rPr>
              <a:t>Ανθίζει κατά την διάρκεια του χειμώνα και τα ποιο ήπια κλίματα την ευνοούν περισσότερο, </a:t>
            </a:r>
            <a:r>
              <a:rPr lang="el-GR" dirty="0" smtClean="0">
                <a:solidFill>
                  <a:schemeClr val="accent1">
                    <a:lumMod val="50000"/>
                  </a:schemeClr>
                </a:solidFill>
                <a:effectLst>
                  <a:outerShdw blurRad="38100" dist="38100" dir="2700000" algn="tl">
                    <a:srgbClr val="000000">
                      <a:alpha val="43137"/>
                    </a:srgbClr>
                  </a:outerShdw>
                </a:effectLst>
              </a:rPr>
              <a:t>εκτίθεται </a:t>
            </a:r>
            <a:r>
              <a:rPr lang="el-GR" dirty="0">
                <a:solidFill>
                  <a:schemeClr val="accent1">
                    <a:lumMod val="50000"/>
                  </a:schemeClr>
                </a:solidFill>
                <a:effectLst>
                  <a:outerShdw blurRad="38100" dist="38100" dir="2700000" algn="tl">
                    <a:srgbClr val="000000">
                      <a:alpha val="43137"/>
                    </a:srgbClr>
                  </a:outerShdw>
                </a:effectLst>
              </a:rPr>
              <a:t>στον ήλιο 5 με 7 ώρες την ημέρα.</a:t>
            </a:r>
          </a:p>
          <a:p>
            <a:pPr marL="0" indent="0">
              <a:buNone/>
            </a:pPr>
            <a:r>
              <a:rPr lang="el-GR" dirty="0">
                <a:solidFill>
                  <a:schemeClr val="accent1">
                    <a:lumMod val="50000"/>
                  </a:schemeClr>
                </a:solidFill>
                <a:effectLst>
                  <a:outerShdw blurRad="38100" dist="38100" dir="2700000" algn="tl">
                    <a:srgbClr val="000000">
                      <a:alpha val="43137"/>
                    </a:srgbClr>
                  </a:outerShdw>
                </a:effectLst>
              </a:rPr>
              <a:t> </a:t>
            </a:r>
          </a:p>
          <a:p>
            <a:r>
              <a:rPr lang="el-GR" b="1" dirty="0">
                <a:solidFill>
                  <a:schemeClr val="accent1">
                    <a:lumMod val="50000"/>
                  </a:schemeClr>
                </a:solidFill>
                <a:effectLst>
                  <a:outerShdw blurRad="38100" dist="38100" dir="2700000" algn="tl">
                    <a:srgbClr val="000000">
                      <a:alpha val="43137"/>
                    </a:srgbClr>
                  </a:outerShdw>
                </a:effectLst>
              </a:rPr>
              <a:t>ΙΡΙΔΑ: </a:t>
            </a:r>
            <a:r>
              <a:rPr lang="el-GR" dirty="0">
                <a:solidFill>
                  <a:schemeClr val="accent1">
                    <a:lumMod val="50000"/>
                  </a:schemeClr>
                </a:solidFill>
                <a:effectLst>
                  <a:outerShdw blurRad="38100" dist="38100" dir="2700000" algn="tl">
                    <a:srgbClr val="000000">
                      <a:alpha val="43137"/>
                    </a:srgbClr>
                  </a:outerShdw>
                </a:effectLst>
              </a:rPr>
              <a:t>Χρειάζεται τον χειμερινό ήλιο για να ανθίσει , οι αποχρώσεις είναι μπλε και μοβ.</a:t>
            </a:r>
          </a:p>
          <a:p>
            <a:endParaRPr lang="el-GR" dirty="0">
              <a:solidFill>
                <a:schemeClr val="accent1">
                  <a:lumMod val="50000"/>
                </a:schemeClr>
              </a:solidFill>
              <a:effectLst>
                <a:outerShdw blurRad="38100" dist="38100" dir="2700000" algn="tl">
                  <a:srgbClr val="000000">
                    <a:alpha val="43137"/>
                  </a:srgbClr>
                </a:outerShdw>
              </a:effectLst>
            </a:endParaRPr>
          </a:p>
          <a:p>
            <a:endParaRPr lang="el-GR" dirty="0"/>
          </a:p>
        </p:txBody>
      </p:sp>
      <p:sp>
        <p:nvSpPr>
          <p:cNvPr id="3" name="Τίτλος 2"/>
          <p:cNvSpPr>
            <a:spLocks noGrp="1"/>
          </p:cNvSpPr>
          <p:nvPr>
            <p:ph type="title"/>
          </p:nvPr>
        </p:nvSpPr>
        <p:spPr>
          <a:xfrm>
            <a:off x="395536" y="548680"/>
            <a:ext cx="8229600" cy="936104"/>
          </a:xfrm>
        </p:spPr>
        <p:txBody>
          <a:bodyPr>
            <a:normAutofit fontScale="90000"/>
          </a:bodyPr>
          <a:lstStyle/>
          <a:p>
            <a:r>
              <a:rPr lang="el-GR" b="1" u="sng" dirty="0">
                <a:solidFill>
                  <a:schemeClr val="accent3">
                    <a:lumMod val="40000"/>
                    <a:lumOff val="60000"/>
                  </a:schemeClr>
                </a:solidFill>
                <a:effectLst>
                  <a:outerShdw blurRad="38100" dist="38100" dir="2700000" algn="tl">
                    <a:srgbClr val="000000">
                      <a:alpha val="43137"/>
                    </a:srgbClr>
                  </a:outerShdw>
                </a:effectLst>
              </a:rPr>
              <a:t>ΑΝΘΕΚΤΙΚΑ ΛΟΥΛΟΥΔΙΑ ΣΤΟ ΚΡΥΟ </a:t>
            </a:r>
            <a:r>
              <a:rPr lang="el-GR" dirty="0">
                <a:solidFill>
                  <a:schemeClr val="bg2">
                    <a:lumMod val="75000"/>
                  </a:schemeClr>
                </a:solidFill>
                <a:effectLst/>
              </a:rPr>
              <a:t/>
            </a:r>
            <a:br>
              <a:rPr lang="el-GR" dirty="0">
                <a:solidFill>
                  <a:schemeClr val="bg2">
                    <a:lumMod val="75000"/>
                  </a:schemeClr>
                </a:solidFill>
                <a:effectLst/>
              </a:rPr>
            </a:br>
            <a:endParaRPr lang="el-GR" dirty="0">
              <a:solidFill>
                <a:schemeClr val="bg2">
                  <a:lumMod val="75000"/>
                </a:schemeClr>
              </a:solidFill>
            </a:endParaRP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6083" y="975791"/>
            <a:ext cx="1372394" cy="671975"/>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986" y="1841603"/>
            <a:ext cx="786709" cy="504056"/>
          </a:xfrm>
          <a:prstGeom prst="rect">
            <a:avLst/>
          </a:prstGeom>
          <a:ln>
            <a:noFill/>
          </a:ln>
          <a:effectLst>
            <a:outerShdw blurRad="292100" dist="139700" dir="2700000" algn="tl" rotWithShape="0">
              <a:srgbClr val="333333">
                <a:alpha val="65000"/>
              </a:srgbClr>
            </a:outerShdw>
          </a:effectLst>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6083" y="2492896"/>
            <a:ext cx="459724" cy="691552"/>
          </a:xfrm>
          <a:prstGeom prst="rect">
            <a:avLst/>
          </a:prstGeom>
          <a:ln>
            <a:noFill/>
          </a:ln>
          <a:effectLst>
            <a:outerShdw blurRad="292100" dist="139700" dir="2700000" algn="tl" rotWithShape="0">
              <a:srgbClr val="333333">
                <a:alpha val="65000"/>
              </a:srgbClr>
            </a:outerShdw>
          </a:effectLst>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083" y="3295787"/>
            <a:ext cx="620142" cy="732487"/>
          </a:xfrm>
          <a:prstGeom prst="rect">
            <a:avLst/>
          </a:prstGeom>
          <a:ln>
            <a:noFill/>
          </a:ln>
          <a:effectLst>
            <a:outerShdw blurRad="292100" dist="139700" dir="2700000" algn="tl" rotWithShape="0">
              <a:srgbClr val="333333">
                <a:alpha val="65000"/>
              </a:srgbClr>
            </a:outerShdw>
          </a:effectLst>
        </p:spPr>
      </p:pic>
      <p:pic>
        <p:nvPicPr>
          <p:cNvPr id="9" name="Εικόνα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6083" y="4112951"/>
            <a:ext cx="717072" cy="717072"/>
          </a:xfrm>
          <a:prstGeom prst="rect">
            <a:avLst/>
          </a:prstGeom>
          <a:ln>
            <a:noFill/>
          </a:ln>
          <a:effectLst>
            <a:outerShdw blurRad="292100" dist="139700" dir="2700000" algn="tl" rotWithShape="0">
              <a:srgbClr val="333333">
                <a:alpha val="65000"/>
              </a:srgbClr>
            </a:outerShdw>
          </a:effectLst>
        </p:spPr>
      </p:pic>
      <p:pic>
        <p:nvPicPr>
          <p:cNvPr id="10" name="Εικόνα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986" y="5013176"/>
            <a:ext cx="645113" cy="682571"/>
          </a:xfrm>
          <a:prstGeom prst="rect">
            <a:avLst/>
          </a:prstGeom>
          <a:ln>
            <a:noFill/>
          </a:ln>
          <a:effectLst>
            <a:outerShdw blurRad="292100" dist="139700" dir="2700000" algn="tl" rotWithShape="0">
              <a:srgbClr val="333333">
                <a:alpha val="65000"/>
              </a:srgbClr>
            </a:outerShdw>
          </a:effectLst>
        </p:spPr>
      </p:pic>
      <p:pic>
        <p:nvPicPr>
          <p:cNvPr id="11" name="Εικόνα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6083" y="5751165"/>
            <a:ext cx="1296145" cy="762000"/>
          </a:xfrm>
          <a:prstGeom prst="rect">
            <a:avLst/>
          </a:prstGeom>
          <a:ln>
            <a:noFill/>
          </a:ln>
          <a:effectLst>
            <a:outerShdw blurRad="292100" dist="139700" dir="2700000" algn="tl" rotWithShape="0">
              <a:srgbClr val="333333">
                <a:alpha val="65000"/>
              </a:srgbClr>
            </a:outerShdw>
          </a:effectLst>
        </p:spPr>
      </p:pic>
      <p:sp>
        <p:nvSpPr>
          <p:cNvPr id="6" name="Θέση αριθμού διαφάνειας 5"/>
          <p:cNvSpPr>
            <a:spLocks noGrp="1"/>
          </p:cNvSpPr>
          <p:nvPr>
            <p:ph type="sldNum" sz="quarter" idx="15"/>
          </p:nvPr>
        </p:nvSpPr>
        <p:spPr/>
        <p:txBody>
          <a:bodyPr/>
          <a:lstStyle/>
          <a:p>
            <a:fld id="{C3B4A632-ACD5-4C01-8255-6777828EEC60}" type="slidenum">
              <a:rPr lang="el-GR" smtClean="0"/>
              <a:t>12</a:t>
            </a:fld>
            <a:endParaRPr lang="el-GR"/>
          </a:p>
        </p:txBody>
      </p:sp>
    </p:spTree>
    <p:extLst>
      <p:ext uri="{BB962C8B-B14F-4D97-AF65-F5344CB8AC3E}">
        <p14:creationId xmlns:p14="http://schemas.microsoft.com/office/powerpoint/2010/main" val="2883990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524000"/>
            <a:ext cx="5915000" cy="4425280"/>
          </a:xfrm>
        </p:spPr>
        <p:txBody>
          <a:bodyPr/>
          <a:lstStyle/>
          <a:p>
            <a:r>
              <a:rPr lang="el-GR" sz="1800" b="1" dirty="0">
                <a:solidFill>
                  <a:schemeClr val="accent1">
                    <a:lumMod val="50000"/>
                  </a:schemeClr>
                </a:solidFill>
                <a:effectLst>
                  <a:outerShdw blurRad="38100" dist="38100" dir="2700000" algn="tl">
                    <a:srgbClr val="000000">
                      <a:alpha val="43137"/>
                    </a:srgbClr>
                  </a:outerShdw>
                </a:effectLst>
              </a:rPr>
              <a:t>ΦΛΟΞΑΚΙ: </a:t>
            </a:r>
            <a:r>
              <a:rPr lang="el-GR" sz="1800" dirty="0">
                <a:solidFill>
                  <a:schemeClr val="accent1">
                    <a:lumMod val="50000"/>
                  </a:schemeClr>
                </a:solidFill>
                <a:effectLst>
                  <a:outerShdw blurRad="38100" dist="38100" dir="2700000" algn="tl">
                    <a:srgbClr val="000000">
                      <a:alpha val="43137"/>
                    </a:srgbClr>
                  </a:outerShdw>
                </a:effectLst>
              </a:rPr>
              <a:t>Ανθίζει όλο το χρόνο και </a:t>
            </a:r>
            <a:r>
              <a:rPr lang="el-GR" sz="1800" dirty="0" smtClean="0">
                <a:solidFill>
                  <a:schemeClr val="accent1">
                    <a:lumMod val="50000"/>
                  </a:schemeClr>
                </a:solidFill>
                <a:effectLst>
                  <a:outerShdw blurRad="38100" dist="38100" dir="2700000" algn="tl">
                    <a:srgbClr val="000000">
                      <a:alpha val="43137"/>
                    </a:srgbClr>
                  </a:outerShdw>
                </a:effectLst>
              </a:rPr>
              <a:t>μπορείς </a:t>
            </a:r>
            <a:r>
              <a:rPr lang="el-GR" sz="1800" dirty="0">
                <a:solidFill>
                  <a:schemeClr val="accent1">
                    <a:lumMod val="50000"/>
                  </a:schemeClr>
                </a:solidFill>
                <a:effectLst>
                  <a:outerShdw blurRad="38100" dist="38100" dir="2700000" algn="tl">
                    <a:srgbClr val="000000">
                      <a:alpha val="43137"/>
                    </a:srgbClr>
                  </a:outerShdw>
                </a:effectLst>
              </a:rPr>
              <a:t>να το </a:t>
            </a:r>
            <a:r>
              <a:rPr lang="el-GR" sz="1800" dirty="0" smtClean="0">
                <a:solidFill>
                  <a:schemeClr val="accent1">
                    <a:lumMod val="50000"/>
                  </a:schemeClr>
                </a:solidFill>
                <a:effectLst>
                  <a:outerShdw blurRad="38100" dist="38100" dir="2700000" algn="tl">
                    <a:srgbClr val="000000">
                      <a:alpha val="43137"/>
                    </a:srgbClr>
                  </a:outerShdw>
                </a:effectLst>
              </a:rPr>
              <a:t>βρεις </a:t>
            </a:r>
            <a:r>
              <a:rPr lang="el-GR" sz="1800" dirty="0">
                <a:solidFill>
                  <a:schemeClr val="accent1">
                    <a:lumMod val="50000"/>
                  </a:schemeClr>
                </a:solidFill>
                <a:effectLst>
                  <a:outerShdw blurRad="38100" dist="38100" dir="2700000" algn="tl">
                    <a:srgbClr val="000000">
                      <a:alpha val="43137"/>
                    </a:srgbClr>
                  </a:outerShdw>
                </a:effectLst>
              </a:rPr>
              <a:t>σε </a:t>
            </a:r>
            <a:r>
              <a:rPr lang="el-GR" sz="1800" dirty="0" smtClean="0">
                <a:solidFill>
                  <a:schemeClr val="accent1">
                    <a:lumMod val="50000"/>
                  </a:schemeClr>
                </a:solidFill>
                <a:effectLst>
                  <a:outerShdw blurRad="38100" dist="38100" dir="2700000" algn="tl">
                    <a:srgbClr val="000000">
                      <a:alpha val="43137"/>
                    </a:srgbClr>
                  </a:outerShdw>
                </a:effectLst>
              </a:rPr>
              <a:t>φωτεινό </a:t>
            </a:r>
            <a:r>
              <a:rPr lang="el-GR" sz="1800" dirty="0">
                <a:solidFill>
                  <a:schemeClr val="accent1">
                    <a:lumMod val="50000"/>
                  </a:schemeClr>
                </a:solidFill>
                <a:effectLst>
                  <a:outerShdw blurRad="38100" dist="38100" dir="2700000" algn="tl">
                    <a:srgbClr val="000000">
                      <a:alpha val="43137"/>
                    </a:srgbClr>
                  </a:outerShdw>
                </a:effectLst>
              </a:rPr>
              <a:t>ροζ, λευκό, βυσσινί και σκούρο μοβ, δεν χρειάζεται </a:t>
            </a:r>
            <a:r>
              <a:rPr lang="el-GR" sz="1800" dirty="0" smtClean="0">
                <a:solidFill>
                  <a:schemeClr val="accent1">
                    <a:lumMod val="50000"/>
                  </a:schemeClr>
                </a:solidFill>
                <a:effectLst>
                  <a:outerShdw blurRad="38100" dist="38100" dir="2700000" algn="tl">
                    <a:srgbClr val="000000">
                      <a:alpha val="43137"/>
                    </a:srgbClr>
                  </a:outerShdw>
                </a:effectLst>
              </a:rPr>
              <a:t>ιδιαίτερη </a:t>
            </a:r>
            <a:r>
              <a:rPr lang="el-GR" sz="1800" dirty="0">
                <a:solidFill>
                  <a:schemeClr val="accent1">
                    <a:lumMod val="50000"/>
                  </a:schemeClr>
                </a:solidFill>
                <a:effectLst>
                  <a:outerShdw blurRad="38100" dist="38100" dir="2700000" algn="tl">
                    <a:srgbClr val="000000">
                      <a:alpha val="43137"/>
                    </a:srgbClr>
                  </a:outerShdw>
                </a:effectLst>
              </a:rPr>
              <a:t>φροντίδα και ιδανική περίοδος για να το φυτέψεις είναι η άνοιξη</a:t>
            </a:r>
            <a:r>
              <a:rPr lang="el-GR" sz="1800" dirty="0" smtClean="0">
                <a:solidFill>
                  <a:schemeClr val="accent1">
                    <a:lumMod val="50000"/>
                  </a:schemeClr>
                </a:solidFill>
                <a:effectLst>
                  <a:outerShdw blurRad="38100" dist="38100" dir="2700000" algn="tl">
                    <a:srgbClr val="000000">
                      <a:alpha val="43137"/>
                    </a:srgbClr>
                  </a:outerShdw>
                </a:effectLst>
              </a:rPr>
              <a:t>.</a:t>
            </a:r>
            <a:endParaRPr lang="en-US" sz="1800" dirty="0" smtClean="0">
              <a:solidFill>
                <a:schemeClr val="accent1">
                  <a:lumMod val="50000"/>
                </a:schemeClr>
              </a:solidFill>
              <a:effectLst>
                <a:outerShdw blurRad="38100" dist="38100" dir="2700000" algn="tl">
                  <a:srgbClr val="000000">
                    <a:alpha val="43137"/>
                  </a:srgbClr>
                </a:outerShdw>
              </a:effectLst>
            </a:endParaRPr>
          </a:p>
          <a:p>
            <a:pPr marL="0" indent="0">
              <a:buNone/>
            </a:pPr>
            <a:r>
              <a:rPr lang="el-GR" sz="1800" dirty="0">
                <a:solidFill>
                  <a:schemeClr val="accent1">
                    <a:lumMod val="50000"/>
                  </a:schemeClr>
                </a:solidFill>
                <a:effectLst>
                  <a:outerShdw blurRad="38100" dist="38100" dir="2700000" algn="tl">
                    <a:srgbClr val="000000">
                      <a:alpha val="43137"/>
                    </a:srgbClr>
                  </a:outerShdw>
                </a:effectLst>
              </a:rPr>
              <a:t> </a:t>
            </a:r>
          </a:p>
          <a:p>
            <a:r>
              <a:rPr lang="el-GR" sz="1800" b="1" dirty="0">
                <a:solidFill>
                  <a:schemeClr val="accent1">
                    <a:lumMod val="50000"/>
                  </a:schemeClr>
                </a:solidFill>
                <a:effectLst>
                  <a:outerShdw blurRad="38100" dist="38100" dir="2700000" algn="tl">
                    <a:srgbClr val="000000">
                      <a:alpha val="43137"/>
                    </a:srgbClr>
                  </a:outerShdw>
                </a:effectLst>
              </a:rPr>
              <a:t>ΚΥΚΛΑΜΙΝΟ: </a:t>
            </a:r>
            <a:r>
              <a:rPr lang="el-GR" sz="1800" dirty="0">
                <a:solidFill>
                  <a:schemeClr val="accent1">
                    <a:lumMod val="50000"/>
                  </a:schemeClr>
                </a:solidFill>
                <a:effectLst>
                  <a:outerShdw blurRad="38100" dist="38100" dir="2700000" algn="tl">
                    <a:srgbClr val="000000">
                      <a:alpha val="43137"/>
                    </a:srgbClr>
                  </a:outerShdw>
                </a:effectLst>
              </a:rPr>
              <a:t>Το κυκλάμινο είναι ένα αγαπημένο χειμωνιάτικο λουλούδι με ροζ, μωβ, κόκκινο, λευκά ή δίχρωμα άνθη. Του αρέσει η υγρασία και όχι </a:t>
            </a:r>
            <a:r>
              <a:rPr lang="el-GR" sz="1800" dirty="0" smtClean="0">
                <a:solidFill>
                  <a:schemeClr val="accent1">
                    <a:lumMod val="50000"/>
                  </a:schemeClr>
                </a:solidFill>
                <a:effectLst>
                  <a:outerShdw blurRad="38100" dist="38100" dir="2700000" algn="tl">
                    <a:srgbClr val="000000">
                      <a:alpha val="43137"/>
                    </a:srgbClr>
                  </a:outerShdw>
                </a:effectLst>
              </a:rPr>
              <a:t>ο ήλιος</a:t>
            </a:r>
            <a:r>
              <a:rPr lang="el-GR" dirty="0">
                <a:solidFill>
                  <a:schemeClr val="accent1">
                    <a:lumMod val="50000"/>
                  </a:schemeClr>
                </a:solidFill>
                <a:effectLst>
                  <a:outerShdw blurRad="38100" dist="38100" dir="2700000" algn="tl">
                    <a:srgbClr val="000000">
                      <a:alpha val="43137"/>
                    </a:srgbClr>
                  </a:outerShdw>
                </a:effectLst>
              </a:rPr>
              <a:t>.</a:t>
            </a:r>
          </a:p>
        </p:txBody>
      </p:sp>
      <p:sp>
        <p:nvSpPr>
          <p:cNvPr id="3" name="Τίτλος 2"/>
          <p:cNvSpPr>
            <a:spLocks noGrp="1"/>
          </p:cNvSpPr>
          <p:nvPr>
            <p:ph type="title"/>
          </p:nvPr>
        </p:nvSpPr>
        <p:spPr/>
        <p:txBody>
          <a:bodyPr/>
          <a:lstStyle/>
          <a:p>
            <a:endParaRPr lang="el-G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1412776"/>
            <a:ext cx="2160240" cy="1080120"/>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2639704"/>
            <a:ext cx="1590675" cy="1581150"/>
          </a:xfrm>
          <a:prstGeom prst="rect">
            <a:avLst/>
          </a:prstGeom>
          <a:ln>
            <a:noFill/>
          </a:ln>
          <a:effectLst>
            <a:outerShdw blurRad="292100" dist="139700" dir="2700000" algn="tl" rotWithShape="0">
              <a:srgbClr val="333333">
                <a:alpha val="65000"/>
              </a:srgbClr>
            </a:outerShdw>
          </a:effectLst>
        </p:spPr>
      </p:pic>
      <p:sp>
        <p:nvSpPr>
          <p:cNvPr id="6" name="Θέση αριθμού διαφάνειας 5"/>
          <p:cNvSpPr>
            <a:spLocks noGrp="1"/>
          </p:cNvSpPr>
          <p:nvPr>
            <p:ph type="sldNum" sz="quarter" idx="15"/>
          </p:nvPr>
        </p:nvSpPr>
        <p:spPr/>
        <p:txBody>
          <a:bodyPr/>
          <a:lstStyle/>
          <a:p>
            <a:fld id="{C3B4A632-ACD5-4C01-8255-6777828EEC60}" type="slidenum">
              <a:rPr lang="el-GR" smtClean="0"/>
              <a:t>13</a:t>
            </a:fld>
            <a:endParaRPr lang="el-GR"/>
          </a:p>
        </p:txBody>
      </p:sp>
    </p:spTree>
    <p:extLst>
      <p:ext uri="{BB962C8B-B14F-4D97-AF65-F5344CB8AC3E}">
        <p14:creationId xmlns:p14="http://schemas.microsoft.com/office/powerpoint/2010/main" val="3315882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624073"/>
            <a:ext cx="2466975" cy="1847850"/>
          </a:xfrm>
          <a:prstGeom prst="rect">
            <a:avLst/>
          </a:prstGeom>
          <a:ln>
            <a:noFill/>
          </a:ln>
          <a:effectLst>
            <a:outerShdw blurRad="292100" dist="139700" dir="2700000" algn="tl" rotWithShape="0">
              <a:srgbClr val="333333">
                <a:alpha val="65000"/>
              </a:srgbClr>
            </a:outerShdw>
          </a:effectLst>
        </p:spPr>
      </p:pic>
      <p:sp>
        <p:nvSpPr>
          <p:cNvPr id="3" name="Τίτλος 2"/>
          <p:cNvSpPr>
            <a:spLocks noGrp="1"/>
          </p:cNvSpPr>
          <p:nvPr>
            <p:ph type="title"/>
          </p:nvPr>
        </p:nvSpPr>
        <p:spPr/>
        <p:txBody>
          <a:bodyPr/>
          <a:lstStyle/>
          <a:p>
            <a:r>
              <a:rPr lang="el-GR" dirty="0" smtClean="0"/>
              <a:t>                  </a:t>
            </a:r>
            <a:r>
              <a:rPr lang="el-GR" b="1" dirty="0" smtClean="0"/>
              <a:t>Περίφραξη </a:t>
            </a:r>
            <a:endParaRPr lang="el-GR" b="1" dirty="0"/>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93629"/>
            <a:ext cx="2495550" cy="1828800"/>
          </a:xfrm>
          <a:prstGeom prst="rect">
            <a:avLst/>
          </a:prstGeom>
          <a:ln>
            <a:noFill/>
          </a:ln>
          <a:effectLst>
            <a:outerShdw blurRad="292100" dist="139700" dir="2700000" algn="tl" rotWithShape="0">
              <a:srgbClr val="333333">
                <a:alpha val="65000"/>
              </a:srgbClr>
            </a:outerShdw>
          </a:effectLst>
        </p:spPr>
      </p:pic>
      <p:sp>
        <p:nvSpPr>
          <p:cNvPr id="2" name="Θέση αριθμού διαφάνειας 1"/>
          <p:cNvSpPr>
            <a:spLocks noGrp="1"/>
          </p:cNvSpPr>
          <p:nvPr>
            <p:ph type="sldNum" sz="quarter" idx="15"/>
          </p:nvPr>
        </p:nvSpPr>
        <p:spPr/>
        <p:txBody>
          <a:bodyPr/>
          <a:lstStyle/>
          <a:p>
            <a:fld id="{C3B4A632-ACD5-4C01-8255-6777828EEC60}" type="slidenum">
              <a:rPr lang="el-GR" smtClean="0"/>
              <a:t>14</a:t>
            </a:fld>
            <a:endParaRPr lang="el-GR"/>
          </a:p>
        </p:txBody>
      </p:sp>
      <p:sp>
        <p:nvSpPr>
          <p:cNvPr id="6" name="TextBox 5"/>
          <p:cNvSpPr txBox="1"/>
          <p:nvPr/>
        </p:nvSpPr>
        <p:spPr>
          <a:xfrm>
            <a:off x="683568" y="3645024"/>
            <a:ext cx="7776864" cy="2585323"/>
          </a:xfrm>
          <a:prstGeom prst="rect">
            <a:avLst/>
          </a:prstGeom>
          <a:noFill/>
        </p:spPr>
        <p:txBody>
          <a:bodyPr wrap="square" rtlCol="0">
            <a:spAutoFit/>
          </a:bodyPr>
          <a:lstStyle/>
          <a:p>
            <a:pPr algn="just"/>
            <a:r>
              <a:rPr lang="el-GR" dirty="0" smtClean="0"/>
              <a:t>Υπάρχουν δεκάδες διαφορετικοί τύποι περίφραξης. Μερικοί από αυτούς διατίθενται έτοιμοι στο εμπόριο, άλλοι μπορούν να  κατασκευαστούν κατά παραγγελία. Ανάλογα με το ύψος, το σχήμα και το υλικό από το οποίο είναι κατασκευασμένος ένας φράχτης, η τελική εμφάνισή του μπορεί να είναι καθαρά αρχιτεκτονική ή φυσική . </a:t>
            </a:r>
          </a:p>
          <a:p>
            <a:pPr marL="285750" indent="-285750" algn="just">
              <a:buFont typeface="Wingdings" panose="05000000000000000000" pitchFamily="2" charset="2"/>
              <a:buChar char="Ø"/>
            </a:pPr>
            <a:r>
              <a:rPr lang="el-GR" b="1" dirty="0" smtClean="0"/>
              <a:t>Σχήμα κολόνας: </a:t>
            </a:r>
            <a:r>
              <a:rPr lang="el-GR" dirty="0" smtClean="0"/>
              <a:t>Τα δέντρα αυτά είναι ιδανικά για να προβάλουν σε πρώτο πλάνο ένα θάμνο ή κάποια ανθοφόρα ειδικά σε αυλές στενών διαστάσεων, όπου ένα ψιλόλιγνο δέντρο είναι απαραίτητο. Τέτοια δέντρα είναι: κυπαρίσσι, ορθόκλαδο, καβάκι.</a:t>
            </a:r>
            <a:endParaRPr lang="el-GR" dirty="0"/>
          </a:p>
        </p:txBody>
      </p:sp>
    </p:spTree>
    <p:extLst>
      <p:ext uri="{BB962C8B-B14F-4D97-AF65-F5344CB8AC3E}">
        <p14:creationId xmlns:p14="http://schemas.microsoft.com/office/powerpoint/2010/main" val="3077218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1556792"/>
            <a:ext cx="2619375" cy="1743075"/>
          </a:xfrm>
        </p:spPr>
      </p:pic>
      <p:sp>
        <p:nvSpPr>
          <p:cNvPr id="3" name="Τίτλος 2"/>
          <p:cNvSpPr>
            <a:spLocks noGrp="1"/>
          </p:cNvSpPr>
          <p:nvPr>
            <p:ph type="title"/>
          </p:nvPr>
        </p:nvSpPr>
        <p:spPr/>
        <p:txBody>
          <a:bodyPr/>
          <a:lstStyle/>
          <a:p>
            <a:pPr algn="ctr"/>
            <a:r>
              <a:rPr lang="el-GR" b="1" dirty="0" smtClean="0"/>
              <a:t>Υδάτινοι σχηματισμοί</a:t>
            </a:r>
            <a:endParaRPr lang="el-GR" b="1" dirty="0"/>
          </a:p>
        </p:txBody>
      </p:sp>
      <p:sp>
        <p:nvSpPr>
          <p:cNvPr id="2" name="Θέση αριθμού διαφάνειας 1"/>
          <p:cNvSpPr>
            <a:spLocks noGrp="1"/>
          </p:cNvSpPr>
          <p:nvPr>
            <p:ph type="sldNum" sz="quarter" idx="15"/>
          </p:nvPr>
        </p:nvSpPr>
        <p:spPr/>
        <p:txBody>
          <a:bodyPr/>
          <a:lstStyle/>
          <a:p>
            <a:fld id="{C3B4A632-ACD5-4C01-8255-6777828EEC60}" type="slidenum">
              <a:rPr lang="el-GR" smtClean="0"/>
              <a:t>15</a:t>
            </a:fld>
            <a:endParaRPr lang="el-GR"/>
          </a:p>
        </p:txBody>
      </p:sp>
      <p:sp>
        <p:nvSpPr>
          <p:cNvPr id="5" name="TextBox 4"/>
          <p:cNvSpPr txBox="1"/>
          <p:nvPr/>
        </p:nvSpPr>
        <p:spPr>
          <a:xfrm>
            <a:off x="755576" y="3501008"/>
            <a:ext cx="7704856" cy="2308324"/>
          </a:xfrm>
          <a:prstGeom prst="rect">
            <a:avLst/>
          </a:prstGeom>
          <a:noFill/>
        </p:spPr>
        <p:txBody>
          <a:bodyPr wrap="square" rtlCol="0">
            <a:spAutoFit/>
          </a:bodyPr>
          <a:lstStyle/>
          <a:p>
            <a:pPr algn="just"/>
            <a:r>
              <a:rPr lang="el-GR" dirty="0" smtClean="0"/>
              <a:t>Το νερό προσθέτει διαστάσεις στους χώρους του κήπου. Ο ήχος ενός μικρού σιντριβανιού , η δροσερή οπτική εικόνα, καθώς και το καθρέπτισα των φυτών και των λουλουδιών  που περιβάλλουν ένα χώρο νερού, σχηματίζουν μια μικρογραφία όασης στο χώρου του κήπου. Το νερό προσθέτει φως και ζωή ακόμη και στους πιο περιορισμένους χώρους. Τέλος, το επίπεδο νερό αναδεικνύει επίσης τα φυτά είτε αυτά είναι μέσα σ’ αυτό, όπως οι καλαμιές και  τα νούφαρα είτε επικρέμονται γύρω του. </a:t>
            </a:r>
            <a:endParaRPr lang="el-GR" dirty="0"/>
          </a:p>
        </p:txBody>
      </p:sp>
    </p:spTree>
    <p:extLst>
      <p:ext uri="{BB962C8B-B14F-4D97-AF65-F5344CB8AC3E}">
        <p14:creationId xmlns:p14="http://schemas.microsoft.com/office/powerpoint/2010/main" val="1120065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pPr algn="ctr"/>
            <a:r>
              <a:rPr lang="el-GR" b="1" dirty="0" smtClean="0"/>
              <a:t>Θερμοκήπιο</a:t>
            </a:r>
            <a:endParaRPr lang="el-GR" b="1" dirty="0"/>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1772816"/>
            <a:ext cx="2705100" cy="1685925"/>
          </a:xfrm>
        </p:spPr>
      </p:pic>
      <p:sp>
        <p:nvSpPr>
          <p:cNvPr id="7" name="TextBox 6"/>
          <p:cNvSpPr txBox="1"/>
          <p:nvPr/>
        </p:nvSpPr>
        <p:spPr>
          <a:xfrm>
            <a:off x="827584" y="3707191"/>
            <a:ext cx="7560840" cy="1754326"/>
          </a:xfrm>
          <a:prstGeom prst="rect">
            <a:avLst/>
          </a:prstGeom>
          <a:noFill/>
        </p:spPr>
        <p:txBody>
          <a:bodyPr wrap="square" rtlCol="0">
            <a:spAutoFit/>
          </a:bodyPr>
          <a:lstStyle/>
          <a:p>
            <a:pPr algn="just"/>
            <a:r>
              <a:rPr lang="el-GR" dirty="0"/>
              <a:t>Το θερμοκήπιο </a:t>
            </a:r>
            <a:r>
              <a:rPr lang="el-GR" dirty="0" smtClean="0"/>
              <a:t>λειτουργεί </a:t>
            </a:r>
            <a:r>
              <a:rPr lang="el-GR" dirty="0"/>
              <a:t>με πραγματικές συνθήκες, είναι σαν να βρίσκονται τα παιδιά μέσα στη φύση και οι μαθητές θα έχουν τη χαρά να βλέπουν τα φυτά τους να μεγαλώνουν με τη δική τους φροντίδα. Όταν μάλιστα έχουν και παραγωγή θα μπουν στη διαδικασία να πουλήσουν τα προϊόντα τους στη λαϊκή για να δουν όλο τον κύκλο παραγωγής, πώλησης, αγοράς, κατανάλωσης.</a:t>
            </a:r>
          </a:p>
        </p:txBody>
      </p:sp>
      <p:sp>
        <p:nvSpPr>
          <p:cNvPr id="2" name="Θέση αριθμού διαφάνειας 1"/>
          <p:cNvSpPr>
            <a:spLocks noGrp="1"/>
          </p:cNvSpPr>
          <p:nvPr>
            <p:ph type="sldNum" sz="quarter" idx="15"/>
          </p:nvPr>
        </p:nvSpPr>
        <p:spPr/>
        <p:txBody>
          <a:bodyPr/>
          <a:lstStyle/>
          <a:p>
            <a:fld id="{C3B4A632-ACD5-4C01-8255-6777828EEC60}" type="slidenum">
              <a:rPr lang="el-GR" smtClean="0"/>
              <a:t>16</a:t>
            </a:fld>
            <a:endParaRPr lang="el-GR"/>
          </a:p>
        </p:txBody>
      </p:sp>
    </p:spTree>
    <p:extLst>
      <p:ext uri="{BB962C8B-B14F-4D97-AF65-F5344CB8AC3E}">
        <p14:creationId xmlns:p14="http://schemas.microsoft.com/office/powerpoint/2010/main" val="670126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5"/>
          </p:nvPr>
        </p:nvSpPr>
        <p:spPr/>
        <p:txBody>
          <a:bodyPr/>
          <a:lstStyle/>
          <a:p>
            <a:fld id="{C3B4A632-ACD5-4C01-8255-6777828EEC60}" type="slidenum">
              <a:rPr lang="el-GR" smtClean="0"/>
              <a:t>17</a:t>
            </a:fld>
            <a:endParaRPr lang="el-GR"/>
          </a:p>
        </p:txBody>
      </p:sp>
      <p:sp>
        <p:nvSpPr>
          <p:cNvPr id="4" name="Τίτλος 3"/>
          <p:cNvSpPr>
            <a:spLocks noGrp="1"/>
          </p:cNvSpPr>
          <p:nvPr>
            <p:ph type="title"/>
          </p:nvPr>
        </p:nvSpPr>
        <p:spPr/>
        <p:txBody>
          <a:bodyPr/>
          <a:lstStyle/>
          <a:p>
            <a:pPr algn="ctr"/>
            <a:r>
              <a:rPr lang="el-GR" b="1" dirty="0" smtClean="0"/>
              <a:t>Ανακύκλωση</a:t>
            </a:r>
            <a:endParaRPr lang="el-GR"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1840" y="1412776"/>
            <a:ext cx="2520280" cy="157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3568" y="3140968"/>
            <a:ext cx="7848872" cy="3416320"/>
          </a:xfrm>
          <a:prstGeom prst="rect">
            <a:avLst/>
          </a:prstGeom>
          <a:noFill/>
        </p:spPr>
        <p:txBody>
          <a:bodyPr wrap="square" rtlCol="0">
            <a:spAutoFit/>
          </a:bodyPr>
          <a:lstStyle/>
          <a:p>
            <a:pPr algn="just"/>
            <a:r>
              <a:rPr lang="el-GR" dirty="0"/>
              <a:t>Μέρος της διαδικασίας της ανακύκλωσης είναι και η μετατροπή βλαβερών για το </a:t>
            </a:r>
            <a:r>
              <a:rPr lang="el-GR" dirty="0" smtClean="0">
                <a:hlinkClick r:id="rId3" tooltip="Φυσικό περιβάλλον"/>
              </a:rPr>
              <a:t>περιβάλλον</a:t>
            </a:r>
            <a:r>
              <a:rPr lang="el-GR" dirty="0"/>
              <a:t> </a:t>
            </a:r>
            <a:r>
              <a:rPr lang="el-GR" dirty="0" smtClean="0"/>
              <a:t>υλικών σε λιγότερο ή </a:t>
            </a:r>
            <a:r>
              <a:rPr lang="el-GR" dirty="0"/>
              <a:t>και καθόλου βλαβερά. Με τον τρόπο αυτό γίνεται ομαλότερα η επανένταξή τους στο </a:t>
            </a:r>
            <a:r>
              <a:rPr lang="el-GR" dirty="0">
                <a:hlinkClick r:id="rId3" tooltip="Φυσικό περιβάλλον"/>
              </a:rPr>
              <a:t>φυσικό περιβάλλον</a:t>
            </a:r>
            <a:r>
              <a:rPr lang="el-GR" dirty="0"/>
              <a:t> το οποίο ουσιαστικά ολοκληρώνει τη διαδικασία της ανακύκλωσης με φυσικό τρόπο. </a:t>
            </a:r>
            <a:r>
              <a:rPr lang="el-GR" dirty="0" smtClean="0"/>
              <a:t> </a:t>
            </a:r>
            <a:r>
              <a:rPr lang="el-GR" dirty="0"/>
              <a:t>Περιλαμβάνουν το </a:t>
            </a:r>
            <a:r>
              <a:rPr lang="el-GR" dirty="0">
                <a:hlinkClick r:id="rId4" tooltip="Γυαλί"/>
              </a:rPr>
              <a:t>γυαλί</a:t>
            </a:r>
            <a:r>
              <a:rPr lang="el-GR" dirty="0"/>
              <a:t>, το </a:t>
            </a:r>
            <a:r>
              <a:rPr lang="el-GR" dirty="0">
                <a:hlinkClick r:id="rId5" tooltip="Χαρτί"/>
              </a:rPr>
              <a:t>χαρτί</a:t>
            </a:r>
            <a:r>
              <a:rPr lang="el-GR" dirty="0"/>
              <a:t>, το </a:t>
            </a:r>
            <a:r>
              <a:rPr lang="el-GR" dirty="0">
                <a:hlinkClick r:id="rId6" tooltip="Αλουμίνιο"/>
              </a:rPr>
              <a:t>αλουμίνιο</a:t>
            </a:r>
            <a:r>
              <a:rPr lang="el-GR" dirty="0"/>
              <a:t> και άλλα μέταλλα όπως ο </a:t>
            </a:r>
            <a:r>
              <a:rPr lang="el-GR" dirty="0">
                <a:hlinkClick r:id="rId7" tooltip="Χαλκός"/>
              </a:rPr>
              <a:t>χαλκός</a:t>
            </a:r>
            <a:r>
              <a:rPr lang="el-GR" dirty="0"/>
              <a:t> και ο </a:t>
            </a:r>
            <a:r>
              <a:rPr lang="el-GR" dirty="0">
                <a:hlinkClick r:id="rId8" tooltip="Σίδηρος"/>
              </a:rPr>
              <a:t>σίδηρος</a:t>
            </a:r>
            <a:r>
              <a:rPr lang="el-GR" dirty="0"/>
              <a:t>, την </a:t>
            </a:r>
            <a:r>
              <a:rPr lang="el-GR" dirty="0">
                <a:hlinkClick r:id="rId9" tooltip="Άσφαλτος"/>
              </a:rPr>
              <a:t>άσφαλτο</a:t>
            </a:r>
            <a:r>
              <a:rPr lang="el-GR" dirty="0"/>
              <a:t>, τα κλωστοϋφαντουργικά προϊόντα και τα </a:t>
            </a:r>
            <a:r>
              <a:rPr lang="el-GR" dirty="0">
                <a:hlinkClick r:id="rId10" tooltip="Πλαστικό"/>
              </a:rPr>
              <a:t>πλαστικά</a:t>
            </a:r>
            <a:r>
              <a:rPr lang="el-GR" dirty="0"/>
              <a:t>. Οι ηλεκτρικές και ηλεκτρονικές συσκευές πρέπει να ανακυκλώνονται όχι μόνον γιατί η τοποθέτηση τους σε χώρους ταφής απορριμμάτων επιβαρύνει το περιβάλλον αλλά και γιατί βλάπτει την υγεία μας</a:t>
            </a:r>
            <a:r>
              <a:rPr lang="el-GR" dirty="0" smtClean="0"/>
              <a:t>. Ύπαρξη ειδικών κάδων για τα παραπάνω προϊόντα στην αυλή του σχολείου.</a:t>
            </a:r>
            <a:endParaRPr lang="el-GR" dirty="0"/>
          </a:p>
        </p:txBody>
      </p:sp>
    </p:spTree>
    <p:extLst>
      <p:ext uri="{BB962C8B-B14F-4D97-AF65-F5344CB8AC3E}">
        <p14:creationId xmlns:p14="http://schemas.microsoft.com/office/powerpoint/2010/main" val="2215422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476672"/>
            <a:ext cx="8229600" cy="2052464"/>
          </a:xfrm>
        </p:spPr>
        <p:txBody>
          <a:bodyPr>
            <a:normAutofit/>
          </a:bodyPr>
          <a:lstStyle/>
          <a:p>
            <a:pPr algn="ctr"/>
            <a:r>
              <a:rPr lang="el-GR" b="1" dirty="0" smtClean="0"/>
              <a:t>Παρουσίαση του περιβαλλοντικού σχολείου με την χρήση της τεχνολογίας</a:t>
            </a:r>
            <a:endParaRPr lang="el-GR" b="1" dirty="0"/>
          </a:p>
        </p:txBody>
      </p:sp>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3848" y="2996952"/>
            <a:ext cx="3397920" cy="2506762"/>
          </a:xfrm>
        </p:spPr>
      </p:pic>
      <p:sp>
        <p:nvSpPr>
          <p:cNvPr id="2" name="Θέση αριθμού διαφάνειας 1"/>
          <p:cNvSpPr>
            <a:spLocks noGrp="1"/>
          </p:cNvSpPr>
          <p:nvPr>
            <p:ph type="sldNum" sz="quarter" idx="15"/>
          </p:nvPr>
        </p:nvSpPr>
        <p:spPr/>
        <p:txBody>
          <a:bodyPr/>
          <a:lstStyle/>
          <a:p>
            <a:fld id="{C3B4A632-ACD5-4C01-8255-6777828EEC60}" type="slidenum">
              <a:rPr lang="el-GR" smtClean="0"/>
              <a:t>18</a:t>
            </a:fld>
            <a:endParaRPr lang="el-GR"/>
          </a:p>
        </p:txBody>
      </p:sp>
    </p:spTree>
    <p:extLst>
      <p:ext uri="{BB962C8B-B14F-4D97-AF65-F5344CB8AC3E}">
        <p14:creationId xmlns:p14="http://schemas.microsoft.com/office/powerpoint/2010/main" val="1328110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95536" y="2334419"/>
            <a:ext cx="7283152" cy="3675112"/>
          </a:xfrm>
        </p:spPr>
        <p:txBody>
          <a:bodyPr>
            <a:normAutofit fontScale="85000" lnSpcReduction="10000"/>
          </a:bodyPr>
          <a:lstStyle/>
          <a:p>
            <a:pPr algn="just"/>
            <a:r>
              <a:rPr lang="el-GR" b="1" dirty="0"/>
              <a:t>Εισαγωγή</a:t>
            </a:r>
          </a:p>
          <a:p>
            <a:pPr algn="just"/>
            <a:r>
              <a:rPr lang="el-GR" dirty="0"/>
              <a:t>Στο σύντομο αυτό βοήθημα γίνεται προσπάθεια, με απλό </a:t>
            </a:r>
            <a:r>
              <a:rPr lang="el-GR" dirty="0" smtClean="0"/>
              <a:t>τρόπο, παρουσίασης </a:t>
            </a:r>
            <a:r>
              <a:rPr lang="el-GR" dirty="0"/>
              <a:t>της τεχνικής </a:t>
            </a:r>
            <a:r>
              <a:rPr lang="el-GR" dirty="0" err="1"/>
              <a:t>animation</a:t>
            </a:r>
            <a:r>
              <a:rPr lang="el-GR" dirty="0"/>
              <a:t> στην εκπαιδευτική διαδικασία.</a:t>
            </a:r>
          </a:p>
          <a:p>
            <a:pPr algn="just"/>
            <a:r>
              <a:rPr lang="el-GR" dirty="0"/>
              <a:t>Επιπλέον, γίνεται αναφορά στο σενάριο, στον τρόπο δημιουργίας </a:t>
            </a:r>
            <a:r>
              <a:rPr lang="el-GR" dirty="0" smtClean="0"/>
              <a:t>σκηνικού και </a:t>
            </a:r>
            <a:r>
              <a:rPr lang="el-GR" dirty="0"/>
              <a:t>ηρώων, στον τρόπο φωτογράφισης και ηχογράφησης των διαλόγων </a:t>
            </a:r>
            <a:r>
              <a:rPr lang="el-GR" dirty="0" smtClean="0"/>
              <a:t>ή των </a:t>
            </a:r>
            <a:r>
              <a:rPr lang="el-GR" dirty="0"/>
              <a:t>αφηγήσεων και στη σύνθεση φωτογραφιών, ήχου και εφέ, </a:t>
            </a:r>
            <a:r>
              <a:rPr lang="el-GR" dirty="0" smtClean="0"/>
              <a:t>ώστε, σύμφωνα </a:t>
            </a:r>
            <a:r>
              <a:rPr lang="el-GR" dirty="0"/>
              <a:t>με όλα αυτά να υπάρχει ως αποτέλεσμα το «</a:t>
            </a:r>
            <a:r>
              <a:rPr lang="el-GR" dirty="0" err="1"/>
              <a:t>animation</a:t>
            </a:r>
            <a:r>
              <a:rPr lang="el-GR"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04664"/>
            <a:ext cx="1209675" cy="1209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5"/>
          </p:nvPr>
        </p:nvSpPr>
        <p:spPr/>
        <p:txBody>
          <a:bodyPr/>
          <a:lstStyle/>
          <a:p>
            <a:fld id="{C3B4A632-ACD5-4C01-8255-6777828EEC60}" type="slidenum">
              <a:rPr lang="el-GR" smtClean="0"/>
              <a:t>19</a:t>
            </a:fld>
            <a:endParaRPr lang="el-GR"/>
          </a:p>
        </p:txBody>
      </p:sp>
    </p:spTree>
    <p:extLst>
      <p:ext uri="{BB962C8B-B14F-4D97-AF65-F5344CB8AC3E}">
        <p14:creationId xmlns:p14="http://schemas.microsoft.com/office/powerpoint/2010/main" val="1353794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404664"/>
            <a:ext cx="8229600" cy="1219200"/>
          </a:xfrm>
        </p:spPr>
        <p:txBody>
          <a:bodyPr>
            <a:normAutofit fontScale="90000"/>
          </a:bodyPr>
          <a:lstStyle/>
          <a:p>
            <a:pPr algn="ctr"/>
            <a:r>
              <a:rPr lang="el-GR" dirty="0">
                <a:effectLst>
                  <a:outerShdw blurRad="38100" dist="38100" dir="2700000" algn="tl">
                    <a:srgbClr val="000000">
                      <a:alpha val="43137"/>
                    </a:srgbClr>
                  </a:outerShdw>
                </a:effectLst>
              </a:rPr>
              <a:t>Ένα περιβαλλοντικό σχολείο.</a:t>
            </a:r>
            <a:br>
              <a:rPr lang="el-GR" dirty="0">
                <a:effectLst>
                  <a:outerShdw blurRad="38100" dist="38100" dir="2700000" algn="tl">
                    <a:srgbClr val="000000">
                      <a:alpha val="43137"/>
                    </a:srgbClr>
                  </a:outerShdw>
                </a:effectLst>
              </a:rPr>
            </a:b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988840"/>
            <a:ext cx="4176464" cy="338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Θέση αριθμού διαφάνειας 1"/>
          <p:cNvSpPr>
            <a:spLocks noGrp="1"/>
          </p:cNvSpPr>
          <p:nvPr>
            <p:ph type="sldNum" sz="quarter" idx="15"/>
          </p:nvPr>
        </p:nvSpPr>
        <p:spPr/>
        <p:txBody>
          <a:bodyPr/>
          <a:lstStyle/>
          <a:p>
            <a:fld id="{C3B4A632-ACD5-4C01-8255-6777828EEC60}" type="slidenum">
              <a:rPr lang="el-GR" smtClean="0"/>
              <a:t>2</a:t>
            </a:fld>
            <a:endParaRPr lang="el-GR"/>
          </a:p>
        </p:txBody>
      </p:sp>
    </p:spTree>
    <p:extLst>
      <p:ext uri="{BB962C8B-B14F-4D97-AF65-F5344CB8AC3E}">
        <p14:creationId xmlns:p14="http://schemas.microsoft.com/office/powerpoint/2010/main" val="556388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pPr algn="ctr"/>
            <a:r>
              <a:rPr lang="el-GR" b="1" dirty="0"/>
              <a:t>Βήματα</a:t>
            </a:r>
            <a:endParaRPr lang="el-G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700808"/>
            <a:ext cx="4176463" cy="3467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Θέση αριθμού διαφάνειας 1"/>
          <p:cNvSpPr>
            <a:spLocks noGrp="1"/>
          </p:cNvSpPr>
          <p:nvPr>
            <p:ph type="sldNum" sz="quarter" idx="15"/>
          </p:nvPr>
        </p:nvSpPr>
        <p:spPr/>
        <p:txBody>
          <a:bodyPr/>
          <a:lstStyle/>
          <a:p>
            <a:fld id="{C3B4A632-ACD5-4C01-8255-6777828EEC60}" type="slidenum">
              <a:rPr lang="el-GR" smtClean="0"/>
              <a:t>20</a:t>
            </a:fld>
            <a:endParaRPr lang="el-GR"/>
          </a:p>
        </p:txBody>
      </p:sp>
    </p:spTree>
    <p:extLst>
      <p:ext uri="{BB962C8B-B14F-4D97-AF65-F5344CB8AC3E}">
        <p14:creationId xmlns:p14="http://schemas.microsoft.com/office/powerpoint/2010/main" val="87424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61586" y="2708920"/>
            <a:ext cx="8242861" cy="3603104"/>
          </a:xfrm>
        </p:spPr>
        <p:txBody>
          <a:bodyPr>
            <a:normAutofit fontScale="77500" lnSpcReduction="20000"/>
          </a:bodyPr>
          <a:lstStyle/>
          <a:p>
            <a:pPr algn="just"/>
            <a:r>
              <a:rPr lang="en-US" dirty="0"/>
              <a:t>E</a:t>
            </a:r>
            <a:r>
              <a:rPr lang="el-GR" dirty="0" err="1" smtClean="0"/>
              <a:t>ίναι</a:t>
            </a:r>
            <a:r>
              <a:rPr lang="el-GR" dirty="0" smtClean="0"/>
              <a:t> </a:t>
            </a:r>
            <a:r>
              <a:rPr lang="el-GR" dirty="0"/>
              <a:t>η δημιουργία σεναρίου. Σε αυτό το βήμα </a:t>
            </a:r>
            <a:r>
              <a:rPr lang="el-GR" dirty="0" smtClean="0"/>
              <a:t>ο μαθητής </a:t>
            </a:r>
            <a:r>
              <a:rPr lang="el-GR" dirty="0"/>
              <a:t>ή ο </a:t>
            </a:r>
            <a:r>
              <a:rPr lang="el-GR" dirty="0" smtClean="0"/>
              <a:t>εκπαιδευτικός </a:t>
            </a:r>
            <a:r>
              <a:rPr lang="el-GR" dirty="0"/>
              <a:t>δημιουργεί α) την ιστορία, δηλ. </a:t>
            </a:r>
            <a:r>
              <a:rPr lang="el-GR" dirty="0" smtClean="0"/>
              <a:t>μια σειρά </a:t>
            </a:r>
            <a:r>
              <a:rPr lang="el-GR" dirty="0"/>
              <a:t>γεγονότων με αρχή και τέλος και β) την πλοκή, δηλ. </a:t>
            </a:r>
            <a:r>
              <a:rPr lang="el-GR" dirty="0" smtClean="0"/>
              <a:t>όσα στοιχεία </a:t>
            </a:r>
            <a:r>
              <a:rPr lang="el-GR" dirty="0"/>
              <a:t>εμπλέκονται στο οπτικοακουστικό κομμάτι (</a:t>
            </a:r>
            <a:r>
              <a:rPr lang="el-GR" dirty="0" smtClean="0"/>
              <a:t>ήχοι, μουσική </a:t>
            </a:r>
            <a:r>
              <a:rPr lang="el-GR" dirty="0"/>
              <a:t>υπόκρουση, αφηγήσεις κτλ.)</a:t>
            </a:r>
          </a:p>
          <a:p>
            <a:pPr algn="just"/>
            <a:r>
              <a:rPr lang="el-GR" dirty="0"/>
              <a:t>Ο σχεδιασμός σεναρίου απαντάει σε δύο κύρια ερωτήματα:</a:t>
            </a:r>
          </a:p>
          <a:p>
            <a:pPr algn="just"/>
            <a:r>
              <a:rPr lang="el-GR" b="1" dirty="0"/>
              <a:t>ΤΙ θα πούμε: </a:t>
            </a:r>
            <a:r>
              <a:rPr lang="el-GR" dirty="0"/>
              <a:t>Κεντρική ιδέα, ιστορία (χώρος, χρόνος, συμμετέχοντες)</a:t>
            </a:r>
          </a:p>
          <a:p>
            <a:pPr algn="just"/>
            <a:r>
              <a:rPr lang="el-GR" b="1" dirty="0"/>
              <a:t>ΠΩΣ θα το πούμε: </a:t>
            </a:r>
            <a:r>
              <a:rPr lang="el-GR" dirty="0"/>
              <a:t>διάλογοι, αφήγηση, σύνοψη, εικονογράφηση σεναρίου (μορφές</a:t>
            </a:r>
          </a:p>
          <a:p>
            <a:pPr algn="just"/>
            <a:r>
              <a:rPr lang="el-GR" dirty="0"/>
              <a:t>αποτύπωσης).</a:t>
            </a:r>
          </a:p>
          <a:p>
            <a:endParaRPr lang="el-GR" dirty="0"/>
          </a:p>
        </p:txBody>
      </p:sp>
      <p:sp>
        <p:nvSpPr>
          <p:cNvPr id="3" name="Τίτλος 2"/>
          <p:cNvSpPr>
            <a:spLocks noGrp="1"/>
          </p:cNvSpPr>
          <p:nvPr>
            <p:ph type="title"/>
          </p:nvPr>
        </p:nvSpPr>
        <p:spPr/>
        <p:txBody>
          <a:bodyPr/>
          <a:lstStyle/>
          <a:p>
            <a:pPr algn="ctr"/>
            <a:r>
              <a:rPr lang="el-GR" b="1" dirty="0">
                <a:effectLst>
                  <a:outerShdw blurRad="38100" dist="38100" dir="2700000" algn="tl">
                    <a:srgbClr val="000000">
                      <a:alpha val="43137"/>
                    </a:srgbClr>
                  </a:outerShdw>
                </a:effectLst>
              </a:rPr>
              <a:t>1ο </a:t>
            </a:r>
            <a:r>
              <a:rPr lang="el-GR" b="1" dirty="0" err="1" smtClean="0">
                <a:effectLst>
                  <a:outerShdw blurRad="38100" dist="38100" dir="2700000" algn="tl">
                    <a:srgbClr val="000000">
                      <a:alpha val="43137"/>
                    </a:srgbClr>
                  </a:outerShdw>
                </a:effectLst>
              </a:rPr>
              <a:t>βήμ</a:t>
            </a:r>
            <a:r>
              <a:rPr lang="en-US" b="1" dirty="0">
                <a:effectLst>
                  <a:outerShdw blurRad="38100" dist="38100" dir="2700000" algn="tl">
                    <a:srgbClr val="000000">
                      <a:alpha val="43137"/>
                    </a:srgbClr>
                  </a:outerShdw>
                </a:effectLst>
              </a:rPr>
              <a:t>a</a:t>
            </a:r>
            <a:r>
              <a:rPr lang="el-GR" b="1" dirty="0" smtClean="0"/>
              <a:t>:</a:t>
            </a:r>
            <a:endParaRPr lang="el-GR" b="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159" y="1374446"/>
            <a:ext cx="1209675" cy="1209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21</a:t>
            </a:fld>
            <a:endParaRPr lang="el-GR"/>
          </a:p>
        </p:txBody>
      </p:sp>
    </p:spTree>
    <p:extLst>
      <p:ext uri="{BB962C8B-B14F-4D97-AF65-F5344CB8AC3E}">
        <p14:creationId xmlns:p14="http://schemas.microsoft.com/office/powerpoint/2010/main" val="767744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539552" y="1412776"/>
            <a:ext cx="8242861" cy="5445224"/>
          </a:xfrm>
        </p:spPr>
        <p:txBody>
          <a:bodyPr>
            <a:normAutofit fontScale="77500" lnSpcReduction="20000"/>
          </a:bodyPr>
          <a:lstStyle/>
          <a:p>
            <a:pPr algn="just"/>
            <a:r>
              <a:rPr lang="el-GR" dirty="0" smtClean="0"/>
              <a:t>Μια δυνατή φιλία εξελίσσεται σε ένα μακρινό αλλά καλλιτεχνικό περιβαλλοντικό σχολείο. Η Κηπουρική και η Γεωπονία είναι η αγάπη τους και αυτό τους οδηγεί σ’ έναν διαγωνισμό </a:t>
            </a:r>
            <a:r>
              <a:rPr lang="el-GR" dirty="0" err="1" smtClean="0"/>
              <a:t>μ΄</a:t>
            </a:r>
            <a:r>
              <a:rPr lang="el-GR" dirty="0"/>
              <a:t> </a:t>
            </a:r>
            <a:r>
              <a:rPr lang="el-GR" dirty="0" smtClean="0"/>
              <a:t>ένα αρκετά ευχάριστο αποτέλεσμα που αφορά το αγαπημένο τους χόμπι.</a:t>
            </a:r>
          </a:p>
          <a:p>
            <a:pPr algn="just"/>
            <a:r>
              <a:rPr lang="el-GR" dirty="0" smtClean="0"/>
              <a:t>Το αγαπημένο τους στέκι είναι στο μεγάλο δέντρο του σχολείου  με συντροφιά ένα υπέροχο σιντριβάνι. Η Μελίνα, η </a:t>
            </a:r>
            <a:r>
              <a:rPr lang="el-GR" dirty="0" err="1" smtClean="0"/>
              <a:t>Ζοσεφίνα</a:t>
            </a:r>
            <a:r>
              <a:rPr lang="el-GR" dirty="0" smtClean="0"/>
              <a:t> και ο Μιχάλης ταίριαξαν από την πρώτη στιγμή λόγω κοινών ενδιαφερόντων. Στο μάθημα της Γεωπονίας ανακοινώνεται ένα περιβαλλοντικός διαγωνισμός που διοργανώνεται κάθε χρόνο. Η Μελίνα είναι πολύ ενθουσιασμένη γιατί για πρώτη φορά νιώθει έτοιμη να συμμετάσχει και να συνεχίσει την παράδοση της οικογένειας της και συγκεκριμένα των αδελφών της που είχαν συμμετάσχει στο παρελθόν σε αντίστοιχους διαγωνισμούς. Επίσης, η </a:t>
            </a:r>
            <a:r>
              <a:rPr lang="el-GR" dirty="0" err="1" smtClean="0"/>
              <a:t>Ζοσεφίνα</a:t>
            </a:r>
            <a:r>
              <a:rPr lang="el-GR" dirty="0" smtClean="0"/>
              <a:t> είχε δηλώσει συμμετοχή από την πρώτη στιγμή. Αντίθετα, ο Μιχάλης λόγω της περυσινής απογοήτευσης του , που πέτυχε την 3</a:t>
            </a:r>
            <a:r>
              <a:rPr lang="el-GR" baseline="30000" dirty="0" smtClean="0"/>
              <a:t>η</a:t>
            </a:r>
            <a:r>
              <a:rPr lang="el-GR" dirty="0" smtClean="0"/>
              <a:t> θέση δε νιώθει τέτοια ανάγκη να λάβει μέρος. Τα κορίτσια επιμένουν να πάρει μέρος ο φίλος τους γιατί όπως λένε η βοήθεια του σ’ ένα τέτοιο </a:t>
            </a:r>
            <a:r>
              <a:rPr lang="es-ES" dirty="0" smtClean="0"/>
              <a:t>project </a:t>
            </a:r>
            <a:r>
              <a:rPr lang="el-GR" dirty="0" smtClean="0"/>
              <a:t>είναι πολύτιμη.</a:t>
            </a:r>
          </a:p>
          <a:p>
            <a:endParaRPr lang="el-GR" dirty="0" smtClean="0"/>
          </a:p>
          <a:p>
            <a:endParaRPr lang="el-GR" dirty="0"/>
          </a:p>
        </p:txBody>
      </p:sp>
      <p:sp>
        <p:nvSpPr>
          <p:cNvPr id="3" name="Τίτλος 2"/>
          <p:cNvSpPr>
            <a:spLocks noGrp="1"/>
          </p:cNvSpPr>
          <p:nvPr>
            <p:ph type="title"/>
          </p:nvPr>
        </p:nvSpPr>
        <p:spPr/>
        <p:txBody>
          <a:bodyPr/>
          <a:lstStyle/>
          <a:p>
            <a:pPr algn="ctr"/>
            <a:r>
              <a:rPr lang="el-GR" b="1" dirty="0" smtClean="0">
                <a:effectLst>
                  <a:outerShdw blurRad="38100" dist="38100" dir="2700000" algn="tl">
                    <a:srgbClr val="000000">
                      <a:alpha val="43137"/>
                    </a:srgbClr>
                  </a:outerShdw>
                </a:effectLst>
              </a:rPr>
              <a:t>Σενάριο (1/2)</a:t>
            </a:r>
            <a:endParaRPr lang="el-GR" b="1" dirty="0">
              <a:effectLst>
                <a:outerShdw blurRad="38100" dist="38100" dir="2700000" algn="tl">
                  <a:srgbClr val="000000">
                    <a:alpha val="43137"/>
                  </a:srgbClr>
                </a:outerShdw>
              </a:effectLst>
            </a:endParaRPr>
          </a:p>
        </p:txBody>
      </p:sp>
      <p:sp>
        <p:nvSpPr>
          <p:cNvPr id="4" name="Θέση αριθμού διαφάνειας 3"/>
          <p:cNvSpPr>
            <a:spLocks noGrp="1"/>
          </p:cNvSpPr>
          <p:nvPr>
            <p:ph type="sldNum" sz="quarter" idx="15"/>
          </p:nvPr>
        </p:nvSpPr>
        <p:spPr/>
        <p:txBody>
          <a:bodyPr/>
          <a:lstStyle/>
          <a:p>
            <a:fld id="{C3B4A632-ACD5-4C01-8255-6777828EEC60}" type="slidenum">
              <a:rPr lang="el-GR" smtClean="0"/>
              <a:t>22</a:t>
            </a:fld>
            <a:endParaRPr lang="el-GR"/>
          </a:p>
        </p:txBody>
      </p:sp>
    </p:spTree>
    <p:extLst>
      <p:ext uri="{BB962C8B-B14F-4D97-AF65-F5344CB8AC3E}">
        <p14:creationId xmlns:p14="http://schemas.microsoft.com/office/powerpoint/2010/main" val="2625860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67544" y="1484784"/>
            <a:ext cx="8242861" cy="4968552"/>
          </a:xfrm>
        </p:spPr>
        <p:txBody>
          <a:bodyPr>
            <a:normAutofit fontScale="92500" lnSpcReduction="10000"/>
          </a:bodyPr>
          <a:lstStyle/>
          <a:p>
            <a:pPr algn="just"/>
            <a:r>
              <a:rPr lang="el-GR" dirty="0" smtClean="0"/>
              <a:t> Τελικά, ο Μιχάλης αποφασίζει να πραγματοποιήσει τη χάρη των κοριτσιών. Μετά από τόσο κόπο ημερών και τόση φροντίδα η παρέα φυτεύει και μεγαλώνει το πιο ωραίο φυτό της τάξης. Η καθηγήτρια αποφασίζει ότι από τις 3 ομάδες το καλύτερο φυτό το έχει η Μελίνα με τη παρέα της και όντως το φυτό τους είναι αυτό που θα δείξουν στο διαγωνισμό.</a:t>
            </a:r>
          </a:p>
          <a:p>
            <a:pPr algn="just"/>
            <a:r>
              <a:rPr lang="el-GR" dirty="0" smtClean="0"/>
              <a:t>Την ημέρα του διαγωνισμού και έπειτα από πολύ αγωνία και άγχος το σχολείο των παιδιών κατακτά την πρώτη θέση και η χαρά είναι μεγάλη. Τα παιδιά αγκαλιάζονται και πλέον νιώθουν ότι έχουν πραγματοποιήσει έναν στόχο που θα τους ενώνει για πάντα.</a:t>
            </a:r>
          </a:p>
          <a:p>
            <a:endParaRPr lang="el-GR" dirty="0"/>
          </a:p>
        </p:txBody>
      </p:sp>
      <p:sp>
        <p:nvSpPr>
          <p:cNvPr id="3" name="Τίτλος 2"/>
          <p:cNvSpPr>
            <a:spLocks noGrp="1"/>
          </p:cNvSpPr>
          <p:nvPr>
            <p:ph type="title"/>
          </p:nvPr>
        </p:nvSpPr>
        <p:spPr/>
        <p:txBody>
          <a:bodyPr/>
          <a:lstStyle/>
          <a:p>
            <a:pPr algn="ctr"/>
            <a:r>
              <a:rPr lang="el-GR" b="1" dirty="0" smtClean="0">
                <a:effectLst>
                  <a:outerShdw blurRad="38100" dist="38100" dir="2700000" algn="tl">
                    <a:srgbClr val="000000">
                      <a:alpha val="43137"/>
                    </a:srgbClr>
                  </a:outerShdw>
                </a:effectLst>
              </a:rPr>
              <a:t>Σενάριο (2/2)</a:t>
            </a:r>
            <a:endParaRPr lang="el-GR" b="1" dirty="0">
              <a:effectLst>
                <a:outerShdw blurRad="38100" dist="38100" dir="2700000" algn="tl">
                  <a:srgbClr val="000000">
                    <a:alpha val="43137"/>
                  </a:srgbClr>
                </a:outerShdw>
              </a:effectLst>
            </a:endParaRPr>
          </a:p>
        </p:txBody>
      </p:sp>
      <p:sp>
        <p:nvSpPr>
          <p:cNvPr id="4" name="Θέση αριθμού διαφάνειας 3"/>
          <p:cNvSpPr>
            <a:spLocks noGrp="1"/>
          </p:cNvSpPr>
          <p:nvPr>
            <p:ph type="sldNum" sz="quarter" idx="15"/>
          </p:nvPr>
        </p:nvSpPr>
        <p:spPr/>
        <p:txBody>
          <a:bodyPr/>
          <a:lstStyle/>
          <a:p>
            <a:fld id="{C3B4A632-ACD5-4C01-8255-6777828EEC60}" type="slidenum">
              <a:rPr lang="el-GR" smtClean="0"/>
              <a:t>23</a:t>
            </a:fld>
            <a:endParaRPr lang="el-GR"/>
          </a:p>
        </p:txBody>
      </p:sp>
    </p:spTree>
    <p:extLst>
      <p:ext uri="{BB962C8B-B14F-4D97-AF65-F5344CB8AC3E}">
        <p14:creationId xmlns:p14="http://schemas.microsoft.com/office/powerpoint/2010/main" val="1370562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95536" y="2636912"/>
            <a:ext cx="8229600" cy="3672408"/>
          </a:xfrm>
        </p:spPr>
        <p:txBody>
          <a:bodyPr/>
          <a:lstStyle/>
          <a:p>
            <a:r>
              <a:rPr lang="el-GR" b="1" dirty="0"/>
              <a:t>2ο Βήμα: Μορφές αποτύπωσης του σεναρίου</a:t>
            </a:r>
          </a:p>
          <a:p>
            <a:r>
              <a:rPr lang="el-GR" dirty="0"/>
              <a:t>Το 2ο βήμα είναι οι μορφές αποτύπωσης του σεναρίου :</a:t>
            </a:r>
          </a:p>
          <a:p>
            <a:r>
              <a:rPr lang="el-GR" b="1" dirty="0"/>
              <a:t>Η Σύνοψη και</a:t>
            </a:r>
          </a:p>
          <a:p>
            <a:r>
              <a:rPr lang="el-GR" b="1" dirty="0"/>
              <a:t>το Εικονογραφημένο σενάριο.</a:t>
            </a:r>
            <a:endParaRPr lang="el-GR" dirty="0"/>
          </a:p>
        </p:txBody>
      </p:sp>
      <p:sp>
        <p:nvSpPr>
          <p:cNvPr id="3" name="Τίτλος 2"/>
          <p:cNvSpPr>
            <a:spLocks noGrp="1"/>
          </p:cNvSpPr>
          <p:nvPr>
            <p:ph type="title"/>
          </p:nvPr>
        </p:nvSpPr>
        <p:spPr/>
        <p:txBody>
          <a:bodyPr/>
          <a:lstStyle/>
          <a:p>
            <a:pPr algn="ctr"/>
            <a:r>
              <a:rPr lang="el-GR" b="1" dirty="0"/>
              <a:t>2ο Βήμα:</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412776"/>
            <a:ext cx="1209675" cy="1209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24</a:t>
            </a:fld>
            <a:endParaRPr lang="el-GR"/>
          </a:p>
        </p:txBody>
      </p:sp>
    </p:spTree>
    <p:extLst>
      <p:ext uri="{BB962C8B-B14F-4D97-AF65-F5344CB8AC3E}">
        <p14:creationId xmlns:p14="http://schemas.microsoft.com/office/powerpoint/2010/main" val="4118670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23528" y="836712"/>
            <a:ext cx="5410944" cy="4929336"/>
          </a:xfrm>
        </p:spPr>
        <p:txBody>
          <a:bodyPr>
            <a:normAutofit fontScale="70000" lnSpcReduction="20000"/>
          </a:bodyPr>
          <a:lstStyle/>
          <a:p>
            <a:r>
              <a:rPr lang="el-GR" b="1" dirty="0"/>
              <a:t>3ο Βήμα: Η σύνοψη</a:t>
            </a:r>
          </a:p>
          <a:p>
            <a:r>
              <a:rPr lang="el-GR" dirty="0"/>
              <a:t>Η σύνοψη είναι ένα σύντομο κείμενο, το πολύ δέκα </a:t>
            </a:r>
            <a:r>
              <a:rPr lang="el-GR" dirty="0" smtClean="0"/>
              <a:t>γραμμών, μέσα </a:t>
            </a:r>
            <a:r>
              <a:rPr lang="el-GR" dirty="0"/>
              <a:t>στο οποίο πρέπει να προσδιορισθούν όλα τα </a:t>
            </a:r>
            <a:r>
              <a:rPr lang="el-GR" dirty="0" smtClean="0"/>
              <a:t>στοιχεία της </a:t>
            </a:r>
            <a:r>
              <a:rPr lang="el-GR" dirty="0"/>
              <a:t>ιστορίας μας και της παρουσίασης της, όπως ο χώρος, </a:t>
            </a:r>
            <a:r>
              <a:rPr lang="el-GR" dirty="0" smtClean="0"/>
              <a:t>η προβληματική </a:t>
            </a:r>
            <a:r>
              <a:rPr lang="el-GR" dirty="0"/>
              <a:t>κατάσταση, οι συμμετέχοντες και η </a:t>
            </a:r>
            <a:r>
              <a:rPr lang="el-GR" dirty="0" smtClean="0"/>
              <a:t>οπτική γωνία </a:t>
            </a:r>
            <a:r>
              <a:rPr lang="el-GR" dirty="0"/>
              <a:t>των κεντρικών χαρακτήρων μέσω των </a:t>
            </a:r>
            <a:r>
              <a:rPr lang="el-GR" dirty="0" err="1" smtClean="0"/>
              <a:t>οποίωνεξελίσσεται</a:t>
            </a:r>
            <a:r>
              <a:rPr lang="el-GR" dirty="0" smtClean="0"/>
              <a:t> </a:t>
            </a:r>
            <a:r>
              <a:rPr lang="el-GR" dirty="0"/>
              <a:t>η ιστορία. Θα λέγαμε πως είναι </a:t>
            </a:r>
            <a:r>
              <a:rPr lang="el-GR" b="1" dirty="0"/>
              <a:t>η περίληψη.</a:t>
            </a:r>
          </a:p>
          <a:p>
            <a:r>
              <a:rPr lang="el-GR" b="1" dirty="0"/>
              <a:t>Η σύνοψη μιας ιστορίας πρέπει να δίνει απαντήσεις στα ερωτήματα</a:t>
            </a:r>
          </a:p>
          <a:p>
            <a:r>
              <a:rPr lang="el-GR" dirty="0"/>
              <a:t>Ποιος ( έκανε κάτι) ____ΗΡΩΑΣ</a:t>
            </a:r>
          </a:p>
          <a:p>
            <a:r>
              <a:rPr lang="el-GR" dirty="0"/>
              <a:t>Τι (έκανε ) ____ ΔΡΑΣΗ</a:t>
            </a:r>
          </a:p>
          <a:p>
            <a:r>
              <a:rPr lang="el-GR" dirty="0"/>
              <a:t>Πότε (το έκανε ) ____ ΧΡΟΝΟΣ</a:t>
            </a:r>
          </a:p>
          <a:p>
            <a:r>
              <a:rPr lang="el-GR" dirty="0"/>
              <a:t>Πού (το έκανε ) ____ ΤΟΠΟΣ</a:t>
            </a:r>
          </a:p>
          <a:p>
            <a:r>
              <a:rPr lang="el-GR" dirty="0"/>
              <a:t>Γιατί (το έκανε ) ____ ΑΙΤΙΑ-ΠΡΟΒΛΗΜΑ</a:t>
            </a:r>
          </a:p>
          <a:p>
            <a:r>
              <a:rPr lang="el-GR" b="1" dirty="0"/>
              <a:t>Παραδείγματα παιδιών</a:t>
            </a:r>
            <a:endParaRPr lang="el-GR" dirty="0"/>
          </a:p>
        </p:txBody>
      </p:sp>
      <p:sp>
        <p:nvSpPr>
          <p:cNvPr id="3" name="Τίτλος 2"/>
          <p:cNvSpPr>
            <a:spLocks noGrp="1"/>
          </p:cNvSpPr>
          <p:nvPr>
            <p:ph type="title"/>
          </p:nvPr>
        </p:nvSpPr>
        <p:spPr>
          <a:xfrm>
            <a:off x="578380" y="-315416"/>
            <a:ext cx="8229600" cy="1318592"/>
          </a:xfrm>
        </p:spPr>
        <p:txBody>
          <a:bodyPr/>
          <a:lstStyle/>
          <a:p>
            <a:pPr algn="ctr"/>
            <a:r>
              <a:rPr lang="el-GR" b="1" dirty="0"/>
              <a:t>3ο Βήμα:</a:t>
            </a:r>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9214" y="3717032"/>
            <a:ext cx="3003585" cy="976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5373216"/>
            <a:ext cx="3972807" cy="113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199" y="476672"/>
            <a:ext cx="1181100" cy="1152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25</a:t>
            </a:fld>
            <a:endParaRPr lang="el-GR"/>
          </a:p>
        </p:txBody>
      </p:sp>
    </p:spTree>
    <p:extLst>
      <p:ext uri="{BB962C8B-B14F-4D97-AF65-F5344CB8AC3E}">
        <p14:creationId xmlns:p14="http://schemas.microsoft.com/office/powerpoint/2010/main" val="4081917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Θέση περιεχομένου 5"/>
          <p:cNvGraphicFramePr>
            <a:graphicFrameLocks noGrp="1"/>
          </p:cNvGraphicFramePr>
          <p:nvPr>
            <p:ph idx="1"/>
            <p:extLst>
              <p:ext uri="{D42A27DB-BD31-4B8C-83A1-F6EECF244321}">
                <p14:modId xmlns:p14="http://schemas.microsoft.com/office/powerpoint/2010/main" val="2636003444"/>
              </p:ext>
            </p:extLst>
          </p:nvPr>
        </p:nvGraphicFramePr>
        <p:xfrm>
          <a:off x="755576" y="1916832"/>
          <a:ext cx="8229600" cy="2433042"/>
        </p:xfrm>
        <a:graphic>
          <a:graphicData uri="http://schemas.openxmlformats.org/drawingml/2006/table">
            <a:tbl>
              <a:tblPr/>
              <a:tblGrid>
                <a:gridCol w="8229600"/>
              </a:tblGrid>
              <a:tr h="2433042">
                <a:tc>
                  <a:txBody>
                    <a:bodyPr/>
                    <a:lstStyle/>
                    <a:p>
                      <a:pPr algn="l" fontAlgn="base">
                        <a:lnSpc>
                          <a:spcPts val="5075"/>
                        </a:lnSpc>
                        <a:spcAft>
                          <a:spcPts val="0"/>
                        </a:spcAft>
                      </a:pPr>
                      <a:r>
                        <a:rPr lang="el-GR" sz="6700" i="1" dirty="0">
                          <a:effectLst>
                            <a:outerShdw blurRad="50800" dist="38100" dir="2700000" algn="tl">
                              <a:srgbClr val="000000">
                                <a:alpha val="40000"/>
                              </a:srgbClr>
                            </a:outerShdw>
                          </a:effectLst>
                          <a:latin typeface="Calibri"/>
                          <a:ea typeface="Times New Roman"/>
                          <a:cs typeface="Calibri"/>
                        </a:rPr>
                        <a:t>Μ</a:t>
                      </a:r>
                      <a:endParaRPr lang="el-GR" sz="1200" dirty="0">
                        <a:effectLst/>
                        <a:latin typeface="Calibri"/>
                        <a:ea typeface="Times New Roman"/>
                        <a:cs typeface="Times New Roman"/>
                      </a:endParaRPr>
                    </a:p>
                  </a:txBody>
                  <a:tcPr marL="0" marR="0" marT="0" marB="0">
                    <a:lnL>
                      <a:noFill/>
                    </a:lnL>
                    <a:lnR>
                      <a:noFill/>
                    </a:lnR>
                    <a:lnT>
                      <a:noFill/>
                    </a:lnT>
                    <a:lnB>
                      <a:noFill/>
                    </a:lnB>
                  </a:tcPr>
                </a:tc>
              </a:tr>
            </a:tbl>
          </a:graphicData>
        </a:graphic>
      </p:graphicFrame>
      <p:sp>
        <p:nvSpPr>
          <p:cNvPr id="3" name="Τίτλος 2"/>
          <p:cNvSpPr>
            <a:spLocks noGrp="1"/>
          </p:cNvSpPr>
          <p:nvPr>
            <p:ph type="title"/>
          </p:nvPr>
        </p:nvSpPr>
        <p:spPr/>
        <p:txBody>
          <a:bodyPr/>
          <a:lstStyle/>
          <a:p>
            <a:pPr algn="ctr"/>
            <a:r>
              <a:rPr lang="el-GR" b="1" dirty="0" smtClean="0"/>
              <a:t>Σύνοψη σεναρίου</a:t>
            </a:r>
            <a:endParaRPr lang="el-GR" b="1" dirty="0"/>
          </a:p>
        </p:txBody>
      </p:sp>
      <p:sp>
        <p:nvSpPr>
          <p:cNvPr id="7" name="Rectangle 2"/>
          <p:cNvSpPr>
            <a:spLocks noChangeArrowheads="1"/>
          </p:cNvSpPr>
          <p:nvPr/>
        </p:nvSpPr>
        <p:spPr bwMode="auto">
          <a:xfrm>
            <a:off x="539552" y="2208927"/>
            <a:ext cx="79928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el-GR" sz="1400" i="1" dirty="0">
                <a:latin typeface="Calibri" pitchFamily="34" charset="0"/>
                <a:ea typeface="Times New Roman" pitchFamily="18" charset="0"/>
                <a:cs typeface="Calibri" pitchFamily="34" charset="0"/>
              </a:rPr>
              <a:t> </a:t>
            </a:r>
            <a:r>
              <a:rPr lang="en-US" altLang="el-GR" sz="1400" i="1" dirty="0" smtClean="0">
                <a:latin typeface="Calibri" pitchFamily="34" charset="0"/>
                <a:ea typeface="Times New Roman" pitchFamily="18" charset="0"/>
                <a:cs typeface="Calibri" pitchFamily="34" charset="0"/>
              </a:rPr>
              <a:t>   </a:t>
            </a:r>
            <a:r>
              <a:rPr kumimoji="0" lang="en-US" altLang="el-GR" sz="1400" b="0"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t>
            </a:r>
            <a:r>
              <a:rPr lang="el-GR" altLang="el-GR" i="1" dirty="0" smtClean="0">
                <a:latin typeface="Calibri" pitchFamily="34" charset="0"/>
                <a:ea typeface="Times New Roman" pitchFamily="18" charset="0"/>
                <a:cs typeface="Calibri" pitchFamily="34" charset="0"/>
              </a:rPr>
              <a:t>ια</a:t>
            </a:r>
            <a:r>
              <a:rPr kumimoji="0" lang="el-GR" altLang="el-GR" b="0"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δυνατή φιλία εξελίσσεται σε ένα μακρινό αλλά καλλιτεχνικό περιβαλλοντικό σχολείο. Η </a:t>
            </a:r>
            <a:r>
              <a:rPr lang="el-GR" altLang="el-GR" i="1" dirty="0">
                <a:latin typeface="Calibri" pitchFamily="34" charset="0"/>
                <a:ea typeface="Times New Roman" pitchFamily="18" charset="0"/>
                <a:cs typeface="Calibri" pitchFamily="34" charset="0"/>
              </a:rPr>
              <a:t>Κ</a:t>
            </a:r>
            <a:r>
              <a:rPr kumimoji="0" lang="el-GR" altLang="el-GR" b="0"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ηπουρική και η Γεωπονία είναι η αγάπη τους και αυτό οδηγεί μια παρέα τριών παιδιών να συμμετάσχουν σε έναν διαγωνισμό. Η Μελίνα, η Ζοζεφίνα και ο Μιχάλης ταίριαξαν από την πρώτη στιγμή λόγω κοινών ενδιαφερόντων. </a:t>
            </a:r>
            <a:r>
              <a:rPr kumimoji="0" lang="el-GR" altLang="el-GR" b="0" i="1" u="none" strike="noStrike" cap="none" normalizeH="0" dirty="0" smtClean="0">
                <a:ln>
                  <a:noFill/>
                </a:ln>
                <a:solidFill>
                  <a:schemeClr val="tx1"/>
                </a:solidFill>
                <a:effectLst/>
                <a:latin typeface="Calibri" pitchFamily="34" charset="0"/>
                <a:ea typeface="Times New Roman" pitchFamily="18" charset="0"/>
                <a:cs typeface="Calibri" pitchFamily="34" charset="0"/>
              </a:rPr>
              <a:t> </a:t>
            </a:r>
            <a:r>
              <a:rPr lang="el-GR" altLang="el-GR" i="1" dirty="0" smtClean="0">
                <a:latin typeface="Calibri" pitchFamily="34" charset="0"/>
                <a:ea typeface="Times New Roman" pitchFamily="18" charset="0"/>
                <a:cs typeface="Calibri" pitchFamily="34" charset="0"/>
              </a:rPr>
              <a:t>Ο Μιχάλης στην αρχή ήταν προβληματισμένος αν θα συμμετάσχει στο διαγωνισμό τελικά όμως συμμετέχοντας η ομάδα του καταφέρνει να κερδίσει το πρώτο βραβείο.  Καλλιέργησαν ένα υπέροχο φυτό αναδεικνύοντας το σχολείο τους και κατακτώντας την πρώτη θέση. Τα παιδιά νιώθουν απέραντη χαρά και ότι έχουν πραγματοποιήσει έναν στόχο που θα τους ενώνει για πάντα. </a:t>
            </a:r>
            <a:endParaRPr kumimoji="0" lang="el-GR" altLang="el-GR"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Θέση αριθμού διαφάνειας 1"/>
          <p:cNvSpPr>
            <a:spLocks noGrp="1"/>
          </p:cNvSpPr>
          <p:nvPr>
            <p:ph type="sldNum" sz="quarter" idx="15"/>
          </p:nvPr>
        </p:nvSpPr>
        <p:spPr/>
        <p:txBody>
          <a:bodyPr/>
          <a:lstStyle/>
          <a:p>
            <a:fld id="{C3B4A632-ACD5-4C01-8255-6777828EEC60}" type="slidenum">
              <a:rPr lang="el-GR" smtClean="0"/>
              <a:t>26</a:t>
            </a:fld>
            <a:endParaRPr lang="el-GR"/>
          </a:p>
        </p:txBody>
      </p:sp>
    </p:spTree>
    <p:extLst>
      <p:ext uri="{BB962C8B-B14F-4D97-AF65-F5344CB8AC3E}">
        <p14:creationId xmlns:p14="http://schemas.microsoft.com/office/powerpoint/2010/main" val="1609391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251520" y="1484784"/>
            <a:ext cx="7931224" cy="3456384"/>
          </a:xfrm>
        </p:spPr>
        <p:txBody>
          <a:bodyPr>
            <a:normAutofit fontScale="70000" lnSpcReduction="20000"/>
          </a:bodyPr>
          <a:lstStyle/>
          <a:p>
            <a:r>
              <a:rPr lang="el-GR" b="1" dirty="0"/>
              <a:t>4ο Βήμα: Εικονογραφημένο σενάριο</a:t>
            </a:r>
          </a:p>
          <a:p>
            <a:r>
              <a:rPr lang="el-GR" dirty="0"/>
              <a:t>Το εικονογραφημένο σενάριο αποτελεί ένα είδος </a:t>
            </a:r>
            <a:r>
              <a:rPr lang="el-GR" dirty="0" smtClean="0"/>
              <a:t>μοντάζ πριν </a:t>
            </a:r>
            <a:r>
              <a:rPr lang="el-GR" dirty="0"/>
              <a:t>τις </a:t>
            </a:r>
            <a:r>
              <a:rPr lang="el-GR" dirty="0" smtClean="0"/>
              <a:t>λήψεις. Αφού </a:t>
            </a:r>
            <a:r>
              <a:rPr lang="el-GR" dirty="0"/>
              <a:t>έχει γίνει η σύνοψη και έχουν απαντηθεί </a:t>
            </a:r>
            <a:r>
              <a:rPr lang="el-GR" dirty="0" smtClean="0"/>
              <a:t>τα προηγούμενα </a:t>
            </a:r>
            <a:r>
              <a:rPr lang="el-GR" dirty="0"/>
              <a:t>ερωτήματα, δημιουργείται </a:t>
            </a:r>
            <a:r>
              <a:rPr lang="el-GR" dirty="0" smtClean="0"/>
              <a:t>ένα εικονογραφημένο </a:t>
            </a:r>
            <a:r>
              <a:rPr lang="el-GR" dirty="0"/>
              <a:t>σενάριο. Δίνεται στους μαθητές ένα </a:t>
            </a:r>
            <a:r>
              <a:rPr lang="el-GR" dirty="0" smtClean="0"/>
              <a:t>πρότυπο που </a:t>
            </a:r>
            <a:r>
              <a:rPr lang="el-GR" dirty="0"/>
              <a:t>πάνω σε αυτό </a:t>
            </a:r>
            <a:r>
              <a:rPr lang="el-GR" dirty="0" smtClean="0"/>
              <a:t>εργάζονται. Σε </a:t>
            </a:r>
            <a:r>
              <a:rPr lang="el-GR" dirty="0"/>
              <a:t>κάθε τετράγωνο (έξι) ζωγραφίζουν τα στοιχεία τους: ήρωες, σκηνικό </a:t>
            </a:r>
            <a:r>
              <a:rPr lang="el-GR" dirty="0" smtClean="0"/>
              <a:t>και επιπλέον </a:t>
            </a:r>
            <a:r>
              <a:rPr lang="el-GR" dirty="0"/>
              <a:t>γράφουν τους διαλόγους, καθώς και τα εφέ που πρέπει να </a:t>
            </a:r>
            <a:r>
              <a:rPr lang="el-GR" dirty="0" smtClean="0"/>
              <a:t>εισαχθούν στην </a:t>
            </a:r>
            <a:r>
              <a:rPr lang="el-GR" dirty="0"/>
              <a:t>ταινία.</a:t>
            </a:r>
          </a:p>
          <a:p>
            <a:r>
              <a:rPr lang="el-GR" b="1" dirty="0"/>
              <a:t>Πρότυπο εικονογραφημένου </a:t>
            </a:r>
            <a:r>
              <a:rPr lang="el-GR" b="1" dirty="0" smtClean="0"/>
              <a:t>σεναρίου </a:t>
            </a:r>
          </a:p>
          <a:p>
            <a:r>
              <a:rPr lang="el-GR" dirty="0" smtClean="0"/>
              <a:t>Παρατηρήστε </a:t>
            </a:r>
            <a:r>
              <a:rPr lang="el-GR" dirty="0"/>
              <a:t>στην παρακάτω εικόνα το πρότυπο σεναρίου και </a:t>
            </a:r>
            <a:r>
              <a:rPr lang="el-GR" dirty="0" smtClean="0"/>
              <a:t>εικονογραφημένα σενάρια </a:t>
            </a:r>
            <a:r>
              <a:rPr lang="el-GR" dirty="0"/>
              <a:t>το οποία δημιούργησαν οι μαθητές (Ε’ Δημοτικού):</a:t>
            </a:r>
          </a:p>
        </p:txBody>
      </p:sp>
      <p:sp>
        <p:nvSpPr>
          <p:cNvPr id="3" name="Τίτλος 2"/>
          <p:cNvSpPr>
            <a:spLocks noGrp="1"/>
          </p:cNvSpPr>
          <p:nvPr>
            <p:ph type="title"/>
          </p:nvPr>
        </p:nvSpPr>
        <p:spPr/>
        <p:txBody>
          <a:bodyPr/>
          <a:lstStyle/>
          <a:p>
            <a:pPr algn="ctr"/>
            <a:r>
              <a:rPr lang="el-GR" b="1" dirty="0"/>
              <a:t>4ο Βήμα:</a:t>
            </a:r>
            <a:endParaRPr lang="el-GR"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48680"/>
            <a:ext cx="1133475" cy="1133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29333"/>
            <a:ext cx="2680419" cy="1714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4924541"/>
            <a:ext cx="1841772" cy="1324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4195" y="4761769"/>
            <a:ext cx="1125681" cy="78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4534422"/>
            <a:ext cx="2452392" cy="1816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27</a:t>
            </a:fld>
            <a:endParaRPr lang="el-GR"/>
          </a:p>
        </p:txBody>
      </p:sp>
    </p:spTree>
    <p:extLst>
      <p:ext uri="{BB962C8B-B14F-4D97-AF65-F5344CB8AC3E}">
        <p14:creationId xmlns:p14="http://schemas.microsoft.com/office/powerpoint/2010/main" val="719764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pPr algn="ctr"/>
            <a:r>
              <a:rPr lang="el-GR" b="1" dirty="0" smtClean="0"/>
              <a:t>Εικονογραφημένο Σενάριο</a:t>
            </a:r>
            <a:endParaRPr lang="el-GR" b="1" dirty="0"/>
          </a:p>
        </p:txBody>
      </p:sp>
      <p:sp>
        <p:nvSpPr>
          <p:cNvPr id="4" name="Θέση αριθμού διαφάνειας 3"/>
          <p:cNvSpPr>
            <a:spLocks noGrp="1"/>
          </p:cNvSpPr>
          <p:nvPr>
            <p:ph type="sldNum" sz="quarter" idx="15"/>
          </p:nvPr>
        </p:nvSpPr>
        <p:spPr/>
        <p:txBody>
          <a:bodyPr/>
          <a:lstStyle/>
          <a:p>
            <a:fld id="{C3B4A632-ACD5-4C01-8255-6777828EEC60}" type="slidenum">
              <a:rPr lang="el-GR" smtClean="0"/>
              <a:t>28</a:t>
            </a:fld>
            <a:endParaRPr lang="el-G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6200000">
            <a:off x="1978235" y="334134"/>
            <a:ext cx="4899501"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09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23528" y="1524000"/>
            <a:ext cx="7200800" cy="3129136"/>
          </a:xfrm>
        </p:spPr>
        <p:txBody>
          <a:bodyPr>
            <a:normAutofit fontScale="70000" lnSpcReduction="20000"/>
          </a:bodyPr>
          <a:lstStyle/>
          <a:p>
            <a:r>
              <a:rPr lang="el-GR" dirty="0"/>
              <a:t>Η συνέχεια είναι δημιουργία σκηνικού και η διαμόρφωση των</a:t>
            </a:r>
          </a:p>
          <a:p>
            <a:r>
              <a:rPr lang="el-GR" dirty="0" smtClean="0"/>
              <a:t>ηρώων. Οι </a:t>
            </a:r>
            <a:r>
              <a:rPr lang="el-GR" dirty="0"/>
              <a:t>μαθητές φαντάζονται και δημιουργούν το σκηνικό </a:t>
            </a:r>
            <a:r>
              <a:rPr lang="el-GR" dirty="0" smtClean="0"/>
              <a:t>έχοντας ως </a:t>
            </a:r>
            <a:r>
              <a:rPr lang="el-GR" dirty="0"/>
              <a:t>πυξίδα το εικονογραφημένο σενάριο. Χρησιμοποιούν </a:t>
            </a:r>
            <a:r>
              <a:rPr lang="el-GR" dirty="0" smtClean="0"/>
              <a:t>οποιοδήποτε υλικό </a:t>
            </a:r>
            <a:r>
              <a:rPr lang="el-GR" dirty="0"/>
              <a:t>θέλουν για τη δημιουργία του σκηνικού αλλά και των ηρώων. Ένα καλό </a:t>
            </a:r>
            <a:r>
              <a:rPr lang="el-GR" dirty="0" smtClean="0"/>
              <a:t>υλικό που </a:t>
            </a:r>
            <a:r>
              <a:rPr lang="el-GR" dirty="0"/>
              <a:t>τα παιδιά το χαίρονται και το αξιοποιούν είναι η </a:t>
            </a:r>
            <a:r>
              <a:rPr lang="el-GR" dirty="0" smtClean="0"/>
              <a:t>πλαστελίνη. Έτσι</a:t>
            </a:r>
            <a:r>
              <a:rPr lang="el-GR" dirty="0"/>
              <a:t>, από το εικονογραφημένο σενάριο περνάμε στην υλοποίηση, στην </a:t>
            </a:r>
            <a:r>
              <a:rPr lang="el-GR" dirty="0" smtClean="0"/>
              <a:t>υλοποίηση σε </a:t>
            </a:r>
            <a:r>
              <a:rPr lang="el-GR" dirty="0"/>
              <a:t>πραγματικό τόπο και χρόνο.</a:t>
            </a:r>
          </a:p>
          <a:p>
            <a:r>
              <a:rPr lang="el-GR" dirty="0"/>
              <a:t>Τα απολύτως απαραίτητα για την διαμόρφωση ενός «στούντιο» </a:t>
            </a:r>
            <a:r>
              <a:rPr lang="el-GR" dirty="0" smtClean="0"/>
              <a:t>δημιουργίας </a:t>
            </a:r>
            <a:r>
              <a:rPr lang="el-GR" dirty="0" err="1" smtClean="0"/>
              <a:t>animation</a:t>
            </a:r>
            <a:r>
              <a:rPr lang="el-GR" dirty="0" smtClean="0"/>
              <a:t> </a:t>
            </a:r>
            <a:r>
              <a:rPr lang="el-GR" dirty="0"/>
              <a:t>στην τάξη είναι ένα τραπέζι ή ένα θρανίο!</a:t>
            </a:r>
          </a:p>
        </p:txBody>
      </p:sp>
      <p:sp>
        <p:nvSpPr>
          <p:cNvPr id="3" name="Τίτλος 2"/>
          <p:cNvSpPr>
            <a:spLocks noGrp="1"/>
          </p:cNvSpPr>
          <p:nvPr>
            <p:ph type="title"/>
          </p:nvPr>
        </p:nvSpPr>
        <p:spPr/>
        <p:txBody>
          <a:bodyPr/>
          <a:lstStyle/>
          <a:p>
            <a:pPr algn="ctr"/>
            <a:r>
              <a:rPr lang="el-GR" b="1" dirty="0"/>
              <a:t>5ο Βήμα:</a:t>
            </a:r>
            <a:endParaRPr lang="el-GR"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5232004"/>
            <a:ext cx="1528146" cy="1136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097" y="4809823"/>
            <a:ext cx="803646" cy="595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475317"/>
            <a:ext cx="2880246" cy="1859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532" y="498701"/>
            <a:ext cx="1209675" cy="1209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29</a:t>
            </a:fld>
            <a:endParaRPr lang="el-GR"/>
          </a:p>
        </p:txBody>
      </p:sp>
    </p:spTree>
    <p:extLst>
      <p:ext uri="{BB962C8B-B14F-4D97-AF65-F5344CB8AC3E}">
        <p14:creationId xmlns:p14="http://schemas.microsoft.com/office/powerpoint/2010/main" val="3020445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598199" y="3645024"/>
            <a:ext cx="8064896" cy="2664296"/>
          </a:xfrm>
        </p:spPr>
        <p:txBody>
          <a:bodyPr>
            <a:normAutofit fontScale="85000" lnSpcReduction="20000"/>
          </a:bodyPr>
          <a:lstStyle/>
          <a:p>
            <a:pPr algn="ctr"/>
            <a:r>
              <a:rPr lang="el-GR" dirty="0"/>
              <a:t>Διαμορφώνουμε την αυλή αλλά και τον εσωτερικό χώρο του σχολείου μας με την βοήθεια της φύσης. Σχεδιάζουμε ένα διαφορετικό σχολείο με στόχο την περιβαλλοντική ευαισθησία των μαθητών. Επιλέγουμε φυτά μαθαίνουμε πως συντηρούνται. Ανακαλύπτουμε τα ήδη υπάρχοντα φυτά του σχολείου μας και αποτυπώνουμε νέες θέσεις τοποθέτησης αυτών. Διερευνούμε το πώς μπορούμε να αποτυπώσουμε τις ιδέες μας και σχεδιάζουμε ένα σχολείο με σεβασμό στη φύση.</a:t>
            </a:r>
          </a:p>
          <a:p>
            <a:endParaRPr lang="el-GR" dirty="0"/>
          </a:p>
        </p:txBody>
      </p:sp>
      <p:sp>
        <p:nvSpPr>
          <p:cNvPr id="3" name="Τίτλος 2"/>
          <p:cNvSpPr>
            <a:spLocks noGrp="1"/>
          </p:cNvSpPr>
          <p:nvPr>
            <p:ph type="title"/>
          </p:nvPr>
        </p:nvSpPr>
        <p:spPr>
          <a:xfrm>
            <a:off x="467544" y="836712"/>
            <a:ext cx="8229600" cy="1219200"/>
          </a:xfrm>
        </p:spPr>
        <p:txBody>
          <a:bodyPr>
            <a:normAutofit fontScale="90000"/>
          </a:bodyPr>
          <a:lstStyle/>
          <a:p>
            <a:pPr algn="ctr"/>
            <a:r>
              <a:rPr lang="el-GR" b="1" dirty="0" smtClean="0">
                <a:effectLst>
                  <a:outerShdw blurRad="38100" dist="38100" dir="2700000" algn="tl">
                    <a:srgbClr val="000000">
                      <a:alpha val="43137"/>
                    </a:srgbClr>
                  </a:outerShdw>
                </a:effectLst>
              </a:rPr>
              <a:t>ΣΥΝΟΠΤΙΚΗ </a:t>
            </a:r>
            <a:r>
              <a:rPr lang="el-GR" b="1" dirty="0">
                <a:effectLst>
                  <a:outerShdw blurRad="38100" dist="38100" dir="2700000" algn="tl">
                    <a:srgbClr val="000000">
                      <a:alpha val="43137"/>
                    </a:srgbClr>
                  </a:outerShdw>
                </a:effectLst>
              </a:rPr>
              <a:t>ΠΕΡΙΓΡΑΦΗ ΤΟΥ ΘΕΜΑΤΟΣ/ΕΠΙΜΕΡΟΥΣ ΔΙΑΣΤΑΣΕΙΣ</a:t>
            </a:r>
            <a:r>
              <a:rPr lang="el-GR" dirty="0">
                <a:effectLst>
                  <a:outerShdw blurRad="38100" dist="38100" dir="2700000" algn="tl">
                    <a:srgbClr val="000000">
                      <a:alpha val="43137"/>
                    </a:srgbClr>
                  </a:outerShdw>
                </a:effectLst>
              </a:rPr>
              <a:t/>
            </a:r>
            <a:br>
              <a:rPr lang="el-GR" dirty="0">
                <a:effectLst>
                  <a:outerShdw blurRad="38100" dist="38100" dir="2700000" algn="tl">
                    <a:srgbClr val="000000">
                      <a:alpha val="43137"/>
                    </a:srgbClr>
                  </a:outerShdw>
                </a:effectLst>
              </a:rPr>
            </a:br>
            <a:endParaRPr lang="el-GR" dirty="0">
              <a:effectLst>
                <a:outerShdw blurRad="38100" dist="38100" dir="2700000" algn="tl">
                  <a:srgbClr val="000000">
                    <a:alpha val="43137"/>
                  </a:srgbClr>
                </a:outerShdw>
              </a:effectLst>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975" y="1412776"/>
            <a:ext cx="2687344" cy="1868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3</a:t>
            </a:fld>
            <a:endParaRPr lang="el-GR"/>
          </a:p>
        </p:txBody>
      </p:sp>
    </p:spTree>
    <p:extLst>
      <p:ext uri="{BB962C8B-B14F-4D97-AF65-F5344CB8AC3E}">
        <p14:creationId xmlns:p14="http://schemas.microsoft.com/office/powerpoint/2010/main" val="2843602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932" y="1524000"/>
            <a:ext cx="8142135" cy="4572000"/>
          </a:xfrm>
        </p:spPr>
      </p:pic>
      <p:sp>
        <p:nvSpPr>
          <p:cNvPr id="3" name="Τίτλος 2"/>
          <p:cNvSpPr>
            <a:spLocks noGrp="1"/>
          </p:cNvSpPr>
          <p:nvPr>
            <p:ph type="title"/>
          </p:nvPr>
        </p:nvSpPr>
        <p:spPr/>
        <p:txBody>
          <a:bodyPr/>
          <a:lstStyle/>
          <a:p>
            <a:pPr algn="ctr"/>
            <a:r>
              <a:rPr lang="el-GR" b="1" dirty="0" smtClean="0"/>
              <a:t>Μακέτα</a:t>
            </a:r>
            <a:endParaRPr lang="el-GR" b="1" dirty="0"/>
          </a:p>
        </p:txBody>
      </p:sp>
      <p:sp>
        <p:nvSpPr>
          <p:cNvPr id="2" name="Θέση αριθμού διαφάνειας 1"/>
          <p:cNvSpPr>
            <a:spLocks noGrp="1"/>
          </p:cNvSpPr>
          <p:nvPr>
            <p:ph type="sldNum" sz="quarter" idx="15"/>
          </p:nvPr>
        </p:nvSpPr>
        <p:spPr/>
        <p:txBody>
          <a:bodyPr/>
          <a:lstStyle/>
          <a:p>
            <a:fld id="{C3B4A632-ACD5-4C01-8255-6777828EEC60}" type="slidenum">
              <a:rPr lang="el-GR" smtClean="0"/>
              <a:t>30</a:t>
            </a:fld>
            <a:endParaRPr lang="el-GR"/>
          </a:p>
        </p:txBody>
      </p:sp>
    </p:spTree>
    <p:extLst>
      <p:ext uri="{BB962C8B-B14F-4D97-AF65-F5344CB8AC3E}">
        <p14:creationId xmlns:p14="http://schemas.microsoft.com/office/powerpoint/2010/main" val="2436174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23528" y="1524000"/>
            <a:ext cx="8363272" cy="2625080"/>
          </a:xfrm>
        </p:spPr>
        <p:txBody>
          <a:bodyPr>
            <a:normAutofit fontScale="77500" lnSpcReduction="20000"/>
          </a:bodyPr>
          <a:lstStyle/>
          <a:p>
            <a:r>
              <a:rPr lang="el-GR" b="1" dirty="0"/>
              <a:t>6ο Βήμα: Φωτογράφιση</a:t>
            </a:r>
          </a:p>
          <a:p>
            <a:r>
              <a:rPr lang="el-GR" dirty="0"/>
              <a:t>Οι μαθητές, συνεργατικά, φωτογραφίζουν το σκηνικό και </a:t>
            </a:r>
            <a:r>
              <a:rPr lang="el-GR" dirty="0" smtClean="0"/>
              <a:t>τους ήρωες</a:t>
            </a:r>
            <a:r>
              <a:rPr lang="el-GR" dirty="0"/>
              <a:t>, κάνουν τις απαιτούμενες και απαραίτητες </a:t>
            </a:r>
            <a:r>
              <a:rPr lang="el-GR" dirty="0" smtClean="0"/>
              <a:t>κινήσεις, ώστε </a:t>
            </a:r>
            <a:r>
              <a:rPr lang="el-GR" dirty="0"/>
              <a:t>να δημιουργηθεί το </a:t>
            </a:r>
            <a:r>
              <a:rPr lang="el-GR" dirty="0" err="1" smtClean="0"/>
              <a:t>animation</a:t>
            </a:r>
            <a:r>
              <a:rPr lang="el-GR" dirty="0" smtClean="0"/>
              <a:t>. Στήνουν </a:t>
            </a:r>
            <a:r>
              <a:rPr lang="el-GR" dirty="0"/>
              <a:t>μία φωτογραφική μηχανή πάνω σε ένα </a:t>
            </a:r>
            <a:r>
              <a:rPr lang="el-GR" dirty="0" smtClean="0"/>
              <a:t>τρίποδο, παίρνουν </a:t>
            </a:r>
            <a:r>
              <a:rPr lang="el-GR" dirty="0"/>
              <a:t>το πρώτο πλάνο τους, φωτογραφίζουν τις </a:t>
            </a:r>
            <a:r>
              <a:rPr lang="el-GR" dirty="0" smtClean="0"/>
              <a:t>κινήσεις που </a:t>
            </a:r>
            <a:r>
              <a:rPr lang="el-GR" dirty="0"/>
              <a:t>πρέπει να κάνουν, π.χ. να περπατήσει ο ήρωας, </a:t>
            </a:r>
            <a:r>
              <a:rPr lang="el-GR" dirty="0" smtClean="0"/>
              <a:t>ένα αυτοκίνητο </a:t>
            </a:r>
            <a:r>
              <a:rPr lang="el-GR" dirty="0"/>
              <a:t>κτλ. ή να φωτογραφίσουν τον ήρωα που μιλάει ανοιγοκλείνοντας </a:t>
            </a:r>
            <a:r>
              <a:rPr lang="el-GR" dirty="0" smtClean="0"/>
              <a:t>το στόμα</a:t>
            </a:r>
            <a:r>
              <a:rPr lang="el-GR" dirty="0"/>
              <a:t>, κουνώντας τα χέρια κτλ. Βγάζουν όσες φωτογραφίες κρίνουν </a:t>
            </a:r>
            <a:r>
              <a:rPr lang="el-GR" dirty="0" smtClean="0"/>
              <a:t>απαραίτητες, ώστε </a:t>
            </a:r>
            <a:r>
              <a:rPr lang="el-GR" dirty="0"/>
              <a:t>να δημιουργηθεί στη συνέχεια το </a:t>
            </a:r>
            <a:r>
              <a:rPr lang="el-GR" dirty="0" err="1" smtClean="0"/>
              <a:t>animation</a:t>
            </a:r>
            <a:r>
              <a:rPr lang="el-GR" dirty="0" smtClean="0"/>
              <a:t>.</a:t>
            </a:r>
            <a:endParaRPr lang="el-GR" dirty="0"/>
          </a:p>
        </p:txBody>
      </p:sp>
      <p:sp>
        <p:nvSpPr>
          <p:cNvPr id="3" name="Τίτλος 2"/>
          <p:cNvSpPr>
            <a:spLocks noGrp="1"/>
          </p:cNvSpPr>
          <p:nvPr>
            <p:ph type="title"/>
          </p:nvPr>
        </p:nvSpPr>
        <p:spPr/>
        <p:txBody>
          <a:bodyPr/>
          <a:lstStyle/>
          <a:p>
            <a:pPr algn="ctr"/>
            <a:r>
              <a:rPr lang="el-GR" b="1" dirty="0"/>
              <a:t>6ο Βήμα</a:t>
            </a:r>
            <a:r>
              <a:rPr lang="el-GR" b="1" dirty="0" smtClean="0"/>
              <a:t>:</a:t>
            </a:r>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548680"/>
            <a:ext cx="1219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221087"/>
            <a:ext cx="1494064" cy="112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4653135"/>
            <a:ext cx="2341836" cy="1776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31</a:t>
            </a:fld>
            <a:endParaRPr lang="el-GR"/>
          </a:p>
        </p:txBody>
      </p:sp>
    </p:spTree>
    <p:extLst>
      <p:ext uri="{BB962C8B-B14F-4D97-AF65-F5344CB8AC3E}">
        <p14:creationId xmlns:p14="http://schemas.microsoft.com/office/powerpoint/2010/main" val="480146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039" y="404664"/>
            <a:ext cx="3192551" cy="1792692"/>
          </a:xfrm>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581046"/>
            <a:ext cx="3161395" cy="1775197"/>
          </a:xfrm>
          <a:prstGeom prst="rect">
            <a:avLst/>
          </a:prstGeom>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143" y="4535826"/>
            <a:ext cx="3322747" cy="1865800"/>
          </a:xfrm>
          <a:prstGeom prst="rect">
            <a:avLst/>
          </a:prstGeom>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404664"/>
            <a:ext cx="3320786" cy="1864700"/>
          </a:xfrm>
          <a:prstGeom prst="rect">
            <a:avLst/>
          </a:prstGeom>
        </p:spPr>
      </p:pic>
      <p:pic>
        <p:nvPicPr>
          <p:cNvPr id="8" name="Εικόνα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848" y="1669100"/>
            <a:ext cx="2664296" cy="1496065"/>
          </a:xfrm>
          <a:prstGeom prst="rect">
            <a:avLst/>
          </a:prstGeom>
        </p:spPr>
      </p:pic>
      <p:pic>
        <p:nvPicPr>
          <p:cNvPr id="9" name="Εικόνα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8626" y="3406680"/>
            <a:ext cx="2689518" cy="1510227"/>
          </a:xfrm>
          <a:prstGeom prst="rect">
            <a:avLst/>
          </a:prstGeom>
        </p:spPr>
      </p:pic>
      <p:pic>
        <p:nvPicPr>
          <p:cNvPr id="10" name="Εικόνα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105" y="2630592"/>
            <a:ext cx="2726870" cy="1531201"/>
          </a:xfrm>
          <a:prstGeom prst="rect">
            <a:avLst/>
          </a:prstGeom>
        </p:spPr>
      </p:pic>
      <p:pic>
        <p:nvPicPr>
          <p:cNvPr id="11" name="Εικόνα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8268" y="2638194"/>
            <a:ext cx="2699792" cy="1515996"/>
          </a:xfrm>
          <a:prstGeom prst="rect">
            <a:avLst/>
          </a:prstGeom>
        </p:spPr>
      </p:pic>
      <p:sp>
        <p:nvSpPr>
          <p:cNvPr id="2" name="Θέση αριθμού διαφάνειας 1"/>
          <p:cNvSpPr>
            <a:spLocks noGrp="1"/>
          </p:cNvSpPr>
          <p:nvPr>
            <p:ph type="sldNum" sz="quarter" idx="15"/>
          </p:nvPr>
        </p:nvSpPr>
        <p:spPr/>
        <p:txBody>
          <a:bodyPr/>
          <a:lstStyle/>
          <a:p>
            <a:fld id="{C3B4A632-ACD5-4C01-8255-6777828EEC60}" type="slidenum">
              <a:rPr lang="el-GR" smtClean="0"/>
              <a:t>32</a:t>
            </a:fld>
            <a:endParaRPr lang="el-GR"/>
          </a:p>
        </p:txBody>
      </p:sp>
    </p:spTree>
    <p:extLst>
      <p:ext uri="{BB962C8B-B14F-4D97-AF65-F5344CB8AC3E}">
        <p14:creationId xmlns:p14="http://schemas.microsoft.com/office/powerpoint/2010/main" val="3403482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95536" y="1524000"/>
            <a:ext cx="8291264" cy="2769096"/>
          </a:xfrm>
        </p:spPr>
        <p:txBody>
          <a:bodyPr>
            <a:normAutofit fontScale="70000" lnSpcReduction="20000"/>
          </a:bodyPr>
          <a:lstStyle/>
          <a:p>
            <a:r>
              <a:rPr lang="el-GR" b="1" dirty="0"/>
              <a:t>7ο Βήμα: Ηχογράφηση</a:t>
            </a:r>
          </a:p>
          <a:p>
            <a:r>
              <a:rPr lang="el-GR" dirty="0"/>
              <a:t>Επόμενο βήμα είναι η ηχογράφηση.</a:t>
            </a:r>
          </a:p>
          <a:p>
            <a:r>
              <a:rPr lang="el-GR" dirty="0"/>
              <a:t>Οι μαθητές με τη βοήθεια λογισμικών ήχου (</a:t>
            </a:r>
            <a:r>
              <a:rPr lang="el-GR" dirty="0" err="1"/>
              <a:t>Audacity</a:t>
            </a:r>
            <a:r>
              <a:rPr lang="el-GR" dirty="0"/>
              <a:t>, </a:t>
            </a:r>
            <a:r>
              <a:rPr lang="el-GR" dirty="0" err="1" smtClean="0"/>
              <a:t>Power</a:t>
            </a:r>
            <a:r>
              <a:rPr lang="el-GR" dirty="0"/>
              <a:t> </a:t>
            </a:r>
            <a:r>
              <a:rPr lang="el-GR" dirty="0" err="1" smtClean="0"/>
              <a:t>Sound</a:t>
            </a:r>
            <a:r>
              <a:rPr lang="el-GR" dirty="0" smtClean="0"/>
              <a:t> </a:t>
            </a:r>
            <a:r>
              <a:rPr lang="el-GR" dirty="0" err="1"/>
              <a:t>Editor</a:t>
            </a:r>
            <a:r>
              <a:rPr lang="el-GR" dirty="0"/>
              <a:t> κ.α.) και με ένα μικρόφωνο ηχογραφούν </a:t>
            </a:r>
            <a:r>
              <a:rPr lang="el-GR" dirty="0" smtClean="0"/>
              <a:t>τους διαλόγους </a:t>
            </a:r>
            <a:r>
              <a:rPr lang="el-GR" dirty="0"/>
              <a:t>τους ή την αφήγησή τους, τους οποίους </a:t>
            </a:r>
            <a:r>
              <a:rPr lang="el-GR" dirty="0" smtClean="0"/>
              <a:t>είχαν σχεδιάσει </a:t>
            </a:r>
            <a:r>
              <a:rPr lang="el-GR" dirty="0"/>
              <a:t>στη σύνοψη και στο εικονογραφημένο σενάριο.</a:t>
            </a:r>
          </a:p>
          <a:p>
            <a:r>
              <a:rPr lang="el-GR" dirty="0"/>
              <a:t>Χρησιμοποιούνται τα παραπάνω λογισμικά ήχου διότι είναι ελεύθερα και </a:t>
            </a:r>
            <a:r>
              <a:rPr lang="el-GR" dirty="0" smtClean="0"/>
              <a:t>έχουν πολλές </a:t>
            </a:r>
            <a:r>
              <a:rPr lang="el-GR" dirty="0"/>
              <a:t>δυνατότητες και λειτουργίες επεξεργασίας του ήχου. Μπορεί </a:t>
            </a:r>
            <a:r>
              <a:rPr lang="el-GR" dirty="0" smtClean="0"/>
              <a:t>να χρησιμοποιηθεί </a:t>
            </a:r>
            <a:r>
              <a:rPr lang="el-GR" dirty="0"/>
              <a:t>και το </a:t>
            </a:r>
            <a:r>
              <a:rPr lang="el-GR" dirty="0" err="1"/>
              <a:t>Movie</a:t>
            </a:r>
            <a:r>
              <a:rPr lang="el-GR" dirty="0"/>
              <a:t> </a:t>
            </a:r>
            <a:r>
              <a:rPr lang="el-GR" dirty="0" err="1"/>
              <a:t>Maker</a:t>
            </a:r>
            <a:r>
              <a:rPr lang="el-GR" dirty="0"/>
              <a:t> γι’ αυτό το σκοπό. Είναι χρήσιμο να </a:t>
            </a:r>
            <a:r>
              <a:rPr lang="el-GR" dirty="0" smtClean="0"/>
              <a:t>αναφερθεί πως </a:t>
            </a:r>
            <a:r>
              <a:rPr lang="el-GR" dirty="0"/>
              <a:t>μπορούν να χρησιμοποιήσουν ως μικρόφωνο το κινητό τηλέφωνο.</a:t>
            </a:r>
          </a:p>
        </p:txBody>
      </p:sp>
      <p:sp>
        <p:nvSpPr>
          <p:cNvPr id="3" name="Τίτλος 2"/>
          <p:cNvSpPr>
            <a:spLocks noGrp="1"/>
          </p:cNvSpPr>
          <p:nvPr>
            <p:ph type="title"/>
          </p:nvPr>
        </p:nvSpPr>
        <p:spPr/>
        <p:txBody>
          <a:bodyPr/>
          <a:lstStyle/>
          <a:p>
            <a:pPr algn="ctr"/>
            <a:r>
              <a:rPr lang="el-GR" b="1" dirty="0"/>
              <a:t>7ο Βήμα:</a:t>
            </a:r>
            <a:endParaRPr lang="el-G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48680"/>
            <a:ext cx="12192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544" y="4221088"/>
            <a:ext cx="2119784" cy="160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797152"/>
            <a:ext cx="1617564" cy="1219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33</a:t>
            </a:fld>
            <a:endParaRPr lang="el-GR"/>
          </a:p>
        </p:txBody>
      </p:sp>
    </p:spTree>
    <p:extLst>
      <p:ext uri="{BB962C8B-B14F-4D97-AF65-F5344CB8AC3E}">
        <p14:creationId xmlns:p14="http://schemas.microsoft.com/office/powerpoint/2010/main" val="4189565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323528" y="1524000"/>
            <a:ext cx="8363272" cy="3129136"/>
          </a:xfrm>
        </p:spPr>
        <p:txBody>
          <a:bodyPr>
            <a:normAutofit fontScale="85000" lnSpcReduction="20000"/>
          </a:bodyPr>
          <a:lstStyle/>
          <a:p>
            <a:r>
              <a:rPr lang="el-GR" b="1" dirty="0"/>
              <a:t>8ο Βήμα: Σύνθεση</a:t>
            </a:r>
          </a:p>
          <a:p>
            <a:r>
              <a:rPr lang="el-GR" dirty="0"/>
              <a:t>Το επόμενο βήμα είναι η σύνθεση της εικόνας (φωτογραφία), </a:t>
            </a:r>
            <a:r>
              <a:rPr lang="el-GR" dirty="0" smtClean="0"/>
              <a:t>του ήχου </a:t>
            </a:r>
            <a:r>
              <a:rPr lang="el-GR" dirty="0"/>
              <a:t>αλλά και των εφέ με τη βοήθεια ειδικού </a:t>
            </a:r>
            <a:r>
              <a:rPr lang="el-GR" dirty="0" smtClean="0"/>
              <a:t>προγράμματος. Συνήθως </a:t>
            </a:r>
            <a:r>
              <a:rPr lang="el-GR" dirty="0"/>
              <a:t>χρησιμοποιείται το </a:t>
            </a:r>
            <a:r>
              <a:rPr lang="el-GR" dirty="0" err="1"/>
              <a:t>Μovie</a:t>
            </a:r>
            <a:r>
              <a:rPr lang="el-GR" dirty="0"/>
              <a:t> </a:t>
            </a:r>
            <a:r>
              <a:rPr lang="el-GR" dirty="0" err="1"/>
              <a:t>Maker</a:t>
            </a:r>
            <a:r>
              <a:rPr lang="el-GR" dirty="0"/>
              <a:t> επειδή είναι ελεύθερο </a:t>
            </a:r>
            <a:r>
              <a:rPr lang="el-GR" dirty="0" smtClean="0"/>
              <a:t>και σχετικά </a:t>
            </a:r>
            <a:r>
              <a:rPr lang="el-GR" dirty="0"/>
              <a:t>εύκολο τόσο για τον εκπαιδευτικό όσο και για το μαθητή.</a:t>
            </a:r>
          </a:p>
          <a:p>
            <a:r>
              <a:rPr lang="el-GR" dirty="0"/>
              <a:t>Το </a:t>
            </a:r>
            <a:r>
              <a:rPr lang="el-GR" dirty="0" err="1"/>
              <a:t>animation</a:t>
            </a:r>
            <a:r>
              <a:rPr lang="el-GR" dirty="0"/>
              <a:t> είναι μια χρονοβόρα διαδικασία. Για την κίνηση ενός </a:t>
            </a:r>
            <a:r>
              <a:rPr lang="el-GR" dirty="0" smtClean="0"/>
              <a:t>δευτερολέπτου απαιτούνται </a:t>
            </a:r>
            <a:r>
              <a:rPr lang="el-GR" dirty="0"/>
              <a:t>24 φωτογραφίες. Αυτό που πρέπει να προσεχθεί επιπλέον είναι </a:t>
            </a:r>
            <a:r>
              <a:rPr lang="el-GR" dirty="0" smtClean="0"/>
              <a:t>να μπορεί </a:t>
            </a:r>
            <a:r>
              <a:rPr lang="el-GR" dirty="0"/>
              <a:t>ν’ ανεβεί εύκολα και στο διαδίκτυο.</a:t>
            </a:r>
          </a:p>
        </p:txBody>
      </p:sp>
      <p:sp>
        <p:nvSpPr>
          <p:cNvPr id="3" name="Τίτλος 2"/>
          <p:cNvSpPr>
            <a:spLocks noGrp="1"/>
          </p:cNvSpPr>
          <p:nvPr>
            <p:ph type="title"/>
          </p:nvPr>
        </p:nvSpPr>
        <p:spPr/>
        <p:txBody>
          <a:bodyPr/>
          <a:lstStyle/>
          <a:p>
            <a:pPr algn="ctr"/>
            <a:r>
              <a:rPr lang="el-GR" b="1" dirty="0"/>
              <a:t>8ο Βήμα:</a:t>
            </a:r>
            <a:endParaRPr lang="el-GR"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620688"/>
            <a:ext cx="1080120" cy="10540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509120"/>
            <a:ext cx="2522280" cy="187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Θέση αριθμού διαφάνειας 3"/>
          <p:cNvSpPr>
            <a:spLocks noGrp="1"/>
          </p:cNvSpPr>
          <p:nvPr>
            <p:ph type="sldNum" sz="quarter" idx="15"/>
          </p:nvPr>
        </p:nvSpPr>
        <p:spPr/>
        <p:txBody>
          <a:bodyPr/>
          <a:lstStyle/>
          <a:p>
            <a:fld id="{C3B4A632-ACD5-4C01-8255-6777828EEC60}" type="slidenum">
              <a:rPr lang="el-GR" smtClean="0"/>
              <a:t>34</a:t>
            </a:fld>
            <a:endParaRPr lang="el-GR"/>
          </a:p>
        </p:txBody>
      </p:sp>
    </p:spTree>
    <p:extLst>
      <p:ext uri="{BB962C8B-B14F-4D97-AF65-F5344CB8AC3E}">
        <p14:creationId xmlns:p14="http://schemas.microsoft.com/office/powerpoint/2010/main" val="2600877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lstStyle/>
          <a:p>
            <a:r>
              <a:rPr lang="en-US" dirty="0">
                <a:hlinkClick r:id="rId2"/>
              </a:rPr>
              <a:t>https://youtu.be/MPL4HOqxj08</a:t>
            </a:r>
            <a:endParaRPr lang="el-GR" dirty="0"/>
          </a:p>
        </p:txBody>
      </p:sp>
      <p:sp>
        <p:nvSpPr>
          <p:cNvPr id="3" name="Τίτλος 2"/>
          <p:cNvSpPr>
            <a:spLocks noGrp="1"/>
          </p:cNvSpPr>
          <p:nvPr>
            <p:ph type="title"/>
          </p:nvPr>
        </p:nvSpPr>
        <p:spPr/>
        <p:txBody>
          <a:bodyPr>
            <a:normAutofit/>
          </a:bodyPr>
          <a:lstStyle/>
          <a:p>
            <a:r>
              <a:rPr lang="el-GR" sz="3600" b="1" dirty="0" smtClean="0"/>
              <a:t>Ένα διαφορετικό σχολείο-</a:t>
            </a:r>
            <a:r>
              <a:rPr lang="es-ES" sz="3600" b="1" dirty="0" smtClean="0"/>
              <a:t>Animation</a:t>
            </a:r>
            <a:endParaRPr lang="el-GR" sz="3600" b="1" dirty="0"/>
          </a:p>
        </p:txBody>
      </p:sp>
      <p:sp>
        <p:nvSpPr>
          <p:cNvPr id="4" name="Θέση αριθμού διαφάνειας 3"/>
          <p:cNvSpPr>
            <a:spLocks noGrp="1"/>
          </p:cNvSpPr>
          <p:nvPr>
            <p:ph type="sldNum" sz="quarter" idx="15"/>
          </p:nvPr>
        </p:nvSpPr>
        <p:spPr/>
        <p:txBody>
          <a:bodyPr/>
          <a:lstStyle/>
          <a:p>
            <a:fld id="{C3B4A632-ACD5-4C01-8255-6777828EEC60}" type="slidenum">
              <a:rPr lang="el-GR" smtClean="0"/>
              <a:t>35</a:t>
            </a:fld>
            <a:endParaRPr lang="el-GR"/>
          </a:p>
        </p:txBody>
      </p:sp>
    </p:spTree>
    <p:extLst>
      <p:ext uri="{BB962C8B-B14F-4D97-AF65-F5344CB8AC3E}">
        <p14:creationId xmlns:p14="http://schemas.microsoft.com/office/powerpoint/2010/main" val="544083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2348880"/>
            <a:ext cx="8229600" cy="1219200"/>
          </a:xfrm>
        </p:spPr>
        <p:txBody>
          <a:bodyPr>
            <a:normAutofit fontScale="90000"/>
          </a:bodyPr>
          <a:lstStyle/>
          <a:p>
            <a:pPr algn="ctr"/>
            <a:r>
              <a:rPr lang="el-GR" dirty="0" smtClean="0"/>
              <a:t>Σας ευχαριστούμε για την προσοχή σας!!!</a:t>
            </a:r>
            <a:endParaRPr lang="el-GR" dirty="0"/>
          </a:p>
        </p:txBody>
      </p:sp>
      <p:sp>
        <p:nvSpPr>
          <p:cNvPr id="2" name="Θέση αριθμού διαφάνειας 1"/>
          <p:cNvSpPr>
            <a:spLocks noGrp="1"/>
          </p:cNvSpPr>
          <p:nvPr>
            <p:ph type="sldNum" sz="quarter" idx="15"/>
          </p:nvPr>
        </p:nvSpPr>
        <p:spPr/>
        <p:txBody>
          <a:bodyPr/>
          <a:lstStyle/>
          <a:p>
            <a:fld id="{C3B4A632-ACD5-4C01-8255-6777828EEC60}" type="slidenum">
              <a:rPr lang="el-GR" smtClean="0"/>
              <a:t>36</a:t>
            </a:fld>
            <a:endParaRPr lang="el-GR"/>
          </a:p>
        </p:txBody>
      </p:sp>
    </p:spTree>
    <p:extLst>
      <p:ext uri="{BB962C8B-B14F-4D97-AF65-F5344CB8AC3E}">
        <p14:creationId xmlns:p14="http://schemas.microsoft.com/office/powerpoint/2010/main" val="3271049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67544" y="2852936"/>
            <a:ext cx="8229600" cy="3489176"/>
          </a:xfrm>
        </p:spPr>
        <p:txBody>
          <a:bodyPr/>
          <a:lstStyle/>
          <a:p>
            <a:pPr algn="ctr"/>
            <a:r>
              <a:rPr lang="el-GR" dirty="0"/>
              <a:t>Η ανάπτυξη πρωτοβουλίας, συνεργατικότητας, ψηφιακών δεξιοτήτων, περιβαλλοντικής συνείδησης και δημιουργικότητας. Το θέμα επιλέχθηκε γιατί οι μαθητές θέλουν ένα σχολείο διαφορετικό που εκτός από χώρο μάθησης να αποτελεί και ένα χώρο αισθητικά καλαίσθητο. Οι μαθητές έχουν μεγάλη ελευθερία επιλογών και δημιουργικότητας στα τελικά αποτελέσματα.</a:t>
            </a:r>
          </a:p>
          <a:p>
            <a:endParaRPr lang="el-GR" dirty="0"/>
          </a:p>
        </p:txBody>
      </p:sp>
      <p:sp>
        <p:nvSpPr>
          <p:cNvPr id="3" name="Τίτλος 2"/>
          <p:cNvSpPr>
            <a:spLocks noGrp="1"/>
          </p:cNvSpPr>
          <p:nvPr>
            <p:ph type="title"/>
          </p:nvPr>
        </p:nvSpPr>
        <p:spPr>
          <a:xfrm>
            <a:off x="107504" y="764704"/>
            <a:ext cx="8517632" cy="822920"/>
          </a:xfrm>
        </p:spPr>
        <p:txBody>
          <a:bodyPr>
            <a:normAutofit fontScale="90000"/>
          </a:bodyPr>
          <a:lstStyle/>
          <a:p>
            <a:pPr algn="ctr"/>
            <a:r>
              <a:rPr lang="el-GR" b="1" dirty="0" smtClean="0">
                <a:effectLst>
                  <a:outerShdw blurRad="38100" dist="38100" dir="2700000" algn="tl">
                    <a:srgbClr val="000000">
                      <a:alpha val="43137"/>
                    </a:srgbClr>
                  </a:outerShdw>
                </a:effectLst>
              </a:rPr>
              <a:t>ΣΚΟΠΟΣ</a:t>
            </a:r>
            <a:r>
              <a:rPr lang="el-GR" dirty="0">
                <a:effectLst/>
              </a:rPr>
              <a:t/>
            </a:r>
            <a:br>
              <a:rPr lang="el-GR" dirty="0">
                <a:effectLst/>
              </a:rPr>
            </a:br>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1087438"/>
            <a:ext cx="2466975" cy="1638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Θέση αριθμού διαφάνειας 4"/>
          <p:cNvSpPr>
            <a:spLocks noGrp="1"/>
          </p:cNvSpPr>
          <p:nvPr>
            <p:ph type="sldNum" sz="quarter" idx="15"/>
          </p:nvPr>
        </p:nvSpPr>
        <p:spPr/>
        <p:txBody>
          <a:bodyPr/>
          <a:lstStyle/>
          <a:p>
            <a:fld id="{C3B4A632-ACD5-4C01-8255-6777828EEC60}" type="slidenum">
              <a:rPr lang="el-GR" smtClean="0"/>
              <a:t>4</a:t>
            </a:fld>
            <a:endParaRPr lang="el-GR"/>
          </a:p>
        </p:txBody>
      </p:sp>
    </p:spTree>
    <p:extLst>
      <p:ext uri="{BB962C8B-B14F-4D97-AF65-F5344CB8AC3E}">
        <p14:creationId xmlns:p14="http://schemas.microsoft.com/office/powerpoint/2010/main" val="2453017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899592" y="2852936"/>
            <a:ext cx="7427168" cy="3171056"/>
          </a:xfrm>
        </p:spPr>
        <p:txBody>
          <a:bodyPr>
            <a:normAutofit fontScale="92500" lnSpcReduction="10000"/>
          </a:bodyPr>
          <a:lstStyle/>
          <a:p>
            <a:pPr algn="ctr"/>
            <a:r>
              <a:rPr lang="el-GR" dirty="0"/>
              <a:t>Οι μαθητές αναμένεται να αποκτήσουν περιβαλλοντική συνείδηση, αλλά και να προβληματιστούν και να δράσουν προκειμένου να βελτιωθεί το περιβάλλον του σχολείου. Συσχέτιση με άλλα διδασκόμενα μαθήματα: </a:t>
            </a:r>
            <a:r>
              <a:rPr lang="el-GR" b="1" dirty="0"/>
              <a:t>Εφαρμογές Πληροφορικής</a:t>
            </a:r>
            <a:r>
              <a:rPr lang="el-GR" dirty="0"/>
              <a:t> (για την δημιουργία ψηφιακού αρχείου φωτογραφιών των </a:t>
            </a:r>
            <a:r>
              <a:rPr lang="el-GR" dirty="0" smtClean="0"/>
              <a:t>φυτών, δημιουργία </a:t>
            </a:r>
            <a:r>
              <a:rPr lang="es-ES" dirty="0" smtClean="0"/>
              <a:t>animation</a:t>
            </a:r>
            <a:r>
              <a:rPr lang="en-US" b="1" dirty="0" smtClean="0"/>
              <a:t>).</a:t>
            </a:r>
            <a:r>
              <a:rPr lang="el-GR" b="1" dirty="0" smtClean="0"/>
              <a:t> </a:t>
            </a:r>
            <a:r>
              <a:rPr lang="el-GR" b="1" dirty="0"/>
              <a:t>Αρχιτεκτονική</a:t>
            </a:r>
            <a:r>
              <a:rPr lang="el-GR" dirty="0"/>
              <a:t> </a:t>
            </a:r>
            <a:r>
              <a:rPr lang="el-GR" b="1" dirty="0"/>
              <a:t>Τοπίου</a:t>
            </a:r>
            <a:r>
              <a:rPr lang="el-GR" dirty="0"/>
              <a:t> (για τον σχεδιασμό του προαύλιου χώρου).</a:t>
            </a:r>
          </a:p>
          <a:p>
            <a:endParaRPr lang="el-GR" dirty="0"/>
          </a:p>
        </p:txBody>
      </p:sp>
      <p:sp>
        <p:nvSpPr>
          <p:cNvPr id="3" name="Τίτλος 2"/>
          <p:cNvSpPr>
            <a:spLocks noGrp="1"/>
          </p:cNvSpPr>
          <p:nvPr>
            <p:ph type="title"/>
          </p:nvPr>
        </p:nvSpPr>
        <p:spPr/>
        <p:txBody>
          <a:bodyPr>
            <a:normAutofit fontScale="90000"/>
          </a:bodyPr>
          <a:lstStyle/>
          <a:p>
            <a:pPr algn="ctr"/>
            <a:r>
              <a:rPr lang="el-GR" b="1" dirty="0" smtClean="0">
                <a:effectLst>
                  <a:outerShdw blurRad="38100" dist="38100" dir="2700000" algn="tl">
                    <a:srgbClr val="000000">
                      <a:alpha val="43137"/>
                    </a:srgbClr>
                  </a:outerShdw>
                </a:effectLst>
              </a:rPr>
              <a:t>ΠΡΟΣΔΟΚΩΜΕΝΑ </a:t>
            </a:r>
            <a:r>
              <a:rPr lang="el-GR" b="1" dirty="0">
                <a:effectLst>
                  <a:outerShdw blurRad="38100" dist="38100" dir="2700000" algn="tl">
                    <a:srgbClr val="000000">
                      <a:alpha val="43137"/>
                    </a:srgbClr>
                  </a:outerShdw>
                </a:effectLst>
              </a:rPr>
              <a:t>ΜΑΘΗΣΙΑΚΑ ΑΠΟΤΕΛΕΣΜΑΤΑ</a:t>
            </a:r>
            <a:endParaRPr lang="el-GR" dirty="0">
              <a:effectLst>
                <a:outerShdw blurRad="38100" dist="38100" dir="2700000" algn="tl">
                  <a:srgbClr val="000000">
                    <a:alpha val="43137"/>
                  </a:srgbClr>
                </a:outerShdw>
              </a:effectLst>
            </a:endParaRPr>
          </a:p>
        </p:txBody>
      </p:sp>
      <p:sp>
        <p:nvSpPr>
          <p:cNvPr id="5" name="Θέση αριθμού διαφάνειας 4"/>
          <p:cNvSpPr>
            <a:spLocks noGrp="1"/>
          </p:cNvSpPr>
          <p:nvPr>
            <p:ph type="sldNum" sz="quarter" idx="15"/>
          </p:nvPr>
        </p:nvSpPr>
        <p:spPr/>
        <p:txBody>
          <a:bodyPr/>
          <a:lstStyle/>
          <a:p>
            <a:fld id="{C3B4A632-ACD5-4C01-8255-6777828EEC60}" type="slidenum">
              <a:rPr lang="el-GR" smtClean="0"/>
              <a:t>5</a:t>
            </a:fld>
            <a:endParaRPr lang="el-G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7" y="1484784"/>
            <a:ext cx="2232249"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937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547664" y="3429000"/>
            <a:ext cx="6563072" cy="2769096"/>
          </a:xfrm>
        </p:spPr>
        <p:txBody>
          <a:bodyPr/>
          <a:lstStyle/>
          <a:p>
            <a:pPr algn="ctr"/>
            <a:r>
              <a:rPr lang="el-GR" dirty="0"/>
              <a:t>Ψηφιακή Φωτογραφική μηχανή, υπολογιστές, υλικά και όργανα σχεδίασης, χαρτικά είδη για κατασκευή μακέτας, σχολικά εγχειρίδια και σχετικά βιβλία από τη βιβλιοθήκη του σχολείου.</a:t>
            </a:r>
          </a:p>
          <a:p>
            <a:pPr algn="ctr"/>
            <a:endParaRPr lang="el-GR" dirty="0"/>
          </a:p>
        </p:txBody>
      </p:sp>
      <p:sp>
        <p:nvSpPr>
          <p:cNvPr id="3" name="Τίτλος 2"/>
          <p:cNvSpPr>
            <a:spLocks noGrp="1"/>
          </p:cNvSpPr>
          <p:nvPr>
            <p:ph type="title"/>
          </p:nvPr>
        </p:nvSpPr>
        <p:spPr>
          <a:xfrm>
            <a:off x="467544" y="980728"/>
            <a:ext cx="8229600" cy="1008112"/>
          </a:xfrm>
        </p:spPr>
        <p:txBody>
          <a:bodyPr>
            <a:normAutofit fontScale="90000"/>
          </a:bodyPr>
          <a:lstStyle/>
          <a:p>
            <a:pPr algn="ctr"/>
            <a:r>
              <a:rPr lang="el-GR" b="1" dirty="0" smtClean="0">
                <a:effectLst>
                  <a:outerShdw blurRad="38100" dist="38100" dir="2700000" algn="tl">
                    <a:srgbClr val="000000">
                      <a:alpha val="43137"/>
                    </a:srgbClr>
                  </a:outerShdw>
                </a:effectLst>
              </a:rPr>
              <a:t>ΑΠΑΙΤΟΥΜΕΝΗ </a:t>
            </a:r>
            <a:r>
              <a:rPr lang="el-GR" b="1" dirty="0">
                <a:effectLst>
                  <a:outerShdw blurRad="38100" dist="38100" dir="2700000" algn="tl">
                    <a:srgbClr val="000000">
                      <a:alpha val="43137"/>
                    </a:srgbClr>
                  </a:outerShdw>
                </a:effectLst>
              </a:rPr>
              <a:t>ΥΛΙΚΟΤΕΧΝΙΚΗ ΥΠΟΔΟΜΗ </a:t>
            </a:r>
            <a:r>
              <a:rPr lang="el-GR" dirty="0">
                <a:effectLst>
                  <a:outerShdw blurRad="38100" dist="38100" dir="2700000" algn="tl">
                    <a:srgbClr val="000000">
                      <a:alpha val="43137"/>
                    </a:srgbClr>
                  </a:outerShdw>
                </a:effectLst>
              </a:rPr>
              <a:t/>
            </a:r>
            <a:br>
              <a:rPr lang="el-GR" dirty="0">
                <a:effectLst>
                  <a:outerShdw blurRad="38100" dist="38100" dir="2700000" algn="tl">
                    <a:srgbClr val="000000">
                      <a:alpha val="43137"/>
                    </a:srgbClr>
                  </a:outerShdw>
                </a:effectLst>
              </a:rPr>
            </a:br>
            <a:endParaRPr lang="el-GR" dirty="0">
              <a:effectLst>
                <a:outerShdw blurRad="38100" dist="38100" dir="2700000" algn="tl">
                  <a:srgbClr val="000000">
                    <a:alpha val="43137"/>
                  </a:srgbClr>
                </a:outerShdw>
              </a:effectLst>
            </a:endParaRPr>
          </a:p>
        </p:txBody>
      </p:sp>
      <p:sp>
        <p:nvSpPr>
          <p:cNvPr id="4" name="Θέση αριθμού διαφάνειας 3"/>
          <p:cNvSpPr>
            <a:spLocks noGrp="1"/>
          </p:cNvSpPr>
          <p:nvPr>
            <p:ph type="sldNum" sz="quarter" idx="15"/>
          </p:nvPr>
        </p:nvSpPr>
        <p:spPr/>
        <p:txBody>
          <a:bodyPr/>
          <a:lstStyle/>
          <a:p>
            <a:fld id="{C3B4A632-ACD5-4C01-8255-6777828EEC60}" type="slidenum">
              <a:rPr lang="el-GR" smtClean="0"/>
              <a:t>6</a:t>
            </a:fld>
            <a:endParaRPr lang="el-G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477241"/>
            <a:ext cx="2016224" cy="176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306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966428" y="3717032"/>
            <a:ext cx="7211144" cy="2739008"/>
          </a:xfrm>
        </p:spPr>
        <p:txBody>
          <a:bodyPr/>
          <a:lstStyle/>
          <a:p>
            <a:pPr algn="ctr"/>
            <a:r>
              <a:rPr lang="el-GR" dirty="0"/>
              <a:t>Έγκυρες ιστοσελίδες για αναζήτηση πληροφοριών και αναζήτηση πληροφοριών από το σχολικό εγχειρίδιο Αρχιτεκτονική Τοπίου.</a:t>
            </a:r>
          </a:p>
          <a:p>
            <a:pPr algn="ctr"/>
            <a:endParaRPr lang="el-GR" dirty="0"/>
          </a:p>
        </p:txBody>
      </p:sp>
      <p:sp>
        <p:nvSpPr>
          <p:cNvPr id="3" name="Τίτλος 2"/>
          <p:cNvSpPr>
            <a:spLocks noGrp="1"/>
          </p:cNvSpPr>
          <p:nvPr>
            <p:ph type="title"/>
          </p:nvPr>
        </p:nvSpPr>
        <p:spPr>
          <a:xfrm>
            <a:off x="467544" y="836712"/>
            <a:ext cx="8229600" cy="1219200"/>
          </a:xfrm>
        </p:spPr>
        <p:txBody>
          <a:bodyPr>
            <a:normAutofit fontScale="90000"/>
          </a:bodyPr>
          <a:lstStyle/>
          <a:p>
            <a:pPr algn="ctr"/>
            <a:r>
              <a:rPr lang="el-GR" b="1" dirty="0" smtClean="0">
                <a:effectLst>
                  <a:outerShdw blurRad="38100" dist="38100" dir="2700000" algn="tl">
                    <a:srgbClr val="000000">
                      <a:alpha val="43137"/>
                    </a:srgbClr>
                  </a:outerShdw>
                </a:effectLst>
              </a:rPr>
              <a:t>ΔΙΔΑΚΤΙΚΟ </a:t>
            </a:r>
            <a:r>
              <a:rPr lang="el-GR" b="1" dirty="0">
                <a:effectLst>
                  <a:outerShdw blurRad="38100" dist="38100" dir="2700000" algn="tl">
                    <a:srgbClr val="000000">
                      <a:alpha val="43137"/>
                    </a:srgbClr>
                  </a:outerShdw>
                </a:effectLst>
              </a:rPr>
              <a:t>ΥΛΙΚΟ/ΠΗΓΕΣ ΠΟΥ ΜΠΟΡΟΥΝ ΝΑ ΑΞΙΟΠΟΙΗΘΟΥΝ</a:t>
            </a:r>
            <a:r>
              <a:rPr lang="el-GR" dirty="0">
                <a:effectLst>
                  <a:outerShdw blurRad="38100" dist="38100" dir="2700000" algn="tl">
                    <a:srgbClr val="000000">
                      <a:alpha val="43137"/>
                    </a:srgbClr>
                  </a:outerShdw>
                </a:effectLst>
              </a:rPr>
              <a:t/>
            </a:r>
            <a:br>
              <a:rPr lang="el-GR" dirty="0">
                <a:effectLst>
                  <a:outerShdw blurRad="38100" dist="38100" dir="2700000" algn="tl">
                    <a:srgbClr val="000000">
                      <a:alpha val="43137"/>
                    </a:srgbClr>
                  </a:outerShdw>
                </a:effectLst>
              </a:rPr>
            </a:br>
            <a:endParaRPr lang="el-GR" dirty="0">
              <a:effectLst>
                <a:outerShdw blurRad="38100" dist="38100" dir="2700000" algn="tl">
                  <a:srgbClr val="000000">
                    <a:alpha val="43137"/>
                  </a:srgbClr>
                </a:outerShdw>
              </a:effectLst>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50" y="1556792"/>
            <a:ext cx="2628900"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Θέση αριθμού διαφάνειας 4"/>
          <p:cNvSpPr>
            <a:spLocks noGrp="1"/>
          </p:cNvSpPr>
          <p:nvPr>
            <p:ph type="sldNum" sz="quarter" idx="15"/>
          </p:nvPr>
        </p:nvSpPr>
        <p:spPr/>
        <p:txBody>
          <a:bodyPr/>
          <a:lstStyle/>
          <a:p>
            <a:fld id="{C3B4A632-ACD5-4C01-8255-6777828EEC60}" type="slidenum">
              <a:rPr lang="el-GR" smtClean="0"/>
              <a:t>7</a:t>
            </a:fld>
            <a:endParaRPr lang="el-GR"/>
          </a:p>
        </p:txBody>
      </p:sp>
    </p:spTree>
    <p:extLst>
      <p:ext uri="{BB962C8B-B14F-4D97-AF65-F5344CB8AC3E}">
        <p14:creationId xmlns:p14="http://schemas.microsoft.com/office/powerpoint/2010/main" val="254151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1700808"/>
            <a:ext cx="6480720" cy="4896544"/>
          </a:xfrm>
        </p:spPr>
      </p:pic>
      <p:sp>
        <p:nvSpPr>
          <p:cNvPr id="3" name="Τίτλος 2"/>
          <p:cNvSpPr>
            <a:spLocks noGrp="1"/>
          </p:cNvSpPr>
          <p:nvPr>
            <p:ph type="title"/>
          </p:nvPr>
        </p:nvSpPr>
        <p:spPr/>
        <p:txBody>
          <a:bodyPr>
            <a:normAutofit fontScale="90000"/>
          </a:bodyPr>
          <a:lstStyle/>
          <a:p>
            <a:r>
              <a:rPr lang="el-GR" b="1" dirty="0" smtClean="0"/>
              <a:t>Τι θα μπορούσε να περιλαμβάνει ένα περιβαλλοντικό σχολείο….</a:t>
            </a:r>
            <a:endParaRPr lang="el-GR" b="1" dirty="0"/>
          </a:p>
        </p:txBody>
      </p:sp>
      <p:sp>
        <p:nvSpPr>
          <p:cNvPr id="2" name="Θέση αριθμού διαφάνειας 1"/>
          <p:cNvSpPr>
            <a:spLocks noGrp="1"/>
          </p:cNvSpPr>
          <p:nvPr>
            <p:ph type="sldNum" sz="quarter" idx="15"/>
          </p:nvPr>
        </p:nvSpPr>
        <p:spPr/>
        <p:txBody>
          <a:bodyPr/>
          <a:lstStyle/>
          <a:p>
            <a:fld id="{C3B4A632-ACD5-4C01-8255-6777828EEC60}" type="slidenum">
              <a:rPr lang="el-GR" smtClean="0"/>
              <a:t>8</a:t>
            </a:fld>
            <a:endParaRPr lang="el-GR"/>
          </a:p>
        </p:txBody>
      </p:sp>
    </p:spTree>
    <p:extLst>
      <p:ext uri="{BB962C8B-B14F-4D97-AF65-F5344CB8AC3E}">
        <p14:creationId xmlns:p14="http://schemas.microsoft.com/office/powerpoint/2010/main" val="679135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628800"/>
            <a:ext cx="5976664" cy="4572000"/>
          </a:xfrm>
        </p:spPr>
        <p:txBody>
          <a:bodyPr>
            <a:normAutofit fontScale="85000" lnSpcReduction="10000"/>
          </a:bodyPr>
          <a:lstStyle/>
          <a:p>
            <a:pPr lvl="8"/>
            <a:r>
              <a:rPr lang="el-GR" sz="700" dirty="0" smtClean="0">
                <a:solidFill>
                  <a:schemeClr val="accent2">
                    <a:lumMod val="50000"/>
                  </a:schemeClr>
                </a:solidFill>
              </a:rPr>
              <a:t> </a:t>
            </a:r>
            <a:r>
              <a:rPr lang="el-GR" sz="1800" dirty="0"/>
              <a:t> </a:t>
            </a:r>
          </a:p>
          <a:p>
            <a:r>
              <a:rPr lang="el-GR" sz="1800" b="1" dirty="0">
                <a:solidFill>
                  <a:schemeClr val="accent6">
                    <a:lumMod val="75000"/>
                  </a:schemeClr>
                </a:solidFill>
                <a:effectLst>
                  <a:outerShdw blurRad="38100" dist="38100" dir="2700000" algn="tl">
                    <a:srgbClr val="000000">
                      <a:alpha val="43137"/>
                    </a:srgbClr>
                  </a:outerShdw>
                </a:effectLst>
              </a:rPr>
              <a:t>ΙΒΙΣΚΟΣ:</a:t>
            </a:r>
            <a:r>
              <a:rPr lang="el-GR" sz="1800" dirty="0">
                <a:solidFill>
                  <a:schemeClr val="accent6">
                    <a:lumMod val="75000"/>
                  </a:schemeClr>
                </a:solidFill>
                <a:effectLst>
                  <a:outerShdw blurRad="38100" dist="38100" dir="2700000" algn="tl">
                    <a:srgbClr val="000000">
                      <a:alpha val="43137"/>
                    </a:srgbClr>
                  </a:outerShdw>
                </a:effectLst>
              </a:rPr>
              <a:t> Είναι ένα από τα ποιο δημοφιλή λουλούδια του κήπου που αντέχουν πολύ στη ζέστη και στον έντονο ήλιο του μεσογειακού καλοκαιριού</a:t>
            </a:r>
          </a:p>
          <a:p>
            <a:pPr marL="0" indent="0">
              <a:buNone/>
            </a:pPr>
            <a:endParaRPr lang="el-GR" sz="1800" dirty="0">
              <a:solidFill>
                <a:schemeClr val="accent6">
                  <a:lumMod val="75000"/>
                </a:schemeClr>
              </a:solidFill>
              <a:effectLst>
                <a:outerShdw blurRad="38100" dist="38100" dir="2700000" algn="tl">
                  <a:srgbClr val="000000">
                    <a:alpha val="43137"/>
                  </a:srgbClr>
                </a:outerShdw>
              </a:effectLst>
            </a:endParaRPr>
          </a:p>
          <a:p>
            <a:r>
              <a:rPr lang="el-GR" sz="1800" b="1" dirty="0">
                <a:solidFill>
                  <a:schemeClr val="accent6">
                    <a:lumMod val="75000"/>
                  </a:schemeClr>
                </a:solidFill>
                <a:effectLst>
                  <a:outerShdw blurRad="38100" dist="38100" dir="2700000" algn="tl">
                    <a:srgbClr val="000000">
                      <a:alpha val="43137"/>
                    </a:srgbClr>
                  </a:outerShdw>
                </a:effectLst>
              </a:rPr>
              <a:t>ΒΟΥΚΑΜΒΕΛΙΑ:</a:t>
            </a:r>
            <a:r>
              <a:rPr lang="el-GR" sz="1800" dirty="0">
                <a:solidFill>
                  <a:schemeClr val="accent6">
                    <a:lumMod val="75000"/>
                  </a:schemeClr>
                </a:solidFill>
                <a:effectLst>
                  <a:outerShdw blurRad="38100" dist="38100" dir="2700000" algn="tl">
                    <a:srgbClr val="000000">
                      <a:alpha val="43137"/>
                    </a:srgbClr>
                  </a:outerShdw>
                </a:effectLst>
              </a:rPr>
              <a:t> Είναι το </a:t>
            </a:r>
            <a:r>
              <a:rPr lang="el-GR" sz="1800" dirty="0" smtClean="0">
                <a:solidFill>
                  <a:schemeClr val="accent6">
                    <a:lumMod val="75000"/>
                  </a:schemeClr>
                </a:solidFill>
                <a:effectLst>
                  <a:outerShdw blurRad="38100" dist="38100" dir="2700000" algn="tl">
                    <a:srgbClr val="000000">
                      <a:alpha val="43137"/>
                    </a:srgbClr>
                  </a:outerShdw>
                </a:effectLst>
              </a:rPr>
              <a:t>αναρριχώμενο </a:t>
            </a:r>
            <a:r>
              <a:rPr lang="el-GR" sz="1800" dirty="0">
                <a:solidFill>
                  <a:schemeClr val="accent6">
                    <a:lumMod val="75000"/>
                  </a:schemeClr>
                </a:solidFill>
                <a:effectLst>
                  <a:outerShdw blurRad="38100" dist="38100" dir="2700000" algn="tl">
                    <a:srgbClr val="000000">
                      <a:alpha val="43137"/>
                    </a:srgbClr>
                  </a:outerShdw>
                </a:effectLst>
              </a:rPr>
              <a:t>φυτό που έχουμε σύνδεση με το  καλοκαίρι καθώς είναι εξαιρετικά </a:t>
            </a:r>
            <a:r>
              <a:rPr lang="el-GR" sz="1800" dirty="0" smtClean="0">
                <a:solidFill>
                  <a:schemeClr val="accent6">
                    <a:lumMod val="75000"/>
                  </a:schemeClr>
                </a:solidFill>
                <a:effectLst>
                  <a:outerShdw blurRad="38100" dist="38100" dir="2700000" algn="tl">
                    <a:srgbClr val="000000">
                      <a:alpha val="43137"/>
                    </a:srgbClr>
                  </a:outerShdw>
                </a:effectLst>
              </a:rPr>
              <a:t>ανθεκτικ</a:t>
            </a:r>
            <a:r>
              <a:rPr lang="el-GR" sz="1800" dirty="0">
                <a:solidFill>
                  <a:schemeClr val="accent6">
                    <a:lumMod val="75000"/>
                  </a:schemeClr>
                </a:solidFill>
                <a:effectLst>
                  <a:outerShdw blurRad="38100" dist="38100" dir="2700000" algn="tl">
                    <a:srgbClr val="000000">
                      <a:alpha val="43137"/>
                    </a:srgbClr>
                  </a:outerShdw>
                </a:effectLst>
              </a:rPr>
              <a:t>ή</a:t>
            </a:r>
            <a:r>
              <a:rPr lang="el-GR" sz="1800" dirty="0" smtClean="0">
                <a:solidFill>
                  <a:schemeClr val="accent6">
                    <a:lumMod val="75000"/>
                  </a:schemeClr>
                </a:solidFill>
                <a:effectLst>
                  <a:outerShdw blurRad="38100" dist="38100" dir="2700000" algn="tl">
                    <a:srgbClr val="000000">
                      <a:alpha val="43137"/>
                    </a:srgbClr>
                  </a:outerShdw>
                </a:effectLst>
              </a:rPr>
              <a:t> στη </a:t>
            </a:r>
            <a:r>
              <a:rPr lang="el-GR" sz="1800" dirty="0">
                <a:solidFill>
                  <a:schemeClr val="accent6">
                    <a:lumMod val="75000"/>
                  </a:schemeClr>
                </a:solidFill>
                <a:effectLst>
                  <a:outerShdw blurRad="38100" dist="38100" dir="2700000" algn="tl">
                    <a:srgbClr val="000000">
                      <a:alpha val="43137"/>
                    </a:srgbClr>
                  </a:outerShdw>
                </a:effectLst>
              </a:rPr>
              <a:t>ζέστη και στον έντονο ήλιο και την συναντάμε εκτεταμένα σε νησιά και νότιες περιοχές της χώρας μας. </a:t>
            </a:r>
            <a:endParaRPr lang="el-GR" sz="1800" dirty="0" smtClean="0">
              <a:solidFill>
                <a:schemeClr val="accent6">
                  <a:lumMod val="75000"/>
                </a:schemeClr>
              </a:solidFill>
              <a:effectLst>
                <a:outerShdw blurRad="38100" dist="38100" dir="2700000" algn="tl">
                  <a:srgbClr val="000000">
                    <a:alpha val="43137"/>
                  </a:srgbClr>
                </a:outerShdw>
              </a:effectLst>
            </a:endParaRPr>
          </a:p>
          <a:p>
            <a:endParaRPr lang="el-GR" sz="1800" dirty="0">
              <a:solidFill>
                <a:schemeClr val="accent6">
                  <a:lumMod val="75000"/>
                </a:schemeClr>
              </a:solidFill>
              <a:effectLst>
                <a:outerShdw blurRad="38100" dist="38100" dir="2700000" algn="tl">
                  <a:srgbClr val="000000">
                    <a:alpha val="43137"/>
                  </a:srgbClr>
                </a:outerShdw>
              </a:effectLst>
            </a:endParaRPr>
          </a:p>
          <a:p>
            <a:r>
              <a:rPr lang="el-GR" sz="1800" b="1" dirty="0">
                <a:solidFill>
                  <a:schemeClr val="accent6">
                    <a:lumMod val="75000"/>
                  </a:schemeClr>
                </a:solidFill>
                <a:effectLst>
                  <a:outerShdw blurRad="38100" dist="38100" dir="2700000" algn="tl">
                    <a:srgbClr val="000000">
                      <a:alpha val="43137"/>
                    </a:srgbClr>
                  </a:outerShdw>
                </a:effectLst>
              </a:rPr>
              <a:t>ΜΕΤΡΟΣΙΔΗΡΟΣ: </a:t>
            </a:r>
            <a:r>
              <a:rPr lang="el-GR" sz="1800" dirty="0">
                <a:solidFill>
                  <a:schemeClr val="accent6">
                    <a:lumMod val="75000"/>
                  </a:schemeClr>
                </a:solidFill>
                <a:effectLst>
                  <a:outerShdw blurRad="38100" dist="38100" dir="2700000" algn="tl">
                    <a:srgbClr val="000000">
                      <a:alpha val="43137"/>
                    </a:srgbClr>
                  </a:outerShdw>
                </a:effectLst>
              </a:rPr>
              <a:t>Είναι μια ιδιαίτερη και </a:t>
            </a:r>
            <a:r>
              <a:rPr lang="el-GR" sz="1800" dirty="0" smtClean="0">
                <a:solidFill>
                  <a:schemeClr val="accent6">
                    <a:lumMod val="75000"/>
                  </a:schemeClr>
                </a:solidFill>
                <a:effectLst>
                  <a:outerShdw blurRad="38100" dist="38100" dir="2700000" algn="tl">
                    <a:srgbClr val="000000">
                      <a:alpha val="43137"/>
                    </a:srgbClr>
                  </a:outerShdw>
                </a:effectLst>
              </a:rPr>
              <a:t>ασφαλής </a:t>
            </a:r>
            <a:r>
              <a:rPr lang="el-GR" sz="1800" dirty="0">
                <a:solidFill>
                  <a:schemeClr val="accent6">
                    <a:lumMod val="75000"/>
                  </a:schemeClr>
                </a:solidFill>
                <a:effectLst>
                  <a:outerShdw blurRad="38100" dist="38100" dir="2700000" algn="tl">
                    <a:srgbClr val="000000">
                      <a:alpha val="43137"/>
                    </a:srgbClr>
                  </a:outerShdw>
                </a:effectLst>
              </a:rPr>
              <a:t>επιλογή </a:t>
            </a:r>
            <a:r>
              <a:rPr lang="el-GR" sz="1800" dirty="0" smtClean="0">
                <a:solidFill>
                  <a:schemeClr val="accent6">
                    <a:lumMod val="75000"/>
                  </a:schemeClr>
                </a:solidFill>
                <a:effectLst>
                  <a:outerShdw blurRad="38100" dist="38100" dir="2700000" algn="tl">
                    <a:srgbClr val="000000">
                      <a:alpha val="43137"/>
                    </a:srgbClr>
                  </a:outerShdw>
                </a:effectLst>
              </a:rPr>
              <a:t>φυτού </a:t>
            </a:r>
            <a:r>
              <a:rPr lang="el-GR" sz="1800" dirty="0">
                <a:solidFill>
                  <a:schemeClr val="accent6">
                    <a:lumMod val="75000"/>
                  </a:schemeClr>
                </a:solidFill>
                <a:effectLst>
                  <a:outerShdw blurRad="38100" dist="38100" dir="2700000" algn="tl">
                    <a:srgbClr val="000000">
                      <a:alpha val="43137"/>
                    </a:srgbClr>
                  </a:outerShdw>
                </a:effectLst>
              </a:rPr>
              <a:t>που αντέχει στον ήλιο και τις  υψηλές θερμοκρασίες. </a:t>
            </a:r>
          </a:p>
          <a:p>
            <a:pPr marL="0" indent="0">
              <a:buNone/>
            </a:pPr>
            <a:r>
              <a:rPr lang="el-GR" sz="1800" dirty="0">
                <a:solidFill>
                  <a:schemeClr val="accent6">
                    <a:lumMod val="75000"/>
                  </a:schemeClr>
                </a:solidFill>
                <a:effectLst>
                  <a:outerShdw blurRad="38100" dist="38100" dir="2700000" algn="tl">
                    <a:srgbClr val="000000">
                      <a:alpha val="43137"/>
                    </a:srgbClr>
                  </a:outerShdw>
                </a:effectLst>
              </a:rPr>
              <a:t> </a:t>
            </a:r>
          </a:p>
          <a:p>
            <a:r>
              <a:rPr lang="el-GR" sz="1800" b="1" dirty="0">
                <a:solidFill>
                  <a:schemeClr val="accent6">
                    <a:lumMod val="75000"/>
                  </a:schemeClr>
                </a:solidFill>
                <a:effectLst>
                  <a:outerShdw blurRad="38100" dist="38100" dir="2700000" algn="tl">
                    <a:srgbClr val="000000">
                      <a:alpha val="43137"/>
                    </a:srgbClr>
                  </a:outerShdw>
                </a:effectLst>
              </a:rPr>
              <a:t>ΚΑΤΙΦΕΣ: </a:t>
            </a:r>
            <a:r>
              <a:rPr lang="el-GR" sz="1800" dirty="0">
                <a:solidFill>
                  <a:schemeClr val="accent6">
                    <a:lumMod val="75000"/>
                  </a:schemeClr>
                </a:solidFill>
                <a:effectLst>
                  <a:outerShdw blurRad="38100" dist="38100" dir="2700000" algn="tl">
                    <a:srgbClr val="000000">
                      <a:alpha val="43137"/>
                    </a:srgbClr>
                  </a:outerShdw>
                </a:effectLst>
              </a:rPr>
              <a:t>Είναι αρκετά γνώριμο φυτό από τις αυλές των γιαγιάδων και των παππούδων μας. Η Κατιφές είναι ποιο ετήσιο </a:t>
            </a:r>
            <a:r>
              <a:rPr lang="el-GR" sz="1800" dirty="0" smtClean="0">
                <a:solidFill>
                  <a:schemeClr val="accent6">
                    <a:lumMod val="75000"/>
                  </a:schemeClr>
                </a:solidFill>
                <a:effectLst>
                  <a:outerShdw blurRad="38100" dist="38100" dir="2700000" algn="tl">
                    <a:srgbClr val="000000">
                      <a:alpha val="43137"/>
                    </a:srgbClr>
                  </a:outerShdw>
                </a:effectLst>
              </a:rPr>
              <a:t>καλλωπιστικό </a:t>
            </a:r>
            <a:r>
              <a:rPr lang="el-GR" sz="1800" dirty="0">
                <a:solidFill>
                  <a:schemeClr val="accent6">
                    <a:lumMod val="75000"/>
                  </a:schemeClr>
                </a:solidFill>
                <a:effectLst>
                  <a:outerShdw blurRad="38100" dist="38100" dir="2700000" algn="tl">
                    <a:srgbClr val="000000">
                      <a:alpha val="43137"/>
                    </a:srgbClr>
                  </a:outerShdw>
                </a:effectLst>
              </a:rPr>
              <a:t>φυτό που ξεχωρίζει για την πλούσια παρατεταμένη </a:t>
            </a:r>
            <a:r>
              <a:rPr lang="el-GR" sz="1800" dirty="0" smtClean="0">
                <a:solidFill>
                  <a:schemeClr val="accent6">
                    <a:lumMod val="75000"/>
                  </a:schemeClr>
                </a:solidFill>
                <a:effectLst>
                  <a:outerShdw blurRad="38100" dist="38100" dir="2700000" algn="tl">
                    <a:srgbClr val="000000">
                      <a:alpha val="43137"/>
                    </a:srgbClr>
                  </a:outerShdw>
                </a:effectLst>
              </a:rPr>
              <a:t>ανθοφορία </a:t>
            </a:r>
            <a:r>
              <a:rPr lang="el-GR" sz="1800" dirty="0">
                <a:solidFill>
                  <a:schemeClr val="accent6">
                    <a:lumMod val="75000"/>
                  </a:schemeClr>
                </a:solidFill>
                <a:effectLst>
                  <a:outerShdw blurRad="38100" dist="38100" dir="2700000" algn="tl">
                    <a:srgbClr val="000000">
                      <a:alpha val="43137"/>
                    </a:srgbClr>
                  </a:outerShdw>
                </a:effectLst>
              </a:rPr>
              <a:t>που ξεκινά την άνοιξη και μπορεί να διαρκέσει μέχρι της αρχές του χειμώνα. </a:t>
            </a:r>
          </a:p>
          <a:p>
            <a:endParaRPr lang="el-GR" sz="1800" dirty="0">
              <a:solidFill>
                <a:schemeClr val="accent6">
                  <a:lumMod val="75000"/>
                </a:schemeClr>
              </a:solidFill>
            </a:endParaRPr>
          </a:p>
        </p:txBody>
      </p:sp>
      <p:sp>
        <p:nvSpPr>
          <p:cNvPr id="2" name="Τίτλος 1"/>
          <p:cNvSpPr>
            <a:spLocks noGrp="1"/>
          </p:cNvSpPr>
          <p:nvPr>
            <p:ph type="title"/>
          </p:nvPr>
        </p:nvSpPr>
        <p:spPr>
          <a:xfrm>
            <a:off x="539552" y="548680"/>
            <a:ext cx="8229600" cy="936104"/>
          </a:xfrm>
        </p:spPr>
        <p:txBody>
          <a:bodyPr>
            <a:normAutofit fontScale="90000"/>
          </a:bodyPr>
          <a:lstStyle/>
          <a:p>
            <a:pPr algn="ctr"/>
            <a:r>
              <a:rPr lang="el-GR" sz="4400" b="1" u="sng" dirty="0">
                <a:solidFill>
                  <a:schemeClr val="accent3">
                    <a:lumMod val="40000"/>
                    <a:lumOff val="60000"/>
                  </a:schemeClr>
                </a:solidFill>
                <a:effectLst>
                  <a:outerShdw blurRad="38100" dist="38100" dir="2700000" algn="tl">
                    <a:srgbClr val="000000">
                      <a:alpha val="43137"/>
                    </a:srgbClr>
                  </a:outerShdw>
                </a:effectLst>
              </a:rPr>
              <a:t>ΛΟΥΛΟΥΔΙΑ ΑΝΘΕΚΤΙΚΑ ΣΤΗΝ </a:t>
            </a:r>
            <a:r>
              <a:rPr lang="el-GR" sz="4400" b="1" u="sng" dirty="0" smtClean="0">
                <a:solidFill>
                  <a:schemeClr val="accent3">
                    <a:lumMod val="40000"/>
                    <a:lumOff val="60000"/>
                  </a:schemeClr>
                </a:solidFill>
                <a:effectLst>
                  <a:outerShdw blurRad="38100" dist="38100" dir="2700000" algn="tl">
                    <a:srgbClr val="000000">
                      <a:alpha val="43137"/>
                    </a:srgbClr>
                  </a:outerShdw>
                </a:effectLst>
              </a:rPr>
              <a:t>ΖΕΣΤΗ:</a:t>
            </a:r>
            <a:endParaRPr lang="el-GR" dirty="0">
              <a:solidFill>
                <a:schemeClr val="accent3">
                  <a:lumMod val="40000"/>
                  <a:lumOff val="60000"/>
                </a:schemeClr>
              </a:solidFill>
              <a:effectLst>
                <a:outerShdw blurRad="38100" dist="38100" dir="2700000" algn="tl">
                  <a:srgbClr val="000000">
                    <a:alpha val="43137"/>
                  </a:srgbClr>
                </a:outerShdw>
              </a:effectLst>
            </a:endParaRPr>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1916832"/>
            <a:ext cx="1420776" cy="792089"/>
          </a:xfrm>
          <a:prstGeom prst="rect">
            <a:avLst/>
          </a:prstGeom>
          <a:ln>
            <a:noFill/>
          </a:ln>
          <a:effectLst>
            <a:outerShdw blurRad="292100" dist="139700" dir="2700000" algn="tl" rotWithShape="0">
              <a:srgbClr val="333333">
                <a:alpha val="65000"/>
              </a:srgbClr>
            </a:outerShdw>
          </a:effectLst>
        </p:spPr>
      </p:pic>
      <p:sp>
        <p:nvSpPr>
          <p:cNvPr id="4" name="Ορθογώνιο 3"/>
          <p:cNvSpPr/>
          <p:nvPr/>
        </p:nvSpPr>
        <p:spPr>
          <a:xfrm>
            <a:off x="-1908720" y="45749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924944"/>
            <a:ext cx="1232192" cy="1033852"/>
          </a:xfrm>
          <a:prstGeom prst="rect">
            <a:avLst/>
          </a:prstGeom>
          <a:ln>
            <a:noFill/>
          </a:ln>
          <a:effectLst>
            <a:outerShdw blurRad="292100" dist="139700" dir="2700000" algn="tl" rotWithShape="0">
              <a:srgbClr val="333333">
                <a:alpha val="65000"/>
              </a:srgbClr>
            </a:outerShdw>
          </a:effectLst>
        </p:spPr>
      </p:pic>
      <p:pic>
        <p:nvPicPr>
          <p:cNvPr id="8" name="Εικόνα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820" y="4157375"/>
            <a:ext cx="1403648" cy="629816"/>
          </a:xfrm>
          <a:prstGeom prst="rect">
            <a:avLst/>
          </a:prstGeom>
          <a:ln>
            <a:noFill/>
          </a:ln>
          <a:effectLst>
            <a:outerShdw blurRad="292100" dist="139700" dir="2700000" algn="tl" rotWithShape="0">
              <a:srgbClr val="333333">
                <a:alpha val="65000"/>
              </a:srgbClr>
            </a:outerShdw>
          </a:effectLst>
        </p:spPr>
      </p:pic>
      <p:pic>
        <p:nvPicPr>
          <p:cNvPr id="9" name="Εικόνα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4820" y="5085184"/>
            <a:ext cx="1309299" cy="1052736"/>
          </a:xfrm>
          <a:prstGeom prst="rect">
            <a:avLst/>
          </a:prstGeom>
          <a:ln>
            <a:noFill/>
          </a:ln>
          <a:effectLst>
            <a:outerShdw blurRad="292100" dist="139700" dir="2700000" algn="tl" rotWithShape="0">
              <a:srgbClr val="333333">
                <a:alpha val="65000"/>
              </a:srgbClr>
            </a:outerShdw>
          </a:effectLst>
        </p:spPr>
      </p:pic>
      <p:sp>
        <p:nvSpPr>
          <p:cNvPr id="7" name="Θέση αριθμού διαφάνειας 6"/>
          <p:cNvSpPr>
            <a:spLocks noGrp="1"/>
          </p:cNvSpPr>
          <p:nvPr>
            <p:ph type="sldNum" sz="quarter" idx="15"/>
          </p:nvPr>
        </p:nvSpPr>
        <p:spPr/>
        <p:txBody>
          <a:bodyPr/>
          <a:lstStyle/>
          <a:p>
            <a:fld id="{C3B4A632-ACD5-4C01-8255-6777828EEC60}" type="slidenum">
              <a:rPr lang="el-GR" smtClean="0"/>
              <a:t>9</a:t>
            </a:fld>
            <a:endParaRPr lang="el-GR"/>
          </a:p>
        </p:txBody>
      </p:sp>
    </p:spTree>
    <p:extLst>
      <p:ext uri="{BB962C8B-B14F-4D97-AF65-F5344CB8AC3E}">
        <p14:creationId xmlns:p14="http://schemas.microsoft.com/office/powerpoint/2010/main" val="4611096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590</TotalTime>
  <Words>1931</Words>
  <Application>Microsoft Office PowerPoint</Application>
  <PresentationFormat>Προβολή στην οθόνη (4:3)</PresentationFormat>
  <Paragraphs>159</Paragraphs>
  <Slides>36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36</vt:i4>
      </vt:variant>
    </vt:vector>
  </HeadingPairs>
  <TitlesOfParts>
    <vt:vector size="37" baseType="lpstr">
      <vt:lpstr>Χαρτί</vt:lpstr>
      <vt:lpstr> Ένα περιβαλλοντικό σχολείο. Α΄ ΕΠΑΛ ΚΑΝΤΑΝΟΥ  ΣΧ. ΕΤΟΣ:2021-2022 </vt:lpstr>
      <vt:lpstr>Ένα περιβαλλοντικό σχολείο. </vt:lpstr>
      <vt:lpstr>ΣΥΝΟΠΤΙΚΗ ΠΕΡΙΓΡΑΦΗ ΤΟΥ ΘΕΜΑΤΟΣ/ΕΠΙΜΕΡΟΥΣ ΔΙΑΣΤΑΣΕΙΣ </vt:lpstr>
      <vt:lpstr>ΣΚΟΠΟΣ </vt:lpstr>
      <vt:lpstr>ΠΡΟΣΔΟΚΩΜΕΝΑ ΜΑΘΗΣΙΑΚΑ ΑΠΟΤΕΛΕΣΜΑΤΑ</vt:lpstr>
      <vt:lpstr>ΑΠΑΙΤΟΥΜΕΝΗ ΥΛΙΚΟΤΕΧΝΙΚΗ ΥΠΟΔΟΜΗ  </vt:lpstr>
      <vt:lpstr>ΔΙΔΑΚΤΙΚΟ ΥΛΙΚΟ/ΠΗΓΕΣ ΠΟΥ ΜΠΟΡΟΥΝ ΝΑ ΑΞΙΟΠΟΙΗΘΟΥΝ </vt:lpstr>
      <vt:lpstr>Τι θα μπορούσε να περιλαμβάνει ένα περιβαλλοντικό σχολείο….</vt:lpstr>
      <vt:lpstr>ΛΟΥΛΟΥΔΙΑ ΑΝΘΕΚΤΙΚΑ ΣΤΗΝ ΖΕΣΤΗ:</vt:lpstr>
      <vt:lpstr>Παρουσίαση του PowerPoint</vt:lpstr>
      <vt:lpstr>Παρουσίαση του PowerPoint</vt:lpstr>
      <vt:lpstr>ΑΝΘΕΚΤΙΚΑ ΛΟΥΛΟΥΔΙΑ ΣΤΟ ΚΡΥΟ  </vt:lpstr>
      <vt:lpstr>Παρουσίαση του PowerPoint</vt:lpstr>
      <vt:lpstr>                  Περίφραξη </vt:lpstr>
      <vt:lpstr>Υδάτινοι σχηματισμοί</vt:lpstr>
      <vt:lpstr>Θερμοκήπιο</vt:lpstr>
      <vt:lpstr>Ανακύκλωση</vt:lpstr>
      <vt:lpstr>Παρουσίαση του περιβαλλοντικού σχολείου με την χρήση της τεχνολογίας</vt:lpstr>
      <vt:lpstr>Παρουσίαση του PowerPoint</vt:lpstr>
      <vt:lpstr>Βήματα</vt:lpstr>
      <vt:lpstr>1ο βήμa:</vt:lpstr>
      <vt:lpstr>Σενάριο (1/2)</vt:lpstr>
      <vt:lpstr>Σενάριο (2/2)</vt:lpstr>
      <vt:lpstr>2ο Βήμα:</vt:lpstr>
      <vt:lpstr>3ο Βήμα:</vt:lpstr>
      <vt:lpstr>Σύνοψη σεναρίου</vt:lpstr>
      <vt:lpstr>4ο Βήμα:</vt:lpstr>
      <vt:lpstr>Εικονογραφημένο Σενάριο</vt:lpstr>
      <vt:lpstr>5ο Βήμα:</vt:lpstr>
      <vt:lpstr>Μακέτα</vt:lpstr>
      <vt:lpstr>6ο Βήμα:</vt:lpstr>
      <vt:lpstr>Παρουσίαση του PowerPoint</vt:lpstr>
      <vt:lpstr>7ο Βήμα:</vt:lpstr>
      <vt:lpstr>8ο Βήμα:</vt:lpstr>
      <vt:lpstr>Ένα διαφορετικό σχολείο-Animation</vt:lpstr>
      <vt:lpstr>Σας ευχαριστούμε για την προσοχή σας!!!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Ένα περιβαλλοντικό σχολείο.</dc:title>
  <dc:creator>antonis_ch@hotmail.gr</dc:creator>
  <cp:lastModifiedBy>antonis_ch@hotmail.gr</cp:lastModifiedBy>
  <cp:revision>65</cp:revision>
  <dcterms:created xsi:type="dcterms:W3CDTF">2021-12-17T10:16:33Z</dcterms:created>
  <dcterms:modified xsi:type="dcterms:W3CDTF">2022-05-13T07:39:24Z</dcterms:modified>
</cp:coreProperties>
</file>