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9" r:id="rId11"/>
    <p:sldId id="270" r:id="rId12"/>
    <p:sldId id="272" r:id="rId13"/>
    <p:sldId id="273" r:id="rId14"/>
    <p:sldId id="275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5414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5636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5406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1129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338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6054581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2427121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8943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2644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4024302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3381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EA9420DF-A095-49B2-9C6B-D90C98CDA963}" type="datetimeFigureOut">
              <a:rPr lang="el-GR" smtClean="0"/>
              <a:pPr/>
              <a:t>26/4/2022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289E4373-1647-4EA3-BF1E-7A0298A0D4C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1102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Desktop/Chara%20Flouraki" TargetMode="External"/><Relationship Id="rId2" Type="http://schemas.openxmlformats.org/officeDocument/2006/relationships/hyperlink" Target="http://texnotropies.inf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weddingplan.g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6550496" cy="2461199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rgbClr val="FF0000"/>
                </a:solidFill>
              </a:rPr>
              <a:t>ΔΙΑΚΡΙΣΗ ΕΤΗΣΙΩΝ ΚΑΛΛΩΠΙΣΤΙΚΩΝ ΦΥΤΩΝ-ΠΛΕΟΝΕΚΤΗΜΑΤΑ  -ΚΑΛΛΙΕΡΓΗΤΙΚΕΣ ΑΠΑΙΤΗΣΕΙΣ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270263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sz="4000" b="1" u="sng" dirty="0" smtClean="0"/>
              <a:t>ΠΡΑΣΙΝΕΣ ΓΩΝΙΕΣ ΤΗΣ ΓΕΙΤΟΝΙΑΣ ΜΟΥ </a:t>
            </a:r>
          </a:p>
          <a:p>
            <a:pPr algn="ctr"/>
            <a:r>
              <a:rPr lang="el-GR" sz="4000" b="1" u="sng" dirty="0" smtClean="0"/>
              <a:t>Εκπαιδευτικός ΦΛΟΥΡΑΚΗ ΧΑΡΑ ΠΕ 88.01</a:t>
            </a:r>
          </a:p>
          <a:p>
            <a:pPr algn="ctr"/>
            <a:r>
              <a:rPr lang="el-GR" sz="4000" b="1" u="sng" dirty="0" smtClean="0"/>
              <a:t>1</a:t>
            </a:r>
            <a:r>
              <a:rPr lang="el-GR" sz="4000" b="1" u="sng" baseline="30000" dirty="0" smtClean="0"/>
              <a:t>ο</a:t>
            </a:r>
            <a:r>
              <a:rPr lang="el-GR" sz="4000" b="1" u="sng" dirty="0" smtClean="0"/>
              <a:t> ΕΠΑΛ ΙΕΡΑΠΕΤΡΑΣ , Α Τάξη  </a:t>
            </a:r>
          </a:p>
          <a:p>
            <a:pPr algn="ctr"/>
            <a:endParaRPr lang="el-GR" sz="4000" b="1" u="sng" dirty="0" smtClean="0"/>
          </a:p>
          <a:p>
            <a:pPr algn="ctr"/>
            <a:endParaRPr lang="en-US" sz="4000" b="1" u="sng" dirty="0" smtClean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ΕΤΗΣΙΑ ΦΥΤΑ ΚΑΛΟΚΑΙΡΙΟΥ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sz="4000" dirty="0" smtClean="0"/>
              <a:t>Είναι </a:t>
            </a:r>
            <a:r>
              <a:rPr lang="el-GR" sz="4000" u="sng" dirty="0" smtClean="0"/>
              <a:t>τα ετήσια φυτά </a:t>
            </a:r>
            <a:r>
              <a:rPr lang="el-GR" sz="4000" dirty="0" smtClean="0"/>
              <a:t>που </a:t>
            </a:r>
            <a:r>
              <a:rPr lang="el-GR" sz="4000" u="sng" dirty="0" smtClean="0"/>
              <a:t>σπέρνονται το δεύτερο δεκαπενθήμερο του Μαρτίου ή αρχές Απριλίου, </a:t>
            </a:r>
            <a:r>
              <a:rPr lang="el-GR" sz="4000" dirty="0" smtClean="0"/>
              <a:t>μεταφυτεύονται το Μάιο ή αρχές Ιουνίου και </a:t>
            </a:r>
            <a:r>
              <a:rPr lang="el-GR" sz="4000" u="sng" dirty="0" smtClean="0"/>
              <a:t>ανθίζουν από Ιούνιο μέχρι τους πρώτους παγετούς του φθινοπώρου</a:t>
            </a:r>
            <a:endParaRPr lang="el-GR" sz="4000" u="sng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57242" y="326548"/>
            <a:ext cx="6347713" cy="1320800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ΚΥΡΙΟΙ ΕΚΠΡΟΣΩΠΟΙ ΤΩΝ ΕΤΗΣΙΩΝ ΦΥΤΩΝ ΚΑΛΟΚΑΙΡΙΟΥ</a:t>
            </a:r>
            <a:endParaRPr lang="el-GR" sz="3200" dirty="0">
              <a:solidFill>
                <a:srgbClr val="FF0000"/>
              </a:solidFill>
            </a:endParaRPr>
          </a:p>
        </p:txBody>
      </p:sp>
      <p:pic>
        <p:nvPicPr>
          <p:cNvPr id="10" name="9 - Θέση περιεχομένου" descr="ΖΙΝΝΙ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790" y="1499297"/>
            <a:ext cx="1928826" cy="2000249"/>
          </a:xfrm>
        </p:spPr>
      </p:pic>
      <p:pic>
        <p:nvPicPr>
          <p:cNvPr id="1032" name="Picture 8" descr="C:\Users\Admin\Desktop\download ΚΟΣΜΟΣ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2248" y="1706913"/>
            <a:ext cx="3028950" cy="1514475"/>
          </a:xfrm>
          <a:prstGeom prst="rect">
            <a:avLst/>
          </a:prstGeom>
          <a:noFill/>
        </p:spPr>
      </p:pic>
      <p:pic>
        <p:nvPicPr>
          <p:cNvPr id="1033" name="Picture 9" descr="C:\Users\Admin\Desktop\download ΠΕΤΟΥΝΙΑ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61830" y="1499297"/>
            <a:ext cx="2143125" cy="2143125"/>
          </a:xfrm>
          <a:prstGeom prst="rect">
            <a:avLst/>
          </a:prstGeom>
          <a:noFill/>
        </p:spPr>
      </p:pic>
      <p:pic>
        <p:nvPicPr>
          <p:cNvPr id="1034" name="Picture 10" descr="C:\Users\Admin\Desktop\download ΣΑΛΒΙΑ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222550"/>
            <a:ext cx="2714626" cy="1685925"/>
          </a:xfrm>
          <a:prstGeom prst="rect">
            <a:avLst/>
          </a:prstGeom>
          <a:noFill/>
        </p:spPr>
      </p:pic>
      <p:pic>
        <p:nvPicPr>
          <p:cNvPr id="1035" name="Picture 11" descr="C:\Users\Admin\Desktop\download ΓΑΪΛΑΡΔΙΑ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1410" y="4222550"/>
            <a:ext cx="2619375" cy="1743075"/>
          </a:xfrm>
          <a:prstGeom prst="rect">
            <a:avLst/>
          </a:prstGeom>
          <a:noFill/>
        </p:spPr>
      </p:pic>
      <p:pic>
        <p:nvPicPr>
          <p:cNvPr id="1036" name="Picture 12" descr="C:\Users\Admin\Desktop\download ΓΚΑΖΑΝΙΑ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28184" y="4022524"/>
            <a:ext cx="2143125" cy="21431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3645024"/>
            <a:ext cx="801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err="1" smtClean="0"/>
              <a:t>Ζίννια</a:t>
            </a:r>
            <a:r>
              <a:rPr lang="el-GR" b="1" u="sng" dirty="0" smtClean="0"/>
              <a:t>                                   Κόσμος                                                         </a:t>
            </a:r>
            <a:r>
              <a:rPr lang="el-GR" b="1" u="sng" dirty="0" err="1" smtClean="0"/>
              <a:t>Πετούνια</a:t>
            </a:r>
            <a:endParaRPr lang="el-GR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6206821"/>
            <a:ext cx="801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err="1" smtClean="0"/>
              <a:t>Σάλβια</a:t>
            </a:r>
            <a:r>
              <a:rPr lang="el-GR" b="1" u="sng" dirty="0" smtClean="0"/>
              <a:t>                                                      </a:t>
            </a:r>
            <a:r>
              <a:rPr lang="el-GR" b="1" u="sng" dirty="0" err="1" smtClean="0"/>
              <a:t>Γαϊλαρδία</a:t>
            </a:r>
            <a:r>
              <a:rPr lang="el-GR" b="1" u="sng" dirty="0" smtClean="0"/>
              <a:t>                                        </a:t>
            </a:r>
            <a:r>
              <a:rPr lang="el-GR" b="1" u="sng" dirty="0" err="1" smtClean="0"/>
              <a:t>Γκαζάνια</a:t>
            </a:r>
            <a:endParaRPr lang="el-GR" b="1" u="sng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3958" y="88167"/>
            <a:ext cx="6347713" cy="12529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ΕΤΗΣΙΑ ΦΥΤΑ ΚΑΛΟΚΑΙΡΙΟΥ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4" name="3 - Θέση περιεχομένου" descr="download ΓΟΜΦΡΕΝΑ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733" y="1255639"/>
            <a:ext cx="2600325" cy="1762125"/>
          </a:xfrm>
        </p:spPr>
      </p:pic>
      <p:pic>
        <p:nvPicPr>
          <p:cNvPr id="2050" name="Picture 2" descr="C:\Users\Admin\Desktop\download ΚΑΤΗΦΕΣ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5119" y="1312491"/>
            <a:ext cx="2628900" cy="1733550"/>
          </a:xfrm>
          <a:prstGeom prst="rect">
            <a:avLst/>
          </a:prstGeom>
          <a:noFill/>
        </p:spPr>
      </p:pic>
      <p:pic>
        <p:nvPicPr>
          <p:cNvPr id="2051" name="Picture 3" descr="C:\Users\Admin\Desktop\download ΠΟΡΤΟΥΛΑΚΑ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8184" y="1312491"/>
            <a:ext cx="2466975" cy="1847850"/>
          </a:xfrm>
          <a:prstGeom prst="rect">
            <a:avLst/>
          </a:prstGeom>
          <a:noFill/>
        </p:spPr>
      </p:pic>
      <p:pic>
        <p:nvPicPr>
          <p:cNvPr id="2052" name="Picture 4" descr="C:\Users\Admin\Desktop\download αμαρανθος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31640" y="3672447"/>
            <a:ext cx="2619376" cy="2243141"/>
          </a:xfrm>
          <a:prstGeom prst="rect">
            <a:avLst/>
          </a:prstGeom>
          <a:noFill/>
        </p:spPr>
      </p:pic>
      <p:pic>
        <p:nvPicPr>
          <p:cNvPr id="2053" name="Picture 5" descr="C:\Users\Admin\Desktop\download ΣΕΛΟΣΙΑ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6016" y="3758166"/>
            <a:ext cx="2628900" cy="207170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16733" y="3160341"/>
            <a:ext cx="8378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err="1" smtClean="0"/>
              <a:t>Γομφρένα</a:t>
            </a:r>
            <a:r>
              <a:rPr lang="el-GR" b="1" u="sng" dirty="0" smtClean="0"/>
              <a:t>                                              Κατηφές                                            </a:t>
            </a:r>
            <a:r>
              <a:rPr lang="el-GR" b="1" u="sng" dirty="0" err="1" smtClean="0"/>
              <a:t>Πορτουλάκα</a:t>
            </a:r>
            <a:r>
              <a:rPr lang="el-GR" b="1" u="sng" dirty="0" smtClean="0"/>
              <a:t>  </a:t>
            </a:r>
            <a:endParaRPr lang="el-GR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16733" y="5915588"/>
            <a:ext cx="756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                 </a:t>
            </a:r>
            <a:r>
              <a:rPr lang="el-GR" b="1" u="sng" dirty="0" err="1" smtClean="0"/>
              <a:t>Αμάρανθος</a:t>
            </a:r>
            <a:r>
              <a:rPr lang="el-GR" b="1" u="sng" dirty="0" smtClean="0"/>
              <a:t>                                                      </a:t>
            </a:r>
            <a:r>
              <a:rPr lang="el-GR" b="1" u="sng" dirty="0" err="1" smtClean="0"/>
              <a:t>Σελοσία</a:t>
            </a:r>
            <a:endParaRPr lang="el-GR" b="1" u="sng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260648"/>
            <a:ext cx="6589199" cy="1656184"/>
          </a:xfrm>
        </p:spPr>
        <p:txBody>
          <a:bodyPr>
            <a:noAutofit/>
          </a:bodyPr>
          <a:lstStyle/>
          <a:p>
            <a:r>
              <a:rPr lang="el-GR" sz="3600" dirty="0" smtClean="0">
                <a:solidFill>
                  <a:srgbClr val="FF0000"/>
                </a:solidFill>
              </a:rPr>
              <a:t>ΚΑΛΛΙΕΡΓΗΤΙΚΕΣ ΑΠΑΙΤΗΣΕΙΣ ΕΤΗΣΙΩΝ ΚΑΛΛΩΠΙΣΤΙΚΩΝ ΦΥΤΩΝ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sz="2800" dirty="0" smtClean="0"/>
              <a:t>Δεν </a:t>
            </a:r>
            <a:r>
              <a:rPr lang="el-GR" sz="2800" dirty="0" err="1" smtClean="0"/>
              <a:t>εχουν</a:t>
            </a:r>
            <a:r>
              <a:rPr lang="el-GR" sz="2800" dirty="0" smtClean="0"/>
              <a:t> ιδιαίτερες δυσκολίες στην καλλιέργεια τους.</a:t>
            </a:r>
          </a:p>
          <a:p>
            <a:r>
              <a:rPr lang="el-GR" sz="2800" dirty="0"/>
              <a:t>τ</a:t>
            </a:r>
            <a:r>
              <a:rPr lang="el-GR" sz="2800" dirty="0" smtClean="0"/>
              <a:t>α περισσότερα θέλουν ήλιο</a:t>
            </a:r>
          </a:p>
          <a:p>
            <a:r>
              <a:rPr lang="el-GR" sz="2800" dirty="0" smtClean="0"/>
              <a:t>Χρειάζονται ελαφρό και </a:t>
            </a:r>
            <a:r>
              <a:rPr lang="el-GR" sz="2800" dirty="0" err="1" smtClean="0"/>
              <a:t>στραγγερό</a:t>
            </a:r>
            <a:r>
              <a:rPr lang="el-GR" sz="2800" dirty="0" smtClean="0"/>
              <a:t> έδαφος.</a:t>
            </a:r>
          </a:p>
          <a:p>
            <a:r>
              <a:rPr lang="el-GR" sz="2800" dirty="0" smtClean="0"/>
              <a:t>Ο σπόρος τους είναι πολύ μικρός γι αυτό χρειάζεται να σκορπιστεί ομοιόμορφα σε μικρό βάθος και να πατηθεί το έδαφος για να </a:t>
            </a:r>
            <a:r>
              <a:rPr lang="el-GR" sz="2800" dirty="0" err="1" smtClean="0"/>
              <a:t>ερθει</a:t>
            </a:r>
            <a:r>
              <a:rPr lang="el-GR" sz="2800" dirty="0" smtClean="0"/>
              <a:t> σε επαφή ο σπόρος με αυτό.</a:t>
            </a:r>
          </a:p>
          <a:p>
            <a:r>
              <a:rPr lang="el-GR" sz="2800" dirty="0" smtClean="0"/>
              <a:t>Οι αποστάσεις φύτευσης στην οριστική θέση, κυμαίνονται μεταξύ 20-40 </a:t>
            </a:r>
            <a:r>
              <a:rPr lang="en-US" sz="2800" dirty="0" smtClean="0"/>
              <a:t>cm</a:t>
            </a:r>
            <a:r>
              <a:rPr lang="el-GR" sz="2800" dirty="0" smtClean="0"/>
              <a:t>,ανάλογα με την ανάπτυξη του φυτού.</a:t>
            </a:r>
          </a:p>
          <a:p>
            <a:endParaRPr lang="el-GR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ΒΙΒΛΙΟΓΡΑΦΙΑ- ΔΙΚΤΥΟΓΡΑΦΙΑ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Βιβλίο ΑΝΘΟΚΗΠΕΥΤΙΚΕΣ ΚΑΛΛΙΕΡΓΕΙΕΣ (ΕΠΑΛ) </a:t>
            </a:r>
          </a:p>
          <a:p>
            <a:pPr>
              <a:buNone/>
            </a:pPr>
            <a:endParaRPr lang="el-GR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Φωτογραφίες από διαδίκτυο:</a:t>
            </a:r>
          </a:p>
          <a:p>
            <a:pPr algn="ctr">
              <a:buNone/>
            </a:pPr>
            <a:r>
              <a:rPr lang="el-GR" sz="2800" dirty="0" smtClean="0">
                <a:hlinkClick r:id="rId2"/>
              </a:rPr>
              <a:t>http</a:t>
            </a:r>
            <a:r>
              <a:rPr lang="el-GR" sz="2800" dirty="0">
                <a:hlinkClick r:id="rId2"/>
              </a:rPr>
              <a:t>://</a:t>
            </a:r>
            <a:r>
              <a:rPr lang="el-GR" sz="2800" dirty="0" smtClean="0">
                <a:hlinkClick r:id="rId2"/>
              </a:rPr>
              <a:t>texnotropies.info</a:t>
            </a:r>
            <a:endParaRPr lang="el-GR" sz="2800" dirty="0" smtClean="0"/>
          </a:p>
          <a:p>
            <a:pPr algn="ctr">
              <a:buNone/>
            </a:pPr>
            <a:r>
              <a:rPr lang="en-US" sz="2800" dirty="0" smtClean="0">
                <a:hlinkClick r:id="rId3" action="ppaction://hlinkfile"/>
              </a:rPr>
              <a:t>..\Desktop\</a:t>
            </a:r>
            <a:r>
              <a:rPr lang="en-US" sz="2800" dirty="0" err="1" smtClean="0">
                <a:hlinkClick r:id="rId3" action="ppaction://hlinkfile"/>
              </a:rPr>
              <a:t>Chara</a:t>
            </a:r>
            <a:r>
              <a:rPr lang="en-US" sz="2800" dirty="0" smtClean="0">
                <a:hlinkClick r:id="rId3" action="ppaction://hlinkfile"/>
              </a:rPr>
              <a:t> </a:t>
            </a:r>
            <a:r>
              <a:rPr lang="en-US" sz="2800" dirty="0" err="1" smtClean="0">
                <a:hlinkClick r:id="rId3" action="ppaction://hlinkfile"/>
              </a:rPr>
              <a:t>Flouraki</a:t>
            </a:r>
            <a:endParaRPr lang="en-US" sz="2800" dirty="0" smtClean="0"/>
          </a:p>
          <a:p>
            <a:pPr algn="ctr">
              <a:buNone/>
            </a:pPr>
            <a:r>
              <a:rPr lang="en-US" sz="2800" dirty="0" smtClean="0">
                <a:hlinkClick r:id="rId4" action="ppaction://hlinkfile"/>
              </a:rPr>
              <a:t>weddingplan.gr</a:t>
            </a:r>
            <a:endParaRPr lang="en-US" sz="2800" dirty="0" smtClean="0"/>
          </a:p>
          <a:p>
            <a:pPr algn="ctr">
              <a:buNone/>
            </a:pPr>
            <a:endParaRPr lang="el-GR" sz="2800" dirty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endParaRPr lang="el-GR" sz="28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ΓΝΩΣΤΙΚΟΙ ΣΤΟΧΟΙ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Μέσα από τη δημιουργία της παρουσίασης</a:t>
            </a:r>
            <a:r>
              <a:rPr lang="el-GR" sz="2400" dirty="0" smtClean="0"/>
              <a:t> </a:t>
            </a:r>
            <a:r>
              <a:rPr lang="el-GR" sz="2400" dirty="0" smtClean="0"/>
              <a:t>οι μαθητές θα είναι σε θέση:</a:t>
            </a:r>
          </a:p>
          <a:p>
            <a:r>
              <a:rPr lang="el-GR" sz="2400" dirty="0" smtClean="0"/>
              <a:t>Να δίνουν τον ορισμό των ετήσιων καλλωπιστικών φυτών</a:t>
            </a:r>
          </a:p>
          <a:p>
            <a:r>
              <a:rPr lang="el-GR" sz="2400" dirty="0" smtClean="0"/>
              <a:t>Να αναφέρουν τα πλεονεκτήματα από τη χρήση τους , ως καλλωπιστικά σε ένα κήπο.</a:t>
            </a:r>
          </a:p>
          <a:p>
            <a:r>
              <a:rPr lang="el-GR" sz="2400" dirty="0" smtClean="0"/>
              <a:t>Να ονομάζουν τις κατηγορίες στις οποίες διακρίνονται , ανάλογα με την εποχή σποράς και άνθισης και ανάλογα με το ύψος τους.</a:t>
            </a:r>
          </a:p>
          <a:p>
            <a:r>
              <a:rPr lang="el-GR" sz="2400" dirty="0" smtClean="0"/>
              <a:t>Να γνωρίζουν τα χαρακτηριστικά της κάθε κατηγορίας  και τους κύριους εκπροσώπους της.</a:t>
            </a:r>
          </a:p>
          <a:p>
            <a:r>
              <a:rPr lang="el-GR" sz="2400" dirty="0" smtClean="0"/>
              <a:t>Να γνωρίζουν τις κύριες καλλιεργητικές απαιτήσεις τους.</a:t>
            </a:r>
          </a:p>
          <a:p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ΕΤΗΣΙΑ ΚΑΛΛΩΠΙΣΤΙΚΑ ΦΥΤΑ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sz="4400" u="sng" dirty="0" smtClean="0"/>
              <a:t>Ετήσια καλλωπιστικά φυτά </a:t>
            </a:r>
            <a:r>
              <a:rPr lang="el-GR" sz="4400" dirty="0" smtClean="0"/>
              <a:t>χαρακτηρίζονται όλα τα φυτά τα οποία </a:t>
            </a:r>
            <a:r>
              <a:rPr lang="el-GR" sz="4400" u="sng" dirty="0" smtClean="0"/>
              <a:t>σπέρνονται </a:t>
            </a:r>
            <a:r>
              <a:rPr lang="el-GR" sz="4400" dirty="0" smtClean="0"/>
              <a:t>, </a:t>
            </a:r>
            <a:r>
              <a:rPr lang="el-GR" sz="4400" u="sng" dirty="0" smtClean="0"/>
              <a:t>βλαστάνουν</a:t>
            </a:r>
            <a:r>
              <a:rPr lang="el-GR" sz="4400" dirty="0" smtClean="0"/>
              <a:t>, </a:t>
            </a:r>
            <a:r>
              <a:rPr lang="el-GR" sz="4400" u="sng" dirty="0" smtClean="0"/>
              <a:t>αναπτύσσονται</a:t>
            </a:r>
            <a:r>
              <a:rPr lang="el-GR" sz="4400" dirty="0" smtClean="0"/>
              <a:t>, </a:t>
            </a:r>
            <a:r>
              <a:rPr lang="el-GR" sz="4400" u="sng" dirty="0" smtClean="0"/>
              <a:t>ανθίζουν,</a:t>
            </a:r>
            <a:r>
              <a:rPr lang="el-GR" sz="4400" dirty="0" smtClean="0"/>
              <a:t> </a:t>
            </a:r>
            <a:r>
              <a:rPr lang="el-GR" sz="4400" u="sng" dirty="0" smtClean="0"/>
              <a:t>κάνουν σπόρους </a:t>
            </a:r>
            <a:r>
              <a:rPr lang="el-GR" sz="4400" dirty="0" smtClean="0"/>
              <a:t>και </a:t>
            </a:r>
            <a:r>
              <a:rPr lang="el-GR" sz="4400" u="sng" dirty="0" smtClean="0"/>
              <a:t>ξεραίνοντα</a:t>
            </a:r>
            <a:r>
              <a:rPr lang="el-GR" sz="4400" dirty="0" smtClean="0"/>
              <a:t>ι μέσα σε διάστημα </a:t>
            </a:r>
            <a:r>
              <a:rPr lang="el-GR" sz="4400" u="sng" dirty="0" smtClean="0"/>
              <a:t>6-8 μηνών. </a:t>
            </a:r>
            <a:endParaRPr lang="el-GR" sz="4400" u="sng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9520" y="235992"/>
            <a:ext cx="6347713" cy="13208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ΠΛΕΟΝΕΚΤΗΜΑΤΑ ΑΠΟ ΤΗ ΧΡΗΣΗ ΤΟΥΣ ΣΕ ΕΝΑ ΚΗΠΟ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9520" y="1484784"/>
            <a:ext cx="7264808" cy="5043510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Δεν έχουν μεγάλες καλλιεργητικές απαιτήσεις ,ούτε πολλά  έξοδα.</a:t>
            </a:r>
          </a:p>
          <a:p>
            <a:r>
              <a:rPr lang="el-GR" sz="2000" dirty="0" smtClean="0"/>
              <a:t>Δεν εξαντλούν πολύ το έδαφος.</a:t>
            </a:r>
          </a:p>
          <a:p>
            <a:r>
              <a:rPr lang="el-GR" sz="2000" dirty="0" smtClean="0"/>
              <a:t>Κάθε χρόνο η θέση τους μέσα στον κήπο μπορεί να αλλάξει.</a:t>
            </a:r>
          </a:p>
          <a:p>
            <a:r>
              <a:rPr lang="el-GR" sz="2000" dirty="0" smtClean="0"/>
              <a:t>Μπορούν να καλλιεργηθούν εύκολα σε κάθε είδους </a:t>
            </a:r>
            <a:r>
              <a:rPr lang="el-GR" sz="2000" dirty="0" err="1" smtClean="0"/>
              <a:t>φυτοδοχεία</a:t>
            </a:r>
            <a:r>
              <a:rPr lang="el-GR" sz="2000" dirty="0" smtClean="0"/>
              <a:t>  και κιβώτια.</a:t>
            </a:r>
          </a:p>
          <a:p>
            <a:r>
              <a:rPr lang="el-GR" sz="2000" dirty="0" smtClean="0"/>
              <a:t>Έχουν  πλούσια ανθοφορία και τα άνθη τους είναι κατάλληλα για ανθοδέσμες. Διατηρούνται καλά στο ανθοδοχείο.</a:t>
            </a:r>
          </a:p>
          <a:p>
            <a:r>
              <a:rPr lang="el-GR" sz="2000" dirty="0" smtClean="0"/>
              <a:t>Λόγω του μικρού τους βιολογικού κύκλου δεν αντιμετωπίζουν σοβαρά προβλήματα από εχθρούς και ασθένειες.</a:t>
            </a:r>
          </a:p>
          <a:p>
            <a:r>
              <a:rPr lang="el-GR" sz="2000" dirty="0" smtClean="0"/>
              <a:t>Πολλαπλασιάζονται  εύκολα με σπόρο.</a:t>
            </a:r>
            <a:endParaRPr lang="el-GR" sz="2000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513" y="260648"/>
            <a:ext cx="7056784" cy="1511288"/>
          </a:xfrm>
        </p:spPr>
        <p:txBody>
          <a:bodyPr>
            <a:noAutofit/>
          </a:bodyPr>
          <a:lstStyle/>
          <a:p>
            <a:pPr algn="ctr"/>
            <a:r>
              <a:rPr lang="el-GR" sz="3200" dirty="0" smtClean="0">
                <a:solidFill>
                  <a:srgbClr val="FF0000"/>
                </a:solidFill>
              </a:rPr>
              <a:t>ΔΙΑΚΡΙΣΗ ΕΤΗΣΙΩΝ ΚΑΛΛΩΠΙΣΤΙΚΩΝ ΦΥΤΩΝ ΑΝΑΛΟΓΑ ΜΕ ΤΗΝ ΕΠΟΧΗ ΣΠΟΡΑΣ ΚΑΙ ΑΝΘΗΣΗΣ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928802"/>
            <a:ext cx="7239748" cy="36604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</a:t>
            </a:r>
            <a:r>
              <a:rPr lang="el-GR" sz="4400" u="sng" dirty="0" smtClean="0"/>
              <a:t>ετήσια φυτά άνοιξης</a:t>
            </a:r>
          </a:p>
          <a:p>
            <a:pPr>
              <a:buNone/>
            </a:pPr>
            <a:endParaRPr lang="el-GR" sz="4400" dirty="0"/>
          </a:p>
          <a:p>
            <a:pPr>
              <a:buFont typeface="Wingdings" pitchFamily="2" charset="2"/>
              <a:buChar char="Ø"/>
            </a:pPr>
            <a:r>
              <a:rPr lang="el-GR" sz="4400" u="sng" dirty="0" smtClean="0"/>
              <a:t>ετήσια φυτά καλοκαιριού</a:t>
            </a:r>
            <a:endParaRPr lang="el-GR" sz="4400" u="sng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03648" y="285728"/>
            <a:ext cx="7183110" cy="1143000"/>
          </a:xfrm>
        </p:spPr>
        <p:txBody>
          <a:bodyPr>
            <a:normAutofit/>
          </a:bodyPr>
          <a:lstStyle/>
          <a:p>
            <a:pPr algn="ctr"/>
            <a:r>
              <a:rPr lang="el-GR" sz="2800" b="1" i="1" dirty="0" smtClean="0">
                <a:solidFill>
                  <a:srgbClr val="FF0000"/>
                </a:solidFill>
              </a:rPr>
              <a:t>ΔΙΑΚΡΙΣΗ ΕΤΗΣΙΩΝ ΚΑΛΛΩΠΙΣΤΙΚΩΝ ΦΥΤΩΝ, ΑΝΑΛΟΓΑ ΜΕ ΤΟ ΥΨΟΣ  ΤΟΥΣ</a:t>
            </a:r>
            <a:endParaRPr lang="el-GR" sz="2800" b="1" i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b="1" i="1" u="sng" dirty="0" smtClean="0"/>
              <a:t>Χαμηλής ανάπτυξης( έχουν ύψος μέχρι 30 </a:t>
            </a:r>
            <a:r>
              <a:rPr lang="en-US" sz="2800" b="1" i="1" u="sng" dirty="0" smtClean="0"/>
              <a:t>cm)</a:t>
            </a:r>
          </a:p>
          <a:p>
            <a:r>
              <a:rPr lang="en-US" sz="2800" b="1" i="1" u="sng" dirty="0" smtClean="0"/>
              <a:t>M</a:t>
            </a:r>
            <a:r>
              <a:rPr lang="el-GR" sz="2800" b="1" i="1" u="sng" dirty="0" err="1" smtClean="0"/>
              <a:t>έσης</a:t>
            </a:r>
            <a:r>
              <a:rPr lang="el-GR" sz="2800" b="1" i="1" u="sng" dirty="0" smtClean="0"/>
              <a:t> ανάπτυξης (έχουν ύψος από 31-60 </a:t>
            </a:r>
            <a:r>
              <a:rPr lang="en-US" sz="2800" b="1" i="1" u="sng" dirty="0" smtClean="0"/>
              <a:t>cm)</a:t>
            </a:r>
          </a:p>
          <a:p>
            <a:r>
              <a:rPr lang="el-GR" sz="2800" b="1" i="1" u="sng" dirty="0" smtClean="0"/>
              <a:t> Υψηλής ανάπτυξης( όταν το ύψος τους ξεπερνά τα 61</a:t>
            </a:r>
            <a:r>
              <a:rPr lang="en-US" sz="2800" b="1" i="1" u="sng" dirty="0" smtClean="0"/>
              <a:t>cm)</a:t>
            </a:r>
            <a:endParaRPr lang="en-US" sz="2800" b="1" i="1" u="sng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ΕΤΗΣΙΑ ΦΥΤΑ ΑΝΟΙΞΗΣ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57251" y="2057400"/>
            <a:ext cx="7404653" cy="36038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/>
              <a:t>	</a:t>
            </a:r>
            <a:r>
              <a:rPr lang="el-GR" sz="2800" b="1" dirty="0" smtClean="0"/>
              <a:t>Είναι τα ετήσια φυτά </a:t>
            </a:r>
            <a:r>
              <a:rPr lang="el-GR" sz="2800" b="1" u="sng" dirty="0" smtClean="0"/>
              <a:t>που σπέρνονται το δεύτερο δεκαπενθήμερο του Αυγούστου. </a:t>
            </a:r>
          </a:p>
          <a:p>
            <a:pPr algn="just">
              <a:buNone/>
            </a:pPr>
            <a:r>
              <a:rPr lang="en-US" sz="2800" b="1" dirty="0" smtClean="0"/>
              <a:t>	</a:t>
            </a:r>
            <a:r>
              <a:rPr lang="el-GR" sz="2800" b="1" dirty="0" smtClean="0"/>
              <a:t>Κάποια από αυτά που έχουν </a:t>
            </a:r>
            <a:r>
              <a:rPr lang="el-GR" sz="2800" b="1" dirty="0" err="1" smtClean="0"/>
              <a:t>πασσαλώδη</a:t>
            </a:r>
            <a:r>
              <a:rPr lang="el-GR" sz="2800" b="1" dirty="0" smtClean="0"/>
              <a:t> ρίζα, σπέρνονται απευθείας στην οριστική θέση. Τα υπόλοιπα σπέρνονται σε ψυχρό σπορείο, μεταφυτεύονται κατά τους μήνες Οκτώβριο- Νοέμβριο. </a:t>
            </a:r>
            <a:r>
              <a:rPr lang="el-GR" sz="2800" b="1" u="sng" dirty="0" smtClean="0"/>
              <a:t>Ανθίζουν από Μάρτιο-Μάιο</a:t>
            </a:r>
            <a:r>
              <a:rPr lang="el-GR" sz="2800" b="1" dirty="0" smtClean="0"/>
              <a:t>.</a:t>
            </a:r>
            <a:endParaRPr lang="el-GR" sz="2800" b="1" dirty="0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37052" y="164126"/>
            <a:ext cx="7183110" cy="121439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ΚΥΡΙΟΙ ΕΚΠΡΟΣΩΠΟΙ ΤΩΝ ΕΤΗΣΙΩΝ ΦΥΤΩΝ ΑΝΟΙΞΗΣ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4" name="3 - Θέση περιεχομένου" descr="download αντιρρινο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295" y="1286320"/>
            <a:ext cx="2143125" cy="2143125"/>
          </a:xfrm>
        </p:spPr>
      </p:pic>
      <p:pic>
        <p:nvPicPr>
          <p:cNvPr id="3074" name="Picture 2" descr="C:\Users\Admin\Desktop\download γαριφαλλο κίνα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1480730"/>
            <a:ext cx="2619375" cy="1743075"/>
          </a:xfrm>
          <a:prstGeom prst="rect">
            <a:avLst/>
          </a:prstGeom>
          <a:noFill/>
        </p:spPr>
      </p:pic>
      <p:pic>
        <p:nvPicPr>
          <p:cNvPr id="3075" name="Picture 3" descr="C:\Users\Admin\Desktop\download γαριφαλλο ποιητω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7587" y="1286320"/>
            <a:ext cx="2286000" cy="2000250"/>
          </a:xfrm>
          <a:prstGeom prst="rect">
            <a:avLst/>
          </a:prstGeom>
          <a:noFill/>
        </p:spPr>
      </p:pic>
      <p:pic>
        <p:nvPicPr>
          <p:cNvPr id="3076" name="Picture 4" descr="C:\Users\Admin\Desktop\download γυψοφίλη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248" y="4081468"/>
            <a:ext cx="2305050" cy="1981200"/>
          </a:xfrm>
          <a:prstGeom prst="rect">
            <a:avLst/>
          </a:prstGeom>
          <a:noFill/>
        </p:spPr>
      </p:pic>
      <p:pic>
        <p:nvPicPr>
          <p:cNvPr id="3077" name="Picture 5" descr="C:\Users\Admin\Desktop\images καλεντούλα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92015" y="4098178"/>
            <a:ext cx="2466975" cy="1847850"/>
          </a:xfrm>
          <a:prstGeom prst="rect">
            <a:avLst/>
          </a:prstGeom>
          <a:noFill/>
        </p:spPr>
      </p:pic>
      <p:pic>
        <p:nvPicPr>
          <p:cNvPr id="3078" name="Picture 6" descr="C:\Users\Admin\Desktop\download μπελλα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22799" y="4081468"/>
            <a:ext cx="2695575" cy="16954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3507708"/>
            <a:ext cx="818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err="1" smtClean="0"/>
              <a:t>Αντίρινο</a:t>
            </a:r>
            <a:r>
              <a:rPr lang="el-GR" b="1" u="sng" dirty="0" smtClean="0"/>
              <a:t>                    </a:t>
            </a:r>
            <a:r>
              <a:rPr lang="en-US" b="1" u="sng" dirty="0" smtClean="0"/>
              <a:t>               </a:t>
            </a:r>
            <a:r>
              <a:rPr lang="el-GR" b="1" u="sng" dirty="0" smtClean="0"/>
              <a:t>        Γαρύφαλλο Κίνας         </a:t>
            </a:r>
            <a:r>
              <a:rPr lang="en-US" b="1" u="sng" dirty="0" smtClean="0"/>
              <a:t>          </a:t>
            </a:r>
            <a:r>
              <a:rPr lang="el-GR" b="1" u="sng" dirty="0" smtClean="0"/>
              <a:t>        Γαρύφαλλο Ποιητών</a:t>
            </a:r>
            <a:endParaRPr lang="el-GR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80295" y="6170358"/>
            <a:ext cx="815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err="1" smtClean="0"/>
              <a:t>Γυψοφύλη</a:t>
            </a:r>
            <a:r>
              <a:rPr lang="el-GR" b="1" u="sng" dirty="0" smtClean="0"/>
              <a:t>                        </a:t>
            </a:r>
            <a:r>
              <a:rPr lang="el-GR" b="1" u="sng" dirty="0" err="1" smtClean="0"/>
              <a:t>Καλεντούλα</a:t>
            </a:r>
            <a:r>
              <a:rPr lang="el-GR" b="1" u="sng" dirty="0" smtClean="0"/>
              <a:t>       </a:t>
            </a:r>
            <a:r>
              <a:rPr lang="en-US" b="1" u="sng" dirty="0" smtClean="0"/>
              <a:t>                            </a:t>
            </a:r>
            <a:r>
              <a:rPr lang="el-GR" b="1" u="sng" dirty="0" smtClean="0"/>
              <a:t>                </a:t>
            </a:r>
            <a:r>
              <a:rPr lang="el-GR" b="1" u="sng" dirty="0" err="1" smtClean="0"/>
              <a:t>Μπέλλα</a:t>
            </a:r>
            <a:endParaRPr lang="el-GR" b="1" u="sng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82138" y="188640"/>
            <a:ext cx="6347713" cy="1320800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ΕΤΗΣΙΑ ΦΥΤΑ ΑΝΟΙΞΗΣ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4" name="3 - Θέση περιεχομένου" descr="download πανσέ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915" y="980728"/>
            <a:ext cx="2990850" cy="2500330"/>
          </a:xfrm>
        </p:spPr>
      </p:pic>
      <p:pic>
        <p:nvPicPr>
          <p:cNvPr id="4098" name="Picture 2" descr="C:\Users\Admin\Desktop\download άλυσσο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0058" y="980728"/>
            <a:ext cx="3571900" cy="2457455"/>
          </a:xfrm>
          <a:prstGeom prst="rect">
            <a:avLst/>
          </a:prstGeom>
          <a:noFill/>
        </p:spPr>
      </p:pic>
      <p:pic>
        <p:nvPicPr>
          <p:cNvPr id="4099" name="Picture 3" descr="C:\Users\Admin\Desktop\download κονβολβουλος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801" y="4009770"/>
            <a:ext cx="3152781" cy="2000250"/>
          </a:xfrm>
          <a:prstGeom prst="rect">
            <a:avLst/>
          </a:prstGeom>
          <a:noFill/>
        </p:spPr>
      </p:pic>
      <p:pic>
        <p:nvPicPr>
          <p:cNvPr id="4100" name="Picture 4" descr="C:\Users\Admin\Desktop\λιμόνιο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455" y="4007348"/>
            <a:ext cx="3238503" cy="191452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77915" y="3481058"/>
            <a:ext cx="6644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Πανσές                     </a:t>
            </a:r>
            <a:r>
              <a:rPr lang="en-US" b="1" u="sng" dirty="0" smtClean="0"/>
              <a:t>                     </a:t>
            </a:r>
            <a:r>
              <a:rPr lang="el-GR" b="1" u="sng" dirty="0" smtClean="0"/>
              <a:t>              </a:t>
            </a:r>
            <a:r>
              <a:rPr lang="el-GR" b="1" u="sng" dirty="0" err="1" smtClean="0"/>
              <a:t>Άλυσσο</a:t>
            </a:r>
            <a:endParaRPr lang="el-GR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9801" y="6165304"/>
            <a:ext cx="6622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err="1" smtClean="0"/>
              <a:t>Κονβόνβουλο</a:t>
            </a:r>
            <a:r>
              <a:rPr lang="el-GR" b="1" u="sng" dirty="0" smtClean="0"/>
              <a:t>             </a:t>
            </a:r>
            <a:r>
              <a:rPr lang="en-US" b="1" u="sng" dirty="0" smtClean="0"/>
              <a:t>                       </a:t>
            </a:r>
            <a:r>
              <a:rPr lang="el-GR" b="1" u="sng" dirty="0" smtClean="0"/>
              <a:t>                </a:t>
            </a:r>
            <a:r>
              <a:rPr lang="el-GR" b="1" u="sng" dirty="0" err="1" smtClean="0"/>
              <a:t>Λιμόνιο</a:t>
            </a:r>
            <a:endParaRPr lang="el-GR" b="1" u="sng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432</TotalTime>
  <Words>447</Words>
  <Application>Microsoft Office PowerPoint</Application>
  <PresentationFormat>Προβολή στην οθόνη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Basis</vt:lpstr>
      <vt:lpstr>ΔΙΑΚΡΙΣΗ ΕΤΗΣΙΩΝ ΚΑΛΛΩΠΙΣΤΙΚΩΝ ΦΥΤΩΝ-ΠΛΕΟΝΕΚΤΗΜΑΤΑ  -ΚΑΛΛΙΕΡΓΗΤΙΚΕΣ ΑΠΑΙΤΗΣΕΙΣ</vt:lpstr>
      <vt:lpstr>ΓΝΩΣΤΙΚΟΙ ΣΤΟΧΟΙ</vt:lpstr>
      <vt:lpstr>ΕΤΗΣΙΑ ΚΑΛΛΩΠΙΣΤΙΚΑ ΦΥΤΑ</vt:lpstr>
      <vt:lpstr>ΠΛΕΟΝΕΚΤΗΜΑΤΑ ΑΠΟ ΤΗ ΧΡΗΣΗ ΤΟΥΣ ΣΕ ΕΝΑ ΚΗΠΟ</vt:lpstr>
      <vt:lpstr>ΔΙΑΚΡΙΣΗ ΕΤΗΣΙΩΝ ΚΑΛΛΩΠΙΣΤΙΚΩΝ ΦΥΤΩΝ ΑΝΑΛΟΓΑ ΜΕ ΤΗΝ ΕΠΟΧΗ ΣΠΟΡΑΣ ΚΑΙ ΑΝΘΗΣΗΣ</vt:lpstr>
      <vt:lpstr>ΔΙΑΚΡΙΣΗ ΕΤΗΣΙΩΝ ΚΑΛΛΩΠΙΣΤΙΚΩΝ ΦΥΤΩΝ, ΑΝΑΛΟΓΑ ΜΕ ΤΟ ΥΨΟΣ  ΤΟΥΣ</vt:lpstr>
      <vt:lpstr>ΕΤΗΣΙΑ ΦΥΤΑ ΑΝΟΙΞΗΣ</vt:lpstr>
      <vt:lpstr>ΚΥΡΙΟΙ ΕΚΠΡΟΣΩΠΟΙ ΤΩΝ ΕΤΗΣΙΩΝ ΦΥΤΩΝ ΑΝΟΙΞΗΣ</vt:lpstr>
      <vt:lpstr>ΕΤΗΣΙΑ ΦΥΤΑ ΑΝΟΙΞΗΣ</vt:lpstr>
      <vt:lpstr>ΕΤΗΣΙΑ ΦΥΤΑ ΚΑΛΟΚΑΙΡΙΟΥ</vt:lpstr>
      <vt:lpstr>ΚΥΡΙΟΙ ΕΚΠΡΟΣΩΠΟΙ ΤΩΝ ΕΤΗΣΙΩΝ ΦΥΤΩΝ ΚΑΛΟΚΑΙΡΙΟΥ</vt:lpstr>
      <vt:lpstr>ΕΤΗΣΙΑ ΦΥΤΑ ΚΑΛΟΚΑΙΡΙΟΥ</vt:lpstr>
      <vt:lpstr>ΚΑΛΛΙΕΡΓΗΤΙΚΕΣ ΑΠΑΙΤΗΣΕΙΣ ΕΤΗΣΙΩΝ ΚΑΛΛΩΠΙΣΤΙΚΩΝ ΦΥΤΩΝ</vt:lpstr>
      <vt:lpstr>ΒΙΒΛΙΟΓΡΑΦΙΑ- ΔΙΚΤΥΟΓΡΑΦΙΑ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ΔΙΑΚΡΙΣΗ ΕΤΗΣΙΩΝ ΚΑΛΛΩΠΙΣΤΙΚΩΝ ΦΥΤΩΝ-ΠΛΕΟΝΕΚΤΗΜΑΤΑ  -ΚΑΛΛΙΕΡΓΗΤΙΚΕΣ ΑΠΑΙΤΗΣΕΙΣ</dc:title>
  <dc:creator>Admin</dc:creator>
  <cp:lastModifiedBy>Windows User</cp:lastModifiedBy>
  <cp:revision>44</cp:revision>
  <dcterms:created xsi:type="dcterms:W3CDTF">2020-05-15T09:07:58Z</dcterms:created>
  <dcterms:modified xsi:type="dcterms:W3CDTF">2022-04-26T18:10:33Z</dcterms:modified>
</cp:coreProperties>
</file>