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3" r:id="rId4"/>
    <p:sldId id="272" r:id="rId5"/>
    <p:sldId id="271" r:id="rId6"/>
    <p:sldId id="260" r:id="rId7"/>
    <p:sldId id="262" r:id="rId8"/>
    <p:sldId id="267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699"/>
    <a:srgbClr val="B48250"/>
    <a:srgbClr val="65482B"/>
    <a:srgbClr val="37FF91"/>
    <a:srgbClr val="ACC5F6"/>
    <a:srgbClr val="EDFEB8"/>
    <a:srgbClr val="FEF9E6"/>
    <a:srgbClr val="FFE07D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3" autoAdjust="0"/>
    <p:restoredTop sz="94660"/>
  </p:normalViewPr>
  <p:slideViewPr>
    <p:cSldViewPr>
      <p:cViewPr varScale="1">
        <p:scale>
          <a:sx n="88" d="100"/>
          <a:sy n="88" d="100"/>
        </p:scale>
        <p:origin x="4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25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F5DFC12-5FD6-48BD-85B4-E2F1E68FF7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43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3311525" cy="10795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4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620713"/>
            <a:ext cx="3240087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ChunkFive" pitchFamily="50" charset="0"/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62713" y="549275"/>
            <a:ext cx="1854200" cy="5543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00113" y="549275"/>
            <a:ext cx="5410200" cy="55435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80AC7-2DBD-418B-A474-BF35839D58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691A8-C852-4F85-8A08-69DA9BCA97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0239D-FCA3-429A-835E-636F6BDD7A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E46C8-1059-405D-B1CD-DF5F757618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67C63-4303-40CB-9AEC-C81EA84068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D82B3-2E31-4FDC-A7CE-6671FAE142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EDE7B-C40F-4CD2-BA1C-7E7BCB0494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E1313-308C-4102-B87F-A63A1824BA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64F80-8243-439D-ACE6-6AAC88F240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AD274-69E1-4501-964D-F33392B6F7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82B36-075A-4592-87F3-2B4CCD78B6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4713" y="11969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549275"/>
            <a:ext cx="741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7416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2657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265700"/>
          </a:solidFill>
          <a:latin typeface="ChunkFive" pitchFamily="50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265700"/>
          </a:solidFill>
          <a:latin typeface="ChunkFive" pitchFamily="50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265700"/>
          </a:solidFill>
          <a:latin typeface="ChunkFive" pitchFamily="50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265700"/>
          </a:solidFill>
          <a:latin typeface="ChunkFive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265700"/>
          </a:solidFill>
          <a:latin typeface="ChunkFive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265700"/>
          </a:solidFill>
          <a:latin typeface="ChunkFive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265700"/>
          </a:solidFill>
          <a:latin typeface="ChunkFive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265700"/>
          </a:solidFill>
          <a:latin typeface="ChunkFive" pitchFamily="5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rgbClr val="2657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2657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2657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rgbClr val="2657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2657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2657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2657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2657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2657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07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48A37EF-B24C-43C5-A54A-C99F799DCDC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2657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265700"/>
          </a:solidFill>
          <a:latin typeface="ChunkFive" pitchFamily="50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265700"/>
          </a:solidFill>
          <a:latin typeface="ChunkFive" pitchFamily="50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265700"/>
          </a:solidFill>
          <a:latin typeface="ChunkFive" pitchFamily="50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265700"/>
          </a:solidFill>
          <a:latin typeface="ChunkFive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265700"/>
          </a:solidFill>
          <a:latin typeface="ChunkFive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265700"/>
          </a:solidFill>
          <a:latin typeface="ChunkFive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265700"/>
          </a:solidFill>
          <a:latin typeface="ChunkFive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265700"/>
          </a:solidFill>
          <a:latin typeface="ChunkFive" pitchFamily="5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2657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2657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2657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2657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657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657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657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657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657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8731"/>
            <a:ext cx="5004048" cy="1223963"/>
          </a:xfrm>
        </p:spPr>
        <p:txBody>
          <a:bodyPr/>
          <a:lstStyle/>
          <a:p>
            <a:r>
              <a:rPr lang="el-GR" sz="3200" b="1" dirty="0" smtClean="0"/>
              <a:t>Εσωτερικός κανονισμός του σχολείου</a:t>
            </a:r>
            <a:endParaRPr lang="en-US" sz="3200" b="1" dirty="0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7165692" y="116632"/>
            <a:ext cx="1944637" cy="720725"/>
          </a:xfrm>
        </p:spPr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Δημοτικό Σχολείο Βόλου</a:t>
            </a:r>
            <a:endParaRPr lang="uk-UA" dirty="0"/>
          </a:p>
        </p:txBody>
      </p:sp>
      <p:sp>
        <p:nvSpPr>
          <p:cNvPr id="2" name="Ορθογώνιο 1"/>
          <p:cNvSpPr/>
          <p:nvPr/>
        </p:nvSpPr>
        <p:spPr>
          <a:xfrm>
            <a:off x="5148064" y="6596390"/>
            <a:ext cx="35283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https://poweredtemplate.com/10861/0/index.html</a:t>
            </a:r>
            <a:endParaRPr lang="el-G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8" y="1306411"/>
            <a:ext cx="6945902" cy="460407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-1323528"/>
            <a:ext cx="3731075" cy="4493141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5882431" y="1268760"/>
            <a:ext cx="288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800" dirty="0" smtClean="0">
                <a:solidFill>
                  <a:srgbClr val="000000"/>
                </a:solidFill>
              </a:rPr>
              <a:t>Στόχοι μας είναι</a:t>
            </a:r>
            <a:endParaRPr lang="el-GR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-1323528"/>
            <a:ext cx="3731075" cy="449314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798" y="1083302"/>
            <a:ext cx="3011685" cy="11766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852" y="2345463"/>
            <a:ext cx="5486267" cy="461665"/>
          </a:xfrm>
          <a:prstGeom prst="rect">
            <a:avLst/>
          </a:prstGeom>
          <a:solidFill>
            <a:srgbClr val="EDFEB8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Φτάνουμε στο σχολείο</a:t>
            </a:r>
            <a:r>
              <a:rPr lang="en-US" sz="2400" dirty="0" smtClean="0"/>
              <a:t> 08:00 – 08:15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5852" y="3068960"/>
            <a:ext cx="4838195" cy="461665"/>
          </a:xfrm>
          <a:prstGeom prst="rect">
            <a:avLst/>
          </a:prstGeom>
          <a:solidFill>
            <a:srgbClr val="37FF9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Ξεκινάμε το </a:t>
            </a:r>
            <a:r>
              <a:rPr lang="el-GR" sz="2400" smtClean="0"/>
              <a:t>μάθημα στις 08</a:t>
            </a:r>
            <a:r>
              <a:rPr lang="en-US" sz="2400" smtClean="0"/>
              <a:t>:15</a:t>
            </a:r>
            <a:endParaRPr lang="el-G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5852" y="3861048"/>
            <a:ext cx="41246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Σχολάμε στις </a:t>
            </a:r>
            <a:r>
              <a:rPr lang="en-US" sz="2400" smtClean="0"/>
              <a:t>13:15</a:t>
            </a:r>
            <a:endParaRPr lang="el-GR" sz="2400"/>
          </a:p>
        </p:txBody>
      </p:sp>
      <p:sp>
        <p:nvSpPr>
          <p:cNvPr id="14" name="TextBox 13"/>
          <p:cNvSpPr txBox="1"/>
          <p:nvPr/>
        </p:nvSpPr>
        <p:spPr>
          <a:xfrm>
            <a:off x="165852" y="4653136"/>
            <a:ext cx="5949282" cy="461665"/>
          </a:xfrm>
          <a:prstGeom prst="rect">
            <a:avLst/>
          </a:prstGeom>
          <a:solidFill>
            <a:srgbClr val="37FF9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Μένουμε στο ολοήμερο μέχρι τις 15</a:t>
            </a:r>
            <a:r>
              <a:rPr lang="en-US" sz="2400" smtClean="0"/>
              <a:t>:00</a:t>
            </a:r>
            <a:endParaRPr lang="el-GR" sz="2400"/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4" y="-13648"/>
            <a:ext cx="2002730" cy="21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-1323528"/>
            <a:ext cx="3731075" cy="449314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124744"/>
            <a:ext cx="3011685" cy="1176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037" y="620688"/>
            <a:ext cx="361591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el-GR" sz="240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</a:rPr>
              <a:t>Σεβόμαστε </a:t>
            </a:r>
            <a:r>
              <a:rPr lang="el-GR" sz="2400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</a:rPr>
              <a:t>το χώρο του σχολείου</a:t>
            </a:r>
            <a:endParaRPr lang="el-GR" sz="2400" dirty="0">
              <a:ln w="9525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037" y="1724520"/>
            <a:ext cx="4859671" cy="830997"/>
          </a:xfrm>
          <a:prstGeom prst="rect">
            <a:avLst/>
          </a:prstGeom>
          <a:solidFill>
            <a:srgbClr val="E10F50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Διατηρούμε </a:t>
            </a:r>
            <a:r>
              <a:rPr lang="el-G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καθαρό το προαύλιο </a:t>
            </a:r>
            <a:r>
              <a:rPr lang="el-G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και </a:t>
            </a:r>
            <a:r>
              <a:rPr lang="el-GR" sz="240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τις τάξεις</a:t>
            </a:r>
            <a:endParaRPr lang="el-GR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037" y="2780622"/>
            <a:ext cx="5500819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Στο διάλειμμα </a:t>
            </a:r>
            <a:r>
              <a:rPr lang="el-GR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βγαίνουμε </a:t>
            </a:r>
            <a:r>
              <a:rPr lang="el-GR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έξω </a:t>
            </a:r>
          </a:p>
          <a:p>
            <a:r>
              <a:rPr lang="el-GR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σε συγκεκριμένο μέρος για να </a:t>
            </a:r>
            <a:r>
              <a:rPr lang="el-GR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φάμε, </a:t>
            </a:r>
            <a:endParaRPr lang="el-GR" sz="24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l-GR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να </a:t>
            </a:r>
            <a:r>
              <a:rPr lang="el-GR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παίξουμε </a:t>
            </a:r>
            <a:r>
              <a:rPr lang="el-GR" sz="2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και να </a:t>
            </a:r>
            <a:r>
              <a:rPr lang="el-GR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χαλαρώσουμε</a:t>
            </a:r>
            <a:endParaRPr lang="el-GR" sz="24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037" y="4207611"/>
            <a:ext cx="651603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Μόλις χτυπήσει το κουδούνι </a:t>
            </a:r>
            <a:r>
              <a:rPr lang="el-GR" sz="24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κάνουμε </a:t>
            </a:r>
            <a:r>
              <a:rPr lang="el-GR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γραμμές </a:t>
            </a:r>
            <a:r>
              <a:rPr lang="el-GR" sz="24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χωρίς </a:t>
            </a:r>
            <a:r>
              <a:rPr lang="el-GR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καθυστέρηση και </a:t>
            </a:r>
            <a:r>
              <a:rPr lang="el-GR" sz="24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μπαίνουμε στις τάξεις με </a:t>
            </a:r>
            <a:r>
              <a:rPr lang="el-GR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τον/την εκπαιδευτικό</a:t>
            </a:r>
            <a:endParaRPr lang="el-GR" sz="2400" dirty="0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7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Λειτπυργία του σχολείου" title="Λειτουργία του σχολείου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41" y="-1408505"/>
            <a:ext cx="3727059" cy="4202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8187" y="908720"/>
            <a:ext cx="2753153" cy="584775"/>
          </a:xfrm>
          <a:prstGeom prst="rect">
            <a:avLst/>
          </a:prstGeom>
          <a:noFill/>
          <a:ln w="38100"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l-GR" sz="3200" dirty="0" smtClean="0">
                <a:solidFill>
                  <a:srgbClr val="000000"/>
                </a:solidFill>
              </a:rPr>
              <a:t>Ο διευθυντής</a:t>
            </a:r>
            <a:endParaRPr lang="el-GR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772816"/>
            <a:ext cx="4896544" cy="2862322"/>
          </a:xfrm>
          <a:prstGeom prst="rect">
            <a:avLst/>
          </a:prstGeom>
          <a:solidFill>
            <a:srgbClr val="EDFEB8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 smtClean="0"/>
              <a:t>Συμβάλλει στη δημιουργία κλίματος δημοκρατικής συμπεριφοράς των διδασκόντων/διδασκουσών και των μαθητών/μαθητριών </a:t>
            </a:r>
            <a:endParaRPr lang="en-GB" sz="2000" dirty="0" smtClean="0"/>
          </a:p>
          <a:p>
            <a:endParaRPr lang="el-G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/>
              <a:t>Ε</a:t>
            </a:r>
            <a:r>
              <a:rPr lang="el-GR" sz="2000" dirty="0" smtClean="0"/>
              <a:t>ίναι υπεύθυνος, σε συνεργασία με τους διδάσκοντες/διδάσκουσες, για την τήρηση της πειθαρχίας.</a:t>
            </a:r>
            <a:endParaRPr lang="el-GR" sz="2000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04" y="2833555"/>
            <a:ext cx="3462890" cy="12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 descr="Λειτπυργία του σχολείου" title="Λειτουργία του σχολείου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1539552"/>
            <a:ext cx="3727059" cy="4490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15350" y="1124744"/>
            <a:ext cx="3024336" cy="523220"/>
          </a:xfrm>
          <a:prstGeom prst="rect">
            <a:avLst/>
          </a:prstGeom>
          <a:noFill/>
          <a:ln w="38100"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l-GR" sz="2800" dirty="0" smtClean="0">
                <a:solidFill>
                  <a:srgbClr val="000000"/>
                </a:solidFill>
              </a:rPr>
              <a:t>Οι εκπαιδευτικοί</a:t>
            </a:r>
            <a:endParaRPr lang="el-GR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06" y="188640"/>
            <a:ext cx="5566898" cy="5940088"/>
          </a:xfrm>
          <a:prstGeom prst="rect">
            <a:avLst/>
          </a:prstGeom>
          <a:solidFill>
            <a:srgbClr val="EDFEB8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Εκπαιδεύουν τους μαθητές και τις μαθήτριες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Προετοιμάζουν καθημερινά και οργανώνουν το μάθημα τους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Συνεργάζονται με τους μαθητές/μαθήτριες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Σέβονται την προσωπικότητα τους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Καλλιεργούν σε αυτούς αίσθημα δημοκρατικής συμπεριφοράς κυρίως με το παράδειγμα τους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Μεριμνούν για τη δημιουργία κλίματος αρμονικής συνεργασίας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Ενημερώνουν τους γονείς/κηδεμόνες για τη φοίτηση, τη διαγωγή και την επίδοση των παιδιών τους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Ενθαρρύνουν τους μαθητές/μαθήτριες να συμμετέχουν ενεργά στη διαμόρφωση και λήψη αποφάσεων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Ανανεώνουν και εμπλουτίζουν τις γνώσεις τους</a:t>
            </a:r>
            <a:endParaRPr lang="el-GR" sz="2000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35" y="2550508"/>
            <a:ext cx="3133551" cy="17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94272" y="364084"/>
            <a:ext cx="4040188" cy="3951288"/>
          </a:xfrm>
          <a:solidFill>
            <a:srgbClr val="EDFEB8"/>
          </a:solidFill>
        </p:spPr>
        <p:txBody>
          <a:bodyPr/>
          <a:lstStyle/>
          <a:p>
            <a:r>
              <a:rPr lang="el-GR" sz="2000" dirty="0" smtClean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Σέβονται κάθε μέλος της σχολικής κοινότητας</a:t>
            </a:r>
          </a:p>
          <a:p>
            <a:r>
              <a:rPr lang="el-GR" sz="2000" dirty="0" smtClean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Τηρούν τους κανόνες της τάξης και δεν εμποδίζουν το μάθημα με τη συμπεριφορά τους</a:t>
            </a:r>
          </a:p>
          <a:p>
            <a:r>
              <a:rPr lang="el-GR" sz="2000" dirty="0" smtClean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Συμβάλλουν στην υιοθέτηση </a:t>
            </a:r>
            <a:r>
              <a:rPr lang="el-GR" sz="2000" dirty="0" err="1" smtClean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αειφορικών</a:t>
            </a:r>
            <a:r>
              <a:rPr lang="el-GR" sz="2000" dirty="0" smtClean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πρακτικών</a:t>
            </a:r>
          </a:p>
          <a:p>
            <a:r>
              <a:rPr lang="el-GR" sz="2000" dirty="0" smtClean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Αποφεύγουν ρητά την άσκηση οποιασδήποτε μορφής βίας (σωματικής, λεκτικής ή ψυχολογικής)</a:t>
            </a:r>
            <a:endParaRPr lang="el-GR" sz="2000" dirty="0">
              <a:solidFill>
                <a:srgbClr val="6548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283968" y="2339728"/>
            <a:ext cx="4173608" cy="3456384"/>
          </a:xfrm>
          <a:solidFill>
            <a:srgbClr val="EDFEB8"/>
          </a:solidFill>
        </p:spPr>
        <p:txBody>
          <a:bodyPr/>
          <a:lstStyle/>
          <a:p>
            <a:r>
              <a:rPr lang="el-GR" sz="2000" dirty="0" smtClean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Προσπαθούν να λύνουν τις αντιθέσεις ή διαφωνίες με διάλογο ακολουθώντας τα παρακάτω βήματα</a:t>
            </a:r>
          </a:p>
          <a:p>
            <a:pPr marL="0" indent="0">
              <a:buNone/>
            </a:pPr>
            <a:r>
              <a:rPr lang="el-GR" sz="1600" dirty="0" smtClean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-Συζητούν άμεσα και ειρηνικά </a:t>
            </a:r>
          </a:p>
          <a:p>
            <a:pPr marL="0" indent="0">
              <a:buNone/>
            </a:pPr>
            <a:r>
              <a:rPr lang="el-GR" sz="1600" dirty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smtClean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με αυτόν που έχουν τη  </a:t>
            </a:r>
          </a:p>
          <a:p>
            <a:pPr marL="0" indent="0">
              <a:buNone/>
            </a:pPr>
            <a:r>
              <a:rPr lang="el-GR" sz="1600" dirty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smtClean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διαφωνία</a:t>
            </a:r>
          </a:p>
          <a:p>
            <a:pPr marL="0" indent="0">
              <a:buNone/>
            </a:pPr>
            <a:r>
              <a:rPr lang="el-GR" sz="1600" dirty="0" smtClean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- Απευθύνονται στον  </a:t>
            </a:r>
          </a:p>
          <a:p>
            <a:pPr marL="0" indent="0">
              <a:buNone/>
            </a:pPr>
            <a:r>
              <a:rPr lang="el-GR" sz="1600" dirty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smtClean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εκπαιδευτικό τμήματος ή </a:t>
            </a:r>
          </a:p>
          <a:p>
            <a:pPr marL="0" indent="0">
              <a:buNone/>
            </a:pPr>
            <a:r>
              <a:rPr lang="el-GR" sz="1600" dirty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smtClean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στον εφημερεύοντα</a:t>
            </a:r>
          </a:p>
          <a:p>
            <a:pPr marL="0" indent="0">
              <a:buNone/>
            </a:pPr>
            <a:r>
              <a:rPr lang="el-GR" sz="160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smtClean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l-GR" sz="1600" dirty="0" smtClean="0">
                <a:solidFill>
                  <a:srgbClr val="6548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-Απευθύνονται στον Διευθυντή</a:t>
            </a:r>
            <a:endParaRPr lang="el-GR" sz="1600" dirty="0">
              <a:solidFill>
                <a:srgbClr val="6548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Εικόνα 6" descr="Λειτπυργία του σχολείου" title="Λειτουργία του σχολείου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41" y="-1408505"/>
            <a:ext cx="3727059" cy="4202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3363" y="1052736"/>
            <a:ext cx="2354213" cy="584775"/>
          </a:xfrm>
          <a:prstGeom prst="rect">
            <a:avLst/>
          </a:prstGeom>
          <a:noFill/>
          <a:ln w="38100"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l-GR" sz="3200" dirty="0" smtClean="0">
                <a:solidFill>
                  <a:srgbClr val="000000"/>
                </a:solidFill>
              </a:rPr>
              <a:t>Οι μαθητές</a:t>
            </a:r>
            <a:endParaRPr lang="el-GR" sz="3200" dirty="0">
              <a:solidFill>
                <a:srgbClr val="000000"/>
              </a:solidFill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20" y="4581128"/>
            <a:ext cx="2645893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827584" y="188640"/>
            <a:ext cx="65527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dirty="0">
                <a:latin typeface="Garamond" panose="02020404030301010803" pitchFamily="18" charset="0"/>
              </a:rPr>
              <a:t>Στο σχολείο ερχόμαστε για να μαθαίνουμε, να περνάμε όμορφα με τους φίλους και τους συμμαθητές μας να αποκτούμε νέες εμπειρίες και να γινόμαστε καλύτεροι άνθρωποι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57192"/>
            <a:ext cx="2179129" cy="145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ChunkFiv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hunkFiv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290</Words>
  <Application>Microsoft Office PowerPoint</Application>
  <PresentationFormat>Προβολή στην οθόνη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Arial</vt:lpstr>
      <vt:lpstr>ChunkFive</vt:lpstr>
      <vt:lpstr>Garamond</vt:lpstr>
      <vt:lpstr>Helvetica Neue</vt:lpstr>
      <vt:lpstr>template</vt:lpstr>
      <vt:lpstr>Custom Design</vt:lpstr>
      <vt:lpstr>Εσωτερικός κανονισμός του σχολείου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Λογαριασμός Microsoft</cp:lastModifiedBy>
  <cp:revision>168</cp:revision>
  <dcterms:created xsi:type="dcterms:W3CDTF">2006-06-29T12:15:01Z</dcterms:created>
  <dcterms:modified xsi:type="dcterms:W3CDTF">2021-12-06T20:11:51Z</dcterms:modified>
</cp:coreProperties>
</file>