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0287000" cy="10287000"/>
  <p:notesSz cx="6858000" cy="9144000"/>
  <p:embeddedFontLst>
    <p:embeddedFont>
      <p:font typeface="AC Feel Free" panose="020B0604020202020204" charset="0"/>
      <p:regular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172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0580" y="8599109"/>
            <a:ext cx="11248161" cy="1818324"/>
            <a:chOff x="0" y="0"/>
            <a:chExt cx="2962479" cy="478900"/>
          </a:xfrm>
        </p:grpSpPr>
        <p:sp>
          <p:nvSpPr>
            <p:cNvPr id="3" name="Freeform 3"/>
            <p:cNvSpPr/>
            <p:nvPr/>
          </p:nvSpPr>
          <p:spPr>
            <a:xfrm>
              <a:off x="0" y="0"/>
              <a:ext cx="2962478" cy="478900"/>
            </a:xfrm>
            <a:custGeom>
              <a:avLst/>
              <a:gdLst/>
              <a:ahLst/>
              <a:cxnLst/>
              <a:rect l="l" t="t" r="r" b="b"/>
              <a:pathLst>
                <a:path w="2962478" h="478900">
                  <a:moveTo>
                    <a:pt x="0" y="0"/>
                  </a:moveTo>
                  <a:lnTo>
                    <a:pt x="2962478" y="0"/>
                  </a:lnTo>
                  <a:lnTo>
                    <a:pt x="2962478" y="478900"/>
                  </a:lnTo>
                  <a:lnTo>
                    <a:pt x="0" y="478900"/>
                  </a:lnTo>
                  <a:close/>
                </a:path>
              </a:pathLst>
            </a:custGeom>
            <a:solidFill>
              <a:srgbClr val="FFEEE9"/>
            </a:solidFill>
          </p:spPr>
        </p:sp>
        <p:sp>
          <p:nvSpPr>
            <p:cNvPr id="4" name="TextBox 4"/>
            <p:cNvSpPr txBox="1"/>
            <p:nvPr/>
          </p:nvSpPr>
          <p:spPr>
            <a:xfrm>
              <a:off x="0" y="-47625"/>
              <a:ext cx="2962479" cy="52652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55594" y="5789249"/>
            <a:ext cx="9375812" cy="3469051"/>
          </a:xfrm>
          <a:custGeom>
            <a:avLst/>
            <a:gdLst/>
            <a:ahLst/>
            <a:cxnLst/>
            <a:rect l="l" t="t" r="r" b="b"/>
            <a:pathLst>
              <a:path w="9375812" h="3469051">
                <a:moveTo>
                  <a:pt x="0" y="0"/>
                </a:moveTo>
                <a:lnTo>
                  <a:pt x="9375812" y="0"/>
                </a:lnTo>
                <a:lnTo>
                  <a:pt x="9375812" y="3469051"/>
                </a:lnTo>
                <a:lnTo>
                  <a:pt x="0" y="346905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954794" y="-74815"/>
            <a:ext cx="4114800" cy="2207029"/>
          </a:xfrm>
          <a:custGeom>
            <a:avLst/>
            <a:gdLst/>
            <a:ahLst/>
            <a:cxnLst/>
            <a:rect l="l" t="t" r="r" b="b"/>
            <a:pathLst>
              <a:path w="4114800" h="2207029">
                <a:moveTo>
                  <a:pt x="0" y="0"/>
                </a:moveTo>
                <a:lnTo>
                  <a:pt x="4114800" y="0"/>
                </a:lnTo>
                <a:lnTo>
                  <a:pt x="4114800" y="2207030"/>
                </a:lnTo>
                <a:lnTo>
                  <a:pt x="0" y="22070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8126994" y="-74815"/>
            <a:ext cx="4114800" cy="2207029"/>
          </a:xfrm>
          <a:custGeom>
            <a:avLst/>
            <a:gdLst/>
            <a:ahLst/>
            <a:cxnLst/>
            <a:rect l="l" t="t" r="r" b="b"/>
            <a:pathLst>
              <a:path w="4114800" h="2207029">
                <a:moveTo>
                  <a:pt x="0" y="0"/>
                </a:moveTo>
                <a:lnTo>
                  <a:pt x="4114800" y="0"/>
                </a:lnTo>
                <a:lnTo>
                  <a:pt x="4114800" y="2207030"/>
                </a:lnTo>
                <a:lnTo>
                  <a:pt x="0" y="220703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TextBox 8"/>
          <p:cNvSpPr txBox="1"/>
          <p:nvPr/>
        </p:nvSpPr>
        <p:spPr>
          <a:xfrm>
            <a:off x="0" y="2419427"/>
            <a:ext cx="9831406" cy="2140545"/>
          </a:xfrm>
          <a:prstGeom prst="rect">
            <a:avLst/>
          </a:prstGeom>
        </p:spPr>
        <p:txBody>
          <a:bodyPr lIns="0" tIns="0" rIns="0" bIns="0" rtlCol="0" anchor="t">
            <a:spAutoFit/>
          </a:bodyPr>
          <a:lstStyle/>
          <a:p>
            <a:pPr algn="ctr">
              <a:lnSpc>
                <a:spcPts val="5349"/>
              </a:lnSpc>
            </a:pPr>
            <a:r>
              <a:rPr lang="en-US" sz="5878">
                <a:solidFill>
                  <a:srgbClr val="434A59"/>
                </a:solidFill>
                <a:latin typeface="AC Feel Free"/>
                <a:ea typeface="AC Feel Free"/>
                <a:cs typeface="AC Feel Free"/>
                <a:sym typeface="AC Feel Free"/>
              </a:rPr>
              <a:t>Ατόμων με αναπηρία</a:t>
            </a:r>
          </a:p>
          <a:p>
            <a:pPr algn="ctr">
              <a:lnSpc>
                <a:spcPts val="5349"/>
              </a:lnSpc>
            </a:pPr>
            <a:endParaRPr lang="en-US" sz="5878">
              <a:solidFill>
                <a:srgbClr val="434A59"/>
              </a:solidFill>
              <a:latin typeface="AC Feel Free"/>
              <a:ea typeface="AC Feel Free"/>
              <a:cs typeface="AC Feel Free"/>
              <a:sym typeface="AC Feel Free"/>
            </a:endParaRPr>
          </a:p>
          <a:p>
            <a:pPr algn="ctr">
              <a:lnSpc>
                <a:spcPts val="5349"/>
              </a:lnSpc>
            </a:pPr>
            <a:r>
              <a:rPr lang="en-US" sz="5878">
                <a:solidFill>
                  <a:srgbClr val="434A59"/>
                </a:solidFill>
                <a:latin typeface="AC Feel Free"/>
                <a:ea typeface="AC Feel Free"/>
                <a:cs typeface="AC Feel Free"/>
                <a:sym typeface="AC Feel Free"/>
              </a:rPr>
              <a:t>3 Δεκεμβρίου</a:t>
            </a:r>
          </a:p>
        </p:txBody>
      </p:sp>
      <p:sp>
        <p:nvSpPr>
          <p:cNvPr id="9" name="TextBox 9"/>
          <p:cNvSpPr txBox="1"/>
          <p:nvPr/>
        </p:nvSpPr>
        <p:spPr>
          <a:xfrm>
            <a:off x="666979" y="847725"/>
            <a:ext cx="9035337" cy="1086229"/>
          </a:xfrm>
          <a:prstGeom prst="rect">
            <a:avLst/>
          </a:prstGeom>
        </p:spPr>
        <p:txBody>
          <a:bodyPr lIns="0" tIns="0" rIns="0" bIns="0" rtlCol="0" anchor="t">
            <a:spAutoFit/>
          </a:bodyPr>
          <a:lstStyle/>
          <a:p>
            <a:pPr algn="ctr">
              <a:lnSpc>
                <a:spcPts val="8379"/>
              </a:lnSpc>
            </a:pPr>
            <a:r>
              <a:rPr lang="en-US" sz="5985">
                <a:solidFill>
                  <a:srgbClr val="434A59"/>
                </a:solidFill>
                <a:latin typeface="AC Feel Free"/>
                <a:ea typeface="AC Feel Free"/>
                <a:cs typeface="AC Feel Free"/>
                <a:sym typeface="AC Feel Free"/>
              </a:rPr>
              <a:t>Παγκόσμια ημέρα</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2948612" y="1485900"/>
            <a:ext cx="4060590" cy="4648763"/>
          </a:xfrm>
          <a:custGeom>
            <a:avLst/>
            <a:gdLst/>
            <a:ahLst/>
            <a:cxnLst/>
            <a:rect l="l" t="t" r="r" b="b"/>
            <a:pathLst>
              <a:path w="4060590" h="4267763">
                <a:moveTo>
                  <a:pt x="0" y="0"/>
                </a:moveTo>
                <a:lnTo>
                  <a:pt x="4060590" y="0"/>
                </a:lnTo>
                <a:lnTo>
                  <a:pt x="4060590" y="4267763"/>
                </a:lnTo>
                <a:lnTo>
                  <a:pt x="0" y="4267763"/>
                </a:lnTo>
                <a:lnTo>
                  <a:pt x="0" y="0"/>
                </a:lnTo>
                <a:close/>
              </a:path>
            </a:pathLst>
          </a:custGeom>
          <a:blipFill>
            <a:blip r:embed="rId2"/>
            <a:stretch>
              <a:fillRect/>
            </a:stretch>
          </a:blipFill>
        </p:spPr>
      </p:sp>
      <p:sp>
        <p:nvSpPr>
          <p:cNvPr id="3" name="TextBox 3"/>
          <p:cNvSpPr txBox="1"/>
          <p:nvPr/>
        </p:nvSpPr>
        <p:spPr>
          <a:xfrm>
            <a:off x="266700" y="582887"/>
            <a:ext cx="9134263" cy="767802"/>
          </a:xfrm>
          <a:prstGeom prst="rect">
            <a:avLst/>
          </a:prstGeom>
        </p:spPr>
        <p:txBody>
          <a:bodyPr wrap="square" lIns="0" tIns="0" rIns="0" bIns="0" rtlCol="0" anchor="t">
            <a:spAutoFit/>
          </a:bodyPr>
          <a:lstStyle/>
          <a:p>
            <a:pPr algn="ctr">
              <a:lnSpc>
                <a:spcPts val="5980"/>
              </a:lnSpc>
              <a:spcBef>
                <a:spcPct val="0"/>
              </a:spcBef>
            </a:pPr>
            <a:r>
              <a:rPr lang="en-US" sz="4271" dirty="0" err="1">
                <a:solidFill>
                  <a:srgbClr val="000000"/>
                </a:solidFill>
                <a:latin typeface="AC Feel Free"/>
                <a:ea typeface="AC Feel Free"/>
                <a:cs typeface="AC Feel Free"/>
                <a:sym typeface="AC Feel Free"/>
              </a:rPr>
              <a:t>Δυσκολί</a:t>
            </a:r>
            <a:r>
              <a:rPr lang="en-US" sz="4271" dirty="0">
                <a:solidFill>
                  <a:srgbClr val="000000"/>
                </a:solidFill>
                <a:latin typeface="AC Feel Free"/>
                <a:ea typeface="AC Feel Free"/>
                <a:cs typeface="AC Feel Free"/>
                <a:sym typeface="AC Feel Free"/>
              </a:rPr>
              <a:t>α στη συγκέντρωση</a:t>
            </a:r>
          </a:p>
        </p:txBody>
      </p:sp>
      <p:sp>
        <p:nvSpPr>
          <p:cNvPr id="4" name="TextBox 4"/>
          <p:cNvSpPr txBox="1"/>
          <p:nvPr/>
        </p:nvSpPr>
        <p:spPr>
          <a:xfrm>
            <a:off x="556852" y="6362700"/>
            <a:ext cx="9730148" cy="3590727"/>
          </a:xfrm>
          <a:prstGeom prst="rect">
            <a:avLst/>
          </a:prstGeom>
        </p:spPr>
        <p:txBody>
          <a:bodyPr wrap="square" lIns="0" tIns="0" rIns="0" bIns="0" rtlCol="0" anchor="t">
            <a:spAutoFit/>
          </a:bodyPr>
          <a:lstStyle/>
          <a:p>
            <a:pPr algn="ctr">
              <a:lnSpc>
                <a:spcPts val="4020"/>
              </a:lnSpc>
              <a:spcBef>
                <a:spcPct val="0"/>
              </a:spcBef>
            </a:pPr>
            <a:r>
              <a:rPr lang="en-US" sz="2871" b="1" dirty="0" err="1">
                <a:solidFill>
                  <a:srgbClr val="000000"/>
                </a:solidFill>
                <a:latin typeface="AC Feel Free"/>
                <a:ea typeface="AC Feel Free"/>
                <a:cs typeface="AC Feel Free"/>
                <a:sym typeface="AC Feel Free"/>
              </a:rPr>
              <a:t>Εγώ</a:t>
            </a:r>
            <a:r>
              <a:rPr lang="en-US" sz="2871" b="1" dirty="0">
                <a:solidFill>
                  <a:srgbClr val="000000"/>
                </a:solidFill>
                <a:latin typeface="AC Feel Free"/>
                <a:ea typeface="AC Feel Free"/>
                <a:cs typeface="AC Feel Free"/>
                <a:sym typeface="AC Feel Free"/>
              </a:rPr>
              <a:t> </a:t>
            </a:r>
            <a:r>
              <a:rPr lang="en-US" sz="2871" b="1" dirty="0" err="1">
                <a:solidFill>
                  <a:srgbClr val="000000"/>
                </a:solidFill>
                <a:latin typeface="AC Feel Free"/>
                <a:ea typeface="AC Feel Free"/>
                <a:cs typeface="AC Feel Free"/>
                <a:sym typeface="AC Feel Free"/>
              </a:rPr>
              <a:t>έχω</a:t>
            </a:r>
            <a:r>
              <a:rPr lang="en-US" sz="2871" b="1" dirty="0">
                <a:solidFill>
                  <a:srgbClr val="000000"/>
                </a:solidFill>
                <a:latin typeface="AC Feel Free"/>
                <a:ea typeface="AC Feel Free"/>
                <a:cs typeface="AC Feel Free"/>
                <a:sym typeface="AC Feel Free"/>
              </a:rPr>
              <a:t> </a:t>
            </a:r>
            <a:r>
              <a:rPr lang="en-US" sz="2871" b="1" dirty="0" smtClean="0">
                <a:solidFill>
                  <a:srgbClr val="000000"/>
                </a:solidFill>
                <a:latin typeface="AC Feel Free"/>
                <a:ea typeface="AC Feel Free"/>
                <a:cs typeface="AC Feel Free"/>
                <a:sym typeface="AC Feel Free"/>
              </a:rPr>
              <a:t>π</a:t>
            </a:r>
            <a:r>
              <a:rPr lang="en-US" sz="2871" b="1" dirty="0" err="1" smtClean="0">
                <a:solidFill>
                  <a:srgbClr val="000000"/>
                </a:solidFill>
                <a:latin typeface="AC Feel Free"/>
                <a:ea typeface="AC Feel Free"/>
                <a:cs typeface="AC Feel Free"/>
                <a:sym typeface="AC Feel Free"/>
              </a:rPr>
              <a:t>ολ</a:t>
            </a:r>
            <a:r>
              <a:rPr lang="el-GR" sz="2871" b="1" dirty="0" err="1" smtClean="0">
                <a:solidFill>
                  <a:srgbClr val="000000"/>
                </a:solidFill>
                <a:latin typeface="AC Feel Free"/>
                <a:ea typeface="AC Feel Free"/>
                <a:cs typeface="AC Feel Free"/>
                <a:sym typeface="AC Feel Free"/>
              </a:rPr>
              <a:t>λή</a:t>
            </a:r>
            <a:r>
              <a:rPr lang="en-US" sz="2871" b="1" dirty="0" smtClean="0">
                <a:solidFill>
                  <a:srgbClr val="000000"/>
                </a:solidFill>
                <a:latin typeface="AC Feel Free"/>
                <a:ea typeface="AC Feel Free"/>
                <a:cs typeface="AC Feel Free"/>
                <a:sym typeface="AC Feel Free"/>
              </a:rPr>
              <a:t> </a:t>
            </a:r>
            <a:r>
              <a:rPr lang="en-US" sz="2871" b="1" dirty="0" err="1">
                <a:solidFill>
                  <a:srgbClr val="000000"/>
                </a:solidFill>
                <a:latin typeface="AC Feel Free"/>
                <a:ea typeface="AC Feel Free"/>
                <a:cs typeface="AC Feel Free"/>
                <a:sym typeface="AC Feel Free"/>
              </a:rPr>
              <a:t>ενέργει</a:t>
            </a:r>
            <a:r>
              <a:rPr lang="en-US" sz="2871" b="1" dirty="0">
                <a:solidFill>
                  <a:srgbClr val="000000"/>
                </a:solidFill>
                <a:latin typeface="AC Feel Free"/>
                <a:ea typeface="AC Feel Free"/>
                <a:cs typeface="AC Feel Free"/>
                <a:sym typeface="AC Feel Free"/>
              </a:rPr>
              <a:t>α μέσα μου. </a:t>
            </a:r>
            <a:r>
              <a:rPr lang="en-US" sz="2871" b="1" dirty="0" err="1">
                <a:solidFill>
                  <a:srgbClr val="000000"/>
                </a:solidFill>
                <a:latin typeface="AC Feel Free"/>
                <a:ea typeface="AC Feel Free"/>
                <a:cs typeface="AC Feel Free"/>
                <a:sym typeface="AC Feel Free"/>
              </a:rPr>
              <a:t>Δεν</a:t>
            </a:r>
            <a:r>
              <a:rPr lang="en-US" sz="2871" b="1" dirty="0">
                <a:solidFill>
                  <a:srgbClr val="000000"/>
                </a:solidFill>
                <a:latin typeface="AC Feel Free"/>
                <a:ea typeface="AC Feel Free"/>
                <a:cs typeface="AC Feel Free"/>
                <a:sym typeface="AC Feel Free"/>
              </a:rPr>
              <a:t> </a:t>
            </a:r>
            <a:r>
              <a:rPr lang="en-US" sz="2871" b="1" dirty="0" err="1">
                <a:solidFill>
                  <a:srgbClr val="000000"/>
                </a:solidFill>
                <a:latin typeface="AC Feel Free"/>
                <a:ea typeface="AC Feel Free"/>
                <a:cs typeface="AC Feel Free"/>
                <a:sym typeface="AC Feel Free"/>
              </a:rPr>
              <a:t>κουράζομ</a:t>
            </a:r>
            <a:r>
              <a:rPr lang="en-US" sz="2871" b="1" dirty="0">
                <a:solidFill>
                  <a:srgbClr val="000000"/>
                </a:solidFill>
                <a:latin typeface="AC Feel Free"/>
                <a:ea typeface="AC Feel Free"/>
                <a:cs typeface="AC Feel Free"/>
                <a:sym typeface="AC Feel Free"/>
              </a:rPr>
              <a:t>αι σχεδόν ποτέ και έχω ανάγκη να βρίσκομαι διαρκώς σε κίνηση.</a:t>
            </a:r>
          </a:p>
          <a:p>
            <a:pPr algn="ctr">
              <a:lnSpc>
                <a:spcPts val="4020"/>
              </a:lnSpc>
              <a:spcBef>
                <a:spcPct val="0"/>
              </a:spcBef>
            </a:pPr>
            <a:r>
              <a:rPr lang="en-US" sz="2871" b="1" dirty="0">
                <a:solidFill>
                  <a:srgbClr val="000000"/>
                </a:solidFill>
                <a:latin typeface="AC Feel Free"/>
                <a:ea typeface="AC Feel Free"/>
                <a:cs typeface="AC Feel Free"/>
                <a:sym typeface="AC Feel Free"/>
              </a:rPr>
              <a:t>Θα μπ</a:t>
            </a:r>
            <a:r>
              <a:rPr lang="en-US" sz="2871" b="1" dirty="0" err="1">
                <a:solidFill>
                  <a:srgbClr val="000000"/>
                </a:solidFill>
                <a:latin typeface="AC Feel Free"/>
                <a:ea typeface="AC Feel Free"/>
                <a:cs typeface="AC Feel Free"/>
                <a:sym typeface="AC Feel Free"/>
              </a:rPr>
              <a:t>ορούσ</a:t>
            </a:r>
            <a:r>
              <a:rPr lang="en-US" sz="2871" b="1" dirty="0">
                <a:solidFill>
                  <a:srgbClr val="000000"/>
                </a:solidFill>
                <a:latin typeface="AC Feel Free"/>
                <a:ea typeface="AC Feel Free"/>
                <a:cs typeface="AC Feel Free"/>
                <a:sym typeface="AC Feel Free"/>
              </a:rPr>
              <a:t>α να γίνω ένας άριστος αθλητής στον στίβο ή στην κολύμβηση.</a:t>
            </a:r>
          </a:p>
          <a:p>
            <a:pPr algn="ctr">
              <a:lnSpc>
                <a:spcPts val="4020"/>
              </a:lnSpc>
              <a:spcBef>
                <a:spcPct val="0"/>
              </a:spcBef>
            </a:pPr>
            <a:r>
              <a:rPr lang="en-US" sz="2871" b="1" dirty="0" err="1" smtClean="0">
                <a:solidFill>
                  <a:srgbClr val="000000"/>
                </a:solidFill>
                <a:latin typeface="AC Feel Free"/>
                <a:ea typeface="AC Feel Free"/>
                <a:cs typeface="AC Feel Free"/>
                <a:sym typeface="AC Feel Free"/>
              </a:rPr>
              <a:t>Αρκετές</a:t>
            </a:r>
            <a:r>
              <a:rPr lang="en-US" sz="2871" b="1" dirty="0" smtClean="0">
                <a:solidFill>
                  <a:srgbClr val="000000"/>
                </a:solidFill>
                <a:latin typeface="AC Feel Free"/>
                <a:ea typeface="AC Feel Free"/>
                <a:cs typeface="AC Feel Free"/>
                <a:sym typeface="AC Feel Free"/>
              </a:rPr>
              <a:t> </a:t>
            </a:r>
            <a:r>
              <a:rPr lang="en-US" sz="2871" b="1" dirty="0" err="1">
                <a:solidFill>
                  <a:srgbClr val="000000"/>
                </a:solidFill>
                <a:latin typeface="AC Feel Free"/>
                <a:ea typeface="AC Feel Free"/>
                <a:cs typeface="AC Feel Free"/>
                <a:sym typeface="AC Feel Free"/>
              </a:rPr>
              <a:t>φορές</a:t>
            </a:r>
            <a:r>
              <a:rPr lang="en-US" sz="2871" b="1" dirty="0">
                <a:solidFill>
                  <a:srgbClr val="000000"/>
                </a:solidFill>
                <a:latin typeface="AC Feel Free"/>
                <a:ea typeface="AC Feel Free"/>
                <a:cs typeface="AC Feel Free"/>
                <a:sym typeface="AC Feel Free"/>
              </a:rPr>
              <a:t> </a:t>
            </a:r>
            <a:r>
              <a:rPr lang="en-US" sz="2871" b="1" dirty="0" err="1">
                <a:solidFill>
                  <a:srgbClr val="000000"/>
                </a:solidFill>
                <a:latin typeface="AC Feel Free"/>
                <a:ea typeface="AC Feel Free"/>
                <a:cs typeface="AC Feel Free"/>
                <a:sym typeface="AC Feel Free"/>
              </a:rPr>
              <a:t>δι</a:t>
            </a:r>
            <a:r>
              <a:rPr lang="en-US" sz="2871" b="1" dirty="0">
                <a:solidFill>
                  <a:srgbClr val="000000"/>
                </a:solidFill>
                <a:latin typeface="AC Feel Free"/>
                <a:ea typeface="AC Feel Free"/>
                <a:cs typeface="AC Feel Free"/>
                <a:sym typeface="AC Feel Free"/>
              </a:rPr>
              <a:t>ασπάται η προσοχή μου και δυσκολεύομαι να σε παρακολουθήσω.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1150834" y="1726926"/>
            <a:ext cx="8296884" cy="5924526"/>
          </a:xfrm>
          <a:custGeom>
            <a:avLst/>
            <a:gdLst/>
            <a:ahLst/>
            <a:cxnLst/>
            <a:rect l="l" t="t" r="r" b="b"/>
            <a:pathLst>
              <a:path w="8296884" h="5924526">
                <a:moveTo>
                  <a:pt x="0" y="0"/>
                </a:moveTo>
                <a:lnTo>
                  <a:pt x="8296884" y="0"/>
                </a:lnTo>
                <a:lnTo>
                  <a:pt x="8296884" y="5924526"/>
                </a:lnTo>
                <a:lnTo>
                  <a:pt x="0" y="5924526"/>
                </a:lnTo>
                <a:lnTo>
                  <a:pt x="0" y="0"/>
                </a:lnTo>
                <a:close/>
              </a:path>
            </a:pathLst>
          </a:custGeom>
          <a:blipFill>
            <a:blip r:embed="rId2"/>
            <a:stretch>
              <a:fillRect l="-2863" r="-2863" b="-4808"/>
            </a:stretch>
          </a:blipFill>
        </p:spPr>
      </p:sp>
      <p:sp>
        <p:nvSpPr>
          <p:cNvPr id="3" name="TextBox 3"/>
          <p:cNvSpPr txBox="1"/>
          <p:nvPr/>
        </p:nvSpPr>
        <p:spPr>
          <a:xfrm>
            <a:off x="781812" y="206649"/>
            <a:ext cx="8229600" cy="1520277"/>
          </a:xfrm>
          <a:prstGeom prst="rect">
            <a:avLst/>
          </a:prstGeom>
        </p:spPr>
        <p:txBody>
          <a:bodyPr lIns="0" tIns="0" rIns="0" bIns="0" rtlCol="0" anchor="t">
            <a:spAutoFit/>
          </a:bodyPr>
          <a:lstStyle/>
          <a:p>
            <a:pPr algn="ctr">
              <a:lnSpc>
                <a:spcPts val="5980"/>
              </a:lnSpc>
              <a:spcBef>
                <a:spcPct val="0"/>
              </a:spcBef>
            </a:pPr>
            <a:r>
              <a:rPr lang="en-US" sz="4271" b="1">
                <a:solidFill>
                  <a:srgbClr val="000000"/>
                </a:solidFill>
                <a:latin typeface="AC Feel Free"/>
                <a:ea typeface="AC Feel Free"/>
                <a:cs typeface="AC Feel Free"/>
                <a:sym typeface="AC Feel Free"/>
              </a:rPr>
              <a:t>Τι μπορούν να κάνουν τα άτομα με αναπηρία</a:t>
            </a:r>
          </a:p>
        </p:txBody>
      </p:sp>
      <p:sp>
        <p:nvSpPr>
          <p:cNvPr id="4" name="TextBox 4"/>
          <p:cNvSpPr txBox="1"/>
          <p:nvPr/>
        </p:nvSpPr>
        <p:spPr>
          <a:xfrm>
            <a:off x="329184" y="7902659"/>
            <a:ext cx="9957816" cy="2009227"/>
          </a:xfrm>
          <a:prstGeom prst="rect">
            <a:avLst/>
          </a:prstGeom>
        </p:spPr>
        <p:txBody>
          <a:bodyPr lIns="0" tIns="0" rIns="0" bIns="0" rtlCol="0" anchor="t">
            <a:spAutoFit/>
          </a:bodyPr>
          <a:lstStyle/>
          <a:p>
            <a:pPr algn="ctr">
              <a:lnSpc>
                <a:spcPts val="5280"/>
              </a:lnSpc>
              <a:spcBef>
                <a:spcPct val="0"/>
              </a:spcBef>
            </a:pPr>
            <a:r>
              <a:rPr lang="en-US" sz="3771" b="1">
                <a:solidFill>
                  <a:srgbClr val="000000"/>
                </a:solidFill>
                <a:latin typeface="AC Feel Free"/>
                <a:ea typeface="AC Feel Free"/>
                <a:cs typeface="AC Feel Free"/>
                <a:sym typeface="AC Feel Free"/>
              </a:rPr>
              <a:t>Σχεδόν οτιδήποτε κάνουν όλοι!</a:t>
            </a:r>
          </a:p>
          <a:p>
            <a:pPr algn="ctr">
              <a:lnSpc>
                <a:spcPts val="5280"/>
              </a:lnSpc>
              <a:spcBef>
                <a:spcPct val="0"/>
              </a:spcBef>
            </a:pPr>
            <a:r>
              <a:rPr lang="en-US" sz="3771" b="1">
                <a:solidFill>
                  <a:srgbClr val="000000"/>
                </a:solidFill>
                <a:latin typeface="AC Feel Free"/>
                <a:ea typeface="AC Feel Free"/>
                <a:cs typeface="AC Feel Free"/>
                <a:sym typeface="AC Feel Free"/>
              </a:rPr>
              <a:t>  Με τρόπους που ταιριάζουν στις δικές τους δυνατότητες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1186122" y="2648734"/>
            <a:ext cx="7819670" cy="6369007"/>
          </a:xfrm>
          <a:custGeom>
            <a:avLst/>
            <a:gdLst/>
            <a:ahLst/>
            <a:cxnLst/>
            <a:rect l="l" t="t" r="r" b="b"/>
            <a:pathLst>
              <a:path w="7819670" h="6369007">
                <a:moveTo>
                  <a:pt x="0" y="0"/>
                </a:moveTo>
                <a:lnTo>
                  <a:pt x="7819670" y="0"/>
                </a:lnTo>
                <a:lnTo>
                  <a:pt x="7819670" y="6369007"/>
                </a:lnTo>
                <a:lnTo>
                  <a:pt x="0" y="6369007"/>
                </a:lnTo>
                <a:lnTo>
                  <a:pt x="0" y="0"/>
                </a:lnTo>
                <a:close/>
              </a:path>
            </a:pathLst>
          </a:custGeom>
          <a:blipFill>
            <a:blip r:embed="rId2"/>
            <a:stretch>
              <a:fillRect l="-34320" r="-34320"/>
            </a:stretch>
          </a:blipFill>
        </p:spPr>
      </p:sp>
      <p:sp>
        <p:nvSpPr>
          <p:cNvPr id="3" name="TextBox 3"/>
          <p:cNvSpPr txBox="1"/>
          <p:nvPr/>
        </p:nvSpPr>
        <p:spPr>
          <a:xfrm>
            <a:off x="1028700" y="432963"/>
            <a:ext cx="8229600" cy="1520277"/>
          </a:xfrm>
          <a:prstGeom prst="rect">
            <a:avLst/>
          </a:prstGeom>
        </p:spPr>
        <p:txBody>
          <a:bodyPr lIns="0" tIns="0" rIns="0" bIns="0" rtlCol="0" anchor="t">
            <a:spAutoFit/>
          </a:bodyPr>
          <a:lstStyle/>
          <a:p>
            <a:pPr algn="ctr">
              <a:lnSpc>
                <a:spcPts val="5980"/>
              </a:lnSpc>
              <a:spcBef>
                <a:spcPct val="0"/>
              </a:spcBef>
            </a:pPr>
            <a:r>
              <a:rPr lang="en-US" sz="4271" b="1">
                <a:solidFill>
                  <a:srgbClr val="000000"/>
                </a:solidFill>
                <a:latin typeface="AC Feel Free"/>
                <a:ea typeface="AC Feel Free"/>
                <a:cs typeface="AC Feel Free"/>
                <a:sym typeface="AC Feel Free"/>
              </a:rPr>
              <a:t>Η αναπηρία δεν περιορίζει τα όνειρα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321195" y="6848675"/>
            <a:ext cx="5200625" cy="3241235"/>
          </a:xfrm>
          <a:custGeom>
            <a:avLst/>
            <a:gdLst/>
            <a:ahLst/>
            <a:cxnLst/>
            <a:rect l="l" t="t" r="r" b="b"/>
            <a:pathLst>
              <a:path w="5200625" h="3241235">
                <a:moveTo>
                  <a:pt x="0" y="0"/>
                </a:moveTo>
                <a:lnTo>
                  <a:pt x="5200626" y="0"/>
                </a:lnTo>
                <a:lnTo>
                  <a:pt x="5200626" y="3241235"/>
                </a:lnTo>
                <a:lnTo>
                  <a:pt x="0" y="3241235"/>
                </a:lnTo>
                <a:lnTo>
                  <a:pt x="0" y="0"/>
                </a:lnTo>
                <a:close/>
              </a:path>
            </a:pathLst>
          </a:custGeom>
          <a:blipFill>
            <a:blip r:embed="rId2"/>
            <a:stretch>
              <a:fillRect/>
            </a:stretch>
          </a:blipFill>
        </p:spPr>
      </p:sp>
      <p:sp>
        <p:nvSpPr>
          <p:cNvPr id="3" name="TextBox 3"/>
          <p:cNvSpPr txBox="1"/>
          <p:nvPr/>
        </p:nvSpPr>
        <p:spPr>
          <a:xfrm>
            <a:off x="0" y="453537"/>
            <a:ext cx="10287000" cy="1520277"/>
          </a:xfrm>
          <a:prstGeom prst="rect">
            <a:avLst/>
          </a:prstGeom>
        </p:spPr>
        <p:txBody>
          <a:bodyPr lIns="0" tIns="0" rIns="0" bIns="0" rtlCol="0" anchor="t">
            <a:spAutoFit/>
          </a:bodyPr>
          <a:lstStyle/>
          <a:p>
            <a:pPr algn="ctr">
              <a:lnSpc>
                <a:spcPts val="5980"/>
              </a:lnSpc>
              <a:spcBef>
                <a:spcPct val="0"/>
              </a:spcBef>
            </a:pPr>
            <a:r>
              <a:rPr lang="en-US" sz="4271">
                <a:solidFill>
                  <a:srgbClr val="6B88B3"/>
                </a:solidFill>
                <a:latin typeface="AC Feel Free"/>
                <a:ea typeface="AC Feel Free"/>
                <a:cs typeface="AC Feel Free"/>
                <a:sym typeface="AC Feel Free"/>
              </a:rPr>
              <a:t>Παραδείγματα ατόμων με αναπηρία που διέπρεψαν</a:t>
            </a:r>
          </a:p>
        </p:txBody>
      </p:sp>
      <p:sp>
        <p:nvSpPr>
          <p:cNvPr id="4" name="TextBox 4"/>
          <p:cNvSpPr txBox="1"/>
          <p:nvPr/>
        </p:nvSpPr>
        <p:spPr>
          <a:xfrm>
            <a:off x="5829556" y="7955574"/>
            <a:ext cx="4457444" cy="1520277"/>
          </a:xfrm>
          <a:prstGeom prst="rect">
            <a:avLst/>
          </a:prstGeom>
        </p:spPr>
        <p:txBody>
          <a:bodyPr lIns="0" tIns="0" rIns="0" bIns="0" rtlCol="0" anchor="t">
            <a:spAutoFit/>
          </a:bodyPr>
          <a:lstStyle/>
          <a:p>
            <a:pPr algn="ctr">
              <a:lnSpc>
                <a:spcPts val="5980"/>
              </a:lnSpc>
              <a:spcBef>
                <a:spcPct val="0"/>
              </a:spcBef>
            </a:pPr>
            <a:r>
              <a:rPr lang="en-US" sz="4271" b="1">
                <a:solidFill>
                  <a:srgbClr val="000000"/>
                </a:solidFill>
                <a:latin typeface="AC Feel Free"/>
                <a:ea typeface="AC Feel Free"/>
                <a:cs typeface="AC Feel Free"/>
                <a:sym typeface="AC Feel Free"/>
              </a:rPr>
              <a:t>Στίβεν Χόκινγκ</a:t>
            </a:r>
          </a:p>
        </p:txBody>
      </p:sp>
      <p:sp>
        <p:nvSpPr>
          <p:cNvPr id="5" name="TextBox 5"/>
          <p:cNvSpPr txBox="1"/>
          <p:nvPr/>
        </p:nvSpPr>
        <p:spPr>
          <a:xfrm>
            <a:off x="0" y="2287354"/>
            <a:ext cx="10046842" cy="4488232"/>
          </a:xfrm>
          <a:prstGeom prst="rect">
            <a:avLst/>
          </a:prstGeom>
        </p:spPr>
        <p:txBody>
          <a:bodyPr lIns="0" tIns="0" rIns="0" bIns="0" rtlCol="0" anchor="t">
            <a:spAutoFit/>
          </a:bodyPr>
          <a:lstStyle/>
          <a:p>
            <a:pPr algn="ctr">
              <a:lnSpc>
                <a:spcPts val="3567"/>
              </a:lnSpc>
              <a:spcBef>
                <a:spcPct val="0"/>
              </a:spcBef>
            </a:pPr>
            <a:r>
              <a:rPr lang="en-US" sz="2547" b="1">
                <a:solidFill>
                  <a:srgbClr val="000000"/>
                </a:solidFill>
                <a:latin typeface="AC Feel Free"/>
                <a:ea typeface="AC Feel Free"/>
                <a:cs typeface="AC Feel Free"/>
                <a:sym typeface="AC Feel Free"/>
              </a:rPr>
              <a:t>Ο Στίβεν Χόκινγκ ήταν ένας από τους πιο γνωστούς επιστήμονες στον κόσμο. Παρόλο που είχε μια σοβαρή κινητική αναπηρία και δεν μπορούσε να κινήσει σχεδόν καθόλου το σώμα του, συνέχισε να εργάζεται με τη βοήθεια ειδικού υπολογιστή που του επέτρεπε να “μιλάει” με μια ηλεκτρονική φωνή.  Έκανε σημαντικές ανακαλύψεις για το διάστημα και τις μαύρες τρύπες και έδειξε σε όλους πως η δύναμη της σκέψης και η επιμονή μπορούν να ξεπεράσουν μεγάλα εμπόδια.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2925980" y="6798076"/>
            <a:ext cx="3735524" cy="3304502"/>
          </a:xfrm>
          <a:custGeom>
            <a:avLst/>
            <a:gdLst/>
            <a:ahLst/>
            <a:cxnLst/>
            <a:rect l="l" t="t" r="r" b="b"/>
            <a:pathLst>
              <a:path w="3735524" h="3304502">
                <a:moveTo>
                  <a:pt x="0" y="0"/>
                </a:moveTo>
                <a:lnTo>
                  <a:pt x="3735524" y="0"/>
                </a:lnTo>
                <a:lnTo>
                  <a:pt x="3735524" y="3304502"/>
                </a:lnTo>
                <a:lnTo>
                  <a:pt x="0" y="3304502"/>
                </a:lnTo>
                <a:lnTo>
                  <a:pt x="0" y="0"/>
                </a:lnTo>
                <a:close/>
              </a:path>
            </a:pathLst>
          </a:custGeom>
          <a:blipFill>
            <a:blip r:embed="rId2"/>
            <a:stretch>
              <a:fillRect/>
            </a:stretch>
          </a:blipFill>
        </p:spPr>
      </p:sp>
      <p:sp>
        <p:nvSpPr>
          <p:cNvPr id="3" name="TextBox 3"/>
          <p:cNvSpPr txBox="1"/>
          <p:nvPr/>
        </p:nvSpPr>
        <p:spPr>
          <a:xfrm>
            <a:off x="2689857" y="260898"/>
            <a:ext cx="3549402" cy="767802"/>
          </a:xfrm>
          <a:prstGeom prst="rect">
            <a:avLst/>
          </a:prstGeom>
        </p:spPr>
        <p:txBody>
          <a:bodyPr lIns="0" tIns="0" rIns="0" bIns="0" rtlCol="0" anchor="t">
            <a:spAutoFit/>
          </a:bodyPr>
          <a:lstStyle/>
          <a:p>
            <a:pPr algn="ctr">
              <a:lnSpc>
                <a:spcPts val="5980"/>
              </a:lnSpc>
              <a:spcBef>
                <a:spcPct val="0"/>
              </a:spcBef>
            </a:pPr>
            <a:r>
              <a:rPr lang="en-US" sz="4271">
                <a:solidFill>
                  <a:srgbClr val="0D2674"/>
                </a:solidFill>
                <a:latin typeface="AC Feel Free"/>
                <a:ea typeface="AC Feel Free"/>
                <a:cs typeface="AC Feel Free"/>
                <a:sym typeface="AC Feel Free"/>
              </a:rPr>
              <a:t>Έλεν Κέλερ </a:t>
            </a:r>
          </a:p>
        </p:txBody>
      </p:sp>
      <p:sp>
        <p:nvSpPr>
          <p:cNvPr id="4" name="TextBox 4"/>
          <p:cNvSpPr txBox="1"/>
          <p:nvPr/>
        </p:nvSpPr>
        <p:spPr>
          <a:xfrm>
            <a:off x="0" y="1316121"/>
            <a:ext cx="10287000" cy="4924425"/>
          </a:xfrm>
          <a:prstGeom prst="rect">
            <a:avLst/>
          </a:prstGeom>
        </p:spPr>
        <p:txBody>
          <a:bodyPr lIns="0" tIns="0" rIns="0" bIns="0" rtlCol="0" anchor="t">
            <a:spAutoFit/>
          </a:bodyPr>
          <a:lstStyle/>
          <a:p>
            <a:pPr algn="ctr">
              <a:lnSpc>
                <a:spcPts val="4759"/>
              </a:lnSpc>
            </a:pPr>
            <a:r>
              <a:rPr lang="en-US" sz="3399" dirty="0" err="1">
                <a:solidFill>
                  <a:srgbClr val="000000"/>
                </a:solidFill>
                <a:latin typeface="AC Feel Free"/>
                <a:ea typeface="AC Feel Free"/>
                <a:cs typeface="AC Feel Free"/>
                <a:sym typeface="AC Feel Free"/>
              </a:rPr>
              <a:t>Συγγρ</a:t>
            </a:r>
            <a:r>
              <a:rPr lang="en-US" sz="3399" dirty="0">
                <a:solidFill>
                  <a:srgbClr val="000000"/>
                </a:solidFill>
                <a:latin typeface="AC Feel Free"/>
                <a:ea typeface="AC Feel Free"/>
                <a:cs typeface="AC Feel Free"/>
                <a:sym typeface="AC Feel Free"/>
              </a:rPr>
              <a:t>αφέας και λέκτορας.  </a:t>
            </a:r>
            <a:r>
              <a:rPr lang="en-US" sz="3399" dirty="0" err="1">
                <a:solidFill>
                  <a:srgbClr val="000000"/>
                </a:solidFill>
                <a:latin typeface="AC Feel Free"/>
                <a:ea typeface="AC Feel Free"/>
                <a:cs typeface="AC Feel Free"/>
                <a:sym typeface="AC Feel Free"/>
              </a:rPr>
              <a:t>Σε</a:t>
            </a:r>
            <a:r>
              <a:rPr lang="en-US" sz="3399" dirty="0">
                <a:solidFill>
                  <a:srgbClr val="000000"/>
                </a:solidFill>
                <a:latin typeface="AC Feel Free"/>
                <a:ea typeface="AC Feel Free"/>
                <a:cs typeface="AC Feel Free"/>
                <a:sym typeface="AC Feel Free"/>
              </a:rPr>
              <a:t> </a:t>
            </a:r>
            <a:r>
              <a:rPr lang="en-US" sz="3399" dirty="0" err="1">
                <a:solidFill>
                  <a:srgbClr val="000000"/>
                </a:solidFill>
                <a:latin typeface="AC Feel Free"/>
                <a:ea typeface="AC Feel Free"/>
                <a:cs typeface="AC Feel Free"/>
                <a:sym typeface="AC Feel Free"/>
              </a:rPr>
              <a:t>ηλικί</a:t>
            </a:r>
            <a:r>
              <a:rPr lang="en-US" sz="3399" dirty="0">
                <a:solidFill>
                  <a:srgbClr val="000000"/>
                </a:solidFill>
                <a:latin typeface="AC Feel Free"/>
                <a:ea typeface="AC Feel Free"/>
                <a:cs typeface="AC Feel Free"/>
                <a:sym typeface="AC Feel Free"/>
              </a:rPr>
              <a:t>α 19μηνών,οιγονείς της  αντιλήφθηκαν ότι ήταν κωφή και τυφλή  και την πήγαν στο Ινστιτούτο Τυφλών της Βοστώνης. </a:t>
            </a:r>
            <a:r>
              <a:rPr lang="en-US" sz="3399" dirty="0" err="1">
                <a:solidFill>
                  <a:srgbClr val="000000"/>
                </a:solidFill>
                <a:latin typeface="AC Feel Free"/>
                <a:ea typeface="AC Feel Free"/>
                <a:cs typeface="AC Feel Free"/>
                <a:sym typeface="AC Feel Free"/>
              </a:rPr>
              <a:t>Έμ</a:t>
            </a:r>
            <a:r>
              <a:rPr lang="en-US" sz="3399" dirty="0">
                <a:solidFill>
                  <a:srgbClr val="000000"/>
                </a:solidFill>
                <a:latin typeface="AC Feel Free"/>
                <a:ea typeface="AC Feel Free"/>
                <a:cs typeface="AC Feel Free"/>
                <a:sym typeface="AC Feel Free"/>
              </a:rPr>
              <a:t>αθε γερμανικά</a:t>
            </a:r>
            <a:r>
              <a:rPr lang="en-US" sz="3399" dirty="0" smtClean="0">
                <a:solidFill>
                  <a:srgbClr val="000000"/>
                </a:solidFill>
                <a:latin typeface="AC Feel Free"/>
                <a:ea typeface="AC Feel Free"/>
                <a:cs typeface="AC Feel Free"/>
                <a:sym typeface="AC Feel Free"/>
              </a:rPr>
              <a:t>,</a:t>
            </a:r>
            <a:r>
              <a:rPr lang="el-GR" sz="3399" dirty="0" smtClean="0">
                <a:solidFill>
                  <a:srgbClr val="000000"/>
                </a:solidFill>
                <a:latin typeface="AC Feel Free"/>
                <a:ea typeface="AC Feel Free"/>
                <a:cs typeface="AC Feel Free"/>
                <a:sym typeface="AC Feel Free"/>
              </a:rPr>
              <a:t> </a:t>
            </a:r>
            <a:r>
              <a:rPr lang="en-US" sz="3399" dirty="0" smtClean="0">
                <a:solidFill>
                  <a:srgbClr val="000000"/>
                </a:solidFill>
                <a:latin typeface="AC Feel Free"/>
                <a:ea typeface="AC Feel Free"/>
                <a:cs typeface="AC Feel Free"/>
                <a:sym typeface="AC Feel Free"/>
              </a:rPr>
              <a:t>γα</a:t>
            </a:r>
            <a:r>
              <a:rPr lang="en-US" sz="3399" dirty="0" err="1" smtClean="0">
                <a:solidFill>
                  <a:srgbClr val="000000"/>
                </a:solidFill>
                <a:latin typeface="AC Feel Free"/>
                <a:ea typeface="AC Feel Free"/>
                <a:cs typeface="AC Feel Free"/>
                <a:sym typeface="AC Feel Free"/>
              </a:rPr>
              <a:t>λλικά</a:t>
            </a:r>
            <a:r>
              <a:rPr lang="en-US" sz="3399" dirty="0">
                <a:solidFill>
                  <a:srgbClr val="000000"/>
                </a:solidFill>
                <a:latin typeface="AC Feel Free"/>
                <a:ea typeface="AC Feel Free"/>
                <a:cs typeface="AC Feel Free"/>
                <a:sym typeface="AC Feel Free"/>
              </a:rPr>
              <a:t>,  </a:t>
            </a:r>
            <a:r>
              <a:rPr lang="en-US" sz="3399" dirty="0" err="1">
                <a:solidFill>
                  <a:srgbClr val="000000"/>
                </a:solidFill>
                <a:latin typeface="AC Feel Free"/>
                <a:ea typeface="AC Feel Free"/>
                <a:cs typeface="AC Feel Free"/>
                <a:sym typeface="AC Feel Free"/>
              </a:rPr>
              <a:t>ελληνικά</a:t>
            </a:r>
            <a:r>
              <a:rPr lang="en-US" sz="3399" dirty="0">
                <a:solidFill>
                  <a:srgbClr val="000000"/>
                </a:solidFill>
                <a:latin typeface="AC Feel Free"/>
                <a:ea typeface="AC Feel Free"/>
                <a:cs typeface="AC Feel Free"/>
                <a:sym typeface="AC Feel Free"/>
              </a:rPr>
              <a:t> </a:t>
            </a:r>
            <a:r>
              <a:rPr lang="en-US" sz="3399" dirty="0" smtClean="0">
                <a:solidFill>
                  <a:srgbClr val="000000"/>
                </a:solidFill>
                <a:latin typeface="AC Feel Free"/>
                <a:ea typeface="AC Feel Free"/>
                <a:cs typeface="AC Feel Free"/>
                <a:sym typeface="AC Feel Free"/>
              </a:rPr>
              <a:t>και</a:t>
            </a:r>
            <a:r>
              <a:rPr lang="el-GR" sz="3399" dirty="0" smtClean="0">
                <a:solidFill>
                  <a:srgbClr val="000000"/>
                </a:solidFill>
                <a:latin typeface="AC Feel Free"/>
                <a:ea typeface="AC Feel Free"/>
                <a:cs typeface="AC Feel Free"/>
                <a:sym typeface="AC Feel Free"/>
              </a:rPr>
              <a:t> </a:t>
            </a:r>
            <a:r>
              <a:rPr lang="en-US" sz="3399" dirty="0" smtClean="0">
                <a:solidFill>
                  <a:srgbClr val="000000"/>
                </a:solidFill>
                <a:latin typeface="AC Feel Free"/>
                <a:ea typeface="AC Feel Free"/>
                <a:cs typeface="AC Feel Free"/>
                <a:sym typeface="AC Feel Free"/>
              </a:rPr>
              <a:t>λα</a:t>
            </a:r>
            <a:r>
              <a:rPr lang="en-US" sz="3399" dirty="0" err="1" smtClean="0">
                <a:solidFill>
                  <a:srgbClr val="000000"/>
                </a:solidFill>
                <a:latin typeface="AC Feel Free"/>
                <a:ea typeface="AC Feel Free"/>
                <a:cs typeface="AC Feel Free"/>
                <a:sym typeface="AC Feel Free"/>
              </a:rPr>
              <a:t>τινικά</a:t>
            </a:r>
            <a:r>
              <a:rPr lang="en-US" sz="3399" dirty="0" smtClean="0">
                <a:solidFill>
                  <a:srgbClr val="000000"/>
                </a:solidFill>
                <a:latin typeface="AC Feel Free"/>
                <a:ea typeface="AC Feel Free"/>
                <a:cs typeface="AC Feel Free"/>
                <a:sym typeface="AC Feel Free"/>
              </a:rPr>
              <a:t>.</a:t>
            </a:r>
            <a:r>
              <a:rPr lang="el-GR" sz="3399" dirty="0" smtClean="0">
                <a:solidFill>
                  <a:srgbClr val="000000"/>
                </a:solidFill>
                <a:latin typeface="AC Feel Free"/>
                <a:ea typeface="AC Feel Free"/>
                <a:cs typeface="AC Feel Free"/>
                <a:sym typeface="AC Feel Free"/>
              </a:rPr>
              <a:t> </a:t>
            </a:r>
            <a:r>
              <a:rPr lang="en-US" sz="3399" dirty="0" err="1" smtClean="0">
                <a:solidFill>
                  <a:srgbClr val="000000"/>
                </a:solidFill>
                <a:latin typeface="AC Feel Free"/>
                <a:ea typeface="AC Feel Free"/>
                <a:cs typeface="AC Feel Free"/>
                <a:sym typeface="AC Feel Free"/>
              </a:rPr>
              <a:t>Ήτ</a:t>
            </a:r>
            <a:r>
              <a:rPr lang="en-US" sz="3399" dirty="0" smtClean="0">
                <a:solidFill>
                  <a:srgbClr val="000000"/>
                </a:solidFill>
                <a:latin typeface="AC Feel Free"/>
                <a:ea typeface="AC Feel Free"/>
                <a:cs typeface="AC Feel Free"/>
                <a:sym typeface="AC Feel Free"/>
              </a:rPr>
              <a:t>αν </a:t>
            </a:r>
            <a:r>
              <a:rPr lang="en-US" sz="3399" dirty="0">
                <a:solidFill>
                  <a:srgbClr val="000000"/>
                </a:solidFill>
                <a:latin typeface="AC Feel Free"/>
                <a:ea typeface="AC Feel Free"/>
                <a:cs typeface="AC Feel Free"/>
                <a:sym typeface="AC Feel Free"/>
              </a:rPr>
              <a:t>το πρώτο</a:t>
            </a:r>
          </a:p>
          <a:p>
            <a:pPr algn="ctr">
              <a:lnSpc>
                <a:spcPts val="4759"/>
              </a:lnSpc>
              <a:spcBef>
                <a:spcPct val="0"/>
              </a:spcBef>
            </a:pPr>
            <a:r>
              <a:rPr lang="en-US" sz="3399" dirty="0" err="1">
                <a:solidFill>
                  <a:srgbClr val="000000"/>
                </a:solidFill>
                <a:latin typeface="AC Feel Free"/>
                <a:ea typeface="AC Feel Free"/>
                <a:cs typeface="AC Feel Free"/>
                <a:sym typeface="AC Feel Free"/>
              </a:rPr>
              <a:t>άτομο</a:t>
            </a:r>
            <a:r>
              <a:rPr lang="en-US" sz="3399" dirty="0">
                <a:solidFill>
                  <a:srgbClr val="000000"/>
                </a:solidFill>
                <a:latin typeface="AC Feel Free"/>
                <a:ea typeface="AC Feel Free"/>
                <a:cs typeface="AC Feel Free"/>
                <a:sym typeface="AC Feel Free"/>
              </a:rPr>
              <a:t> </a:t>
            </a:r>
            <a:r>
              <a:rPr lang="en-US" sz="3399" dirty="0" err="1">
                <a:solidFill>
                  <a:srgbClr val="000000"/>
                </a:solidFill>
                <a:latin typeface="AC Feel Free"/>
                <a:ea typeface="AC Feel Free"/>
                <a:cs typeface="AC Feel Free"/>
                <a:sym typeface="AC Feel Free"/>
              </a:rPr>
              <a:t>με</a:t>
            </a:r>
            <a:r>
              <a:rPr lang="en-US" sz="3399" dirty="0">
                <a:solidFill>
                  <a:srgbClr val="000000"/>
                </a:solidFill>
                <a:latin typeface="AC Feel Free"/>
                <a:ea typeface="AC Feel Free"/>
                <a:cs typeface="AC Feel Free"/>
                <a:sym typeface="AC Feel Free"/>
              </a:rPr>
              <a:t> </a:t>
            </a:r>
            <a:r>
              <a:rPr lang="en-US" sz="3399" dirty="0" err="1" smtClean="0">
                <a:solidFill>
                  <a:srgbClr val="000000"/>
                </a:solidFill>
                <a:latin typeface="AC Feel Free"/>
                <a:ea typeface="AC Feel Free"/>
                <a:cs typeface="AC Feel Free"/>
                <a:sym typeface="AC Feel Free"/>
              </a:rPr>
              <a:t>κώφωση</a:t>
            </a:r>
            <a:r>
              <a:rPr lang="el-GR" sz="3399" dirty="0" smtClean="0">
                <a:solidFill>
                  <a:srgbClr val="000000"/>
                </a:solidFill>
                <a:latin typeface="AC Feel Free"/>
                <a:ea typeface="AC Feel Free"/>
                <a:cs typeface="AC Feel Free"/>
                <a:sym typeface="AC Feel Free"/>
              </a:rPr>
              <a:t> </a:t>
            </a:r>
            <a:r>
              <a:rPr lang="en-US" sz="3399" dirty="0" smtClean="0">
                <a:solidFill>
                  <a:srgbClr val="000000"/>
                </a:solidFill>
                <a:latin typeface="AC Feel Free"/>
                <a:ea typeface="AC Feel Free"/>
                <a:cs typeface="AC Feel Free"/>
                <a:sym typeface="AC Feel Free"/>
              </a:rPr>
              <a:t>κα</a:t>
            </a:r>
            <a:r>
              <a:rPr lang="en-US" sz="3399" dirty="0" err="1" smtClean="0">
                <a:solidFill>
                  <a:srgbClr val="000000"/>
                </a:solidFill>
                <a:latin typeface="AC Feel Free"/>
                <a:ea typeface="AC Feel Free"/>
                <a:cs typeface="AC Feel Free"/>
                <a:sym typeface="AC Feel Free"/>
              </a:rPr>
              <a:t>ιτύφλωση</a:t>
            </a:r>
            <a:r>
              <a:rPr lang="el-GR" sz="3399" dirty="0" smtClean="0">
                <a:solidFill>
                  <a:srgbClr val="000000"/>
                </a:solidFill>
                <a:latin typeface="AC Feel Free"/>
                <a:ea typeface="AC Feel Free"/>
                <a:cs typeface="AC Feel Free"/>
                <a:sym typeface="AC Feel Free"/>
              </a:rPr>
              <a:t> </a:t>
            </a:r>
            <a:r>
              <a:rPr lang="en-US" sz="3399" dirty="0" smtClean="0">
                <a:solidFill>
                  <a:srgbClr val="000000"/>
                </a:solidFill>
                <a:latin typeface="AC Feel Free"/>
                <a:ea typeface="AC Feel Free"/>
                <a:cs typeface="AC Feel Free"/>
                <a:sym typeface="AC Feel Free"/>
              </a:rPr>
              <a:t>π</a:t>
            </a:r>
            <a:r>
              <a:rPr lang="en-US" sz="3399" dirty="0" err="1" smtClean="0">
                <a:solidFill>
                  <a:srgbClr val="000000"/>
                </a:solidFill>
                <a:latin typeface="AC Feel Free"/>
                <a:ea typeface="AC Feel Free"/>
                <a:cs typeface="AC Feel Free"/>
                <a:sym typeface="AC Feel Free"/>
              </a:rPr>
              <a:t>ου</a:t>
            </a:r>
            <a:r>
              <a:rPr lang="en-US" sz="3399" dirty="0" smtClean="0">
                <a:solidFill>
                  <a:srgbClr val="000000"/>
                </a:solidFill>
                <a:latin typeface="AC Feel Free"/>
                <a:ea typeface="AC Feel Free"/>
                <a:cs typeface="AC Feel Free"/>
                <a:sym typeface="AC Feel Free"/>
              </a:rPr>
              <a:t>  απ</a:t>
            </a:r>
            <a:r>
              <a:rPr lang="en-US" sz="3399" dirty="0" err="1" smtClean="0">
                <a:solidFill>
                  <a:srgbClr val="000000"/>
                </a:solidFill>
                <a:latin typeface="AC Feel Free"/>
                <a:ea typeface="AC Feel Free"/>
                <a:cs typeface="AC Feel Free"/>
                <a:sym typeface="AC Feel Free"/>
              </a:rPr>
              <a:t>οφοίτησε</a:t>
            </a:r>
            <a:r>
              <a:rPr lang="el-GR" sz="3399" dirty="0" smtClean="0">
                <a:solidFill>
                  <a:srgbClr val="000000"/>
                </a:solidFill>
                <a:latin typeface="AC Feel Free"/>
                <a:ea typeface="AC Feel Free"/>
                <a:cs typeface="AC Feel Free"/>
                <a:sym typeface="AC Feel Free"/>
              </a:rPr>
              <a:t> </a:t>
            </a:r>
            <a:r>
              <a:rPr lang="en-US" sz="3399" dirty="0" smtClean="0">
                <a:solidFill>
                  <a:srgbClr val="000000"/>
                </a:solidFill>
                <a:latin typeface="AC Feel Free"/>
                <a:ea typeface="AC Feel Free"/>
                <a:cs typeface="AC Feel Free"/>
                <a:sym typeface="AC Feel Free"/>
              </a:rPr>
              <a:t>από</a:t>
            </a:r>
            <a:r>
              <a:rPr lang="el-GR" sz="3399" dirty="0" smtClean="0">
                <a:solidFill>
                  <a:srgbClr val="000000"/>
                </a:solidFill>
                <a:latin typeface="AC Feel Free"/>
                <a:ea typeface="AC Feel Free"/>
                <a:cs typeface="AC Feel Free"/>
                <a:sym typeface="AC Feel Free"/>
              </a:rPr>
              <a:t> </a:t>
            </a:r>
            <a:r>
              <a:rPr lang="en-US" sz="3399" dirty="0" smtClean="0">
                <a:solidFill>
                  <a:srgbClr val="000000"/>
                </a:solidFill>
                <a:latin typeface="AC Feel Free"/>
                <a:ea typeface="AC Feel Free"/>
                <a:cs typeface="AC Feel Free"/>
                <a:sym typeface="AC Feel Free"/>
              </a:rPr>
              <a:t>πα</a:t>
            </a:r>
            <a:r>
              <a:rPr lang="en-US" sz="3399" dirty="0" err="1" smtClean="0">
                <a:solidFill>
                  <a:srgbClr val="000000"/>
                </a:solidFill>
                <a:latin typeface="AC Feel Free"/>
                <a:ea typeface="AC Feel Free"/>
                <a:cs typeface="AC Feel Free"/>
                <a:sym typeface="AC Feel Free"/>
              </a:rPr>
              <a:t>νε</a:t>
            </a:r>
            <a:r>
              <a:rPr lang="en-US" sz="3399" dirty="0" smtClean="0">
                <a:solidFill>
                  <a:srgbClr val="000000"/>
                </a:solidFill>
                <a:latin typeface="AC Feel Free"/>
                <a:ea typeface="AC Feel Free"/>
                <a:cs typeface="AC Feel Free"/>
                <a:sym typeface="AC Feel Free"/>
              </a:rPr>
              <a:t>πιστήμιο</a:t>
            </a:r>
            <a:r>
              <a:rPr lang="el-GR" sz="3399" dirty="0" smtClean="0">
                <a:solidFill>
                  <a:srgbClr val="000000"/>
                </a:solidFill>
                <a:latin typeface="AC Feel Free"/>
                <a:ea typeface="AC Feel Free"/>
                <a:cs typeface="AC Feel Free"/>
                <a:sym typeface="AC Feel Free"/>
              </a:rPr>
              <a:t> </a:t>
            </a:r>
            <a:r>
              <a:rPr lang="en-US" sz="3399" dirty="0" err="1" smtClean="0">
                <a:solidFill>
                  <a:srgbClr val="000000"/>
                </a:solidFill>
                <a:latin typeface="AC Feel Free"/>
                <a:ea typeface="AC Feel Free"/>
                <a:cs typeface="AC Feel Free"/>
                <a:sym typeface="AC Feel Free"/>
              </a:rPr>
              <a:t>το</a:t>
            </a:r>
            <a:r>
              <a:rPr lang="en-US" sz="3399" dirty="0" smtClean="0">
                <a:solidFill>
                  <a:srgbClr val="000000"/>
                </a:solidFill>
                <a:latin typeface="AC Feel Free"/>
                <a:ea typeface="AC Feel Free"/>
                <a:cs typeface="AC Feel Free"/>
                <a:sym typeface="AC Feel Free"/>
              </a:rPr>
              <a:t> </a:t>
            </a:r>
            <a:r>
              <a:rPr lang="en-US" sz="3399" dirty="0">
                <a:solidFill>
                  <a:srgbClr val="000000"/>
                </a:solidFill>
                <a:latin typeface="AC Feel Free"/>
                <a:ea typeface="AC Feel Free"/>
                <a:cs typeface="AC Feel Free"/>
                <a:sym typeface="AC Feel Free"/>
              </a:rPr>
              <a:t>1914.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6783701" y="2673118"/>
            <a:ext cx="3238765" cy="3910562"/>
          </a:xfrm>
          <a:custGeom>
            <a:avLst/>
            <a:gdLst/>
            <a:ahLst/>
            <a:cxnLst/>
            <a:rect l="l" t="t" r="r" b="b"/>
            <a:pathLst>
              <a:path w="3238765" h="3910562">
                <a:moveTo>
                  <a:pt x="0" y="0"/>
                </a:moveTo>
                <a:lnTo>
                  <a:pt x="3238765" y="0"/>
                </a:lnTo>
                <a:lnTo>
                  <a:pt x="3238765" y="3910562"/>
                </a:lnTo>
                <a:lnTo>
                  <a:pt x="0" y="3910562"/>
                </a:lnTo>
                <a:lnTo>
                  <a:pt x="0" y="0"/>
                </a:lnTo>
                <a:close/>
              </a:path>
            </a:pathLst>
          </a:custGeom>
          <a:blipFill>
            <a:blip r:embed="rId2"/>
            <a:stretch>
              <a:fillRect/>
            </a:stretch>
          </a:blipFill>
        </p:spPr>
      </p:sp>
      <p:sp>
        <p:nvSpPr>
          <p:cNvPr id="3" name="TextBox 3"/>
          <p:cNvSpPr txBox="1"/>
          <p:nvPr/>
        </p:nvSpPr>
        <p:spPr>
          <a:xfrm>
            <a:off x="0" y="1079796"/>
            <a:ext cx="6591300" cy="8730595"/>
          </a:xfrm>
          <a:prstGeom prst="rect">
            <a:avLst/>
          </a:prstGeom>
        </p:spPr>
        <p:txBody>
          <a:bodyPr wrap="square" lIns="0" tIns="0" rIns="0" bIns="0" rtlCol="0" anchor="t">
            <a:spAutoFit/>
          </a:bodyPr>
          <a:lstStyle/>
          <a:p>
            <a:pPr algn="ctr">
              <a:lnSpc>
                <a:spcPts val="3970"/>
              </a:lnSpc>
              <a:spcBef>
                <a:spcPct val="0"/>
              </a:spcBef>
            </a:pPr>
            <a:r>
              <a:rPr lang="en-US" sz="3600" b="1" dirty="0">
                <a:solidFill>
                  <a:srgbClr val="000000"/>
                </a:solidFill>
                <a:latin typeface="AC Feel Free"/>
                <a:ea typeface="AC Feel Free"/>
                <a:cs typeface="AC Feel Free"/>
                <a:sym typeface="AC Feel Free"/>
              </a:rPr>
              <a:t>Απ</a:t>
            </a:r>
            <a:r>
              <a:rPr lang="en-US" sz="3600" b="1" dirty="0" err="1">
                <a:solidFill>
                  <a:srgbClr val="000000"/>
                </a:solidFill>
                <a:latin typeface="AC Feel Free"/>
                <a:ea typeface="AC Feel Free"/>
                <a:cs typeface="AC Feel Free"/>
                <a:sym typeface="AC Feel Free"/>
              </a:rPr>
              <a:t>οτέλεσε</a:t>
            </a:r>
            <a:r>
              <a:rPr lang="en-US" sz="3600" b="1" dirty="0">
                <a:solidFill>
                  <a:srgbClr val="000000"/>
                </a:solidFill>
                <a:latin typeface="AC Feel Free"/>
                <a:ea typeface="AC Feel Free"/>
                <a:cs typeface="AC Feel Free"/>
                <a:sym typeface="AC Feel Free"/>
              </a:rPr>
              <a:t> </a:t>
            </a:r>
            <a:r>
              <a:rPr lang="en-US" sz="3600" b="1" dirty="0" err="1">
                <a:solidFill>
                  <a:srgbClr val="000000"/>
                </a:solidFill>
                <a:latin typeface="AC Feel Free"/>
                <a:ea typeface="AC Feel Free"/>
                <a:cs typeface="AC Feel Free"/>
                <a:sym typeface="AC Feel Free"/>
              </a:rPr>
              <a:t>μί</a:t>
            </a:r>
            <a:r>
              <a:rPr lang="en-US" sz="3600" b="1" dirty="0">
                <a:solidFill>
                  <a:srgbClr val="000000"/>
                </a:solidFill>
                <a:latin typeface="AC Feel Free"/>
                <a:ea typeface="AC Feel Free"/>
                <a:cs typeface="AC Feel Free"/>
                <a:sym typeface="AC Feel Free"/>
              </a:rPr>
              <a:t>α από τις κεντρικότερες μορφές της κλασικής μουσικής και</a:t>
            </a:r>
          </a:p>
          <a:p>
            <a:pPr algn="ctr">
              <a:lnSpc>
                <a:spcPts val="3970"/>
              </a:lnSpc>
              <a:spcBef>
                <a:spcPct val="0"/>
              </a:spcBef>
            </a:pPr>
            <a:r>
              <a:rPr lang="en-US" sz="3600" b="1" dirty="0" err="1">
                <a:solidFill>
                  <a:srgbClr val="000000"/>
                </a:solidFill>
                <a:latin typeface="AC Feel Free"/>
                <a:ea typeface="AC Feel Free"/>
                <a:cs typeface="AC Feel Free"/>
                <a:sym typeface="AC Feel Free"/>
              </a:rPr>
              <a:t>συγκ</a:t>
            </a:r>
            <a:r>
              <a:rPr lang="en-US" sz="3600" b="1" dirty="0">
                <a:solidFill>
                  <a:srgbClr val="000000"/>
                </a:solidFill>
                <a:latin typeface="AC Feel Free"/>
                <a:ea typeface="AC Feel Free"/>
                <a:cs typeface="AC Feel Free"/>
                <a:sym typeface="AC Feel Free"/>
              </a:rPr>
              <a:t>αταλέγεται σήμερα ανάμεσα στους</a:t>
            </a:r>
          </a:p>
          <a:p>
            <a:pPr algn="ctr">
              <a:lnSpc>
                <a:spcPts val="3970"/>
              </a:lnSpc>
              <a:spcBef>
                <a:spcPct val="0"/>
              </a:spcBef>
            </a:pPr>
            <a:r>
              <a:rPr lang="el-GR" sz="3600" b="1" dirty="0">
                <a:solidFill>
                  <a:srgbClr val="000000"/>
                </a:solidFill>
                <a:latin typeface="AC Feel Free"/>
                <a:ea typeface="AC Feel Free"/>
                <a:cs typeface="AC Feel Free"/>
                <a:sym typeface="AC Feel Free"/>
              </a:rPr>
              <a:t>σ</a:t>
            </a:r>
            <a:r>
              <a:rPr lang="el-GR" sz="3600" b="1" dirty="0" smtClean="0">
                <a:solidFill>
                  <a:srgbClr val="000000"/>
                </a:solidFill>
                <a:latin typeface="AC Feel Free"/>
                <a:ea typeface="AC Feel Free"/>
                <a:cs typeface="AC Feel Free"/>
                <a:sym typeface="AC Feel Free"/>
              </a:rPr>
              <a:t>ημαντικότερους συνθέτες. </a:t>
            </a:r>
            <a:r>
              <a:rPr lang="en-US" sz="3600" b="1" dirty="0" err="1" smtClean="0">
                <a:solidFill>
                  <a:srgbClr val="000000"/>
                </a:solidFill>
                <a:latin typeface="AC Feel Free"/>
                <a:ea typeface="AC Feel Free"/>
                <a:cs typeface="AC Feel Free"/>
                <a:sym typeface="AC Feel Free"/>
              </a:rPr>
              <a:t>Το</a:t>
            </a:r>
            <a:r>
              <a:rPr lang="en-US" sz="3600" b="1" dirty="0" smtClean="0">
                <a:solidFill>
                  <a:srgbClr val="000000"/>
                </a:solidFill>
                <a:latin typeface="AC Feel Free"/>
                <a:ea typeface="AC Feel Free"/>
                <a:cs typeface="AC Feel Free"/>
                <a:sym typeface="AC Feel Free"/>
              </a:rPr>
              <a:t> </a:t>
            </a:r>
            <a:r>
              <a:rPr lang="en-US" sz="3600" b="1" dirty="0">
                <a:solidFill>
                  <a:srgbClr val="000000"/>
                </a:solidFill>
                <a:latin typeface="AC Feel Free"/>
                <a:ea typeface="AC Feel Free"/>
                <a:cs typeface="AC Feel Free"/>
                <a:sym typeface="AC Feel Free"/>
              </a:rPr>
              <a:t>π</a:t>
            </a:r>
            <a:r>
              <a:rPr lang="en-US" sz="3600" b="1" dirty="0" err="1">
                <a:solidFill>
                  <a:srgbClr val="000000"/>
                </a:solidFill>
                <a:latin typeface="AC Feel Free"/>
                <a:ea typeface="AC Feel Free"/>
                <a:cs typeface="AC Feel Free"/>
                <a:sym typeface="AC Feel Free"/>
              </a:rPr>
              <a:t>ιο</a:t>
            </a:r>
            <a:r>
              <a:rPr lang="en-US" sz="3600" b="1" dirty="0">
                <a:solidFill>
                  <a:srgbClr val="000000"/>
                </a:solidFill>
                <a:latin typeface="AC Feel Free"/>
                <a:ea typeface="AC Feel Free"/>
                <a:cs typeface="AC Feel Free"/>
                <a:sym typeface="AC Feel Free"/>
              </a:rPr>
              <a:t> </a:t>
            </a:r>
            <a:r>
              <a:rPr lang="en-US" sz="3600" b="1" dirty="0" err="1">
                <a:solidFill>
                  <a:srgbClr val="000000"/>
                </a:solidFill>
                <a:latin typeface="AC Feel Free"/>
                <a:ea typeface="AC Feel Free"/>
                <a:cs typeface="AC Feel Free"/>
                <a:sym typeface="AC Feel Free"/>
              </a:rPr>
              <a:t>τρ</a:t>
            </a:r>
            <a:r>
              <a:rPr lang="en-US" sz="3600" b="1" dirty="0">
                <a:solidFill>
                  <a:srgbClr val="000000"/>
                </a:solidFill>
                <a:latin typeface="AC Feel Free"/>
                <a:ea typeface="AC Feel Free"/>
                <a:cs typeface="AC Feel Free"/>
                <a:sym typeface="AC Feel Free"/>
              </a:rPr>
              <a:t>αγικό γεγονός της</a:t>
            </a:r>
          </a:p>
          <a:p>
            <a:pPr algn="ctr">
              <a:lnSpc>
                <a:spcPts val="3970"/>
              </a:lnSpc>
              <a:spcBef>
                <a:spcPct val="0"/>
              </a:spcBef>
            </a:pPr>
            <a:r>
              <a:rPr lang="en-US" sz="3600" b="1" dirty="0" err="1">
                <a:solidFill>
                  <a:srgbClr val="000000"/>
                </a:solidFill>
                <a:latin typeface="AC Feel Free"/>
                <a:ea typeface="AC Feel Free"/>
                <a:cs typeface="AC Feel Free"/>
                <a:sym typeface="AC Feel Free"/>
              </a:rPr>
              <a:t>ζωής</a:t>
            </a:r>
            <a:r>
              <a:rPr lang="en-US" sz="3600" b="1" dirty="0">
                <a:solidFill>
                  <a:srgbClr val="000000"/>
                </a:solidFill>
                <a:latin typeface="AC Feel Free"/>
                <a:ea typeface="AC Feel Free"/>
                <a:cs typeface="AC Feel Free"/>
                <a:sym typeface="AC Feel Free"/>
              </a:rPr>
              <a:t> </a:t>
            </a:r>
            <a:r>
              <a:rPr lang="en-US" sz="3600" b="1" dirty="0" err="1">
                <a:solidFill>
                  <a:srgbClr val="000000"/>
                </a:solidFill>
                <a:latin typeface="AC Feel Free"/>
                <a:ea typeface="AC Feel Free"/>
                <a:cs typeface="AC Feel Free"/>
                <a:sym typeface="AC Feel Free"/>
              </a:rPr>
              <a:t>του</a:t>
            </a:r>
            <a:r>
              <a:rPr lang="en-US" sz="3600" b="1" dirty="0">
                <a:solidFill>
                  <a:srgbClr val="000000"/>
                </a:solidFill>
                <a:latin typeface="AC Feel Free"/>
                <a:ea typeface="AC Feel Free"/>
                <a:cs typeface="AC Feel Free"/>
                <a:sym typeface="AC Feel Free"/>
              </a:rPr>
              <a:t> Μπ</a:t>
            </a:r>
            <a:r>
              <a:rPr lang="en-US" sz="3600" b="1" dirty="0" err="1">
                <a:solidFill>
                  <a:srgbClr val="000000"/>
                </a:solidFill>
                <a:latin typeface="AC Feel Free"/>
                <a:ea typeface="AC Feel Free"/>
                <a:cs typeface="AC Feel Free"/>
                <a:sym typeface="AC Feel Free"/>
              </a:rPr>
              <a:t>ετό</a:t>
            </a:r>
            <a:r>
              <a:rPr lang="en-US" sz="3600" b="1" dirty="0">
                <a:solidFill>
                  <a:srgbClr val="000000"/>
                </a:solidFill>
                <a:latin typeface="AC Feel Free"/>
                <a:ea typeface="AC Feel Free"/>
                <a:cs typeface="AC Feel Free"/>
                <a:sym typeface="AC Feel Free"/>
              </a:rPr>
              <a:t>βεν αποτέλεσε </a:t>
            </a:r>
            <a:r>
              <a:rPr lang="en-US" sz="3600" b="1" dirty="0" smtClean="0">
                <a:solidFill>
                  <a:srgbClr val="000000"/>
                </a:solidFill>
                <a:latin typeface="AC Feel Free"/>
                <a:ea typeface="AC Feel Free"/>
                <a:cs typeface="AC Feel Free"/>
                <a:sym typeface="AC Feel Free"/>
              </a:rPr>
              <a:t>η</a:t>
            </a:r>
            <a:r>
              <a:rPr lang="el-GR" sz="3600" b="1" dirty="0" smtClean="0">
                <a:solidFill>
                  <a:srgbClr val="000000"/>
                </a:solidFill>
                <a:latin typeface="AC Feel Free"/>
                <a:ea typeface="AC Feel Free"/>
                <a:cs typeface="AC Feel Free"/>
                <a:sym typeface="AC Feel Free"/>
              </a:rPr>
              <a:t> </a:t>
            </a:r>
            <a:r>
              <a:rPr lang="en-US" sz="3600" b="1" dirty="0" err="1" smtClean="0">
                <a:solidFill>
                  <a:srgbClr val="000000"/>
                </a:solidFill>
                <a:latin typeface="AC Feel Free"/>
                <a:ea typeface="AC Feel Free"/>
                <a:cs typeface="AC Feel Free"/>
                <a:sym typeface="AC Feel Free"/>
              </a:rPr>
              <a:t>κώφωση</a:t>
            </a:r>
            <a:r>
              <a:rPr lang="en-US" sz="3600" b="1" dirty="0" smtClean="0">
                <a:solidFill>
                  <a:srgbClr val="000000"/>
                </a:solidFill>
                <a:latin typeface="AC Feel Free"/>
                <a:ea typeface="AC Feel Free"/>
                <a:cs typeface="AC Feel Free"/>
                <a:sym typeface="AC Feel Free"/>
              </a:rPr>
              <a:t> </a:t>
            </a:r>
            <a:r>
              <a:rPr lang="en-US" sz="3600" b="1" dirty="0" err="1">
                <a:solidFill>
                  <a:srgbClr val="000000"/>
                </a:solidFill>
                <a:latin typeface="AC Feel Free"/>
                <a:ea typeface="AC Feel Free"/>
                <a:cs typeface="AC Feel Free"/>
                <a:sym typeface="AC Feel Free"/>
              </a:rPr>
              <a:t>του</a:t>
            </a:r>
            <a:r>
              <a:rPr lang="en-US" sz="3600" b="1" dirty="0">
                <a:solidFill>
                  <a:srgbClr val="000000"/>
                </a:solidFill>
                <a:latin typeface="AC Feel Free"/>
                <a:ea typeface="AC Feel Free"/>
                <a:cs typeface="AC Feel Free"/>
                <a:sym typeface="AC Feel Free"/>
              </a:rPr>
              <a:t>. </a:t>
            </a:r>
            <a:r>
              <a:rPr lang="en-US" sz="3600" b="1" dirty="0" err="1">
                <a:solidFill>
                  <a:srgbClr val="000000"/>
                </a:solidFill>
                <a:latin typeface="AC Feel Free"/>
                <a:ea typeface="AC Feel Free"/>
                <a:cs typeface="AC Feel Free"/>
                <a:sym typeface="AC Feel Free"/>
              </a:rPr>
              <a:t>Άρχισε</a:t>
            </a:r>
            <a:r>
              <a:rPr lang="en-US" sz="3600" b="1" dirty="0">
                <a:solidFill>
                  <a:srgbClr val="000000"/>
                </a:solidFill>
                <a:latin typeface="AC Feel Free"/>
                <a:ea typeface="AC Feel Free"/>
                <a:cs typeface="AC Feel Free"/>
                <a:sym typeface="AC Feel Free"/>
              </a:rPr>
              <a:t> να </a:t>
            </a:r>
            <a:r>
              <a:rPr lang="en-US" sz="3600" b="1" dirty="0" err="1">
                <a:solidFill>
                  <a:srgbClr val="000000"/>
                </a:solidFill>
                <a:latin typeface="AC Feel Free"/>
                <a:ea typeface="AC Feel Free"/>
                <a:cs typeface="AC Feel Free"/>
                <a:sym typeface="AC Feel Free"/>
              </a:rPr>
              <a:t>χάνει</a:t>
            </a:r>
            <a:r>
              <a:rPr lang="en-US" sz="3600" b="1" dirty="0">
                <a:solidFill>
                  <a:srgbClr val="000000"/>
                </a:solidFill>
                <a:latin typeface="AC Feel Free"/>
                <a:ea typeface="AC Feel Free"/>
                <a:cs typeface="AC Feel Free"/>
                <a:sym typeface="AC Feel Free"/>
              </a:rPr>
              <a:t> </a:t>
            </a:r>
            <a:r>
              <a:rPr lang="en-US" sz="3600" b="1" dirty="0" err="1">
                <a:solidFill>
                  <a:srgbClr val="000000"/>
                </a:solidFill>
                <a:latin typeface="AC Feel Free"/>
                <a:ea typeface="AC Feel Free"/>
                <a:cs typeface="AC Feel Free"/>
                <a:sym typeface="AC Feel Free"/>
              </a:rPr>
              <a:t>την</a:t>
            </a:r>
            <a:r>
              <a:rPr lang="en-US" sz="3600" b="1" dirty="0">
                <a:solidFill>
                  <a:srgbClr val="000000"/>
                </a:solidFill>
                <a:latin typeface="AC Feel Free"/>
                <a:ea typeface="AC Feel Free"/>
                <a:cs typeface="AC Feel Free"/>
                <a:sym typeface="AC Feel Free"/>
              </a:rPr>
              <a:t> α</a:t>
            </a:r>
            <a:r>
              <a:rPr lang="en-US" sz="3600" b="1" dirty="0" err="1">
                <a:solidFill>
                  <a:srgbClr val="000000"/>
                </a:solidFill>
                <a:latin typeface="AC Feel Free"/>
                <a:ea typeface="AC Feel Free"/>
                <a:cs typeface="AC Feel Free"/>
                <a:sym typeface="AC Feel Free"/>
              </a:rPr>
              <a:t>κοή</a:t>
            </a:r>
            <a:r>
              <a:rPr lang="en-US" sz="3600" b="1" dirty="0">
                <a:solidFill>
                  <a:srgbClr val="000000"/>
                </a:solidFill>
                <a:latin typeface="AC Feel Free"/>
                <a:ea typeface="AC Feel Free"/>
                <a:cs typeface="AC Feel Free"/>
                <a:sym typeface="AC Feel Free"/>
              </a:rPr>
              <a:t> </a:t>
            </a:r>
            <a:r>
              <a:rPr lang="en-US" sz="3600" b="1" dirty="0" err="1">
                <a:solidFill>
                  <a:srgbClr val="000000"/>
                </a:solidFill>
                <a:latin typeface="AC Feel Free"/>
                <a:ea typeface="AC Feel Free"/>
                <a:cs typeface="AC Feel Free"/>
                <a:sym typeface="AC Feel Free"/>
              </a:rPr>
              <a:t>του</a:t>
            </a:r>
            <a:r>
              <a:rPr lang="en-US" sz="3600" b="1" dirty="0">
                <a:solidFill>
                  <a:srgbClr val="000000"/>
                </a:solidFill>
                <a:latin typeface="AC Feel Free"/>
                <a:ea typeface="AC Feel Free"/>
                <a:cs typeface="AC Feel Free"/>
                <a:sym typeface="AC Feel Free"/>
              </a:rPr>
              <a:t> </a:t>
            </a:r>
            <a:r>
              <a:rPr lang="en-US" sz="3600" b="1" dirty="0" err="1">
                <a:solidFill>
                  <a:srgbClr val="000000"/>
                </a:solidFill>
                <a:latin typeface="AC Feel Free"/>
                <a:ea typeface="AC Feel Free"/>
                <a:cs typeface="AC Feel Free"/>
                <a:sym typeface="AC Feel Free"/>
              </a:rPr>
              <a:t>στ</a:t>
            </a:r>
            <a:r>
              <a:rPr lang="en-US" sz="3600" b="1" dirty="0">
                <a:solidFill>
                  <a:srgbClr val="000000"/>
                </a:solidFill>
                <a:latin typeface="AC Feel Free"/>
                <a:ea typeface="AC Feel Free"/>
                <a:cs typeface="AC Feel Free"/>
                <a:sym typeface="AC Feel Free"/>
              </a:rPr>
              <a:t>αδιακά από την ηλικία των 26 και, περίπου το 1820, θεωρείται πως ήταν ολοκληρωτικά κωφός</a:t>
            </a:r>
            <a:r>
              <a:rPr lang="en-US" sz="2836" b="1" dirty="0">
                <a:solidFill>
                  <a:srgbClr val="000000"/>
                </a:solidFill>
                <a:latin typeface="AC Feel Free"/>
                <a:ea typeface="AC Feel Free"/>
                <a:cs typeface="AC Feel Free"/>
                <a:sym typeface="AC Feel Free"/>
              </a:rPr>
              <a:t>.</a:t>
            </a:r>
          </a:p>
        </p:txBody>
      </p:sp>
      <p:sp>
        <p:nvSpPr>
          <p:cNvPr id="4" name="TextBox 4"/>
          <p:cNvSpPr txBox="1"/>
          <p:nvPr/>
        </p:nvSpPr>
        <p:spPr>
          <a:xfrm>
            <a:off x="2476500" y="397721"/>
            <a:ext cx="3664821" cy="767802"/>
          </a:xfrm>
          <a:prstGeom prst="rect">
            <a:avLst/>
          </a:prstGeom>
        </p:spPr>
        <p:txBody>
          <a:bodyPr wrap="square" lIns="0" tIns="0" rIns="0" bIns="0" rtlCol="0" anchor="t">
            <a:spAutoFit/>
          </a:bodyPr>
          <a:lstStyle/>
          <a:p>
            <a:pPr algn="ctr">
              <a:lnSpc>
                <a:spcPts val="5980"/>
              </a:lnSpc>
              <a:spcBef>
                <a:spcPct val="0"/>
              </a:spcBef>
            </a:pPr>
            <a:r>
              <a:rPr lang="en-US" sz="4271" b="1">
                <a:solidFill>
                  <a:srgbClr val="0D2674"/>
                </a:solidFill>
                <a:latin typeface="AC Feel Free"/>
                <a:ea typeface="AC Feel Free"/>
                <a:cs typeface="AC Feel Free"/>
                <a:sym typeface="AC Feel Free"/>
              </a:rPr>
              <a:t>Μπετόβεν</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421503" y="394271"/>
            <a:ext cx="2736287" cy="3056202"/>
          </a:xfrm>
          <a:custGeom>
            <a:avLst/>
            <a:gdLst/>
            <a:ahLst/>
            <a:cxnLst/>
            <a:rect l="l" t="t" r="r" b="b"/>
            <a:pathLst>
              <a:path w="2736287" h="3056202">
                <a:moveTo>
                  <a:pt x="0" y="0"/>
                </a:moveTo>
                <a:lnTo>
                  <a:pt x="2736288" y="0"/>
                </a:lnTo>
                <a:lnTo>
                  <a:pt x="2736288" y="3056201"/>
                </a:lnTo>
                <a:lnTo>
                  <a:pt x="0" y="3056201"/>
                </a:lnTo>
                <a:lnTo>
                  <a:pt x="0" y="0"/>
                </a:lnTo>
                <a:close/>
              </a:path>
            </a:pathLst>
          </a:custGeom>
          <a:blipFill>
            <a:blip r:embed="rId2"/>
            <a:stretch>
              <a:fillRect/>
            </a:stretch>
          </a:blipFill>
        </p:spPr>
      </p:sp>
      <p:sp>
        <p:nvSpPr>
          <p:cNvPr id="3" name="TextBox 3"/>
          <p:cNvSpPr txBox="1"/>
          <p:nvPr/>
        </p:nvSpPr>
        <p:spPr>
          <a:xfrm>
            <a:off x="3821254" y="876300"/>
            <a:ext cx="4208115" cy="885912"/>
          </a:xfrm>
          <a:prstGeom prst="rect">
            <a:avLst/>
          </a:prstGeom>
        </p:spPr>
        <p:txBody>
          <a:bodyPr lIns="0" tIns="0" rIns="0" bIns="0" rtlCol="0" anchor="t">
            <a:spAutoFit/>
          </a:bodyPr>
          <a:lstStyle/>
          <a:p>
            <a:pPr algn="ctr">
              <a:lnSpc>
                <a:spcPts val="6820"/>
              </a:lnSpc>
              <a:spcBef>
                <a:spcPct val="0"/>
              </a:spcBef>
            </a:pPr>
            <a:r>
              <a:rPr lang="en-US" sz="4871">
                <a:solidFill>
                  <a:srgbClr val="000000"/>
                </a:solidFill>
                <a:latin typeface="AC Feel Free"/>
                <a:ea typeface="AC Feel Free"/>
                <a:cs typeface="AC Feel Free"/>
                <a:sym typeface="AC Feel Free"/>
              </a:rPr>
              <a:t>Μάρλα Ράιν</a:t>
            </a:r>
          </a:p>
        </p:txBody>
      </p:sp>
      <p:sp>
        <p:nvSpPr>
          <p:cNvPr id="4" name="TextBox 4"/>
          <p:cNvSpPr txBox="1"/>
          <p:nvPr/>
        </p:nvSpPr>
        <p:spPr>
          <a:xfrm>
            <a:off x="123444" y="3589020"/>
            <a:ext cx="10040112" cy="6310081"/>
          </a:xfrm>
          <a:prstGeom prst="rect">
            <a:avLst/>
          </a:prstGeom>
        </p:spPr>
        <p:txBody>
          <a:bodyPr lIns="0" tIns="0" rIns="0" bIns="0" rtlCol="0" anchor="t">
            <a:spAutoFit/>
          </a:bodyPr>
          <a:lstStyle/>
          <a:p>
            <a:pPr algn="ctr">
              <a:lnSpc>
                <a:spcPts val="5000"/>
              </a:lnSpc>
              <a:spcBef>
                <a:spcPct val="0"/>
              </a:spcBef>
            </a:pPr>
            <a:r>
              <a:rPr lang="en-US" sz="3571" b="1">
                <a:solidFill>
                  <a:srgbClr val="000000"/>
                </a:solidFill>
                <a:latin typeface="AC Feel Free"/>
                <a:ea typeface="AC Feel Free"/>
                <a:cs typeface="AC Feel Free"/>
                <a:sym typeface="AC Feel Free"/>
              </a:rPr>
              <a:t>Είναι η πρώτη αθλήτρια, χωρίς όραση, με ειδικές ικανότητες που κατόρθωσε να προκριθεί στους Ολυμπιακούς Αγώνες του Σίδνεϊ το 2000. Η Μάρλα Ράιαν αναδείχθηκε τρεις φορές πρωταθλήτρια Αμερικής στα 5000 μέτρα και κατέκτησε 4 μετάλλια στους</a:t>
            </a:r>
          </a:p>
          <a:p>
            <a:pPr algn="ctr">
              <a:lnSpc>
                <a:spcPts val="5000"/>
              </a:lnSpc>
              <a:spcBef>
                <a:spcPct val="0"/>
              </a:spcBef>
            </a:pPr>
            <a:r>
              <a:rPr lang="en-US" sz="3571" b="1">
                <a:solidFill>
                  <a:srgbClr val="000000"/>
                </a:solidFill>
                <a:latin typeface="AC Feel Free"/>
                <a:ea typeface="AC Feel Free"/>
                <a:cs typeface="AC Feel Free"/>
                <a:sym typeface="AC Feel Free"/>
              </a:rPr>
              <a:t>Παραολυμπιακούς Αγώνες της Βαρκελώνης το 1992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1965021" y="1536939"/>
            <a:ext cx="6356958" cy="4243270"/>
          </a:xfrm>
          <a:custGeom>
            <a:avLst/>
            <a:gdLst/>
            <a:ahLst/>
            <a:cxnLst/>
            <a:rect l="l" t="t" r="r" b="b"/>
            <a:pathLst>
              <a:path w="6356958" h="4243270">
                <a:moveTo>
                  <a:pt x="0" y="0"/>
                </a:moveTo>
                <a:lnTo>
                  <a:pt x="6356958" y="0"/>
                </a:lnTo>
                <a:lnTo>
                  <a:pt x="6356958" y="4243270"/>
                </a:lnTo>
                <a:lnTo>
                  <a:pt x="0" y="4243270"/>
                </a:lnTo>
                <a:lnTo>
                  <a:pt x="0" y="0"/>
                </a:lnTo>
                <a:close/>
              </a:path>
            </a:pathLst>
          </a:custGeom>
          <a:blipFill>
            <a:blip r:embed="rId2"/>
            <a:stretch>
              <a:fillRect/>
            </a:stretch>
          </a:blipFill>
        </p:spPr>
      </p:sp>
      <p:sp>
        <p:nvSpPr>
          <p:cNvPr id="3" name="TextBox 3"/>
          <p:cNvSpPr txBox="1"/>
          <p:nvPr/>
        </p:nvSpPr>
        <p:spPr>
          <a:xfrm>
            <a:off x="1181100" y="582887"/>
            <a:ext cx="8602346" cy="767802"/>
          </a:xfrm>
          <a:prstGeom prst="rect">
            <a:avLst/>
          </a:prstGeom>
        </p:spPr>
        <p:txBody>
          <a:bodyPr wrap="square" lIns="0" tIns="0" rIns="0" bIns="0" rtlCol="0" anchor="t">
            <a:spAutoFit/>
          </a:bodyPr>
          <a:lstStyle/>
          <a:p>
            <a:pPr algn="ctr">
              <a:lnSpc>
                <a:spcPts val="5980"/>
              </a:lnSpc>
              <a:spcBef>
                <a:spcPct val="0"/>
              </a:spcBef>
            </a:pPr>
            <a:r>
              <a:rPr lang="en-US" sz="4271" b="1" dirty="0" err="1">
                <a:solidFill>
                  <a:srgbClr val="000000"/>
                </a:solidFill>
                <a:latin typeface="AC Feel Free"/>
                <a:ea typeface="AC Feel Free"/>
                <a:cs typeface="AC Feel Free"/>
                <a:sym typeface="AC Feel Free"/>
              </a:rPr>
              <a:t>Γρηγόρης</a:t>
            </a:r>
            <a:r>
              <a:rPr lang="en-US" sz="4271" b="1" dirty="0">
                <a:solidFill>
                  <a:srgbClr val="000000"/>
                </a:solidFill>
                <a:latin typeface="AC Feel Free"/>
                <a:ea typeface="AC Feel Free"/>
                <a:cs typeface="AC Feel Free"/>
                <a:sym typeface="AC Feel Free"/>
              </a:rPr>
              <a:t> </a:t>
            </a:r>
            <a:r>
              <a:rPr lang="en-US" sz="4271" b="1" dirty="0" err="1">
                <a:solidFill>
                  <a:srgbClr val="000000"/>
                </a:solidFill>
                <a:latin typeface="AC Feel Free"/>
                <a:ea typeface="AC Feel Free"/>
                <a:cs typeface="AC Feel Free"/>
                <a:sym typeface="AC Feel Free"/>
              </a:rPr>
              <a:t>Πολυχρονίδης</a:t>
            </a:r>
            <a:endParaRPr lang="en-US" sz="4271" b="1" dirty="0">
              <a:solidFill>
                <a:srgbClr val="000000"/>
              </a:solidFill>
              <a:latin typeface="AC Feel Free"/>
              <a:ea typeface="AC Feel Free"/>
              <a:cs typeface="AC Feel Free"/>
              <a:sym typeface="AC Feel Free"/>
            </a:endParaRPr>
          </a:p>
        </p:txBody>
      </p:sp>
      <p:sp>
        <p:nvSpPr>
          <p:cNvPr id="4" name="TextBox 4"/>
          <p:cNvSpPr txBox="1"/>
          <p:nvPr/>
        </p:nvSpPr>
        <p:spPr>
          <a:xfrm>
            <a:off x="334841" y="6081199"/>
            <a:ext cx="9617317" cy="3697669"/>
          </a:xfrm>
          <a:prstGeom prst="rect">
            <a:avLst/>
          </a:prstGeom>
        </p:spPr>
        <p:txBody>
          <a:bodyPr lIns="0" tIns="0" rIns="0" bIns="0" rtlCol="0" anchor="t">
            <a:spAutoFit/>
          </a:bodyPr>
          <a:lstStyle/>
          <a:p>
            <a:pPr algn="ctr">
              <a:lnSpc>
                <a:spcPts val="4151"/>
              </a:lnSpc>
              <a:spcBef>
                <a:spcPct val="0"/>
              </a:spcBef>
            </a:pPr>
            <a:r>
              <a:rPr lang="en-US" sz="2965" b="1">
                <a:solidFill>
                  <a:srgbClr val="000000"/>
                </a:solidFill>
                <a:latin typeface="AC Feel Free"/>
                <a:ea typeface="AC Feel Free"/>
                <a:cs typeface="AC Feel Free"/>
                <a:sym typeface="AC Feel Free"/>
              </a:rPr>
              <a:t>«Ο Γρηγόρης Πολυχρονίδης είναι Έλληνας παραολυμπιονίκης στο Boccia. Παρά την ασθένεια που έχει, δεν τα παράτησε ποτέ και κατάφερε να κερδίσει πολλά μετάλλια σε Παραολυμπιακούς και διεθνείς αγώνες. Είναι παράδειγμα δύναμης, θέλησης και αποφασιστικότητας.»</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2247900" y="1418642"/>
            <a:ext cx="5714999" cy="5642062"/>
          </a:xfrm>
          <a:custGeom>
            <a:avLst/>
            <a:gdLst/>
            <a:ahLst/>
            <a:cxnLst/>
            <a:rect l="l" t="t" r="r" b="b"/>
            <a:pathLst>
              <a:path w="3761375" h="5642062">
                <a:moveTo>
                  <a:pt x="0" y="0"/>
                </a:moveTo>
                <a:lnTo>
                  <a:pt x="3761374" y="0"/>
                </a:lnTo>
                <a:lnTo>
                  <a:pt x="3761374" y="5642062"/>
                </a:lnTo>
                <a:lnTo>
                  <a:pt x="0" y="5642062"/>
                </a:lnTo>
                <a:lnTo>
                  <a:pt x="0" y="0"/>
                </a:lnTo>
                <a:close/>
              </a:path>
            </a:pathLst>
          </a:custGeom>
          <a:blipFill>
            <a:blip r:embed="rId2"/>
            <a:stretch>
              <a:fillRect/>
            </a:stretch>
          </a:blipFill>
        </p:spPr>
      </p:sp>
      <p:sp>
        <p:nvSpPr>
          <p:cNvPr id="3" name="TextBox 3"/>
          <p:cNvSpPr txBox="1"/>
          <p:nvPr/>
        </p:nvSpPr>
        <p:spPr>
          <a:xfrm>
            <a:off x="495300" y="582887"/>
            <a:ext cx="7755833" cy="767802"/>
          </a:xfrm>
          <a:prstGeom prst="rect">
            <a:avLst/>
          </a:prstGeom>
        </p:spPr>
        <p:txBody>
          <a:bodyPr wrap="square" lIns="0" tIns="0" rIns="0" bIns="0" rtlCol="0" anchor="t">
            <a:spAutoFit/>
          </a:bodyPr>
          <a:lstStyle/>
          <a:p>
            <a:pPr algn="ctr">
              <a:lnSpc>
                <a:spcPts val="5980"/>
              </a:lnSpc>
              <a:spcBef>
                <a:spcPct val="0"/>
              </a:spcBef>
            </a:pPr>
            <a:r>
              <a:rPr lang="en-US" sz="4271" b="1" dirty="0" err="1">
                <a:solidFill>
                  <a:srgbClr val="000000"/>
                </a:solidFill>
                <a:latin typeface="AC Feel Free"/>
                <a:ea typeface="AC Feel Free"/>
                <a:cs typeface="AC Feel Free"/>
                <a:sym typeface="AC Feel Free"/>
              </a:rPr>
              <a:t>Αντώνης</a:t>
            </a:r>
            <a:r>
              <a:rPr lang="en-US" sz="4271" b="1" dirty="0">
                <a:solidFill>
                  <a:srgbClr val="000000"/>
                </a:solidFill>
                <a:latin typeface="AC Feel Free"/>
                <a:ea typeface="AC Feel Free"/>
                <a:cs typeface="AC Feel Free"/>
                <a:sym typeface="AC Feel Free"/>
              </a:rPr>
              <a:t> </a:t>
            </a:r>
            <a:r>
              <a:rPr lang="en-US" sz="4271" b="1" dirty="0" err="1">
                <a:solidFill>
                  <a:srgbClr val="000000"/>
                </a:solidFill>
                <a:latin typeface="AC Feel Free"/>
                <a:ea typeface="AC Feel Free"/>
                <a:cs typeface="AC Feel Free"/>
                <a:sym typeface="AC Feel Free"/>
              </a:rPr>
              <a:t>Τσ</a:t>
            </a:r>
            <a:r>
              <a:rPr lang="en-US" sz="4271" b="1" dirty="0">
                <a:solidFill>
                  <a:srgbClr val="000000"/>
                </a:solidFill>
                <a:latin typeface="AC Feel Free"/>
                <a:ea typeface="AC Feel Free"/>
                <a:cs typeface="AC Feel Free"/>
                <a:sym typeface="AC Feel Free"/>
              </a:rPr>
              <a:t>απατάκης</a:t>
            </a:r>
          </a:p>
        </p:txBody>
      </p:sp>
      <p:sp>
        <p:nvSpPr>
          <p:cNvPr id="4" name="TextBox 4"/>
          <p:cNvSpPr txBox="1"/>
          <p:nvPr/>
        </p:nvSpPr>
        <p:spPr>
          <a:xfrm>
            <a:off x="1501902" y="7004832"/>
            <a:ext cx="8229600" cy="3025227"/>
          </a:xfrm>
          <a:prstGeom prst="rect">
            <a:avLst/>
          </a:prstGeom>
        </p:spPr>
        <p:txBody>
          <a:bodyPr lIns="0" tIns="0" rIns="0" bIns="0" rtlCol="0" anchor="t">
            <a:spAutoFit/>
          </a:bodyPr>
          <a:lstStyle/>
          <a:p>
            <a:pPr algn="ctr">
              <a:lnSpc>
                <a:spcPts val="5980"/>
              </a:lnSpc>
              <a:spcBef>
                <a:spcPct val="0"/>
              </a:spcBef>
            </a:pPr>
            <a:r>
              <a:rPr lang="en-US" sz="4271" b="1">
                <a:solidFill>
                  <a:srgbClr val="000000"/>
                </a:solidFill>
                <a:latin typeface="AC Feel Free"/>
                <a:ea typeface="AC Feel Free"/>
                <a:cs typeface="AC Feel Free"/>
                <a:sym typeface="AC Feel Free"/>
              </a:rPr>
              <a:t>Έλληνας παραολυμπιονίκης και παγκόσμιος πρωταθλητής στην κολύμβηση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1244697" y="5437553"/>
            <a:ext cx="8013603" cy="4497635"/>
          </a:xfrm>
          <a:custGeom>
            <a:avLst/>
            <a:gdLst/>
            <a:ahLst/>
            <a:cxnLst/>
            <a:rect l="l" t="t" r="r" b="b"/>
            <a:pathLst>
              <a:path w="8013603" h="4497635">
                <a:moveTo>
                  <a:pt x="0" y="0"/>
                </a:moveTo>
                <a:lnTo>
                  <a:pt x="8013603" y="0"/>
                </a:lnTo>
                <a:lnTo>
                  <a:pt x="8013603" y="4497634"/>
                </a:lnTo>
                <a:lnTo>
                  <a:pt x="0" y="4497634"/>
                </a:lnTo>
                <a:lnTo>
                  <a:pt x="0" y="0"/>
                </a:lnTo>
                <a:close/>
              </a:path>
            </a:pathLst>
          </a:custGeom>
          <a:blipFill>
            <a:blip r:embed="rId2"/>
            <a:stretch>
              <a:fillRect/>
            </a:stretch>
          </a:blipFill>
        </p:spPr>
      </p:sp>
      <p:sp>
        <p:nvSpPr>
          <p:cNvPr id="3" name="TextBox 3"/>
          <p:cNvSpPr txBox="1"/>
          <p:nvPr/>
        </p:nvSpPr>
        <p:spPr>
          <a:xfrm>
            <a:off x="1028700" y="613323"/>
            <a:ext cx="8229600" cy="4530177"/>
          </a:xfrm>
          <a:prstGeom prst="rect">
            <a:avLst/>
          </a:prstGeom>
        </p:spPr>
        <p:txBody>
          <a:bodyPr lIns="0" tIns="0" rIns="0" bIns="0" rtlCol="0" anchor="t">
            <a:spAutoFit/>
          </a:bodyPr>
          <a:lstStyle/>
          <a:p>
            <a:pPr algn="ctr">
              <a:lnSpc>
                <a:spcPts val="5980"/>
              </a:lnSpc>
              <a:spcBef>
                <a:spcPct val="0"/>
              </a:spcBef>
            </a:pPr>
            <a:r>
              <a:rPr lang="en-US" sz="4271" b="1">
                <a:solidFill>
                  <a:srgbClr val="000000"/>
                </a:solidFill>
                <a:latin typeface="AC Feel Free"/>
                <a:ea typeface="AC Feel Free"/>
                <a:cs typeface="AC Feel Free"/>
                <a:sym typeface="AC Feel Free"/>
              </a:rPr>
              <a:t>Και τόσοι άλλοι υπάρχουν, που με θάρρος, θέληση και δύναμη δεν τα παράτησαν ποτέ και κατάφεραν να φτάσουν πολύ ψηλά.»</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741074" y="4246080"/>
            <a:ext cx="8517226" cy="4641888"/>
          </a:xfrm>
          <a:custGeom>
            <a:avLst/>
            <a:gdLst/>
            <a:ahLst/>
            <a:cxnLst/>
            <a:rect l="l" t="t" r="r" b="b"/>
            <a:pathLst>
              <a:path w="8517226" h="4641888">
                <a:moveTo>
                  <a:pt x="0" y="0"/>
                </a:moveTo>
                <a:lnTo>
                  <a:pt x="8517226" y="0"/>
                </a:lnTo>
                <a:lnTo>
                  <a:pt x="8517226" y="4641888"/>
                </a:lnTo>
                <a:lnTo>
                  <a:pt x="0" y="4641888"/>
                </a:lnTo>
                <a:lnTo>
                  <a:pt x="0" y="0"/>
                </a:lnTo>
                <a:close/>
              </a:path>
            </a:pathLst>
          </a:custGeom>
          <a:blipFill>
            <a:blip r:embed="rId2"/>
            <a:stretch>
              <a:fillRect/>
            </a:stretch>
          </a:blipFill>
        </p:spPr>
      </p:sp>
      <p:sp>
        <p:nvSpPr>
          <p:cNvPr id="3" name="TextBox 3"/>
          <p:cNvSpPr txBox="1"/>
          <p:nvPr/>
        </p:nvSpPr>
        <p:spPr>
          <a:xfrm>
            <a:off x="-143813" y="140567"/>
            <a:ext cx="10287000" cy="3136818"/>
          </a:xfrm>
          <a:prstGeom prst="rect">
            <a:avLst/>
          </a:prstGeom>
        </p:spPr>
        <p:txBody>
          <a:bodyPr lIns="0" tIns="0" rIns="0" bIns="0" rtlCol="0" anchor="t">
            <a:spAutoFit/>
          </a:bodyPr>
          <a:lstStyle/>
          <a:p>
            <a:pPr algn="ctr">
              <a:lnSpc>
                <a:spcPts val="8229"/>
              </a:lnSpc>
              <a:spcBef>
                <a:spcPct val="0"/>
              </a:spcBef>
            </a:pPr>
            <a:r>
              <a:rPr lang="en-US" sz="5878">
                <a:solidFill>
                  <a:srgbClr val="434A59"/>
                </a:solidFill>
                <a:latin typeface="AC Feel Free"/>
                <a:ea typeface="AC Feel Free"/>
                <a:cs typeface="AC Feel Free"/>
                <a:sym typeface="AC Feel Free"/>
              </a:rPr>
              <a:t>Μια ημέρα για σεβασμό,κατανόηση και αποδοχή</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TextBox 2"/>
          <p:cNvSpPr txBox="1"/>
          <p:nvPr/>
        </p:nvSpPr>
        <p:spPr>
          <a:xfrm>
            <a:off x="1028700" y="1311549"/>
            <a:ext cx="8229600" cy="7540077"/>
          </a:xfrm>
          <a:prstGeom prst="rect">
            <a:avLst/>
          </a:prstGeom>
        </p:spPr>
        <p:txBody>
          <a:bodyPr lIns="0" tIns="0" rIns="0" bIns="0" rtlCol="0" anchor="t">
            <a:spAutoFit/>
          </a:bodyPr>
          <a:lstStyle/>
          <a:p>
            <a:pPr algn="ctr">
              <a:lnSpc>
                <a:spcPts val="5980"/>
              </a:lnSpc>
              <a:spcBef>
                <a:spcPct val="0"/>
              </a:spcBef>
            </a:pPr>
            <a:r>
              <a:rPr lang="en-US" sz="4271" b="1">
                <a:solidFill>
                  <a:srgbClr val="000000"/>
                </a:solidFill>
                <a:latin typeface="AC Feel Free"/>
                <a:ea typeface="AC Feel Free"/>
                <a:cs typeface="AC Feel Free"/>
                <a:sym typeface="AC Feel Free"/>
              </a:rPr>
              <a:t>Όλοι είμαστε διαφορετικοί, με διαφορετικές ικανότητες και τρόπους να βλέπουμε τον κόσμο. Αλλά όλοι μπορούμε να γίνουμε φίλοι, να βοηθάμε ο ένας τον άλλον και να μαθαίνουμε ο ένας από τον άλλον.»</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1965021" y="842286"/>
            <a:ext cx="6356958" cy="4775665"/>
          </a:xfrm>
          <a:custGeom>
            <a:avLst/>
            <a:gdLst/>
            <a:ahLst/>
            <a:cxnLst/>
            <a:rect l="l" t="t" r="r" b="b"/>
            <a:pathLst>
              <a:path w="6356958" h="4775665">
                <a:moveTo>
                  <a:pt x="0" y="0"/>
                </a:moveTo>
                <a:lnTo>
                  <a:pt x="6356958" y="0"/>
                </a:lnTo>
                <a:lnTo>
                  <a:pt x="6356958" y="4775664"/>
                </a:lnTo>
                <a:lnTo>
                  <a:pt x="0" y="4775664"/>
                </a:lnTo>
                <a:lnTo>
                  <a:pt x="0" y="0"/>
                </a:lnTo>
                <a:close/>
              </a:path>
            </a:pathLst>
          </a:custGeom>
          <a:blipFill>
            <a:blip r:embed="rId2"/>
            <a:stretch>
              <a:fillRect/>
            </a:stretch>
          </a:blipFill>
        </p:spPr>
      </p:sp>
      <p:sp>
        <p:nvSpPr>
          <p:cNvPr id="3" name="TextBox 3"/>
          <p:cNvSpPr txBox="1"/>
          <p:nvPr/>
        </p:nvSpPr>
        <p:spPr>
          <a:xfrm>
            <a:off x="970688" y="6584589"/>
            <a:ext cx="8733979" cy="2272752"/>
          </a:xfrm>
          <a:prstGeom prst="rect">
            <a:avLst/>
          </a:prstGeom>
        </p:spPr>
        <p:txBody>
          <a:bodyPr lIns="0" tIns="0" rIns="0" bIns="0" rtlCol="0" anchor="t">
            <a:spAutoFit/>
          </a:bodyPr>
          <a:lstStyle/>
          <a:p>
            <a:pPr algn="ctr">
              <a:lnSpc>
                <a:spcPts val="5980"/>
              </a:lnSpc>
            </a:pPr>
            <a:r>
              <a:rPr lang="en-US" sz="4271">
                <a:solidFill>
                  <a:srgbClr val="000000"/>
                </a:solidFill>
                <a:latin typeface="AC Feel Free"/>
                <a:ea typeface="AC Feel Free"/>
                <a:cs typeface="AC Feel Free"/>
                <a:sym typeface="AC Feel Free"/>
              </a:rPr>
              <a:t>Σας ευχαριστούμε!</a:t>
            </a:r>
          </a:p>
          <a:p>
            <a:pPr algn="ctr">
              <a:lnSpc>
                <a:spcPts val="5980"/>
              </a:lnSpc>
            </a:pPr>
            <a:endParaRPr lang="en-US" sz="4271">
              <a:solidFill>
                <a:srgbClr val="000000"/>
              </a:solidFill>
              <a:latin typeface="AC Feel Free"/>
              <a:ea typeface="AC Feel Free"/>
              <a:cs typeface="AC Feel Free"/>
              <a:sym typeface="AC Feel Free"/>
            </a:endParaRPr>
          </a:p>
          <a:p>
            <a:pPr algn="ctr">
              <a:lnSpc>
                <a:spcPts val="5980"/>
              </a:lnSpc>
              <a:spcBef>
                <a:spcPct val="0"/>
              </a:spcBef>
            </a:pPr>
            <a:r>
              <a:rPr lang="en-US" sz="4271">
                <a:solidFill>
                  <a:srgbClr val="000000"/>
                </a:solidFill>
                <a:latin typeface="AC Feel Free"/>
                <a:ea typeface="AC Feel Free"/>
                <a:cs typeface="AC Feel Free"/>
                <a:sym typeface="AC Feel Free"/>
              </a:rPr>
              <a:t>Δημοτικό Σχολείο Ερυθρών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1829379" y="6384243"/>
            <a:ext cx="6950969" cy="3734706"/>
          </a:xfrm>
          <a:custGeom>
            <a:avLst/>
            <a:gdLst/>
            <a:ahLst/>
            <a:cxnLst/>
            <a:rect l="l" t="t" r="r" b="b"/>
            <a:pathLst>
              <a:path w="6950969" h="3734706">
                <a:moveTo>
                  <a:pt x="0" y="0"/>
                </a:moveTo>
                <a:lnTo>
                  <a:pt x="6950969" y="0"/>
                </a:lnTo>
                <a:lnTo>
                  <a:pt x="6950969" y="3734706"/>
                </a:lnTo>
                <a:lnTo>
                  <a:pt x="0" y="3734706"/>
                </a:lnTo>
                <a:lnTo>
                  <a:pt x="0" y="0"/>
                </a:lnTo>
                <a:close/>
              </a:path>
            </a:pathLst>
          </a:custGeom>
          <a:blipFill>
            <a:blip r:embed="rId2"/>
            <a:stretch>
              <a:fillRect t="-11926" b="-11926"/>
            </a:stretch>
          </a:blipFill>
        </p:spPr>
      </p:sp>
      <p:sp>
        <p:nvSpPr>
          <p:cNvPr id="3" name="TextBox 3"/>
          <p:cNvSpPr txBox="1"/>
          <p:nvPr/>
        </p:nvSpPr>
        <p:spPr>
          <a:xfrm>
            <a:off x="0" y="941429"/>
            <a:ext cx="10287000" cy="2915837"/>
          </a:xfrm>
          <a:prstGeom prst="rect">
            <a:avLst/>
          </a:prstGeom>
        </p:spPr>
        <p:txBody>
          <a:bodyPr lIns="0" tIns="0" rIns="0" bIns="0" rtlCol="0" anchor="t">
            <a:spAutoFit/>
          </a:bodyPr>
          <a:lstStyle/>
          <a:p>
            <a:pPr algn="ctr">
              <a:lnSpc>
                <a:spcPts val="5709"/>
              </a:lnSpc>
              <a:spcBef>
                <a:spcPct val="0"/>
              </a:spcBef>
            </a:pPr>
            <a:r>
              <a:rPr lang="en-US" sz="4078" b="1">
                <a:solidFill>
                  <a:srgbClr val="000000"/>
                </a:solidFill>
                <a:latin typeface="AC Feel Free"/>
                <a:ea typeface="AC Feel Free"/>
                <a:cs typeface="AC Feel Free"/>
                <a:sym typeface="AC Feel Free"/>
              </a:rPr>
              <a:t>Η Γενική Συνέλευση του ΟΗΕ, το 1992, ανακήρυξε την 3η Δεκεμβρίου ως Παγκόσμια Ημέρα Ατόμων με Αναπηρία</a:t>
            </a:r>
          </a:p>
        </p:txBody>
      </p:sp>
      <p:sp>
        <p:nvSpPr>
          <p:cNvPr id="4" name="TextBox 4"/>
          <p:cNvSpPr txBox="1"/>
          <p:nvPr/>
        </p:nvSpPr>
        <p:spPr>
          <a:xfrm>
            <a:off x="0" y="4288536"/>
            <a:ext cx="10287000" cy="1909361"/>
          </a:xfrm>
          <a:prstGeom prst="rect">
            <a:avLst/>
          </a:prstGeom>
        </p:spPr>
        <p:txBody>
          <a:bodyPr lIns="0" tIns="0" rIns="0" bIns="0" rtlCol="0" anchor="t">
            <a:spAutoFit/>
          </a:bodyPr>
          <a:lstStyle/>
          <a:p>
            <a:pPr algn="ctr">
              <a:lnSpc>
                <a:spcPts val="5009"/>
              </a:lnSpc>
              <a:spcBef>
                <a:spcPct val="0"/>
              </a:spcBef>
            </a:pPr>
            <a:r>
              <a:rPr lang="en-US" sz="3578" b="1">
                <a:solidFill>
                  <a:srgbClr val="000000"/>
                </a:solidFill>
                <a:latin typeface="AC Feel Free"/>
                <a:ea typeface="AC Feel Free"/>
                <a:cs typeface="AC Feel Free"/>
                <a:sym typeface="AC Feel Free"/>
              </a:rPr>
              <a:t>Είναι μια μέρα που μας υπενθυμίζει τη διασφάλιση της ισότιμης πρόσβασης όλων των μαθητών στην εκπαίδευση,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221684" y="5103378"/>
            <a:ext cx="4154922" cy="4154922"/>
          </a:xfrm>
          <a:custGeom>
            <a:avLst/>
            <a:gdLst/>
            <a:ahLst/>
            <a:cxnLst/>
            <a:rect l="l" t="t" r="r" b="b"/>
            <a:pathLst>
              <a:path w="4154922" h="4154922">
                <a:moveTo>
                  <a:pt x="0" y="0"/>
                </a:moveTo>
                <a:lnTo>
                  <a:pt x="4154921" y="0"/>
                </a:lnTo>
                <a:lnTo>
                  <a:pt x="4154921" y="4154922"/>
                </a:lnTo>
                <a:lnTo>
                  <a:pt x="0" y="4154922"/>
                </a:lnTo>
                <a:lnTo>
                  <a:pt x="0" y="0"/>
                </a:lnTo>
                <a:close/>
              </a:path>
            </a:pathLst>
          </a:custGeom>
          <a:blipFill>
            <a:blip r:embed="rId2"/>
            <a:stretch>
              <a:fillRect/>
            </a:stretch>
          </a:blipFill>
        </p:spPr>
      </p:sp>
      <p:sp>
        <p:nvSpPr>
          <p:cNvPr id="3" name="Freeform 3"/>
          <p:cNvSpPr/>
          <p:nvPr/>
        </p:nvSpPr>
        <p:spPr>
          <a:xfrm>
            <a:off x="4575329" y="3727587"/>
            <a:ext cx="5382487" cy="4068159"/>
          </a:xfrm>
          <a:custGeom>
            <a:avLst/>
            <a:gdLst/>
            <a:ahLst/>
            <a:cxnLst/>
            <a:rect l="l" t="t" r="r" b="b"/>
            <a:pathLst>
              <a:path w="5382487" h="4068159">
                <a:moveTo>
                  <a:pt x="0" y="0"/>
                </a:moveTo>
                <a:lnTo>
                  <a:pt x="5382487" y="0"/>
                </a:lnTo>
                <a:lnTo>
                  <a:pt x="5382487" y="4068159"/>
                </a:lnTo>
                <a:lnTo>
                  <a:pt x="0" y="4068159"/>
                </a:lnTo>
                <a:lnTo>
                  <a:pt x="0" y="0"/>
                </a:lnTo>
                <a:close/>
              </a:path>
            </a:pathLst>
          </a:custGeom>
          <a:blipFill>
            <a:blip r:embed="rId3"/>
            <a:stretch>
              <a:fillRect/>
            </a:stretch>
          </a:blipFill>
        </p:spPr>
      </p:sp>
      <p:sp>
        <p:nvSpPr>
          <p:cNvPr id="4" name="TextBox 4"/>
          <p:cNvSpPr txBox="1"/>
          <p:nvPr/>
        </p:nvSpPr>
        <p:spPr>
          <a:xfrm>
            <a:off x="0" y="313160"/>
            <a:ext cx="8214278" cy="3032509"/>
          </a:xfrm>
          <a:prstGeom prst="rect">
            <a:avLst/>
          </a:prstGeom>
        </p:spPr>
        <p:txBody>
          <a:bodyPr lIns="0" tIns="0" rIns="0" bIns="0" rtlCol="0" anchor="t">
            <a:spAutoFit/>
          </a:bodyPr>
          <a:lstStyle/>
          <a:p>
            <a:pPr algn="ctr">
              <a:lnSpc>
                <a:spcPts val="5980"/>
              </a:lnSpc>
              <a:spcBef>
                <a:spcPct val="0"/>
              </a:spcBef>
            </a:pPr>
            <a:r>
              <a:rPr lang="en-US" sz="4271" b="1">
                <a:solidFill>
                  <a:srgbClr val="000000"/>
                </a:solidFill>
                <a:latin typeface="AC Feel Free"/>
                <a:ea typeface="AC Feel Free"/>
                <a:cs typeface="AC Feel Free"/>
                <a:sym typeface="AC Feel Free"/>
              </a:rPr>
              <a:t>Κάποιοι μπορεί να έχουμε προσωρινές ή μόνιμες… </a:t>
            </a:r>
          </a:p>
          <a:p>
            <a:pPr algn="ctr">
              <a:lnSpc>
                <a:spcPts val="5980"/>
              </a:lnSpc>
              <a:spcBef>
                <a:spcPct val="0"/>
              </a:spcBef>
            </a:pPr>
            <a:r>
              <a:rPr lang="en-US" sz="4271" b="1">
                <a:solidFill>
                  <a:srgbClr val="000000"/>
                </a:solidFill>
                <a:latin typeface="AC Feel Free"/>
                <a:ea typeface="AC Feel Free"/>
                <a:cs typeface="AC Feel Free"/>
                <a:sym typeface="AC Feel Free"/>
              </a:rPr>
              <a:t>  Κινητικές Δυσκολίες</a:t>
            </a:r>
          </a:p>
          <a:p>
            <a:pPr algn="ctr">
              <a:lnSpc>
                <a:spcPts val="5980"/>
              </a:lnSpc>
              <a:spcBef>
                <a:spcPct val="0"/>
              </a:spcBef>
            </a:pPr>
            <a:endParaRPr lang="en-US" sz="4271" b="1">
              <a:solidFill>
                <a:srgbClr val="000000"/>
              </a:solidFill>
              <a:latin typeface="AC Feel Free"/>
              <a:ea typeface="AC Feel Free"/>
              <a:cs typeface="AC Feel Free"/>
              <a:sym typeface="AC Feel Free"/>
            </a:endParaRPr>
          </a:p>
        </p:txBody>
      </p:sp>
      <p:sp>
        <p:nvSpPr>
          <p:cNvPr id="5" name="TextBox 5"/>
          <p:cNvSpPr txBox="1"/>
          <p:nvPr/>
        </p:nvSpPr>
        <p:spPr>
          <a:xfrm>
            <a:off x="221684" y="9105900"/>
            <a:ext cx="7172284" cy="902252"/>
          </a:xfrm>
          <a:prstGeom prst="rect">
            <a:avLst/>
          </a:prstGeom>
        </p:spPr>
        <p:txBody>
          <a:bodyPr lIns="0" tIns="0" rIns="0" bIns="0" rtlCol="0" anchor="t">
            <a:spAutoFit/>
          </a:bodyPr>
          <a:lstStyle/>
          <a:p>
            <a:pPr algn="ctr">
              <a:lnSpc>
                <a:spcPts val="6969"/>
              </a:lnSpc>
              <a:spcBef>
                <a:spcPct val="0"/>
              </a:spcBef>
            </a:pPr>
            <a:r>
              <a:rPr lang="en-US" sz="4978">
                <a:solidFill>
                  <a:srgbClr val="000000"/>
                </a:solidFill>
                <a:latin typeface="AC Feel Free"/>
                <a:ea typeface="AC Feel Free"/>
                <a:cs typeface="AC Feel Free"/>
                <a:sym typeface="AC Feel Free"/>
              </a:rPr>
              <a:t>Τραυματίστηκα</a:t>
            </a:r>
          </a:p>
        </p:txBody>
      </p:sp>
      <p:sp>
        <p:nvSpPr>
          <p:cNvPr id="6" name="TextBox 6"/>
          <p:cNvSpPr txBox="1"/>
          <p:nvPr/>
        </p:nvSpPr>
        <p:spPr>
          <a:xfrm>
            <a:off x="3520702" y="2959956"/>
            <a:ext cx="6437114" cy="767632"/>
          </a:xfrm>
          <a:prstGeom prst="rect">
            <a:avLst/>
          </a:prstGeom>
        </p:spPr>
        <p:txBody>
          <a:bodyPr lIns="0" tIns="0" rIns="0" bIns="0" rtlCol="0" anchor="t">
            <a:spAutoFit/>
          </a:bodyPr>
          <a:lstStyle/>
          <a:p>
            <a:pPr algn="ctr">
              <a:lnSpc>
                <a:spcPts val="5989"/>
              </a:lnSpc>
              <a:spcBef>
                <a:spcPct val="0"/>
              </a:spcBef>
            </a:pPr>
            <a:r>
              <a:rPr lang="en-US" sz="4278">
                <a:solidFill>
                  <a:srgbClr val="FF3131"/>
                </a:solidFill>
                <a:latin typeface="AC Feel Free"/>
                <a:ea typeface="AC Feel Free"/>
                <a:cs typeface="AC Feel Free"/>
                <a:sym typeface="AC Feel Free"/>
              </a:rPr>
              <a:t>Εγώ γεννήθηκα έτσι</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0" y="3542520"/>
            <a:ext cx="4725616" cy="4481680"/>
          </a:xfrm>
          <a:custGeom>
            <a:avLst/>
            <a:gdLst/>
            <a:ahLst/>
            <a:cxnLst/>
            <a:rect l="l" t="t" r="r" b="b"/>
            <a:pathLst>
              <a:path w="4725616" h="4481680">
                <a:moveTo>
                  <a:pt x="0" y="0"/>
                </a:moveTo>
                <a:lnTo>
                  <a:pt x="4725616" y="0"/>
                </a:lnTo>
                <a:lnTo>
                  <a:pt x="4725616" y="4481680"/>
                </a:lnTo>
                <a:lnTo>
                  <a:pt x="0" y="4481680"/>
                </a:lnTo>
                <a:lnTo>
                  <a:pt x="0" y="0"/>
                </a:lnTo>
                <a:close/>
              </a:path>
            </a:pathLst>
          </a:custGeom>
          <a:blipFill>
            <a:blip r:embed="rId2"/>
            <a:stretch>
              <a:fillRect l="-25144" t="-20658" r="-27428"/>
            </a:stretch>
          </a:blipFill>
        </p:spPr>
      </p:sp>
      <p:sp>
        <p:nvSpPr>
          <p:cNvPr id="3" name="TextBox 3"/>
          <p:cNvSpPr txBox="1"/>
          <p:nvPr/>
        </p:nvSpPr>
        <p:spPr>
          <a:xfrm>
            <a:off x="1368903" y="336761"/>
            <a:ext cx="7014270" cy="843367"/>
          </a:xfrm>
          <a:prstGeom prst="rect">
            <a:avLst/>
          </a:prstGeom>
        </p:spPr>
        <p:txBody>
          <a:bodyPr lIns="0" tIns="0" rIns="0" bIns="0" rtlCol="0" anchor="t">
            <a:spAutoFit/>
          </a:bodyPr>
          <a:lstStyle/>
          <a:p>
            <a:pPr algn="ctr">
              <a:lnSpc>
                <a:spcPts val="6540"/>
              </a:lnSpc>
              <a:spcBef>
                <a:spcPct val="0"/>
              </a:spcBef>
            </a:pPr>
            <a:r>
              <a:rPr lang="en-US" sz="4671" b="1">
                <a:solidFill>
                  <a:srgbClr val="000000"/>
                </a:solidFill>
                <a:latin typeface="AC Feel Free"/>
                <a:ea typeface="AC Feel Free"/>
                <a:cs typeface="AC Feel Free"/>
                <a:sym typeface="AC Feel Free"/>
              </a:rPr>
              <a:t>Προβλήματα όρασης</a:t>
            </a:r>
          </a:p>
        </p:txBody>
      </p:sp>
      <p:sp>
        <p:nvSpPr>
          <p:cNvPr id="4" name="TextBox 4"/>
          <p:cNvSpPr txBox="1"/>
          <p:nvPr/>
        </p:nvSpPr>
        <p:spPr>
          <a:xfrm>
            <a:off x="4499302" y="1513279"/>
            <a:ext cx="5787698" cy="8160329"/>
          </a:xfrm>
          <a:prstGeom prst="rect">
            <a:avLst/>
          </a:prstGeom>
        </p:spPr>
        <p:txBody>
          <a:bodyPr lIns="0" tIns="0" rIns="0" bIns="0" rtlCol="0" anchor="t">
            <a:spAutoFit/>
          </a:bodyPr>
          <a:lstStyle/>
          <a:p>
            <a:pPr algn="ctr">
              <a:lnSpc>
                <a:spcPts val="4343"/>
              </a:lnSpc>
              <a:spcBef>
                <a:spcPct val="0"/>
              </a:spcBef>
            </a:pPr>
            <a:r>
              <a:rPr lang="en-US" sz="3102" b="1">
                <a:solidFill>
                  <a:srgbClr val="000000"/>
                </a:solidFill>
                <a:latin typeface="AC Feel Free"/>
                <a:ea typeface="AC Feel Free"/>
                <a:cs typeface="AC Feel Free"/>
                <a:sym typeface="AC Feel Free"/>
              </a:rPr>
              <a:t>Γεννήθηκα χωρίς όραση.  Για  να μετακινούμαι χρησιμοποιώ το λευκό μου μπαστούνι και τον σκύλο βοηθό μου. Έτσι ξέρω πότε πρέπει να στρίψω, να σταματήσω, να ανέβω ή να κατέβω.</a:t>
            </a:r>
          </a:p>
          <a:p>
            <a:pPr algn="ctr">
              <a:lnSpc>
                <a:spcPts val="4343"/>
              </a:lnSpc>
              <a:spcBef>
                <a:spcPct val="0"/>
              </a:spcBef>
            </a:pPr>
            <a:r>
              <a:rPr lang="en-US" sz="3102" b="1">
                <a:solidFill>
                  <a:srgbClr val="000000"/>
                </a:solidFill>
                <a:latin typeface="AC Feel Free"/>
                <a:ea typeface="AC Feel Free"/>
                <a:cs typeface="AC Feel Free"/>
                <a:sym typeface="AC Feel Free"/>
              </a:rPr>
              <a:t>Μου αρέσει να κάνω τα ίδια πράγματα με εσάς!</a:t>
            </a:r>
          </a:p>
          <a:p>
            <a:pPr algn="ctr">
              <a:lnSpc>
                <a:spcPts val="4343"/>
              </a:lnSpc>
              <a:spcBef>
                <a:spcPct val="0"/>
              </a:spcBef>
            </a:pPr>
            <a:r>
              <a:rPr lang="en-US" sz="3102" b="1">
                <a:solidFill>
                  <a:srgbClr val="000000"/>
                </a:solidFill>
                <a:latin typeface="AC Feel Free"/>
                <a:ea typeface="AC Feel Free"/>
                <a:cs typeface="AC Feel Free"/>
                <a:sym typeface="AC Feel Free"/>
              </a:rPr>
              <a:t>Επειδή δεν μπορώ να δω, χρησιμοποιώ ειδικά βιβλία και τετράδια αφής.</a:t>
            </a:r>
          </a:p>
          <a:p>
            <a:pPr algn="ctr">
              <a:lnSpc>
                <a:spcPts val="4343"/>
              </a:lnSpc>
              <a:spcBef>
                <a:spcPct val="0"/>
              </a:spcBef>
            </a:pPr>
            <a:endParaRPr lang="en-US" sz="3102" b="1">
              <a:solidFill>
                <a:srgbClr val="000000"/>
              </a:solidFill>
              <a:latin typeface="AC Feel Free"/>
              <a:ea typeface="AC Feel Free"/>
              <a:cs typeface="AC Feel Free"/>
              <a:sym typeface="AC Feel Free"/>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822960" y="3364738"/>
            <a:ext cx="8564389" cy="5926688"/>
          </a:xfrm>
          <a:custGeom>
            <a:avLst/>
            <a:gdLst/>
            <a:ahLst/>
            <a:cxnLst/>
            <a:rect l="l" t="t" r="r" b="b"/>
            <a:pathLst>
              <a:path w="8564389" h="5926688">
                <a:moveTo>
                  <a:pt x="0" y="0"/>
                </a:moveTo>
                <a:lnTo>
                  <a:pt x="8564389" y="0"/>
                </a:lnTo>
                <a:lnTo>
                  <a:pt x="8564389" y="5926687"/>
                </a:lnTo>
                <a:lnTo>
                  <a:pt x="0" y="5926687"/>
                </a:lnTo>
                <a:lnTo>
                  <a:pt x="0" y="0"/>
                </a:lnTo>
                <a:close/>
              </a:path>
            </a:pathLst>
          </a:custGeom>
          <a:blipFill>
            <a:blip r:embed="rId2"/>
            <a:stretch>
              <a:fillRect/>
            </a:stretch>
          </a:blipFill>
        </p:spPr>
      </p:sp>
      <p:sp>
        <p:nvSpPr>
          <p:cNvPr id="3" name="TextBox 3"/>
          <p:cNvSpPr txBox="1"/>
          <p:nvPr/>
        </p:nvSpPr>
        <p:spPr>
          <a:xfrm>
            <a:off x="822960" y="77300"/>
            <a:ext cx="8229600" cy="2272752"/>
          </a:xfrm>
          <a:prstGeom prst="rect">
            <a:avLst/>
          </a:prstGeom>
        </p:spPr>
        <p:txBody>
          <a:bodyPr lIns="0" tIns="0" rIns="0" bIns="0" rtlCol="0" anchor="t">
            <a:spAutoFit/>
          </a:bodyPr>
          <a:lstStyle/>
          <a:p>
            <a:pPr algn="ctr">
              <a:lnSpc>
                <a:spcPts val="5980"/>
              </a:lnSpc>
              <a:spcBef>
                <a:spcPct val="0"/>
              </a:spcBef>
            </a:pPr>
            <a:r>
              <a:rPr lang="en-US" sz="4271" b="1">
                <a:solidFill>
                  <a:srgbClr val="000000"/>
                </a:solidFill>
                <a:latin typeface="AC Feel Free"/>
                <a:ea typeface="AC Feel Free"/>
                <a:cs typeface="AC Feel Free"/>
                <a:sym typeface="AC Feel Free"/>
              </a:rPr>
              <a:t>Αυτό είναι το αλφαβητάριό μου και διαβάζω με την αφή..</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2497708" y="1409700"/>
            <a:ext cx="5388992" cy="5154843"/>
          </a:xfrm>
          <a:custGeom>
            <a:avLst/>
            <a:gdLst/>
            <a:ahLst/>
            <a:cxnLst/>
            <a:rect l="l" t="t" r="r" b="b"/>
            <a:pathLst>
              <a:path w="5460014" h="5728205">
                <a:moveTo>
                  <a:pt x="0" y="0"/>
                </a:moveTo>
                <a:lnTo>
                  <a:pt x="5460013" y="0"/>
                </a:lnTo>
                <a:lnTo>
                  <a:pt x="5460013" y="5728206"/>
                </a:lnTo>
                <a:lnTo>
                  <a:pt x="0" y="5728206"/>
                </a:lnTo>
                <a:lnTo>
                  <a:pt x="0" y="0"/>
                </a:lnTo>
                <a:close/>
              </a:path>
            </a:pathLst>
          </a:custGeom>
          <a:blipFill>
            <a:blip r:embed="rId2"/>
            <a:stretch>
              <a:fillRect t="-12303" r="-375" b="-2001"/>
            </a:stretch>
          </a:blipFill>
        </p:spPr>
      </p:sp>
      <p:sp>
        <p:nvSpPr>
          <p:cNvPr id="3" name="TextBox 3"/>
          <p:cNvSpPr txBox="1"/>
          <p:nvPr/>
        </p:nvSpPr>
        <p:spPr>
          <a:xfrm>
            <a:off x="876301" y="68537"/>
            <a:ext cx="7265998" cy="769441"/>
          </a:xfrm>
          <a:prstGeom prst="rect">
            <a:avLst/>
          </a:prstGeom>
        </p:spPr>
        <p:txBody>
          <a:bodyPr wrap="square" lIns="0" tIns="0" rIns="0" bIns="0" rtlCol="0" anchor="t">
            <a:spAutoFit/>
          </a:bodyPr>
          <a:lstStyle/>
          <a:p>
            <a:pPr algn="ctr">
              <a:lnSpc>
                <a:spcPts val="5980"/>
              </a:lnSpc>
              <a:spcBef>
                <a:spcPct val="0"/>
              </a:spcBef>
            </a:pPr>
            <a:r>
              <a:rPr lang="en-US" sz="4271" b="1" dirty="0" err="1">
                <a:solidFill>
                  <a:srgbClr val="000000"/>
                </a:solidFill>
                <a:latin typeface="AC Feel Free"/>
                <a:ea typeface="AC Feel Free"/>
                <a:cs typeface="AC Feel Free"/>
                <a:sym typeface="AC Feel Free"/>
              </a:rPr>
              <a:t>Προ</a:t>
            </a:r>
            <a:r>
              <a:rPr lang="en-US" sz="4271" b="1" dirty="0">
                <a:solidFill>
                  <a:srgbClr val="000000"/>
                </a:solidFill>
                <a:latin typeface="AC Feel Free"/>
                <a:ea typeface="AC Feel Free"/>
                <a:cs typeface="AC Feel Free"/>
                <a:sym typeface="AC Feel Free"/>
              </a:rPr>
              <a:t>βλήματα </a:t>
            </a:r>
            <a:r>
              <a:rPr lang="en-US" sz="4271" b="1" dirty="0" smtClean="0">
                <a:solidFill>
                  <a:srgbClr val="000000"/>
                </a:solidFill>
                <a:latin typeface="AC Feel Free"/>
                <a:ea typeface="AC Feel Free"/>
                <a:cs typeface="AC Feel Free"/>
                <a:sym typeface="AC Feel Free"/>
              </a:rPr>
              <a:t>ακοής</a:t>
            </a:r>
            <a:r>
              <a:rPr lang="en-US" sz="4271" b="1" dirty="0">
                <a:solidFill>
                  <a:srgbClr val="000000"/>
                </a:solidFill>
                <a:latin typeface="AC Feel Free"/>
                <a:ea typeface="AC Feel Free"/>
                <a:cs typeface="AC Feel Free"/>
                <a:sym typeface="AC Feel Free"/>
              </a:rPr>
              <a:t>…</a:t>
            </a:r>
          </a:p>
        </p:txBody>
      </p:sp>
      <p:sp>
        <p:nvSpPr>
          <p:cNvPr id="4" name="TextBox 4"/>
          <p:cNvSpPr txBox="1"/>
          <p:nvPr/>
        </p:nvSpPr>
        <p:spPr>
          <a:xfrm>
            <a:off x="0" y="6839626"/>
            <a:ext cx="10287000" cy="3817706"/>
          </a:xfrm>
          <a:prstGeom prst="rect">
            <a:avLst/>
          </a:prstGeom>
        </p:spPr>
        <p:txBody>
          <a:bodyPr lIns="0" tIns="0" rIns="0" bIns="0" rtlCol="0" anchor="t">
            <a:spAutoFit/>
          </a:bodyPr>
          <a:lstStyle/>
          <a:p>
            <a:pPr algn="ctr">
              <a:lnSpc>
                <a:spcPts val="4300"/>
              </a:lnSpc>
              <a:spcBef>
                <a:spcPct val="0"/>
              </a:spcBef>
            </a:pPr>
            <a:r>
              <a:rPr lang="en-US" sz="3071" b="1">
                <a:solidFill>
                  <a:srgbClr val="000000"/>
                </a:solidFill>
                <a:latin typeface="AC Feel Free"/>
                <a:ea typeface="AC Feel Free"/>
                <a:cs typeface="AC Feel Free"/>
                <a:sym typeface="AC Feel Free"/>
              </a:rPr>
              <a:t>Δεν έχω ακούσει ποτέ τη φωνή μου ή τη δική σου. Γεννήθηκα χωρίς ακοή.</a:t>
            </a:r>
          </a:p>
          <a:p>
            <a:pPr algn="ctr">
              <a:lnSpc>
                <a:spcPts val="4300"/>
              </a:lnSpc>
              <a:spcBef>
                <a:spcPct val="0"/>
              </a:spcBef>
            </a:pPr>
            <a:r>
              <a:rPr lang="en-US" sz="3071" b="1">
                <a:solidFill>
                  <a:srgbClr val="000000"/>
                </a:solidFill>
                <a:latin typeface="AC Feel Free"/>
                <a:ea typeface="AC Feel Free"/>
                <a:cs typeface="AC Feel Free"/>
                <a:sym typeface="AC Feel Free"/>
              </a:rPr>
              <a:t>Δεν έχω ακούσει ποτέ τι γλώσσα μιλάμε κ πώς κελαηδούν τα πουλιά. </a:t>
            </a:r>
          </a:p>
          <a:p>
            <a:pPr algn="ctr">
              <a:lnSpc>
                <a:spcPts val="4300"/>
              </a:lnSpc>
              <a:spcBef>
                <a:spcPct val="0"/>
              </a:spcBef>
            </a:pPr>
            <a:r>
              <a:rPr lang="en-US" sz="3071" b="1">
                <a:solidFill>
                  <a:srgbClr val="000000"/>
                </a:solidFill>
                <a:latin typeface="AC Feel Free"/>
                <a:ea typeface="AC Feel Free"/>
                <a:cs typeface="AC Feel Free"/>
                <a:sym typeface="AC Feel Free"/>
              </a:rPr>
              <a:t>Για να επικοινωνώ μιλάω με νοήματα.</a:t>
            </a:r>
          </a:p>
          <a:p>
            <a:pPr algn="ctr">
              <a:lnSpc>
                <a:spcPts val="4300"/>
              </a:lnSpc>
              <a:spcBef>
                <a:spcPct val="0"/>
              </a:spcBef>
            </a:pPr>
            <a:r>
              <a:rPr lang="en-US" sz="3071" b="1">
                <a:solidFill>
                  <a:srgbClr val="000000"/>
                </a:solidFill>
                <a:latin typeface="AC Feel Free"/>
                <a:ea typeface="AC Feel Free"/>
                <a:cs typeface="AC Feel Free"/>
                <a:sym typeface="AC Feel Free"/>
              </a:rPr>
              <a:t>Έχω το  δικό μου αλφάβητο! </a:t>
            </a:r>
          </a:p>
          <a:p>
            <a:pPr algn="ctr">
              <a:lnSpc>
                <a:spcPts val="4300"/>
              </a:lnSpc>
              <a:spcBef>
                <a:spcPct val="0"/>
              </a:spcBef>
            </a:pPr>
            <a:endParaRPr lang="en-US" sz="3071" b="1">
              <a:solidFill>
                <a:srgbClr val="000000"/>
              </a:solidFill>
              <a:latin typeface="AC Feel Free"/>
              <a:ea typeface="AC Feel Free"/>
              <a:cs typeface="AC Feel Free"/>
              <a:sym typeface="AC Feel Fre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1848829" y="2370625"/>
            <a:ext cx="6467448" cy="3665606"/>
          </a:xfrm>
          <a:custGeom>
            <a:avLst/>
            <a:gdLst/>
            <a:ahLst/>
            <a:cxnLst/>
            <a:rect l="l" t="t" r="r" b="b"/>
            <a:pathLst>
              <a:path w="6467448" h="3665606">
                <a:moveTo>
                  <a:pt x="0" y="0"/>
                </a:moveTo>
                <a:lnTo>
                  <a:pt x="6467448" y="0"/>
                </a:lnTo>
                <a:lnTo>
                  <a:pt x="6467448" y="3665606"/>
                </a:lnTo>
                <a:lnTo>
                  <a:pt x="0" y="3665606"/>
                </a:lnTo>
                <a:lnTo>
                  <a:pt x="0" y="0"/>
                </a:lnTo>
                <a:close/>
              </a:path>
            </a:pathLst>
          </a:custGeom>
          <a:blipFill>
            <a:blip r:embed="rId2"/>
            <a:stretch>
              <a:fillRect l="-1017" r="-1017" b="-4354"/>
            </a:stretch>
          </a:blipFill>
        </p:spPr>
      </p:sp>
      <p:sp>
        <p:nvSpPr>
          <p:cNvPr id="3" name="TextBox 3"/>
          <p:cNvSpPr txBox="1"/>
          <p:nvPr/>
        </p:nvSpPr>
        <p:spPr>
          <a:xfrm>
            <a:off x="1028700" y="97874"/>
            <a:ext cx="8229600" cy="2272752"/>
          </a:xfrm>
          <a:prstGeom prst="rect">
            <a:avLst/>
          </a:prstGeom>
        </p:spPr>
        <p:txBody>
          <a:bodyPr lIns="0" tIns="0" rIns="0" bIns="0" rtlCol="0" anchor="t">
            <a:spAutoFit/>
          </a:bodyPr>
          <a:lstStyle/>
          <a:p>
            <a:pPr algn="ctr">
              <a:lnSpc>
                <a:spcPts val="5980"/>
              </a:lnSpc>
              <a:spcBef>
                <a:spcPct val="0"/>
              </a:spcBef>
            </a:pPr>
            <a:r>
              <a:rPr lang="en-US" sz="4271" b="1">
                <a:solidFill>
                  <a:srgbClr val="000000"/>
                </a:solidFill>
                <a:latin typeface="AC Feel Free"/>
                <a:ea typeface="AC Feel Free"/>
                <a:cs typeface="AC Feel Free"/>
                <a:sym typeface="AC Feel Free"/>
              </a:rPr>
              <a:t>«Άτομα που σκέφτονται και επικοινωνούν με διαφορετικό τρόπο»</a:t>
            </a:r>
          </a:p>
        </p:txBody>
      </p:sp>
      <p:sp>
        <p:nvSpPr>
          <p:cNvPr id="4" name="TextBox 4"/>
          <p:cNvSpPr txBox="1"/>
          <p:nvPr/>
        </p:nvSpPr>
        <p:spPr>
          <a:xfrm>
            <a:off x="185166" y="6312788"/>
            <a:ext cx="9911334" cy="3707511"/>
          </a:xfrm>
          <a:prstGeom prst="rect">
            <a:avLst/>
          </a:prstGeom>
        </p:spPr>
        <p:txBody>
          <a:bodyPr wrap="square" lIns="0" tIns="0" rIns="0" bIns="0" rtlCol="0" anchor="t">
            <a:spAutoFit/>
          </a:bodyPr>
          <a:lstStyle/>
          <a:p>
            <a:pPr algn="ctr">
              <a:lnSpc>
                <a:spcPts val="3600"/>
              </a:lnSpc>
              <a:spcBef>
                <a:spcPct val="0"/>
              </a:spcBef>
            </a:pPr>
            <a:r>
              <a:rPr lang="en-US" sz="2571" b="1" dirty="0">
                <a:solidFill>
                  <a:srgbClr val="000000"/>
                </a:solidFill>
                <a:latin typeface="AC Feel Free"/>
                <a:ea typeface="AC Feel Free"/>
                <a:cs typeface="AC Feel Free"/>
                <a:sym typeface="AC Feel Free"/>
              </a:rPr>
              <a:t>«</a:t>
            </a:r>
            <a:r>
              <a:rPr lang="en-US" sz="2571" b="1" dirty="0" err="1">
                <a:solidFill>
                  <a:srgbClr val="000000"/>
                </a:solidFill>
                <a:latin typeface="AC Feel Free"/>
                <a:ea typeface="AC Feel Free"/>
                <a:cs typeface="AC Feel Free"/>
                <a:sym typeface="AC Feel Free"/>
              </a:rPr>
              <a:t>Μερικές</a:t>
            </a:r>
            <a:r>
              <a:rPr lang="en-US" sz="2571" b="1" dirty="0">
                <a:solidFill>
                  <a:srgbClr val="000000"/>
                </a:solidFill>
                <a:latin typeface="AC Feel Free"/>
                <a:ea typeface="AC Feel Free"/>
                <a:cs typeface="AC Feel Free"/>
                <a:sym typeface="AC Feel Free"/>
              </a:rPr>
              <a:t> </a:t>
            </a:r>
            <a:r>
              <a:rPr lang="en-US" sz="2571" b="1" dirty="0" err="1">
                <a:solidFill>
                  <a:srgbClr val="000000"/>
                </a:solidFill>
                <a:latin typeface="AC Feel Free"/>
                <a:ea typeface="AC Feel Free"/>
                <a:cs typeface="AC Feel Free"/>
                <a:sym typeface="AC Feel Free"/>
              </a:rPr>
              <a:t>φορές</a:t>
            </a:r>
            <a:r>
              <a:rPr lang="en-US" sz="2571" b="1" dirty="0">
                <a:solidFill>
                  <a:srgbClr val="000000"/>
                </a:solidFill>
                <a:latin typeface="AC Feel Free"/>
                <a:ea typeface="AC Feel Free"/>
                <a:cs typeface="AC Feel Free"/>
                <a:sym typeface="AC Feel Free"/>
              </a:rPr>
              <a:t> </a:t>
            </a:r>
            <a:r>
              <a:rPr lang="en-US" sz="2571" b="1" dirty="0" err="1">
                <a:solidFill>
                  <a:srgbClr val="000000"/>
                </a:solidFill>
                <a:latin typeface="AC Feel Free"/>
                <a:ea typeface="AC Feel Free"/>
                <a:cs typeface="AC Feel Free"/>
                <a:sym typeface="AC Feel Free"/>
              </a:rPr>
              <a:t>χρειάζομ</a:t>
            </a:r>
            <a:r>
              <a:rPr lang="en-US" sz="2571" b="1" dirty="0">
                <a:solidFill>
                  <a:srgbClr val="000000"/>
                </a:solidFill>
                <a:latin typeface="AC Feel Free"/>
                <a:ea typeface="AC Feel Free"/>
                <a:cs typeface="AC Feel Free"/>
                <a:sym typeface="AC Feel Free"/>
              </a:rPr>
              <a:t>αι λίγο παραπάνω χρόνο για να καταλάβω ή να απαντήσω.</a:t>
            </a:r>
          </a:p>
          <a:p>
            <a:pPr algn="ctr">
              <a:lnSpc>
                <a:spcPts val="3600"/>
              </a:lnSpc>
              <a:spcBef>
                <a:spcPct val="0"/>
              </a:spcBef>
            </a:pPr>
            <a:r>
              <a:rPr lang="en-US" sz="2571" b="1" dirty="0">
                <a:solidFill>
                  <a:srgbClr val="000000"/>
                </a:solidFill>
                <a:latin typeface="AC Feel Free"/>
                <a:ea typeface="AC Feel Free"/>
                <a:cs typeface="AC Feel Free"/>
                <a:sym typeface="AC Feel Free"/>
              </a:rPr>
              <a:t> Μπ</a:t>
            </a:r>
            <a:r>
              <a:rPr lang="en-US" sz="2571" b="1" dirty="0" err="1">
                <a:solidFill>
                  <a:srgbClr val="000000"/>
                </a:solidFill>
                <a:latin typeface="AC Feel Free"/>
                <a:ea typeface="AC Feel Free"/>
                <a:cs typeface="AC Feel Free"/>
                <a:sym typeface="AC Feel Free"/>
              </a:rPr>
              <a:t>ορεί</a:t>
            </a:r>
            <a:r>
              <a:rPr lang="en-US" sz="2571" b="1" dirty="0">
                <a:solidFill>
                  <a:srgbClr val="000000"/>
                </a:solidFill>
                <a:latin typeface="AC Feel Free"/>
                <a:ea typeface="AC Feel Free"/>
                <a:cs typeface="AC Feel Free"/>
                <a:sym typeface="AC Feel Free"/>
              </a:rPr>
              <a:t> να </a:t>
            </a:r>
            <a:r>
              <a:rPr lang="en-US" sz="2571" b="1" dirty="0" err="1">
                <a:solidFill>
                  <a:srgbClr val="000000"/>
                </a:solidFill>
                <a:latin typeface="AC Feel Free"/>
                <a:ea typeface="AC Feel Free"/>
                <a:cs typeface="AC Feel Free"/>
                <a:sym typeface="AC Feel Free"/>
              </a:rPr>
              <a:t>με</a:t>
            </a:r>
            <a:r>
              <a:rPr lang="en-US" sz="2571" b="1" dirty="0">
                <a:solidFill>
                  <a:srgbClr val="000000"/>
                </a:solidFill>
                <a:latin typeface="AC Feel Free"/>
                <a:ea typeface="AC Feel Free"/>
                <a:cs typeface="AC Feel Free"/>
                <a:sym typeface="AC Feel Free"/>
              </a:rPr>
              <a:t> μπ</a:t>
            </a:r>
            <a:r>
              <a:rPr lang="en-US" sz="2571" b="1" dirty="0" err="1">
                <a:solidFill>
                  <a:srgbClr val="000000"/>
                </a:solidFill>
                <a:latin typeface="AC Feel Free"/>
                <a:ea typeface="AC Feel Free"/>
                <a:cs typeface="AC Feel Free"/>
                <a:sym typeface="AC Feel Free"/>
              </a:rPr>
              <a:t>ερδεύουν</a:t>
            </a:r>
            <a:r>
              <a:rPr lang="en-US" sz="2571" b="1" dirty="0">
                <a:solidFill>
                  <a:srgbClr val="000000"/>
                </a:solidFill>
                <a:latin typeface="AC Feel Free"/>
                <a:ea typeface="AC Feel Free"/>
                <a:cs typeface="AC Feel Free"/>
                <a:sym typeface="AC Feel Free"/>
              </a:rPr>
              <a:t> </a:t>
            </a:r>
            <a:r>
              <a:rPr lang="en-US" sz="2571" b="1" dirty="0" err="1">
                <a:solidFill>
                  <a:srgbClr val="000000"/>
                </a:solidFill>
                <a:latin typeface="AC Feel Free"/>
                <a:ea typeface="AC Feel Free"/>
                <a:cs typeface="AC Feel Free"/>
                <a:sym typeface="AC Feel Free"/>
              </a:rPr>
              <a:t>οι</a:t>
            </a:r>
            <a:r>
              <a:rPr lang="en-US" sz="2571" b="1" dirty="0">
                <a:solidFill>
                  <a:srgbClr val="000000"/>
                </a:solidFill>
                <a:latin typeface="AC Feel Free"/>
                <a:ea typeface="AC Feel Free"/>
                <a:cs typeface="AC Feel Free"/>
                <a:sym typeface="AC Feel Free"/>
              </a:rPr>
              <a:t> π</a:t>
            </a:r>
            <a:r>
              <a:rPr lang="en-US" sz="2571" b="1" dirty="0" err="1">
                <a:solidFill>
                  <a:srgbClr val="000000"/>
                </a:solidFill>
                <a:latin typeface="AC Feel Free"/>
                <a:ea typeface="AC Feel Free"/>
                <a:cs typeface="AC Feel Free"/>
                <a:sym typeface="AC Feel Free"/>
              </a:rPr>
              <a:t>ολλοί</a:t>
            </a:r>
            <a:r>
              <a:rPr lang="en-US" sz="2571" b="1" dirty="0">
                <a:solidFill>
                  <a:srgbClr val="000000"/>
                </a:solidFill>
                <a:latin typeface="AC Feel Free"/>
                <a:ea typeface="AC Feel Free"/>
                <a:cs typeface="AC Feel Free"/>
                <a:sym typeface="AC Feel Free"/>
              </a:rPr>
              <a:t> </a:t>
            </a:r>
            <a:r>
              <a:rPr lang="en-US" sz="2571" b="1" dirty="0" err="1">
                <a:solidFill>
                  <a:srgbClr val="000000"/>
                </a:solidFill>
                <a:latin typeface="AC Feel Free"/>
                <a:ea typeface="AC Feel Free"/>
                <a:cs typeface="AC Feel Free"/>
                <a:sym typeface="AC Feel Free"/>
              </a:rPr>
              <a:t>θόρυ</a:t>
            </a:r>
            <a:r>
              <a:rPr lang="en-US" sz="2571" b="1" dirty="0">
                <a:solidFill>
                  <a:srgbClr val="000000"/>
                </a:solidFill>
                <a:latin typeface="AC Feel Free"/>
                <a:ea typeface="AC Feel Free"/>
                <a:cs typeface="AC Feel Free"/>
                <a:sym typeface="AC Feel Free"/>
              </a:rPr>
              <a:t>βοι ή οι αλλαγές.</a:t>
            </a:r>
          </a:p>
          <a:p>
            <a:pPr algn="ctr">
              <a:lnSpc>
                <a:spcPts val="3600"/>
              </a:lnSpc>
              <a:spcBef>
                <a:spcPct val="0"/>
              </a:spcBef>
            </a:pPr>
            <a:r>
              <a:rPr lang="en-US" sz="2571" b="1" dirty="0">
                <a:solidFill>
                  <a:srgbClr val="000000"/>
                </a:solidFill>
                <a:latin typeface="AC Feel Free"/>
                <a:ea typeface="AC Feel Free"/>
                <a:cs typeface="AC Feel Free"/>
                <a:sym typeface="AC Feel Free"/>
              </a:rPr>
              <a:t> Μ’ α</a:t>
            </a:r>
            <a:r>
              <a:rPr lang="en-US" sz="2571" b="1" dirty="0" err="1">
                <a:solidFill>
                  <a:srgbClr val="000000"/>
                </a:solidFill>
                <a:latin typeface="AC Feel Free"/>
                <a:ea typeface="AC Feel Free"/>
                <a:cs typeface="AC Feel Free"/>
                <a:sym typeface="AC Feel Free"/>
              </a:rPr>
              <a:t>ρέσει</a:t>
            </a:r>
            <a:r>
              <a:rPr lang="en-US" sz="2571" b="1" dirty="0">
                <a:solidFill>
                  <a:srgbClr val="000000"/>
                </a:solidFill>
                <a:latin typeface="AC Feel Free"/>
                <a:ea typeface="AC Feel Free"/>
                <a:cs typeface="AC Feel Free"/>
                <a:sym typeface="AC Feel Free"/>
              </a:rPr>
              <a:t> </a:t>
            </a:r>
            <a:r>
              <a:rPr lang="en-US" sz="2571" b="1" dirty="0" err="1">
                <a:solidFill>
                  <a:srgbClr val="000000"/>
                </a:solidFill>
                <a:latin typeface="AC Feel Free"/>
                <a:ea typeface="AC Feel Free"/>
                <a:cs typeface="AC Feel Free"/>
                <a:sym typeface="AC Feel Free"/>
              </a:rPr>
              <a:t>ότ</a:t>
            </a:r>
            <a:r>
              <a:rPr lang="en-US" sz="2571" b="1" dirty="0">
                <a:solidFill>
                  <a:srgbClr val="000000"/>
                </a:solidFill>
                <a:latin typeface="AC Feel Free"/>
                <a:ea typeface="AC Feel Free"/>
                <a:cs typeface="AC Feel Free"/>
                <a:sym typeface="AC Feel Free"/>
              </a:rPr>
              <a:t>αν οι άλλοι μου μιλάνε καθαρά και με ηρεμία.</a:t>
            </a:r>
          </a:p>
          <a:p>
            <a:pPr algn="ctr">
              <a:lnSpc>
                <a:spcPts val="3600"/>
              </a:lnSpc>
              <a:spcBef>
                <a:spcPct val="0"/>
              </a:spcBef>
            </a:pPr>
            <a:r>
              <a:rPr lang="en-US" sz="2571" b="1" dirty="0">
                <a:solidFill>
                  <a:srgbClr val="000000"/>
                </a:solidFill>
                <a:latin typeface="AC Feel Free"/>
                <a:ea typeface="AC Feel Free"/>
                <a:cs typeface="AC Feel Free"/>
                <a:sym typeface="AC Feel Free"/>
              </a:rPr>
              <a:t> </a:t>
            </a:r>
            <a:r>
              <a:rPr lang="en-US" sz="2571" b="1" dirty="0" err="1">
                <a:solidFill>
                  <a:srgbClr val="000000"/>
                </a:solidFill>
                <a:latin typeface="AC Feel Free"/>
                <a:ea typeface="AC Feel Free"/>
                <a:cs typeface="AC Feel Free"/>
                <a:sym typeface="AC Feel Free"/>
              </a:rPr>
              <a:t>Ότ</a:t>
            </a:r>
            <a:r>
              <a:rPr lang="en-US" sz="2571" b="1" dirty="0">
                <a:solidFill>
                  <a:srgbClr val="000000"/>
                </a:solidFill>
                <a:latin typeface="AC Feel Free"/>
                <a:ea typeface="AC Feel Free"/>
                <a:cs typeface="AC Feel Free"/>
                <a:sym typeface="AC Feel Free"/>
              </a:rPr>
              <a:t>αν αισθάνομαι άνετα, μπορώ να συμμετέχω και να κάνω πολλά πράγματα μαζί με όλους.»</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E6EF"/>
        </a:solidFill>
        <a:effectLst/>
      </p:bgPr>
    </p:bg>
    <p:spTree>
      <p:nvGrpSpPr>
        <p:cNvPr id="1" name=""/>
        <p:cNvGrpSpPr/>
        <p:nvPr/>
      </p:nvGrpSpPr>
      <p:grpSpPr>
        <a:xfrm>
          <a:off x="0" y="0"/>
          <a:ext cx="0" cy="0"/>
          <a:chOff x="0" y="0"/>
          <a:chExt cx="0" cy="0"/>
        </a:xfrm>
      </p:grpSpPr>
      <p:sp>
        <p:nvSpPr>
          <p:cNvPr id="2" name="Freeform 2"/>
          <p:cNvSpPr/>
          <p:nvPr/>
        </p:nvSpPr>
        <p:spPr>
          <a:xfrm>
            <a:off x="1553862" y="1726595"/>
            <a:ext cx="6993206" cy="4195924"/>
          </a:xfrm>
          <a:custGeom>
            <a:avLst/>
            <a:gdLst/>
            <a:ahLst/>
            <a:cxnLst/>
            <a:rect l="l" t="t" r="r" b="b"/>
            <a:pathLst>
              <a:path w="6993206" h="4195924">
                <a:moveTo>
                  <a:pt x="0" y="0"/>
                </a:moveTo>
                <a:lnTo>
                  <a:pt x="6993206" y="0"/>
                </a:lnTo>
                <a:lnTo>
                  <a:pt x="6993206" y="4195923"/>
                </a:lnTo>
                <a:lnTo>
                  <a:pt x="0" y="4195923"/>
                </a:lnTo>
                <a:lnTo>
                  <a:pt x="0" y="0"/>
                </a:lnTo>
                <a:close/>
              </a:path>
            </a:pathLst>
          </a:custGeom>
          <a:blipFill>
            <a:blip r:embed="rId2"/>
            <a:stretch>
              <a:fillRect/>
            </a:stretch>
          </a:blipFill>
        </p:spPr>
      </p:sp>
      <p:sp>
        <p:nvSpPr>
          <p:cNvPr id="3" name="TextBox 3"/>
          <p:cNvSpPr txBox="1"/>
          <p:nvPr/>
        </p:nvSpPr>
        <p:spPr>
          <a:xfrm>
            <a:off x="1246156" y="260898"/>
            <a:ext cx="7300912" cy="767802"/>
          </a:xfrm>
          <a:prstGeom prst="rect">
            <a:avLst/>
          </a:prstGeom>
        </p:spPr>
        <p:txBody>
          <a:bodyPr lIns="0" tIns="0" rIns="0" bIns="0" rtlCol="0" anchor="t">
            <a:spAutoFit/>
          </a:bodyPr>
          <a:lstStyle/>
          <a:p>
            <a:pPr algn="ctr">
              <a:lnSpc>
                <a:spcPts val="5980"/>
              </a:lnSpc>
              <a:spcBef>
                <a:spcPct val="0"/>
              </a:spcBef>
            </a:pPr>
            <a:r>
              <a:rPr lang="en-US" sz="4271">
                <a:solidFill>
                  <a:srgbClr val="000000"/>
                </a:solidFill>
                <a:latin typeface="AC Feel Free"/>
                <a:ea typeface="AC Feel Free"/>
                <a:cs typeface="AC Feel Free"/>
                <a:sym typeface="AC Feel Free"/>
              </a:rPr>
              <a:t>Δυσκολίες στη μάθηση</a:t>
            </a:r>
          </a:p>
        </p:txBody>
      </p:sp>
      <p:sp>
        <p:nvSpPr>
          <p:cNvPr id="4" name="TextBox 4"/>
          <p:cNvSpPr txBox="1"/>
          <p:nvPr/>
        </p:nvSpPr>
        <p:spPr>
          <a:xfrm>
            <a:off x="0" y="6251067"/>
            <a:ext cx="10287000" cy="3678006"/>
          </a:xfrm>
          <a:prstGeom prst="rect">
            <a:avLst/>
          </a:prstGeom>
        </p:spPr>
        <p:txBody>
          <a:bodyPr lIns="0" tIns="0" rIns="0" bIns="0" rtlCol="0" anchor="t">
            <a:spAutoFit/>
          </a:bodyPr>
          <a:lstStyle/>
          <a:p>
            <a:pPr algn="ctr">
              <a:lnSpc>
                <a:spcPts val="3600"/>
              </a:lnSpc>
              <a:spcBef>
                <a:spcPct val="0"/>
              </a:spcBef>
            </a:pPr>
            <a:r>
              <a:rPr lang="en-US" sz="2571" b="1" dirty="0">
                <a:solidFill>
                  <a:srgbClr val="000000"/>
                </a:solidFill>
                <a:latin typeface="AC Feel Free"/>
                <a:ea typeface="AC Feel Free"/>
                <a:cs typeface="AC Feel Free"/>
                <a:sym typeface="AC Feel Free"/>
              </a:rPr>
              <a:t>«Μαθα</a:t>
            </a:r>
            <a:r>
              <a:rPr lang="en-US" sz="2571" b="1" dirty="0" err="1">
                <a:solidFill>
                  <a:srgbClr val="000000"/>
                </a:solidFill>
                <a:latin typeface="AC Feel Free"/>
                <a:ea typeface="AC Feel Free"/>
                <a:cs typeface="AC Feel Free"/>
                <a:sym typeface="AC Feel Free"/>
              </a:rPr>
              <a:t>ίνω</a:t>
            </a:r>
            <a:r>
              <a:rPr lang="en-US" sz="2571" b="1" dirty="0">
                <a:solidFill>
                  <a:srgbClr val="000000"/>
                </a:solidFill>
                <a:latin typeface="AC Feel Free"/>
                <a:ea typeface="AC Feel Free"/>
                <a:cs typeface="AC Feel Free"/>
                <a:sym typeface="AC Feel Free"/>
              </a:rPr>
              <a:t> π</a:t>
            </a:r>
            <a:r>
              <a:rPr lang="en-US" sz="2571" b="1" dirty="0" err="1">
                <a:solidFill>
                  <a:srgbClr val="000000"/>
                </a:solidFill>
                <a:latin typeface="AC Feel Free"/>
                <a:ea typeface="AC Feel Free"/>
                <a:cs typeface="AC Feel Free"/>
                <a:sym typeface="AC Feel Free"/>
              </a:rPr>
              <a:t>ιο</a:t>
            </a:r>
            <a:r>
              <a:rPr lang="en-US" sz="2571" b="1" dirty="0">
                <a:solidFill>
                  <a:srgbClr val="000000"/>
                </a:solidFill>
                <a:latin typeface="AC Feel Free"/>
                <a:ea typeface="AC Feel Free"/>
                <a:cs typeface="AC Feel Free"/>
                <a:sym typeface="AC Feel Free"/>
              </a:rPr>
              <a:t> α</a:t>
            </a:r>
            <a:r>
              <a:rPr lang="en-US" sz="2571" b="1" dirty="0" err="1">
                <a:solidFill>
                  <a:srgbClr val="000000"/>
                </a:solidFill>
                <a:latin typeface="AC Feel Free"/>
                <a:ea typeface="AC Feel Free"/>
                <a:cs typeface="AC Feel Free"/>
                <a:sym typeface="AC Feel Free"/>
              </a:rPr>
              <a:t>ργά</a:t>
            </a:r>
            <a:r>
              <a:rPr lang="en-US" sz="2571" b="1" dirty="0">
                <a:solidFill>
                  <a:srgbClr val="000000"/>
                </a:solidFill>
                <a:latin typeface="AC Feel Free"/>
                <a:ea typeface="AC Feel Free"/>
                <a:cs typeface="AC Feel Free"/>
                <a:sym typeface="AC Feel Free"/>
              </a:rPr>
              <a:t> από τα </a:t>
            </a:r>
            <a:r>
              <a:rPr lang="en-US" sz="2571" b="1" dirty="0" err="1">
                <a:solidFill>
                  <a:srgbClr val="000000"/>
                </a:solidFill>
                <a:latin typeface="AC Feel Free"/>
                <a:ea typeface="AC Feel Free"/>
                <a:cs typeface="AC Feel Free"/>
                <a:sym typeface="AC Feel Free"/>
              </a:rPr>
              <a:t>άλλ</a:t>
            </a:r>
            <a:r>
              <a:rPr lang="en-US" sz="2571" b="1" dirty="0">
                <a:solidFill>
                  <a:srgbClr val="000000"/>
                </a:solidFill>
                <a:latin typeface="AC Feel Free"/>
                <a:ea typeface="AC Feel Free"/>
                <a:cs typeface="AC Feel Free"/>
                <a:sym typeface="AC Feel Free"/>
              </a:rPr>
              <a:t>α παιδιά και χρειάζομαι λίγη παραπάνω βοήθεια.</a:t>
            </a:r>
          </a:p>
          <a:p>
            <a:pPr algn="ctr">
              <a:lnSpc>
                <a:spcPts val="3600"/>
              </a:lnSpc>
              <a:spcBef>
                <a:spcPct val="0"/>
              </a:spcBef>
            </a:pPr>
            <a:r>
              <a:rPr lang="en-US" sz="2571" b="1" dirty="0">
                <a:solidFill>
                  <a:srgbClr val="000000"/>
                </a:solidFill>
                <a:latin typeface="AC Feel Free"/>
                <a:ea typeface="AC Feel Free"/>
                <a:cs typeface="AC Feel Free"/>
                <a:sym typeface="AC Feel Free"/>
              </a:rPr>
              <a:t> </a:t>
            </a:r>
            <a:r>
              <a:rPr lang="en-US" sz="2571" b="1" dirty="0" err="1">
                <a:solidFill>
                  <a:srgbClr val="000000"/>
                </a:solidFill>
                <a:latin typeface="AC Feel Free"/>
                <a:ea typeface="AC Feel Free"/>
                <a:cs typeface="AC Feel Free"/>
                <a:sym typeface="AC Feel Free"/>
              </a:rPr>
              <a:t>Κά</a:t>
            </a:r>
            <a:r>
              <a:rPr lang="en-US" sz="2571" b="1" dirty="0">
                <a:solidFill>
                  <a:srgbClr val="000000"/>
                </a:solidFill>
                <a:latin typeface="AC Feel Free"/>
                <a:ea typeface="AC Feel Free"/>
                <a:cs typeface="AC Feel Free"/>
                <a:sym typeface="AC Feel Free"/>
              </a:rPr>
              <a:t>ποιες φορές δυσκολεύομαι να θυμηθώ ή να εξηγήσω κάτι.</a:t>
            </a:r>
          </a:p>
          <a:p>
            <a:pPr algn="ctr">
              <a:lnSpc>
                <a:spcPts val="3600"/>
              </a:lnSpc>
              <a:spcBef>
                <a:spcPct val="0"/>
              </a:spcBef>
            </a:pPr>
            <a:r>
              <a:rPr lang="en-US" sz="2571" b="1" dirty="0">
                <a:solidFill>
                  <a:srgbClr val="000000"/>
                </a:solidFill>
                <a:latin typeface="AC Feel Free"/>
                <a:ea typeface="AC Feel Free"/>
                <a:cs typeface="AC Feel Free"/>
                <a:sym typeface="AC Feel Free"/>
              </a:rPr>
              <a:t> Χα</a:t>
            </a:r>
            <a:r>
              <a:rPr lang="en-US" sz="2571" b="1" dirty="0" err="1">
                <a:solidFill>
                  <a:srgbClr val="000000"/>
                </a:solidFill>
                <a:latin typeface="AC Feel Free"/>
                <a:ea typeface="AC Feel Free"/>
                <a:cs typeface="AC Feel Free"/>
                <a:sym typeface="AC Feel Free"/>
              </a:rPr>
              <a:t>ίρομ</a:t>
            </a:r>
            <a:r>
              <a:rPr lang="en-US" sz="2571" b="1" dirty="0">
                <a:solidFill>
                  <a:srgbClr val="000000"/>
                </a:solidFill>
                <a:latin typeface="AC Feel Free"/>
                <a:ea typeface="AC Feel Free"/>
                <a:cs typeface="AC Feel Free"/>
                <a:sym typeface="AC Feel Free"/>
              </a:rPr>
              <a:t>αι όταν οι φίλοι μου έχουν υπομονή και με ενθαρρύνουν.</a:t>
            </a:r>
          </a:p>
          <a:p>
            <a:pPr algn="ctr">
              <a:lnSpc>
                <a:spcPts val="3600"/>
              </a:lnSpc>
              <a:spcBef>
                <a:spcPct val="0"/>
              </a:spcBef>
            </a:pPr>
            <a:r>
              <a:rPr lang="en-US" sz="2571" b="1" dirty="0">
                <a:solidFill>
                  <a:srgbClr val="000000"/>
                </a:solidFill>
                <a:latin typeface="AC Feel Free"/>
                <a:ea typeface="AC Feel Free"/>
                <a:cs typeface="AC Feel Free"/>
                <a:sym typeface="AC Feel Free"/>
              </a:rPr>
              <a:t> </a:t>
            </a:r>
            <a:r>
              <a:rPr lang="en-US" sz="2571" b="1" dirty="0" err="1">
                <a:solidFill>
                  <a:srgbClr val="000000"/>
                </a:solidFill>
                <a:latin typeface="AC Feel Free"/>
                <a:ea typeface="AC Feel Free"/>
                <a:cs typeface="AC Feel Free"/>
                <a:sym typeface="AC Feel Free"/>
              </a:rPr>
              <a:t>Με</a:t>
            </a:r>
            <a:r>
              <a:rPr lang="en-US" sz="2571" b="1" dirty="0">
                <a:solidFill>
                  <a:srgbClr val="000000"/>
                </a:solidFill>
                <a:latin typeface="AC Feel Free"/>
                <a:ea typeface="AC Feel Free"/>
                <a:cs typeface="AC Feel Free"/>
                <a:sym typeface="AC Feel Free"/>
              </a:rPr>
              <a:t> </a:t>
            </a:r>
            <a:r>
              <a:rPr lang="en-US" sz="2571" b="1" dirty="0" err="1">
                <a:solidFill>
                  <a:srgbClr val="000000"/>
                </a:solidFill>
                <a:latin typeface="AC Feel Free"/>
                <a:ea typeface="AC Feel Free"/>
                <a:cs typeface="AC Feel Free"/>
                <a:sym typeface="AC Feel Free"/>
              </a:rPr>
              <a:t>τον</a:t>
            </a:r>
            <a:r>
              <a:rPr lang="en-US" sz="2571" b="1" dirty="0">
                <a:solidFill>
                  <a:srgbClr val="000000"/>
                </a:solidFill>
                <a:latin typeface="AC Feel Free"/>
                <a:ea typeface="AC Feel Free"/>
                <a:cs typeface="AC Feel Free"/>
                <a:sym typeface="AC Feel Free"/>
              </a:rPr>
              <a:t> </a:t>
            </a:r>
            <a:r>
              <a:rPr lang="en-US" sz="2571" b="1" dirty="0" err="1">
                <a:solidFill>
                  <a:srgbClr val="000000"/>
                </a:solidFill>
                <a:latin typeface="AC Feel Free"/>
                <a:ea typeface="AC Feel Free"/>
                <a:cs typeface="AC Feel Free"/>
                <a:sym typeface="AC Feel Free"/>
              </a:rPr>
              <a:t>δικό</a:t>
            </a:r>
            <a:r>
              <a:rPr lang="en-US" sz="2571" b="1" dirty="0">
                <a:solidFill>
                  <a:srgbClr val="000000"/>
                </a:solidFill>
                <a:latin typeface="AC Feel Free"/>
                <a:ea typeface="AC Feel Free"/>
                <a:cs typeface="AC Feel Free"/>
                <a:sym typeface="AC Feel Free"/>
              </a:rPr>
              <a:t> </a:t>
            </a:r>
            <a:r>
              <a:rPr lang="en-US" sz="2571" b="1" dirty="0" err="1">
                <a:solidFill>
                  <a:srgbClr val="000000"/>
                </a:solidFill>
                <a:latin typeface="AC Feel Free"/>
                <a:ea typeface="AC Feel Free"/>
                <a:cs typeface="AC Feel Free"/>
                <a:sym typeface="AC Feel Free"/>
              </a:rPr>
              <a:t>μου</a:t>
            </a:r>
            <a:r>
              <a:rPr lang="en-US" sz="2571" b="1" dirty="0">
                <a:solidFill>
                  <a:srgbClr val="000000"/>
                </a:solidFill>
                <a:latin typeface="AC Feel Free"/>
                <a:ea typeface="AC Feel Free"/>
                <a:cs typeface="AC Feel Free"/>
                <a:sym typeface="AC Feel Free"/>
              </a:rPr>
              <a:t> </a:t>
            </a:r>
            <a:r>
              <a:rPr lang="en-US" sz="2571" b="1" dirty="0" err="1">
                <a:solidFill>
                  <a:srgbClr val="000000"/>
                </a:solidFill>
                <a:latin typeface="AC Feel Free"/>
                <a:ea typeface="AC Feel Free"/>
                <a:cs typeface="AC Feel Free"/>
                <a:sym typeface="AC Feel Free"/>
              </a:rPr>
              <a:t>ρυθμό</a:t>
            </a:r>
            <a:r>
              <a:rPr lang="en-US" sz="2571" b="1" dirty="0">
                <a:solidFill>
                  <a:srgbClr val="000000"/>
                </a:solidFill>
                <a:latin typeface="AC Feel Free"/>
                <a:ea typeface="AC Feel Free"/>
                <a:cs typeface="AC Feel Free"/>
                <a:sym typeface="AC Feel Free"/>
              </a:rPr>
              <a:t>, μπ</a:t>
            </a:r>
            <a:r>
              <a:rPr lang="en-US" sz="2571" b="1" dirty="0" err="1">
                <a:solidFill>
                  <a:srgbClr val="000000"/>
                </a:solidFill>
                <a:latin typeface="AC Feel Free"/>
                <a:ea typeface="AC Feel Free"/>
                <a:cs typeface="AC Feel Free"/>
                <a:sym typeface="AC Feel Free"/>
              </a:rPr>
              <a:t>ορώ</a:t>
            </a:r>
            <a:r>
              <a:rPr lang="en-US" sz="2571" b="1" dirty="0">
                <a:solidFill>
                  <a:srgbClr val="000000"/>
                </a:solidFill>
                <a:latin typeface="AC Feel Free"/>
                <a:ea typeface="AC Feel Free"/>
                <a:cs typeface="AC Feel Free"/>
                <a:sym typeface="AC Feel Free"/>
              </a:rPr>
              <a:t> να τα κατα</a:t>
            </a:r>
            <a:r>
              <a:rPr lang="en-US" sz="2571" b="1" dirty="0" err="1">
                <a:solidFill>
                  <a:srgbClr val="000000"/>
                </a:solidFill>
                <a:latin typeface="AC Feel Free"/>
                <a:ea typeface="AC Feel Free"/>
                <a:cs typeface="AC Feel Free"/>
                <a:sym typeface="AC Feel Free"/>
              </a:rPr>
              <a:t>φέρω</a:t>
            </a:r>
            <a:r>
              <a:rPr lang="en-US" sz="2571" b="1" dirty="0">
                <a:solidFill>
                  <a:srgbClr val="000000"/>
                </a:solidFill>
                <a:latin typeface="AC Feel Free"/>
                <a:ea typeface="AC Feel Free"/>
                <a:cs typeface="AC Feel Free"/>
                <a:sym typeface="AC Feel Free"/>
              </a:rPr>
              <a:t> και να </a:t>
            </a:r>
            <a:r>
              <a:rPr lang="en-US" sz="2571" b="1" dirty="0" err="1">
                <a:solidFill>
                  <a:srgbClr val="000000"/>
                </a:solidFill>
                <a:latin typeface="AC Feel Free"/>
                <a:ea typeface="AC Feel Free"/>
                <a:cs typeface="AC Feel Free"/>
                <a:sym typeface="AC Feel Free"/>
              </a:rPr>
              <a:t>νιώθω</a:t>
            </a:r>
            <a:r>
              <a:rPr lang="en-US" sz="2571" b="1" dirty="0">
                <a:solidFill>
                  <a:srgbClr val="000000"/>
                </a:solidFill>
                <a:latin typeface="AC Feel Free"/>
                <a:ea typeface="AC Feel Free"/>
                <a:cs typeface="AC Feel Free"/>
                <a:sym typeface="AC Feel Free"/>
              </a:rPr>
              <a:t> </a:t>
            </a:r>
            <a:r>
              <a:rPr lang="en-US" sz="2571" b="1" dirty="0" smtClean="0">
                <a:solidFill>
                  <a:srgbClr val="000000"/>
                </a:solidFill>
                <a:latin typeface="AC Feel Free"/>
                <a:ea typeface="AC Feel Free"/>
                <a:cs typeface="AC Feel Free"/>
                <a:sym typeface="AC Feel Free"/>
              </a:rPr>
              <a:t>π</a:t>
            </a:r>
            <a:r>
              <a:rPr lang="en-US" sz="2571" b="1" dirty="0" err="1" smtClean="0">
                <a:solidFill>
                  <a:srgbClr val="000000"/>
                </a:solidFill>
                <a:latin typeface="AC Feel Free"/>
                <a:ea typeface="AC Feel Free"/>
                <a:cs typeface="AC Feel Free"/>
                <a:sym typeface="AC Feel Free"/>
              </a:rPr>
              <a:t>ερήφ</a:t>
            </a:r>
            <a:r>
              <a:rPr lang="en-US" sz="2571" b="1" dirty="0" smtClean="0">
                <a:solidFill>
                  <a:srgbClr val="000000"/>
                </a:solidFill>
                <a:latin typeface="AC Feel Free"/>
                <a:ea typeface="AC Feel Free"/>
                <a:cs typeface="AC Feel Free"/>
                <a:sym typeface="AC Feel Free"/>
              </a:rPr>
              <a:t>ανο</a:t>
            </a:r>
            <a:r>
              <a:rPr lang="el-GR" sz="2571" b="1" dirty="0" smtClean="0">
                <a:solidFill>
                  <a:srgbClr val="000000"/>
                </a:solidFill>
                <a:latin typeface="AC Feel Free"/>
                <a:ea typeface="AC Feel Free"/>
                <a:cs typeface="AC Feel Free"/>
                <a:sym typeface="AC Feel Free"/>
              </a:rPr>
              <a:t>ς</a:t>
            </a:r>
            <a:r>
              <a:rPr lang="en-US" sz="2571" b="1" dirty="0" smtClean="0">
                <a:solidFill>
                  <a:srgbClr val="000000"/>
                </a:solidFill>
                <a:latin typeface="AC Feel Free"/>
                <a:ea typeface="AC Feel Free"/>
                <a:cs typeface="AC Feel Free"/>
                <a:sym typeface="AC Feel Free"/>
              </a:rPr>
              <a:t> </a:t>
            </a:r>
            <a:r>
              <a:rPr lang="en-US" sz="2571" b="1" dirty="0" err="1">
                <a:solidFill>
                  <a:srgbClr val="000000"/>
                </a:solidFill>
                <a:latin typeface="AC Feel Free"/>
                <a:ea typeface="AC Feel Free"/>
                <a:cs typeface="AC Feel Free"/>
                <a:sym typeface="AC Feel Free"/>
              </a:rPr>
              <a:t>γι</a:t>
            </a:r>
            <a:r>
              <a:rPr lang="en-US" sz="2571" b="1" dirty="0">
                <a:solidFill>
                  <a:srgbClr val="000000"/>
                </a:solidFill>
                <a:latin typeface="AC Feel Free"/>
                <a:ea typeface="AC Feel Free"/>
                <a:cs typeface="AC Feel Free"/>
                <a:sym typeface="AC Feel Free"/>
              </a:rPr>
              <a:t>α αυτό.»</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729</Words>
  <Application>Microsoft Office PowerPoint</Application>
  <PresentationFormat>Προσαρμογή</PresentationFormat>
  <Paragraphs>62</Paragraphs>
  <Slides>21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21</vt:i4>
      </vt:variant>
    </vt:vector>
  </HeadingPairs>
  <TitlesOfParts>
    <vt:vector size="25" baseType="lpstr">
      <vt:lpstr>Arial</vt:lpstr>
      <vt:lpstr>AC Feel Free</vt:lpstr>
      <vt:lpstr>Calibri</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Modern International Day Of Persons With Disabilities Instagram Post</dc:title>
  <cp:lastModifiedBy>User</cp:lastModifiedBy>
  <cp:revision>9</cp:revision>
  <dcterms:created xsi:type="dcterms:W3CDTF">2006-08-16T00:00:00Z</dcterms:created>
  <dcterms:modified xsi:type="dcterms:W3CDTF">2025-12-01T17:43:51Z</dcterms:modified>
  <dc:identifier>DAG6SOn4N4s</dc:identifier>
</cp:coreProperties>
</file>