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D3F1D1C4-C2D9-4231-9FB2-B2D9D97AA41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24/11/2025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342CEA3-3058-4D43-AE35-B3DA76CB4003}" type="datetimeFigureOut">
              <a:rPr lang="el-GR" smtClean="0"/>
              <a:pPr/>
              <a:t>24/11/2025</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3F1D1C4-C2D9-4231-9FB2-B2D9D97AA41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28596" y="1571612"/>
            <a:ext cx="8229600" cy="1828800"/>
          </a:xfrm>
        </p:spPr>
        <p:txBody>
          <a:bodyPr/>
          <a:lstStyle/>
          <a:p>
            <a:r>
              <a:rPr lang="el-GR" dirty="0" err="1" smtClean="0"/>
              <a:t>ΚομΑντσι</a:t>
            </a:r>
            <a:r>
              <a:rPr lang="el-GR" dirty="0" smtClean="0"/>
              <a:t/>
            </a:r>
            <a:br>
              <a:rPr lang="el-GR" dirty="0" smtClean="0"/>
            </a:br>
            <a:endParaRPr lang="el-GR" dirty="0"/>
          </a:p>
        </p:txBody>
      </p:sp>
      <p:sp>
        <p:nvSpPr>
          <p:cNvPr id="3" name="2 - Υπότιτλος"/>
          <p:cNvSpPr>
            <a:spLocks noGrp="1"/>
          </p:cNvSpPr>
          <p:nvPr>
            <p:ph type="subTitle" idx="1"/>
          </p:nvPr>
        </p:nvSpPr>
        <p:spPr/>
        <p:txBody>
          <a:bodyPr/>
          <a:lstStyle/>
          <a:p>
            <a:r>
              <a:rPr lang="el-GR" dirty="0" err="1" smtClean="0"/>
              <a:t>Στ΄τάξη</a:t>
            </a:r>
            <a:endParaRPr lang="el-GR" dirty="0" smtClean="0"/>
          </a:p>
          <a:p>
            <a:r>
              <a:rPr lang="el-GR" smtClean="0"/>
              <a:t>Νοέμβριος </a:t>
            </a:r>
            <a:r>
              <a:rPr lang="el-GR" dirty="0" smtClean="0"/>
              <a:t>2025</a:t>
            </a:r>
            <a:endParaRPr lang="el-GR" dirty="0"/>
          </a:p>
        </p:txBody>
      </p:sp>
    </p:spTree>
  </p:cSld>
  <p:clrMapOvr>
    <a:masterClrMapping/>
  </p:clrMapOvr>
  <p:transition>
    <p:randomBa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al2-269x300.jpg"/>
          <p:cNvPicPr>
            <a:picLocks noGrp="1" noChangeAspect="1" noChangeArrowheads="1"/>
          </p:cNvPicPr>
          <p:nvPr>
            <p:ph type="pic" idx="1"/>
          </p:nvPr>
        </p:nvPicPr>
        <p:blipFill>
          <a:blip r:embed="rId2"/>
          <a:srcRect t="17620" b="17620"/>
          <a:stretch>
            <a:fillRect/>
          </a:stretch>
        </p:blipFill>
        <p:spPr bwMode="auto">
          <a:xfrm>
            <a:off x="1835696" y="2564904"/>
            <a:ext cx="5486400" cy="3962400"/>
          </a:xfrm>
          <a:prstGeom prst="rect">
            <a:avLst/>
          </a:prstGeom>
          <a:noFill/>
        </p:spPr>
      </p:pic>
      <p:sp>
        <p:nvSpPr>
          <p:cNvPr id="5" name="4 - Θέση περιεχομένου"/>
          <p:cNvSpPr>
            <a:spLocks noGrp="1"/>
          </p:cNvSpPr>
          <p:nvPr>
            <p:ph type="body" sz="half" idx="2"/>
          </p:nvPr>
        </p:nvSpPr>
        <p:spPr>
          <a:xfrm>
            <a:off x="1691680" y="332656"/>
            <a:ext cx="5486400" cy="1584176"/>
          </a:xfrm>
        </p:spPr>
        <p:txBody>
          <a:bodyPr>
            <a:noAutofit/>
          </a:bodyPr>
          <a:lstStyle/>
          <a:p>
            <a:pPr algn="just"/>
            <a:r>
              <a:rPr lang="el-GR" sz="1800" dirty="0" smtClean="0"/>
              <a:t>Οι </a:t>
            </a:r>
            <a:r>
              <a:rPr lang="el-GR" sz="1800" dirty="0" err="1" smtClean="0"/>
              <a:t>Κομάντσι</a:t>
            </a:r>
            <a:r>
              <a:rPr lang="el-GR" sz="1800" dirty="0" smtClean="0"/>
              <a:t> είναι φυλή ιθαγενών της Αμερικής και είναι εγκατεστημένοι στις νότιες ΗΠΑ, κυρίως στο σημερινό Τέξας και το νέο Μεξικό. Η φυλή είναι αναγνωρισμένη ομοσπονδιακά ως “το έθνος των </a:t>
            </a:r>
            <a:r>
              <a:rPr lang="el-GR" sz="1800" dirty="0" err="1" smtClean="0"/>
              <a:t>Κομάντσι</a:t>
            </a:r>
            <a:r>
              <a:rPr lang="el-GR" sz="1800" dirty="0" smtClean="0"/>
              <a:t>” και έχει την έδρα της στην Οκλαχόμα. Τον 21 αιώνα αριθμούν μόνο 17.000 άτομα .Η </a:t>
            </a:r>
            <a:r>
              <a:rPr lang="el-GR" sz="1800" dirty="0" err="1" smtClean="0"/>
              <a:t>γιούτα</a:t>
            </a:r>
            <a:r>
              <a:rPr lang="el-GR" sz="1800" dirty="0" smtClean="0"/>
              <a:t> Τζάκσον και η ονομασία της φυλής σημαίνει “αυτός που θέλει συνεχώς να πολεμά”</a:t>
            </a:r>
            <a:endParaRPr lang="el-GR" sz="1800" dirty="0"/>
          </a:p>
        </p:txBody>
      </p:sp>
    </p:spTree>
  </p:cSld>
  <p:clrMapOvr>
    <a:masterClrMapping/>
  </p:clrMapOvr>
  <p:transition>
    <p:randomBa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sz="quarter" idx="2"/>
          </p:nvPr>
        </p:nvSpPr>
        <p:spPr/>
        <p:txBody>
          <a:bodyPr>
            <a:normAutofit fontScale="85000" lnSpcReduction="10000"/>
          </a:bodyPr>
          <a:lstStyle/>
          <a:p>
            <a:r>
              <a:rPr lang="el-GR" dirty="0" smtClean="0"/>
              <a:t>Αρχικά ήταν οργανωμένοι σε οικογενειακές ομάδες και ζούσαν ως νομάδες, με κύρια πηγή πρώτων υλών τα βουβάλια, από τα οποία έπαιρναν την τροφή και την ένδυση τους. Επίσης έτρωγαν ρίζες, φρούτα, ξηρούς καρπούς και προϊόντα που αντάλλασσαν μέσω του εμπορίου. Αντάλλασσαν κρέας βουβάλων, άλογα και αιχμαλώτους για είδη διατροφής.</a:t>
            </a:r>
            <a:endParaRPr lang="el-GR" dirty="0"/>
          </a:p>
        </p:txBody>
      </p:sp>
      <p:sp>
        <p:nvSpPr>
          <p:cNvPr id="6" name="5 - Θέση περιεχομένου"/>
          <p:cNvSpPr>
            <a:spLocks noGrp="1"/>
          </p:cNvSpPr>
          <p:nvPr>
            <p:ph sz="quarter" idx="4"/>
          </p:nvPr>
        </p:nvSpPr>
        <p:spPr/>
        <p:txBody>
          <a:bodyPr/>
          <a:lstStyle/>
          <a:p>
            <a:endParaRPr lang="el-GR" dirty="0" smtClean="0"/>
          </a:p>
          <a:p>
            <a:endParaRPr lang="el-GR" dirty="0"/>
          </a:p>
        </p:txBody>
      </p:sp>
      <p:sp>
        <p:nvSpPr>
          <p:cNvPr id="2056" name="AutoShape 8"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58" name="AutoShape 10"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60" name="AutoShape 12"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62" name="AutoShape 14"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64" name="AutoShape 16"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66" name="AutoShape 18"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68" name="AutoShape 20"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70" name="AutoShape 22"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72" name="AutoShape 24"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74" name="AutoShape 26"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76" name="AutoShape 28" descr="https://lens.usercontent.google.com/image?vsrid=CKOXnYqN6uj5NxACGAEiJDAwZWZlNzI5LTRmM2ItNGY3NS1hZGU3LTY0MTBmNzdlMTAzNTIGIgJlbigSOPyVwP70iJED&amp;gsessionid=USSjVC400lsVD2KcQUw9HRPw6meit0Y93rcqfu2gN5-yYxgUXLCYA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80" name="AutoShape 32" descr="C:\Users\user\AppData\Local\Temp\{A7548F43-FAA6-4899-A646-E6259C0B6858}.t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082" name="AutoShape 34" descr="C:\Users\user\AppData\Local\Temp\{A7548F43-FAA6-4899-A646-E6259C0B6858}.t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2083" name="Picture 35" descr="C:\Users\user\Desktop\αρχείο λήψης.jpg"/>
          <p:cNvPicPr>
            <a:picLocks noChangeAspect="1" noChangeArrowheads="1"/>
          </p:cNvPicPr>
          <p:nvPr/>
        </p:nvPicPr>
        <p:blipFill>
          <a:blip r:embed="rId2"/>
          <a:srcRect/>
          <a:stretch>
            <a:fillRect/>
          </a:stretch>
        </p:blipFill>
        <p:spPr bwMode="auto">
          <a:xfrm>
            <a:off x="5072066" y="2500306"/>
            <a:ext cx="3429024" cy="3714776"/>
          </a:xfrm>
          <a:prstGeom prst="rect">
            <a:avLst/>
          </a:prstGeom>
          <a:noFill/>
        </p:spPr>
      </p:pic>
    </p:spTree>
  </p:cSld>
  <p:clrMapOvr>
    <a:masterClrMapping/>
  </p:clrMapOvr>
  <p:transition>
    <p:randomBa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sz="quarter" idx="2"/>
          </p:nvPr>
        </p:nvSpPr>
        <p:spPr/>
        <p:txBody>
          <a:bodyPr>
            <a:normAutofit fontScale="92500" lnSpcReduction="20000"/>
          </a:bodyPr>
          <a:lstStyle/>
          <a:p>
            <a:r>
              <a:rPr lang="el-GR" dirty="0" smtClean="0"/>
              <a:t>Η κοινωνική οργάνωση των </a:t>
            </a:r>
            <a:r>
              <a:rPr lang="el-GR" dirty="0" err="1" smtClean="0"/>
              <a:t>Κομάντσι</a:t>
            </a:r>
            <a:r>
              <a:rPr lang="el-GR" dirty="0" smtClean="0"/>
              <a:t> βασίζονταν σε δημοκρατικές αρχές. Οι αποφάσεις λαμβάνονταν στο συμβούλιο των αρχηγών, υπό την εποπτεία του φύλαρχου, χωρίς όμως να επιβάλλονται βίαια. Η κοινωνία τους ήταν ελαστική, προωθώντας την αυτονομία και επιδεικνύοντας ανοχή στη διαφορετικότητα.</a:t>
            </a:r>
            <a:endParaRPr lang="el-GR" dirty="0"/>
          </a:p>
        </p:txBody>
      </p:sp>
      <p:pic>
        <p:nvPicPr>
          <p:cNvPr id="6147" name="Picture 3" descr="C:\Users\user\Desktop\images.jpg"/>
          <p:cNvPicPr>
            <a:picLocks noGrp="1" noChangeAspect="1" noChangeArrowheads="1"/>
          </p:cNvPicPr>
          <p:nvPr>
            <p:ph sz="quarter" idx="4"/>
          </p:nvPr>
        </p:nvPicPr>
        <p:blipFill>
          <a:blip r:embed="rId2"/>
          <a:srcRect/>
          <a:stretch>
            <a:fillRect/>
          </a:stretch>
        </p:blipFill>
        <p:spPr bwMode="auto">
          <a:xfrm>
            <a:off x="4786314" y="2571744"/>
            <a:ext cx="4071966" cy="3500462"/>
          </a:xfrm>
          <a:prstGeom prst="rect">
            <a:avLst/>
          </a:prstGeom>
          <a:noFill/>
        </p:spPr>
      </p:pic>
    </p:spTree>
  </p:cSld>
  <p:clrMapOvr>
    <a:masterClrMapping/>
  </p:clrMapOvr>
  <p:transition>
    <p:randomBa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sz="quarter" idx="2"/>
          </p:nvPr>
        </p:nvSpPr>
        <p:spPr/>
        <p:txBody>
          <a:bodyPr>
            <a:normAutofit fontScale="85000" lnSpcReduction="10000"/>
          </a:bodyPr>
          <a:lstStyle/>
          <a:p>
            <a:r>
              <a:rPr lang="el-GR" dirty="0" smtClean="0"/>
              <a:t>Το άλογο καθόρισε τον τρόπο ζωής τους και ήταν εξαιρετικοί αναβάτες. Τα παιδιά μάθαιναν να ιππεύουν από μικρά. Ήταν ένοπλοι έφιπποι και αποτελούσαν ανυπέρβλητη δύναμη στο Τέξας. Απέκτησαν εχθρική σχέση με τους Απάτσι και τους Τεξανούς. Οι σχέσεις των </a:t>
            </a:r>
            <a:r>
              <a:rPr lang="el-GR" dirty="0" err="1" smtClean="0"/>
              <a:t>Κομάντσι</a:t>
            </a:r>
            <a:r>
              <a:rPr lang="el-GR" dirty="0" smtClean="0"/>
              <a:t> με τους Τεξανούς χαρακτηρίζονταν από εχθροπραξίες και βιαιότητες.</a:t>
            </a:r>
            <a:endParaRPr lang="el-GR" dirty="0"/>
          </a:p>
        </p:txBody>
      </p:sp>
      <p:pic>
        <p:nvPicPr>
          <p:cNvPr id="5121" name="Picture 1" descr="C:\Users\user\Desktop\maxresdefault-1.jpg"/>
          <p:cNvPicPr>
            <a:picLocks noGrp="1" noChangeAspect="1" noChangeArrowheads="1"/>
          </p:cNvPicPr>
          <p:nvPr>
            <p:ph sz="quarter" idx="4"/>
          </p:nvPr>
        </p:nvPicPr>
        <p:blipFill>
          <a:blip r:embed="rId2" cstate="print"/>
          <a:srcRect/>
          <a:stretch>
            <a:fillRect/>
          </a:stretch>
        </p:blipFill>
        <p:spPr bwMode="auto">
          <a:xfrm>
            <a:off x="4645025" y="2714620"/>
            <a:ext cx="4041775" cy="2928957"/>
          </a:xfrm>
          <a:prstGeom prst="rect">
            <a:avLst/>
          </a:prstGeom>
          <a:noFill/>
        </p:spPr>
      </p:pic>
    </p:spTree>
  </p:cSld>
  <p:clrMapOvr>
    <a:masterClrMapping/>
  </p:clrMapOvr>
  <p:transition>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sz="quarter" idx="2"/>
          </p:nvPr>
        </p:nvSpPr>
        <p:spPr/>
        <p:txBody>
          <a:bodyPr/>
          <a:lstStyle/>
          <a:p>
            <a:r>
              <a:rPr lang="el-GR" dirty="0" smtClean="0"/>
              <a:t>Μετά από αιματηρές συγκρούσεις και οικονομικούς παράγοντες καθώς και την απώλεια γης, οι </a:t>
            </a:r>
            <a:r>
              <a:rPr lang="el-GR" dirty="0" err="1" smtClean="0"/>
              <a:t>Κομάντσι</a:t>
            </a:r>
            <a:r>
              <a:rPr lang="el-GR" dirty="0" smtClean="0"/>
              <a:t> διασπάστηκαν ως το 1960 όταν και άρχισαν να συνεργάζονται ξανά για την ανοικοδόμηση της κοινωνίας τους.</a:t>
            </a:r>
            <a:endParaRPr lang="el-GR" dirty="0"/>
          </a:p>
        </p:txBody>
      </p:sp>
      <p:pic>
        <p:nvPicPr>
          <p:cNvPr id="4098" name="Picture 2" descr="C:\Users\user\Desktop\comanche-520x400-1.jpg"/>
          <p:cNvPicPr>
            <a:picLocks noGrp="1" noChangeAspect="1" noChangeArrowheads="1"/>
          </p:cNvPicPr>
          <p:nvPr>
            <p:ph sz="quarter" idx="4"/>
          </p:nvPr>
        </p:nvPicPr>
        <p:blipFill>
          <a:blip r:embed="rId2"/>
          <a:srcRect/>
          <a:stretch>
            <a:fillRect/>
          </a:stretch>
        </p:blipFill>
        <p:spPr bwMode="auto">
          <a:xfrm>
            <a:off x="4572001" y="2632503"/>
            <a:ext cx="4114800" cy="3439703"/>
          </a:xfrm>
          <a:prstGeom prst="rect">
            <a:avLst/>
          </a:prstGeom>
          <a:noFill/>
        </p:spPr>
      </p:pic>
    </p:spTree>
  </p:cSld>
  <p:clrMapOvr>
    <a:masterClrMapping/>
  </p:clrMapOvr>
  <p:transition>
    <p:randomBa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p:txBody>
          <a:bodyPr>
            <a:noAutofit/>
          </a:bodyPr>
          <a:lstStyle/>
          <a:p>
            <a:r>
              <a:rPr lang="el-GR" sz="4400" dirty="0" smtClean="0"/>
              <a:t>ΕΥΧΑΡΙΣΤΩ ΓΙΑ ΤΗΝ ΠΡΟΣΟΧΗ ΣΑΣ</a:t>
            </a:r>
          </a:p>
          <a:p>
            <a:r>
              <a:rPr lang="el-GR" sz="4400" dirty="0" smtClean="0"/>
              <a:t>ΚΩΝΣΤΑΝΤΙΝΟΣ ΜΠΕΘΑΝΗΣ</a:t>
            </a:r>
            <a:endParaRPr lang="el-GR" sz="4400" dirty="0"/>
          </a:p>
        </p:txBody>
      </p:sp>
    </p:spTree>
  </p:cSld>
  <p:clrMapOvr>
    <a:masterClrMapping/>
  </p:clrMapOvr>
  <p:transition>
    <p:randomBa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TotalTime>
  <Words>268</Words>
  <Application>Microsoft Office PowerPoint</Application>
  <PresentationFormat>Προβολή στην οθόνη (4:3)</PresentationFormat>
  <Paragraphs>10</Paragraphs>
  <Slides>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7</vt:i4>
      </vt:variant>
    </vt:vector>
  </HeadingPairs>
  <TitlesOfParts>
    <vt:vector size="15" baseType="lpstr">
      <vt:lpstr>Arial</vt:lpstr>
      <vt:lpstr>Book Antiqua</vt:lpstr>
      <vt:lpstr>Lucida Sans</vt:lpstr>
      <vt:lpstr>Times New Roman</vt:lpstr>
      <vt:lpstr>Wingdings</vt:lpstr>
      <vt:lpstr>Wingdings 2</vt:lpstr>
      <vt:lpstr>Wingdings 3</vt:lpstr>
      <vt:lpstr>Αποκορύφωμα</vt:lpstr>
      <vt:lpstr>ΚομΑντσι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Κομάντσι</dc:title>
  <dc:creator>ΟΛΓΑ</dc:creator>
  <cp:lastModifiedBy>User</cp:lastModifiedBy>
  <cp:revision>8</cp:revision>
  <dcterms:created xsi:type="dcterms:W3CDTF">2025-11-23T18:14:46Z</dcterms:created>
  <dcterms:modified xsi:type="dcterms:W3CDTF">2025-11-24T17:02:03Z</dcterms:modified>
</cp:coreProperties>
</file>