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9" r:id="rId3"/>
    <p:sldId id="257" r:id="rId4"/>
    <p:sldId id="258" r:id="rId5"/>
    <p:sldId id="261" r:id="rId6"/>
    <p:sldId id="271" r:id="rId7"/>
    <p:sldId id="272" r:id="rId8"/>
    <p:sldId id="260" r:id="rId9"/>
    <p:sldId id="264" r:id="rId10"/>
    <p:sldId id="265" r:id="rId11"/>
    <p:sldId id="273" r:id="rId12"/>
    <p:sldId id="266" r:id="rId13"/>
    <p:sldId id="268" r:id="rId14"/>
    <p:sldId id="270" r:id="rId15"/>
    <p:sldId id="262" r:id="rId16"/>
    <p:sldId id="263" r:id="rId17"/>
    <p:sldId id="269" r:id="rId1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>
        <p:scale>
          <a:sx n="56" d="100"/>
          <a:sy n="56" d="100"/>
        </p:scale>
        <p:origin x="-126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F5C4445-263C-45AE-BB3D-3BB21BEDA3DD}" type="datetimeFigureOut">
              <a:rPr lang="el-GR" smtClean="0"/>
              <a:pPr/>
              <a:t>29/5/2020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9200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29/5/2020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944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29/5/2020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6043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29/5/2020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1097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29/5/2020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2172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29/5/2020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2215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29/5/2020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9757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29/5/2020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2399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29/5/2020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2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29/5/2020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152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29/5/2020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6295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29/5/2020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715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29/5/2020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2314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29/5/2020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199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29/5/2020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486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29/5/2020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86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29/5/2020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339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F5C4445-263C-45AE-BB3D-3BB21BEDA3DD}" type="datetimeFigureOut">
              <a:rPr lang="el-GR" smtClean="0"/>
              <a:pPr/>
              <a:t>29/5/2020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732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33726"/>
          </a:xfrm>
        </p:spPr>
        <p:txBody>
          <a:bodyPr/>
          <a:lstStyle/>
          <a:p>
            <a:r>
              <a:rPr lang="en-US" dirty="0"/>
              <a:t>COVID 19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173060"/>
            <a:ext cx="9144000" cy="1655762"/>
          </a:xfrm>
        </p:spPr>
        <p:txBody>
          <a:bodyPr>
            <a:normAutofit/>
          </a:bodyPr>
          <a:lstStyle/>
          <a:p>
            <a:endParaRPr lang="el-GR" sz="2000" dirty="0"/>
          </a:p>
          <a:p>
            <a:r>
              <a:rPr lang="en-US" sz="2000" b="1" dirty="0" err="1">
                <a:solidFill>
                  <a:schemeClr val="bg1"/>
                </a:solidFill>
              </a:rPr>
              <a:t>Ti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l-GR" sz="2000" b="1" dirty="0" err="1">
                <a:solidFill>
                  <a:schemeClr val="bg1"/>
                </a:solidFill>
              </a:rPr>
              <a:t>πρ</a:t>
            </a:r>
            <a:r>
              <a:rPr lang="en-US" sz="2000" b="1" dirty="0">
                <a:solidFill>
                  <a:schemeClr val="bg1"/>
                </a:solidFill>
              </a:rPr>
              <a:t>e</a:t>
            </a:r>
            <a:r>
              <a:rPr lang="el-GR" sz="2000" b="1" dirty="0">
                <a:solidFill>
                  <a:schemeClr val="bg1"/>
                </a:solidFill>
              </a:rPr>
              <a:t>πει να </a:t>
            </a:r>
            <a:r>
              <a:rPr lang="el-GR" sz="2000" b="1" dirty="0" err="1">
                <a:solidFill>
                  <a:schemeClr val="bg1"/>
                </a:solidFill>
              </a:rPr>
              <a:t>γνωρ</a:t>
            </a:r>
            <a:r>
              <a:rPr lang="en-US" sz="2000" b="1" dirty="0" err="1">
                <a:solidFill>
                  <a:schemeClr val="bg1"/>
                </a:solidFill>
              </a:rPr>
              <a:t>i</a:t>
            </a:r>
            <a:r>
              <a:rPr lang="el-GR" sz="2000" b="1" dirty="0">
                <a:solidFill>
                  <a:schemeClr val="bg1"/>
                </a:solidFill>
              </a:rPr>
              <a:t>ζω για να προστατεύσω </a:t>
            </a:r>
          </a:p>
          <a:p>
            <a:r>
              <a:rPr lang="el-GR" sz="2000" b="1" dirty="0">
                <a:solidFill>
                  <a:schemeClr val="bg1"/>
                </a:solidFill>
              </a:rPr>
              <a:t>τον εαυτό μου και το σχολείο μου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Ορθογώνιο 4"/>
          <p:cNvSpPr/>
          <p:nvPr/>
        </p:nvSpPr>
        <p:spPr>
          <a:xfrm>
            <a:off x="6728177" y="5362222"/>
            <a:ext cx="4583289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i="1" dirty="0"/>
              <a:t>Τμήμα Μικροβιακής Αντοχής και Λοιμώξεων που συνδέονται με Φροντίδα Υγείας - ΕΟΔΥ</a:t>
            </a:r>
          </a:p>
        </p:txBody>
      </p:sp>
    </p:spTree>
    <p:extLst>
      <p:ext uri="{BB962C8B-B14F-4D97-AF65-F5344CB8AC3E}">
        <p14:creationId xmlns:p14="http://schemas.microsoft.com/office/powerpoint/2010/main" val="3251028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Καθαρά χέρια!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14688" y="2654300"/>
            <a:ext cx="3434901" cy="3416300"/>
          </a:xfrm>
        </p:spPr>
        <p:txBody>
          <a:bodyPr/>
          <a:lstStyle/>
          <a:p>
            <a:endParaRPr lang="el-GR" dirty="0"/>
          </a:p>
          <a:p>
            <a:r>
              <a:rPr lang="el-GR" dirty="0"/>
              <a:t>Πριν το φαγητό</a:t>
            </a:r>
          </a:p>
          <a:p>
            <a:r>
              <a:rPr lang="el-GR" dirty="0"/>
              <a:t>Μετά την τουαλέτα</a:t>
            </a:r>
          </a:p>
          <a:p>
            <a:r>
              <a:rPr lang="el-GR" dirty="0"/>
              <a:t>Όταν έχω αγγίξει ένα αντικείμενο που το έχουν αγγίξει και άλλοι άνθρωποι</a:t>
            </a:r>
          </a:p>
          <a:p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AutoShape 16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" name="AutoShape 18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" name="AutoShape 22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2" name="AutoShape 24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82878" y="3803892"/>
            <a:ext cx="2466975" cy="184785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7265" y="2677222"/>
            <a:ext cx="2466975" cy="1847850"/>
          </a:xfrm>
          <a:prstGeom prst="rect">
            <a:avLst/>
          </a:prstGeom>
        </p:spPr>
      </p:pic>
      <p:sp>
        <p:nvSpPr>
          <p:cNvPr id="15" name="Ορθογώνιο 14"/>
          <p:cNvSpPr/>
          <p:nvPr/>
        </p:nvSpPr>
        <p:spPr>
          <a:xfrm>
            <a:off x="3922795" y="4727817"/>
            <a:ext cx="41841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/>
                <a:solidFill>
                  <a:schemeClr val="accent3"/>
                </a:solidFill>
              </a:rPr>
              <a:t>με νερό και σαπούνι</a:t>
            </a:r>
            <a:endParaRPr lang="el-GR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1" name="Ορθογώνιο 20"/>
          <p:cNvSpPr/>
          <p:nvPr/>
        </p:nvSpPr>
        <p:spPr>
          <a:xfrm>
            <a:off x="7174005" y="5778212"/>
            <a:ext cx="48205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/>
                <a:solidFill>
                  <a:schemeClr val="accent3"/>
                </a:solidFill>
              </a:rPr>
              <a:t>με αντισηπτικό διάλυμα</a:t>
            </a:r>
            <a:endParaRPr lang="el-GR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40482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/>
              <a:t>Πώς να πλένεις </a:t>
            </a:r>
            <a:br>
              <a:rPr lang="el-GR" sz="2800" b="1" dirty="0"/>
            </a:br>
            <a:r>
              <a:rPr lang="el-GR" sz="2800" b="1" dirty="0"/>
              <a:t>σωστά τα χέρια σου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212" y="503766"/>
            <a:ext cx="4463754" cy="6258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466333" y="3032478"/>
            <a:ext cx="4286289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r>
              <a:rPr lang="el-GR" dirty="0"/>
              <a:t>Χρειάζεσαι 20 δευτερόλεπτα για να έχεις καθαρά </a:t>
            </a:r>
            <a:r>
              <a:rPr lang="el-GR" dirty="0" smtClean="0"/>
              <a:t>χέρια.</a:t>
            </a:r>
            <a:endParaRPr lang="el-GR" dirty="0"/>
          </a:p>
          <a:p>
            <a:r>
              <a:rPr lang="el-GR" dirty="0"/>
              <a:t>Μπορείς να πεις δύο φορές το </a:t>
            </a:r>
            <a:r>
              <a:rPr lang="el-GR" b="1" i="1" dirty="0"/>
              <a:t>Να ζήσεις Γιαννάκη….</a:t>
            </a:r>
            <a:endParaRPr lang="en-US" b="1" i="1" dirty="0"/>
          </a:p>
          <a:p>
            <a:pPr marL="0" indent="0">
              <a:buFont typeface="Wingdings 3" charset="2"/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15121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3200" b="1" dirty="0"/>
              <a:t>Δεν αγγίζω το πρόσωπό μου με τα χέρια μου!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64644" y="3201812"/>
            <a:ext cx="4286289" cy="3416300"/>
          </a:xfrm>
        </p:spPr>
        <p:txBody>
          <a:bodyPr/>
          <a:lstStyle/>
          <a:p>
            <a:r>
              <a:rPr lang="el-GR" dirty="0"/>
              <a:t>Δεν αγγίζω τη μύτη, το στόμα και τα μάτια μου με τα χέρια </a:t>
            </a:r>
            <a:r>
              <a:rPr lang="el-GR" dirty="0" smtClean="0"/>
              <a:t>μου.</a:t>
            </a:r>
            <a:endParaRPr lang="el-GR" dirty="0"/>
          </a:p>
          <a:p>
            <a:r>
              <a:rPr lang="el-GR" dirty="0"/>
              <a:t>Δεν τρώω τα νύχια </a:t>
            </a:r>
            <a:r>
              <a:rPr lang="el-GR" dirty="0" smtClean="0"/>
              <a:t>μου.</a:t>
            </a:r>
            <a:endParaRPr lang="el-GR" dirty="0"/>
          </a:p>
          <a:p>
            <a:r>
              <a:rPr lang="el-GR" dirty="0"/>
              <a:t>Δεν δαγκώνω το μολύβι </a:t>
            </a:r>
            <a:r>
              <a:rPr lang="el-GR" dirty="0" smtClean="0"/>
              <a:t>μου.</a:t>
            </a: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1028" name="Picture 4" descr="Picking nose clipart transparent background - Clip 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041" y="3034375"/>
            <a:ext cx="3174647" cy="238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28121" y="805391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604995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b="1" dirty="0"/>
              <a:t>Καλύπτω </a:t>
            </a:r>
            <a:r>
              <a:rPr lang="el-GR" sz="3200" b="1" dirty="0" smtClean="0"/>
              <a:t>το</a:t>
            </a:r>
            <a:r>
              <a:rPr lang="el-GR" sz="3200" b="1" dirty="0"/>
              <a:t>ν</a:t>
            </a:r>
            <a:r>
              <a:rPr lang="el-GR" sz="3200" b="1" dirty="0" smtClean="0"/>
              <a:t> </a:t>
            </a:r>
            <a:r>
              <a:rPr lang="el-GR" sz="3200" b="1" dirty="0"/>
              <a:t>βήχα ή το φτάρνισμά μου!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Όταν βήχω ή φταρνίζομαι </a:t>
            </a:r>
            <a:r>
              <a:rPr lang="el-GR" dirty="0" smtClean="0"/>
              <a:t>, καλύπτω </a:t>
            </a:r>
            <a:r>
              <a:rPr lang="el-GR" dirty="0"/>
              <a:t>το στόμα και τη μύτη μου με τον αγκώνα μου ή με χαρτομάντηλο το οποίο μετά το πετάω στα </a:t>
            </a:r>
            <a:r>
              <a:rPr lang="el-GR" dirty="0" smtClean="0"/>
              <a:t>σκουπίδια.</a:t>
            </a:r>
            <a:endParaRPr lang="el-GR" dirty="0"/>
          </a:p>
          <a:p>
            <a:r>
              <a:rPr lang="el-GR" dirty="0"/>
              <a:t>Εάν δεν έχω χαρτομάντηλα και καλύψω το στόμα μου με το χέρι </a:t>
            </a:r>
            <a:r>
              <a:rPr lang="el-GR" dirty="0" smtClean="0"/>
              <a:t>μου,  </a:t>
            </a:r>
            <a:r>
              <a:rPr lang="el-GR" dirty="0"/>
              <a:t>φροντίζω μετά να καθαρίσω τα χέρια </a:t>
            </a:r>
            <a:r>
              <a:rPr lang="el-GR" dirty="0" smtClean="0"/>
              <a:t>μου.</a:t>
            </a:r>
            <a:endParaRPr lang="el-GR" dirty="0"/>
          </a:p>
          <a:p>
            <a:endParaRPr lang="el-GR" dirty="0"/>
          </a:p>
        </p:txBody>
      </p:sp>
      <p:pic>
        <p:nvPicPr>
          <p:cNvPr id="2050" name="Picture 2" descr="Untitl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286" y="4068762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4023084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/>
              <a:t>Δεν ανταλλάσσω αντικείμενα με τους άλλους!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50155" y="2637367"/>
            <a:ext cx="7684245" cy="34163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Είναι πολύ σημαντικό να καταλάβουμε ότι δεν πρέπει να μοιραζόμαστε αντικείμενα με τους συμμαθητές μας. Γι’ </a:t>
            </a:r>
            <a:r>
              <a:rPr lang="el-GR" dirty="0" smtClean="0"/>
              <a:t>αυτόν τον </a:t>
            </a:r>
            <a:r>
              <a:rPr lang="el-GR" dirty="0"/>
              <a:t>λόγο</a:t>
            </a:r>
            <a:r>
              <a:rPr lang="en-US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Πριν ξεκινήσουμε το πρωί από το σπίτι πρέπει να έχουμε φροντίσει να έχουμε όλα αυτά που χρειαζόμαστε για </a:t>
            </a:r>
            <a:r>
              <a:rPr lang="el-GR" dirty="0" smtClean="0"/>
              <a:t>τη </a:t>
            </a:r>
            <a:r>
              <a:rPr lang="el-GR" dirty="0"/>
              <a:t>συγκεκριμένη ημέρα στο σχολείο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Δεν δανειζόμαστε και δεν δανείζουμε αντικείμενα όπως </a:t>
            </a:r>
            <a:r>
              <a:rPr lang="el-GR" dirty="0" err="1" smtClean="0"/>
              <a:t>στιλό</a:t>
            </a:r>
            <a:r>
              <a:rPr lang="el-GR" dirty="0"/>
              <a:t>, μολύβια, γόμες, τετράδια, χαρτάκια, καλλυντικά κ.ά.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Στη </a:t>
            </a:r>
            <a:r>
              <a:rPr lang="el-GR" dirty="0"/>
              <a:t>περίπτωση που πρέπει να δανειστούμε ή να δανείσουμε κάτι το καθαρίζουμε με αντισηπτικό μαντηλάκι όπως επίσης και τα χέρια μας</a:t>
            </a:r>
          </a:p>
          <a:p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609118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Τι μπορείς να κάνεις για να προστατεύσεις τους συμμαθητές σου και τους δασκάλους σου!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4955" y="2603500"/>
            <a:ext cx="9317784" cy="3740150"/>
          </a:xfrm>
        </p:spPr>
        <p:txBody>
          <a:bodyPr>
            <a:normAutofit/>
          </a:bodyPr>
          <a:lstStyle/>
          <a:p>
            <a:r>
              <a:rPr lang="el-GR" dirty="0"/>
              <a:t>Ακολουθείς τις οδηγίες του </a:t>
            </a:r>
            <a:r>
              <a:rPr lang="el-GR" dirty="0" smtClean="0"/>
              <a:t>σχολείου. </a:t>
            </a:r>
            <a:endParaRPr lang="el-GR" dirty="0"/>
          </a:p>
          <a:p>
            <a:r>
              <a:rPr lang="el-GR" dirty="0"/>
              <a:t>Όταν νιώθεις </a:t>
            </a:r>
            <a:r>
              <a:rPr lang="el-GR" dirty="0" smtClean="0"/>
              <a:t>άρρωστος, ενημερώνεις τους γονείς σου και το </a:t>
            </a:r>
            <a:r>
              <a:rPr lang="el-GR" dirty="0"/>
              <a:t>σχολείο και μένεις στο </a:t>
            </a:r>
            <a:r>
              <a:rPr lang="el-GR" dirty="0" smtClean="0"/>
              <a:t>σπίτι.</a:t>
            </a:r>
            <a:endParaRPr lang="el-GR" dirty="0"/>
          </a:p>
          <a:p>
            <a:r>
              <a:rPr lang="el-GR" dirty="0"/>
              <a:t>Εάν αισθανθείς άρρωστος κατά τη διάρκεια του </a:t>
            </a:r>
            <a:r>
              <a:rPr lang="el-GR" dirty="0" smtClean="0"/>
              <a:t>μαθήματος, </a:t>
            </a:r>
            <a:r>
              <a:rPr lang="el-GR" dirty="0"/>
              <a:t>το λες </a:t>
            </a:r>
            <a:r>
              <a:rPr lang="el-GR" dirty="0" smtClean="0"/>
              <a:t>στον </a:t>
            </a:r>
            <a:r>
              <a:rPr lang="el-GR" dirty="0"/>
              <a:t>δάσκαλό </a:t>
            </a:r>
            <a:r>
              <a:rPr lang="el-GR" dirty="0" smtClean="0"/>
              <a:t>σου.</a:t>
            </a:r>
            <a:endParaRPr lang="el-GR" dirty="0"/>
          </a:p>
          <a:p>
            <a:r>
              <a:rPr lang="el-GR" dirty="0"/>
              <a:t>Μην ανταλλάσσεις αντικείμενα με τους συμμαθητές και τους δασκάλους σου (</a:t>
            </a:r>
            <a:r>
              <a:rPr lang="el-GR" dirty="0" err="1" smtClean="0"/>
              <a:t>στ</a:t>
            </a:r>
            <a:r>
              <a:rPr lang="el-GR" dirty="0" err="1"/>
              <a:t>ι</a:t>
            </a:r>
            <a:r>
              <a:rPr lang="el-GR" dirty="0" err="1" smtClean="0"/>
              <a:t>λό</a:t>
            </a:r>
            <a:r>
              <a:rPr lang="el-GR" dirty="0"/>
              <a:t>, τετράδια, μπουκαλάκια </a:t>
            </a:r>
            <a:r>
              <a:rPr lang="el-GR" dirty="0" smtClean="0"/>
              <a:t>νερού κ.ά.).</a:t>
            </a:r>
            <a:endParaRPr lang="el-GR" dirty="0"/>
          </a:p>
          <a:p>
            <a:r>
              <a:rPr lang="el-GR" dirty="0"/>
              <a:t>Να έχεις πάντα μαζί σου </a:t>
            </a:r>
            <a:r>
              <a:rPr lang="el-GR" dirty="0" err="1" smtClean="0">
                <a:solidFill>
                  <a:schemeClr val="tx1"/>
                </a:solidFill>
              </a:rPr>
              <a:t>χαρτομάντηλα</a:t>
            </a:r>
            <a:r>
              <a:rPr lang="el-GR" dirty="0" smtClean="0">
                <a:solidFill>
                  <a:schemeClr val="tx1"/>
                </a:solidFill>
              </a:rPr>
              <a:t> .</a:t>
            </a:r>
            <a:endParaRPr lang="el-GR" dirty="0">
              <a:solidFill>
                <a:schemeClr val="tx1"/>
              </a:solidFill>
            </a:endParaRPr>
          </a:p>
          <a:p>
            <a:r>
              <a:rPr lang="el-GR" dirty="0"/>
              <a:t>Να πλένεις τα χέρια σου </a:t>
            </a:r>
            <a:r>
              <a:rPr lang="el-GR" dirty="0" smtClean="0"/>
              <a:t>συχνά. </a:t>
            </a:r>
            <a:endParaRPr lang="el-GR" dirty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831002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/>
              <a:t>Τι πρέπει να κάνεις όταν είσαι άρρωστος</a:t>
            </a:r>
            <a:r>
              <a:rPr lang="en-US" sz="2800" b="1" dirty="0"/>
              <a:t>;</a:t>
            </a:r>
            <a:endParaRPr lang="el-GR" sz="28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728913"/>
            <a:ext cx="9728200" cy="3448050"/>
          </a:xfrm>
        </p:spPr>
        <p:txBody>
          <a:bodyPr/>
          <a:lstStyle/>
          <a:p>
            <a:r>
              <a:rPr lang="el-GR" dirty="0"/>
              <a:t>Ενημερώνεις τους γονείς σου και μένεις στο </a:t>
            </a:r>
            <a:r>
              <a:rPr lang="el-GR" dirty="0" smtClean="0"/>
              <a:t>σπίτι.6</a:t>
            </a:r>
            <a:endParaRPr lang="el-GR" dirty="0"/>
          </a:p>
          <a:p>
            <a:r>
              <a:rPr lang="el-GR" dirty="0"/>
              <a:t>Οι γονείς </a:t>
            </a:r>
            <a:r>
              <a:rPr lang="el-GR" dirty="0" smtClean="0"/>
              <a:t>σου πρέπει </a:t>
            </a:r>
            <a:r>
              <a:rPr lang="el-GR" dirty="0"/>
              <a:t>να συμβουλευτούν τον οικογενειακό σας </a:t>
            </a:r>
            <a:r>
              <a:rPr lang="el-GR" dirty="0" smtClean="0"/>
              <a:t>γιατρό. </a:t>
            </a:r>
            <a:endParaRPr lang="el-GR" dirty="0"/>
          </a:p>
          <a:p>
            <a:r>
              <a:rPr lang="el-GR" dirty="0"/>
              <a:t>Θα μείνεις στο σπίτι μέχρι να γίνεις εντελώς </a:t>
            </a:r>
            <a:r>
              <a:rPr lang="el-GR" dirty="0" smtClean="0"/>
              <a:t>καλά.</a:t>
            </a:r>
            <a:endParaRPr lang="el-GR" dirty="0"/>
          </a:p>
          <a:p>
            <a:r>
              <a:rPr lang="el-GR" dirty="0"/>
              <a:t>Όσο έχεις συμπτώματα αποφεύγεις τις εξωσχολικές δραστηριότητες και την επαφή με ηλικιωμένα </a:t>
            </a:r>
            <a:r>
              <a:rPr lang="el-GR" dirty="0" smtClean="0"/>
              <a:t>άτομα.</a:t>
            </a:r>
            <a:endParaRPr lang="el-GR" dirty="0"/>
          </a:p>
          <a:p>
            <a:r>
              <a:rPr lang="el-GR" dirty="0"/>
              <a:t>Οι γονείς σου θα πρέπει να ενημερώσουν το σχολείο για τα συμπτώματά σου και να συμβουλευτούν τον οικογενειακό σας </a:t>
            </a:r>
            <a:r>
              <a:rPr lang="el-GR" dirty="0" smtClean="0"/>
              <a:t>γιατρό.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210988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 err="1" smtClean="0"/>
              <a:t>Ο,τιδήποτε</a:t>
            </a:r>
            <a:r>
              <a:rPr lang="el-GR" sz="2800" b="1" dirty="0" smtClean="0"/>
              <a:t> </a:t>
            </a:r>
            <a:r>
              <a:rPr lang="el-GR" sz="2800" b="1" dirty="0"/>
              <a:t>με προβληματίζει το συζητώ με τους δασκάλους και τους γονείς μου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961092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sz="2000" b="1" dirty="0"/>
              <a:t>Δεν φοβάμαι</a:t>
            </a:r>
            <a:r>
              <a:rPr lang="en-US" sz="2000" b="1" dirty="0"/>
              <a:t>:</a:t>
            </a:r>
            <a:endParaRPr lang="el-GR" sz="2000" b="1" dirty="0"/>
          </a:p>
          <a:p>
            <a:r>
              <a:rPr lang="el-GR" dirty="0"/>
              <a:t>Προστατεύω τον εαυτό μου</a:t>
            </a:r>
          </a:p>
          <a:p>
            <a:r>
              <a:rPr lang="el-GR" dirty="0"/>
              <a:t>Προστατεύω την οικογένειά μου και τους ηλικιωμένους ανθρώπους που ζουν κοντά μου</a:t>
            </a:r>
          </a:p>
          <a:p>
            <a:r>
              <a:rPr lang="el-GR" dirty="0"/>
              <a:t>Προστατεύω τους φίλους και τους συμμαθητές μου</a:t>
            </a:r>
          </a:p>
          <a:p>
            <a:r>
              <a:rPr lang="el-GR" dirty="0"/>
              <a:t>Προστατεύω τους </a:t>
            </a:r>
            <a:r>
              <a:rPr lang="el-GR" dirty="0" smtClean="0"/>
              <a:t>δασκάλους μου</a:t>
            </a:r>
            <a:endParaRPr lang="el-GR" dirty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381680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85775" y="973668"/>
            <a:ext cx="9886950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800" b="1" dirty="0"/>
              <a:t>Γιατί είναι τόσο σημαντικό να ενημερωθούμε </a:t>
            </a:r>
            <a:br>
              <a:rPr lang="el-GR" sz="2800" b="1" dirty="0"/>
            </a:br>
            <a:r>
              <a:rPr lang="el-GR" sz="2800" b="1" dirty="0"/>
              <a:t>για </a:t>
            </a:r>
            <a:r>
              <a:rPr lang="el-GR" sz="2800" b="1" dirty="0" smtClean="0"/>
              <a:t>το</a:t>
            </a:r>
            <a:r>
              <a:rPr lang="el-GR" sz="2800" b="1" dirty="0"/>
              <a:t>ν</a:t>
            </a:r>
            <a:r>
              <a:rPr lang="el-GR" sz="2800" b="1" dirty="0" smtClean="0"/>
              <a:t> </a:t>
            </a:r>
            <a:r>
              <a:rPr lang="el-GR" sz="2800" b="1" dirty="0"/>
              <a:t>νέο </a:t>
            </a:r>
            <a:r>
              <a:rPr lang="el-GR" sz="2800" b="1" dirty="0" err="1" smtClean="0"/>
              <a:t>κορονοϊό</a:t>
            </a:r>
            <a:endParaRPr lang="el-GR" sz="28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57225" y="2603499"/>
            <a:ext cx="11044238" cy="378301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l-GR" sz="2400" dirty="0"/>
              <a:t>Χιλιάδες άνθρωποι σε </a:t>
            </a:r>
            <a:r>
              <a:rPr lang="el-GR" sz="2400" dirty="0" smtClean="0"/>
              <a:t>όλον </a:t>
            </a:r>
            <a:r>
              <a:rPr lang="el-GR" sz="2400" dirty="0"/>
              <a:t>τον </a:t>
            </a:r>
            <a:r>
              <a:rPr lang="el-GR" sz="2400" dirty="0" smtClean="0"/>
              <a:t>κόσμο τους </a:t>
            </a:r>
            <a:r>
              <a:rPr lang="el-GR" sz="2400" dirty="0"/>
              <a:t>τελευταίους τέσσερις μήνες έχουν αρρωστήσει από </a:t>
            </a:r>
            <a:r>
              <a:rPr lang="el-GR" sz="2400" dirty="0" smtClean="0"/>
              <a:t>τον </a:t>
            </a:r>
            <a:r>
              <a:rPr lang="el-GR" sz="2400" dirty="0"/>
              <a:t>νέο </a:t>
            </a:r>
            <a:r>
              <a:rPr lang="el-GR" sz="2400" dirty="0" err="1" smtClean="0"/>
              <a:t>κορονοϊό</a:t>
            </a:r>
            <a:r>
              <a:rPr lang="el-GR" sz="2400" dirty="0"/>
              <a:t>. </a:t>
            </a:r>
          </a:p>
          <a:p>
            <a:pPr marL="0" indent="0" algn="just">
              <a:buNone/>
            </a:pPr>
            <a:r>
              <a:rPr lang="el-GR" sz="2400" dirty="0"/>
              <a:t>Κι αυτό γιατί μεταδίδεται από άνθρωπο σε άνθρωπο εάν δεν τηρούνται τα κατάλληλα μέτρα υγιεινής.</a:t>
            </a:r>
          </a:p>
          <a:p>
            <a:pPr marL="0" indent="0" algn="just">
              <a:buNone/>
            </a:pPr>
            <a:r>
              <a:rPr lang="el-GR" sz="2400" dirty="0"/>
              <a:t>Γι </a:t>
            </a:r>
            <a:r>
              <a:rPr lang="el-GR" sz="2400" dirty="0" smtClean="0"/>
              <a:t>αυτόν τον </a:t>
            </a:r>
            <a:r>
              <a:rPr lang="el-GR" sz="2400" dirty="0"/>
              <a:t>λόγο είναι πολύ σημαντικό να ενημερωθούμε για το τι πρέπει να κάνουμε για να προστατεύουμε τον εαυτό μας</a:t>
            </a:r>
            <a:r>
              <a:rPr lang="el-GR" sz="2400" dirty="0" smtClean="0"/>
              <a:t>, το </a:t>
            </a:r>
            <a:r>
              <a:rPr lang="el-GR" sz="2400" dirty="0"/>
              <a:t>σχολείο και την οικογένειά μας.</a:t>
            </a:r>
          </a:p>
          <a:p>
            <a:pPr marL="0" indent="0" algn="just">
              <a:buNone/>
            </a:pPr>
            <a:endParaRPr lang="el-GR" sz="2400" dirty="0"/>
          </a:p>
          <a:p>
            <a:pPr marL="0" indent="0" algn="ctr">
              <a:buNone/>
            </a:pPr>
            <a:r>
              <a:rPr lang="el-GR" sz="2400" b="1" dirty="0"/>
              <a:t>Προστατεύοντας τον εαυτό μου προστατεύω και όσους βρίσκονται γύρω μου</a:t>
            </a:r>
          </a:p>
          <a:p>
            <a:pPr marL="0" indent="0" algn="ctr">
              <a:buNone/>
            </a:pPr>
            <a:r>
              <a:rPr lang="el-GR" sz="2400" b="1" dirty="0"/>
              <a:t>Ενημερώνομαι και δεν φοβάμαι!</a:t>
            </a:r>
          </a:p>
          <a:p>
            <a:pPr marL="0" indent="0">
              <a:buNone/>
            </a:pPr>
            <a:endParaRPr lang="el-GR" b="1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899610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Τι είναι το </a:t>
            </a:r>
            <a:r>
              <a:rPr lang="en-US" sz="3200" b="1" dirty="0"/>
              <a:t>COVID 19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57238" y="2603499"/>
            <a:ext cx="10529887" cy="38973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/>
              <a:t>COVID 19 </a:t>
            </a:r>
            <a:r>
              <a:rPr lang="el-GR" sz="2000" dirty="0"/>
              <a:t>ονομάζεται η λοίμωξη που προκαλεί ο νέος </a:t>
            </a:r>
            <a:r>
              <a:rPr lang="el-GR" sz="2000" dirty="0" err="1" smtClean="0"/>
              <a:t>κορονοϊός</a:t>
            </a:r>
            <a:r>
              <a:rPr lang="el-GR" sz="2000" dirty="0" smtClean="0"/>
              <a:t>.</a:t>
            </a:r>
            <a:endParaRPr lang="el-GR" sz="2000" dirty="0"/>
          </a:p>
          <a:p>
            <a:pPr marL="0" indent="0" algn="just">
              <a:buNone/>
            </a:pPr>
            <a:r>
              <a:rPr lang="el-GR" sz="2000" dirty="0"/>
              <a:t>Ένα άτομο που έχει </a:t>
            </a:r>
            <a:r>
              <a:rPr lang="en-US" sz="2000" dirty="0"/>
              <a:t>COVID19 </a:t>
            </a:r>
            <a:r>
              <a:rPr lang="el-GR" sz="2000" dirty="0"/>
              <a:t>μπορεί να εμφανίσει από πολύ ήπια συμπτώματα μέχρι πολύ σοβαρά και να χρειαστεί να νοσηλευτεί σε νοσοκομείο.</a:t>
            </a:r>
          </a:p>
          <a:p>
            <a:pPr marL="0" indent="0" algn="just">
              <a:buNone/>
            </a:pPr>
            <a:r>
              <a:rPr lang="el-GR" sz="2000" dirty="0"/>
              <a:t>Άτομα που θα νοσηλευτούν σε νοσοκομείο συνήθως έχουν και άλλα προβλήματα </a:t>
            </a:r>
            <a:r>
              <a:rPr lang="el-GR" sz="2000" dirty="0" smtClean="0"/>
              <a:t>υγείας</a:t>
            </a:r>
            <a:r>
              <a:rPr lang="el-GR" sz="2000" dirty="0" smtClean="0">
                <a:solidFill>
                  <a:schemeClr val="tx1"/>
                </a:solidFill>
              </a:rPr>
              <a:t>, όπως </a:t>
            </a:r>
            <a:r>
              <a:rPr lang="el-GR" sz="2000" dirty="0" smtClean="0"/>
              <a:t>συμβαίνει </a:t>
            </a:r>
            <a:r>
              <a:rPr lang="el-GR" sz="2000" dirty="0"/>
              <a:t>πιο συχνά με τους ηλικιωμένους ανθρώπους τους οποίους και πρέπει να προστατεύσουμε.</a:t>
            </a:r>
          </a:p>
          <a:p>
            <a:pPr marL="0" indent="0" algn="just">
              <a:buNone/>
            </a:pPr>
            <a:r>
              <a:rPr lang="el-GR" sz="2000" dirty="0"/>
              <a:t>Υπάρχουν άνθρωποι </a:t>
            </a:r>
            <a:r>
              <a:rPr lang="el-GR" sz="2000" dirty="0" smtClean="0"/>
              <a:t>που, </a:t>
            </a:r>
            <a:r>
              <a:rPr lang="el-GR" sz="2000" dirty="0"/>
              <a:t>ενώ έχουν τον </a:t>
            </a:r>
            <a:r>
              <a:rPr lang="el-GR" sz="2000" dirty="0" smtClean="0"/>
              <a:t>ιό, </a:t>
            </a:r>
            <a:r>
              <a:rPr lang="el-GR" sz="2000" dirty="0"/>
              <a:t>μπορεί να μην εμφανίσουν συμπτώματα, παρόλα αυτά μπορεί να τον μεταδώσουν σε άλλους ανθρώπους.</a:t>
            </a:r>
          </a:p>
          <a:p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69306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b="1" dirty="0"/>
              <a:t>Τι συμπτώματα έχεις όταν αρρωστήσεις από τον νέο </a:t>
            </a:r>
            <a:r>
              <a:rPr lang="el-GR" sz="3200" b="1" dirty="0" err="1" smtClean="0"/>
              <a:t>κορονοϊό</a:t>
            </a:r>
            <a:r>
              <a:rPr lang="en-US" sz="3200" b="1" dirty="0"/>
              <a:t>;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502959"/>
            <a:ext cx="5381978" cy="3446285"/>
          </a:xfrm>
        </p:spPr>
        <p:txBody>
          <a:bodyPr>
            <a:normAutofit/>
          </a:bodyPr>
          <a:lstStyle/>
          <a:p>
            <a:r>
              <a:rPr lang="el-GR" dirty="0"/>
              <a:t>Πυρετό</a:t>
            </a:r>
          </a:p>
          <a:p>
            <a:r>
              <a:rPr lang="el-GR" dirty="0"/>
              <a:t>Πονόλαιμο</a:t>
            </a:r>
          </a:p>
          <a:p>
            <a:r>
              <a:rPr lang="el-GR" dirty="0"/>
              <a:t>Βήχα</a:t>
            </a:r>
          </a:p>
          <a:p>
            <a:r>
              <a:rPr lang="el-GR" dirty="0"/>
              <a:t>Δυσκολία στην αναπνοή</a:t>
            </a:r>
          </a:p>
          <a:p>
            <a:r>
              <a:rPr lang="el-GR" dirty="0"/>
              <a:t>Διάρροιες </a:t>
            </a:r>
          </a:p>
          <a:p>
            <a:r>
              <a:rPr lang="el-GR" dirty="0"/>
              <a:t>Δεν έχεις γεύση ή όσφρηση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74425" y="805390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890773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/>
              <a:t>Πώς </a:t>
            </a:r>
            <a:r>
              <a:rPr lang="el-GR" sz="3200" b="1" dirty="0"/>
              <a:t>μεταδίδεται ο νέος </a:t>
            </a:r>
            <a:r>
              <a:rPr lang="el-GR" sz="3200" b="1" dirty="0" err="1" smtClean="0"/>
              <a:t>κορονοϊός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33403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Ο νέος </a:t>
            </a:r>
            <a:r>
              <a:rPr lang="el-GR" sz="2000" dirty="0" err="1" smtClean="0"/>
              <a:t>κορονοϊός</a:t>
            </a:r>
            <a:r>
              <a:rPr lang="el-GR" sz="2000" dirty="0" smtClean="0"/>
              <a:t> </a:t>
            </a:r>
            <a:r>
              <a:rPr lang="el-GR" sz="2000" dirty="0"/>
              <a:t>μπορεί να μεταδοθεί από </a:t>
            </a:r>
            <a:r>
              <a:rPr lang="el-GR" sz="2000" dirty="0" smtClean="0"/>
              <a:t>έναν </a:t>
            </a:r>
            <a:r>
              <a:rPr lang="el-GR" sz="2000" dirty="0"/>
              <a:t>άρρωστο άνθρωπο με εκκρίσεις του αναπνευστικού </a:t>
            </a:r>
            <a:r>
              <a:rPr lang="el-GR" sz="2000" dirty="0" smtClean="0"/>
              <a:t>συστήματος, κυρίως, </a:t>
            </a:r>
            <a:r>
              <a:rPr lang="el-GR" sz="2000" dirty="0"/>
              <a:t>όταν αυτός βήχει ή φταρνίζεται. Γι' </a:t>
            </a:r>
            <a:r>
              <a:rPr lang="el-GR" sz="2000" dirty="0" smtClean="0"/>
              <a:t>αυτόν τον </a:t>
            </a:r>
            <a:r>
              <a:rPr lang="el-GR" sz="2000" dirty="0"/>
              <a:t>λόγο είναι πιο πιθανό να κολλήσουμε τον ιό</a:t>
            </a:r>
            <a:r>
              <a:rPr lang="en-US" sz="2000" dirty="0"/>
              <a:t>: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Όταν είμαστε σε στενή επαφή με ένα άρρωστο άτομο, δηλαδή σε απόσταση τουλάχιστον 1,5 μέτρου.</a:t>
            </a:r>
          </a:p>
          <a:p>
            <a:pPr marL="0" indent="0">
              <a:buNone/>
            </a:pPr>
            <a:r>
              <a:rPr lang="el-GR" sz="2000" dirty="0"/>
              <a:t>Όταν αγγίζουμε επιφάνειες ή αντικείμενα που έχουν μολυνθεί από ένα άρρωστο άτομο, επειδή τις άγγιξε με βρώμικα χέρια ή επειδή φταρνίστηκε ή έβηξε ενώ ήταν κοντά σε αυτές, και μετά αγγίξουμε </a:t>
            </a:r>
            <a:r>
              <a:rPr lang="el-GR" sz="2000" dirty="0" smtClean="0"/>
              <a:t>το </a:t>
            </a:r>
            <a:r>
              <a:rPr lang="el-GR" sz="2000" dirty="0"/>
              <a:t>πρόσωπό μας, τη μύτη, το στόμα  ή τα μάτια μας. 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460956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Να θυμάσαι!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99733" y="2611442"/>
            <a:ext cx="8161867" cy="5833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Όταν είμαστε κοντά σε ένα άρρωστο άτομο </a:t>
            </a:r>
            <a:r>
              <a:rPr lang="el-GR" dirty="0" smtClean="0">
                <a:solidFill>
                  <a:schemeClr val="tx1"/>
                </a:solidFill>
              </a:rPr>
              <a:t>παραμένουμε σε  </a:t>
            </a:r>
            <a:r>
              <a:rPr lang="el-GR" dirty="0">
                <a:solidFill>
                  <a:schemeClr val="tx1"/>
                </a:solidFill>
              </a:rPr>
              <a:t>απόσταση τουλάχιστον 1,5 </a:t>
            </a:r>
            <a:r>
              <a:rPr lang="el-GR" dirty="0" smtClean="0">
                <a:solidFill>
                  <a:schemeClr val="tx1"/>
                </a:solidFill>
              </a:rPr>
              <a:t>μέτρου.</a:t>
            </a:r>
            <a:endParaRPr lang="el-G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16681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26" name="Picture 2" descr="COVID-19 pandemic: Tips to remain 'sane and safe' during social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691" y="3315235"/>
            <a:ext cx="4834114" cy="309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113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Να θυμάσαι!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17888" y="2976033"/>
            <a:ext cx="4715267" cy="341630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Όταν αγγίζουμε επιφάνειες ή αντικείμενα που έχουν μολυνθεί από ένα άρρωστο άτομο, επειδή τις άγγιξε με βρώμικα χέρια ή επειδή φταρνίστηκε ή έβηξε ενώ ήταν κοντά σε αυτές, και μετά αγγίξουμε </a:t>
            </a:r>
            <a:r>
              <a:rPr lang="el-GR" dirty="0" smtClean="0"/>
              <a:t>το πρόσωπό </a:t>
            </a:r>
            <a:r>
              <a:rPr lang="el-GR" dirty="0"/>
              <a:t>μας, τη μύτη, το στόμα  ή τα μάτια μας μπορεί να αρρωστήσουμε κι </a:t>
            </a:r>
            <a:r>
              <a:rPr lang="el-GR" dirty="0" smtClean="0"/>
              <a:t>εμείς.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16681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052" name="Picture 4" descr="Hand Hygiene Washing Bacteria, hand, hand, hygiene, washing png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644704"/>
            <a:ext cx="3466042" cy="253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019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b="1" dirty="0"/>
              <a:t>Τι πρέπει να κάνεις για να προστατεύσεις τον εαυτό σου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4955" y="2603499"/>
            <a:ext cx="9674970" cy="3783013"/>
          </a:xfrm>
        </p:spPr>
        <p:txBody>
          <a:bodyPr>
            <a:normAutofit/>
          </a:bodyPr>
          <a:lstStyle/>
          <a:p>
            <a:r>
              <a:rPr lang="el-GR" dirty="0"/>
              <a:t>Όταν βήχω ή φταρνίζομαι καλύπτω το στόμα και τη μύτη μου με τον αγκώνα μου ή με χαρτομάντηλο το οποίο μετά το πετάω στα </a:t>
            </a:r>
            <a:r>
              <a:rPr lang="el-GR" dirty="0" smtClean="0"/>
              <a:t>σκουπίδια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Κρατάω αποστάσεις από τους άλλους, δεν στριμώχνομαι στο προαύλιο, στις </a:t>
            </a:r>
            <a:r>
              <a:rPr lang="el-GR" dirty="0" smtClean="0"/>
              <a:t>σκάλες ή σε κάθε άλλο χώρο </a:t>
            </a:r>
            <a:r>
              <a:rPr lang="el-GR" smtClean="0"/>
              <a:t>του σχολείου. </a:t>
            </a:r>
            <a:endParaRPr lang="el-GR" dirty="0"/>
          </a:p>
          <a:p>
            <a:r>
              <a:rPr lang="el-GR" dirty="0"/>
              <a:t>Πλένω συχνά τα χέρια μου με νερό και σαπούνι ή ζητάω από τον δάσκαλό μου να μου δώσει να καθαρίσω τα χέρια μου με αντισηπτικό διάλυμα ή αντισηπτικό μαντηλάκι.</a:t>
            </a:r>
          </a:p>
          <a:p>
            <a:r>
              <a:rPr lang="el-GR" dirty="0"/>
              <a:t>Δεν ακουμπώ με τα χέρια μου το πρόσωπό </a:t>
            </a:r>
            <a:r>
              <a:rPr lang="el-GR" dirty="0" smtClean="0"/>
              <a:t>μου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Δεν ανταλλάσσω αντικείμενα με τους συμμαθητές </a:t>
            </a:r>
            <a:r>
              <a:rPr lang="el-GR" dirty="0" smtClean="0"/>
              <a:t>μου</a:t>
            </a:r>
            <a:r>
              <a:rPr lang="en-US" dirty="0" smtClean="0"/>
              <a:t>.</a:t>
            </a:r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232161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Να μην στριμώχνομαι! </a:t>
            </a:r>
          </a:p>
        </p:txBody>
      </p:sp>
      <p:pic>
        <p:nvPicPr>
          <p:cNvPr id="3074" name="Picture 2" descr="All Of Us - Vector Crowd Of People, HD Png Download , Transparent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578" y="3071284"/>
            <a:ext cx="7034477" cy="358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669533" y="3071284"/>
            <a:ext cx="343962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Στις σκάλες του σχολείου</a:t>
            </a:r>
          </a:p>
          <a:p>
            <a:r>
              <a:rPr lang="el-GR" dirty="0"/>
              <a:t>Στην είσοδο του σχολείου </a:t>
            </a:r>
          </a:p>
          <a:p>
            <a:r>
              <a:rPr lang="el-GR" dirty="0"/>
              <a:t>Στο κυλικείο</a:t>
            </a:r>
          </a:p>
          <a:p>
            <a:r>
              <a:rPr lang="el-GR" dirty="0"/>
              <a:t>Σε εσωτερικούς χώρους </a:t>
            </a:r>
          </a:p>
          <a:p>
            <a:r>
              <a:rPr lang="el-GR" dirty="0"/>
              <a:t>Στο προαύλιο κρατάω </a:t>
            </a:r>
            <a:r>
              <a:rPr lang="el-GR" dirty="0" smtClean="0"/>
              <a:t>αποστάσεις από τους </a:t>
            </a:r>
            <a:r>
              <a:rPr lang="el-GR" dirty="0"/>
              <a:t>συμμαθητές μου </a:t>
            </a:r>
          </a:p>
          <a:p>
            <a:endParaRPr lang="en-US" dirty="0"/>
          </a:p>
          <a:p>
            <a:pPr marL="0" indent="0">
              <a:buFont typeface="Wingdings 3" charset="2"/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11058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ίθουσα συσκέψεων &quot;Ιόν&quot;">
  <a:themeElements>
    <a:clrScheme name="Αίθουσα συσκέψεων &quot;Ιόν&quot;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Αίθουσα συσκέψεων &quot;Ιόν&quot;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ίθουσα συσκέψεων &quot;Ιόν&quot;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278</TotalTime>
  <Words>974</Words>
  <Application>Microsoft Office PowerPoint</Application>
  <PresentationFormat>Προσαρμογή</PresentationFormat>
  <Paragraphs>90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Αίθουσα συσκέψεων "Ιόν"</vt:lpstr>
      <vt:lpstr>COVID 19</vt:lpstr>
      <vt:lpstr>Γιατί είναι τόσο σημαντικό να ενημερωθούμε  για τον νέο κορονοϊό</vt:lpstr>
      <vt:lpstr>Τι είναι το COVID 19</vt:lpstr>
      <vt:lpstr>Τι συμπτώματα έχεις όταν αρρωστήσεις από τον νέο κορονοϊό;</vt:lpstr>
      <vt:lpstr>Πώς μεταδίδεται ο νέος κορονοϊός</vt:lpstr>
      <vt:lpstr>Να θυμάσαι! </vt:lpstr>
      <vt:lpstr>Να θυμάσαι!</vt:lpstr>
      <vt:lpstr>Τι πρέπει να κάνεις για να προστατεύσεις τον εαυτό σου</vt:lpstr>
      <vt:lpstr>Να μην στριμώχνομαι! </vt:lpstr>
      <vt:lpstr>Καθαρά χέρια!</vt:lpstr>
      <vt:lpstr>Πώς να πλένεις  σωστά τα χέρια σου</vt:lpstr>
      <vt:lpstr>Δεν αγγίζω το πρόσωπό μου με τα χέρια μου!</vt:lpstr>
      <vt:lpstr>Καλύπτω τον βήχα ή το φτάρνισμά μου!</vt:lpstr>
      <vt:lpstr>Δεν ανταλλάσσω αντικείμενα με τους άλλους!</vt:lpstr>
      <vt:lpstr>Τι μπορείς να κάνεις για να προστατεύσεις τους συμμαθητές σου και τους δασκάλους σου!</vt:lpstr>
      <vt:lpstr>Τι πρέπει να κάνεις όταν είσαι άρρωστος;</vt:lpstr>
      <vt:lpstr>Ο,τιδήποτε με προβληματίζει το συζητώ με τους δασκάλους και τους γονείς μου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19</dc:title>
  <dc:creator>Flora</dc:creator>
  <cp:lastModifiedBy>OWNER</cp:lastModifiedBy>
  <cp:revision>75</cp:revision>
  <dcterms:created xsi:type="dcterms:W3CDTF">2020-04-20T19:37:03Z</dcterms:created>
  <dcterms:modified xsi:type="dcterms:W3CDTF">2020-05-29T20:03:50Z</dcterms:modified>
</cp:coreProperties>
</file>