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18" autoAdjust="0"/>
    <p:restoredTop sz="94655" autoAdjust="0"/>
  </p:normalViewPr>
  <p:slideViewPr>
    <p:cSldViewPr>
      <p:cViewPr varScale="1">
        <p:scale>
          <a:sx n="73" d="100"/>
          <a:sy n="73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34C066-3D7E-47DB-9000-AE53B79AF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69135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l-GR" noProof="0" smtClean="0"/>
              <a:t>Kλικ για επεξεργασία του τίτλου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69135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l-GR" noProof="0" smtClean="0"/>
              <a:t>Κάντε κλικ για να επεξεργαστείτε τον υπότιτλο του υποδείγματος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67425" y="476250"/>
            <a:ext cx="1817688" cy="63817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476250"/>
            <a:ext cx="5303837" cy="63817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384300"/>
            <a:ext cx="312737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90963" y="1384300"/>
            <a:ext cx="3128962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76250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84300"/>
            <a:ext cx="640873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4643446"/>
            <a:ext cx="4718050" cy="79375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Learning to play handball in nature</a:t>
            </a:r>
            <a:endParaRPr lang="uk-UA" sz="28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5500702"/>
            <a:ext cx="5572164" cy="13572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+mj-lt"/>
              </a:rPr>
              <a:t>An outdoor project based on experiential learning</a:t>
            </a:r>
          </a:p>
          <a:p>
            <a:pPr>
              <a:lnSpc>
                <a:spcPct val="90000"/>
              </a:lnSpc>
              <a:defRPr/>
            </a:pPr>
            <a:r>
              <a:rPr lang="en-US" sz="1600" i="1" dirty="0" smtClean="0">
                <a:latin typeface="+mj-lt"/>
              </a:rPr>
              <a:t>Created by:</a:t>
            </a:r>
          </a:p>
          <a:p>
            <a:pPr>
              <a:lnSpc>
                <a:spcPct val="90000"/>
              </a:lnSpc>
              <a:defRPr/>
            </a:pPr>
            <a:r>
              <a:rPr lang="en-US" sz="1600" i="1" dirty="0" err="1" smtClean="0"/>
              <a:t>Basiouri</a:t>
            </a:r>
            <a:r>
              <a:rPr lang="en-US" sz="1600" i="1" dirty="0" smtClean="0"/>
              <a:t> Alexandra</a:t>
            </a:r>
          </a:p>
          <a:p>
            <a:pPr>
              <a:lnSpc>
                <a:spcPct val="90000"/>
              </a:lnSpc>
              <a:defRPr/>
            </a:pPr>
            <a:r>
              <a:rPr lang="en-US" sz="1600" i="1" dirty="0" err="1" smtClean="0">
                <a:latin typeface="+mj-lt"/>
              </a:rPr>
              <a:t>Beinas</a:t>
            </a:r>
            <a:r>
              <a:rPr lang="en-US" sz="1600" i="1" dirty="0" smtClean="0">
                <a:latin typeface="+mj-lt"/>
              </a:rPr>
              <a:t> </a:t>
            </a:r>
            <a:r>
              <a:rPr lang="en-US" sz="1600" i="1" dirty="0" err="1" smtClean="0">
                <a:latin typeface="+mj-lt"/>
              </a:rPr>
              <a:t>Apostolis</a:t>
            </a:r>
            <a:endParaRPr lang="en-US" sz="1600" i="1" dirty="0" smtClean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i="1" dirty="0" err="1" smtClean="0">
                <a:latin typeface="+mj-lt"/>
              </a:rPr>
              <a:t>Gkalmpeni</a:t>
            </a:r>
            <a:r>
              <a:rPr lang="en-US" sz="1600" i="1" dirty="0" smtClean="0">
                <a:latin typeface="+mj-lt"/>
              </a:rPr>
              <a:t> </a:t>
            </a:r>
            <a:r>
              <a:rPr lang="en-US" sz="1600" i="1" dirty="0" err="1" smtClean="0">
                <a:latin typeface="+mj-lt"/>
              </a:rPr>
              <a:t>Evangelia</a:t>
            </a:r>
            <a:endParaRPr lang="en-US" sz="1600" i="1" dirty="0" smtClean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uk-UA" sz="2000" i="1" dirty="0" smtClean="0">
              <a:latin typeface="+mj-lt"/>
            </a:endParaRPr>
          </a:p>
        </p:txBody>
      </p:sp>
      <p:pic>
        <p:nvPicPr>
          <p:cNvPr id="16386" name="Picture 2" descr="https://tse1.mm.bing.net/th?id=OIP.gskb1-fxIh2GDXm3hADIlwHaHa&amp;pid=Api&amp;P=0&amp;w=165&amp;h=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21457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the goal post</a:t>
            </a:r>
            <a:endParaRPr lang="el-GR" dirty="0"/>
          </a:p>
        </p:txBody>
      </p:sp>
      <p:pic>
        <p:nvPicPr>
          <p:cNvPr id="5" name="4 - Θέση εικόνας" descr="Τέρμα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125" b="33125"/>
          <a:stretch>
            <a:fillRect/>
          </a:stretch>
        </p:blipFill>
        <p:spPr>
          <a:xfrm>
            <a:off x="2786050" y="1358095"/>
            <a:ext cx="4492638" cy="3369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Collecting oranges for balls</a:t>
            </a:r>
            <a:endParaRPr lang="el-GR" dirty="0"/>
          </a:p>
        </p:txBody>
      </p:sp>
      <p:pic>
        <p:nvPicPr>
          <p:cNvPr id="5" name="4 - Θέση περιεχομένου" descr="oranges 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3293" y="1643050"/>
            <a:ext cx="2463165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6 - Θέση περιεχομένου" descr="oranges 1 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23861" y="1643050"/>
            <a:ext cx="2463165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Practical Exercise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188" y="1384300"/>
            <a:ext cx="8389968" cy="5473700"/>
          </a:xfrm>
        </p:spPr>
        <p:txBody>
          <a:bodyPr/>
          <a:lstStyle/>
          <a:p>
            <a:r>
              <a:rPr lang="en-US" sz="2400" b="1" i="1" u="sng" dirty="0" smtClean="0">
                <a:solidFill>
                  <a:srgbClr val="080808"/>
                </a:solidFill>
              </a:rPr>
              <a:t>Duration of Activity: </a:t>
            </a:r>
            <a:r>
              <a:rPr lang="en-US" sz="2400" dirty="0" smtClean="0">
                <a:solidFill>
                  <a:srgbClr val="080808"/>
                </a:solidFill>
              </a:rPr>
              <a:t>45 min</a:t>
            </a:r>
            <a:endParaRPr lang="en-US" sz="2400" u="sng" dirty="0" smtClean="0">
              <a:solidFill>
                <a:srgbClr val="080808"/>
              </a:solidFill>
            </a:endParaRPr>
          </a:p>
          <a:p>
            <a:r>
              <a:rPr lang="en-US" sz="2400" b="1" i="1" u="sng" dirty="0" smtClean="0">
                <a:solidFill>
                  <a:srgbClr val="080808"/>
                </a:solidFill>
              </a:rPr>
              <a:t>Materials:</a:t>
            </a:r>
            <a:r>
              <a:rPr lang="en-US" sz="2400" b="1" i="1" dirty="0" smtClean="0">
                <a:solidFill>
                  <a:srgbClr val="080808"/>
                </a:solidFill>
              </a:rPr>
              <a:t> </a:t>
            </a:r>
            <a:r>
              <a:rPr lang="en-US" sz="2400" dirty="0" smtClean="0">
                <a:solidFill>
                  <a:srgbClr val="080808"/>
                </a:solidFill>
              </a:rPr>
              <a:t>oranges</a:t>
            </a:r>
            <a:endParaRPr lang="en-US" sz="2400" u="sng" dirty="0" smtClean="0">
              <a:solidFill>
                <a:srgbClr val="080808"/>
              </a:solidFill>
            </a:endParaRPr>
          </a:p>
          <a:p>
            <a:r>
              <a:rPr lang="en-US" sz="2400" b="1" i="1" u="sng" dirty="0" smtClean="0">
                <a:solidFill>
                  <a:srgbClr val="080808"/>
                </a:solidFill>
              </a:rPr>
              <a:t>Aims:</a:t>
            </a:r>
            <a:r>
              <a:rPr lang="en-US" sz="2400" b="1" i="1" dirty="0" smtClean="0">
                <a:solidFill>
                  <a:srgbClr val="080808"/>
                </a:solidFill>
              </a:rPr>
              <a:t> </a:t>
            </a:r>
            <a:r>
              <a:rPr lang="en-US" sz="2400" dirty="0" smtClean="0">
                <a:solidFill>
                  <a:srgbClr val="080808"/>
                </a:solidFill>
              </a:rPr>
              <a:t>- To practice the rules they have learnt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80808"/>
                </a:solidFill>
              </a:rPr>
              <a:t>To develop hand &amp; leg coordination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80808"/>
                </a:solidFill>
              </a:rPr>
              <a:t>To raise good sportsmanship</a:t>
            </a:r>
          </a:p>
          <a:p>
            <a:r>
              <a:rPr lang="en-US" sz="2400" b="1" i="1" u="sng" dirty="0" smtClean="0">
                <a:solidFill>
                  <a:srgbClr val="080808"/>
                </a:solidFill>
              </a:rPr>
              <a:t>Implementation:</a:t>
            </a:r>
            <a:r>
              <a:rPr lang="en-US" sz="2400" dirty="0" smtClean="0">
                <a:solidFill>
                  <a:srgbClr val="080808"/>
                </a:solidFill>
              </a:rPr>
              <a:t> </a:t>
            </a:r>
            <a:r>
              <a:rPr lang="en-GB" sz="2400" u="sng" dirty="0" smtClean="0"/>
              <a:t>Activity A</a:t>
            </a:r>
            <a:r>
              <a:rPr lang="en-GB" sz="2400" dirty="0" smtClean="0"/>
              <a:t> - &gt; execution of 3 steps (rule)  and ball tossing</a:t>
            </a:r>
            <a:endParaRPr lang="el-GR" sz="2400" dirty="0" smtClean="0"/>
          </a:p>
          <a:p>
            <a:r>
              <a:rPr lang="en-GB" sz="2400" u="sng" dirty="0" smtClean="0"/>
              <a:t>Activity B</a:t>
            </a:r>
            <a:r>
              <a:rPr lang="en-GB" sz="2400" dirty="0" smtClean="0"/>
              <a:t>-&gt; passes among Ss &amp; right movement in the court (outdoor beach area).</a:t>
            </a:r>
            <a:endParaRPr lang="el-GR" sz="2400" dirty="0" smtClean="0"/>
          </a:p>
          <a:p>
            <a:r>
              <a:rPr lang="en-GB" sz="2400" u="sng" dirty="0" smtClean="0"/>
              <a:t>Activities C</a:t>
            </a:r>
            <a:r>
              <a:rPr lang="en-GB" sz="2400" dirty="0" smtClean="0"/>
              <a:t>-&gt; The final game play. The Ss are asked to play with the improvised balls without exceeding the limits of the goalposts 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3 Steps &amp; Movements</a:t>
            </a:r>
            <a:endParaRPr lang="el-GR" dirty="0"/>
          </a:p>
        </p:txBody>
      </p:sp>
      <p:pic>
        <p:nvPicPr>
          <p:cNvPr id="5" name="4 - Θέση περιεχομένου" descr="3 steps 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188" y="2285992"/>
            <a:ext cx="3127375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9 - Θέση περιεχομένου" descr="3 steps 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285992"/>
            <a:ext cx="3128962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Ball tossing &amp; Movements</a:t>
            </a:r>
            <a:endParaRPr lang="el-GR" dirty="0"/>
          </a:p>
        </p:txBody>
      </p:sp>
      <p:pic>
        <p:nvPicPr>
          <p:cNvPr id="5" name="4 - Θέση περιεχομένου" descr="ball tossing 1 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188" y="1714488"/>
            <a:ext cx="3127375" cy="4429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- Θέση περιεχομένου" descr="three steps 1 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643050"/>
            <a:ext cx="3128962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Final Game</a:t>
            </a:r>
            <a:endParaRPr lang="el-GR" dirty="0"/>
          </a:p>
        </p:txBody>
      </p:sp>
      <p:pic>
        <p:nvPicPr>
          <p:cNvPr id="5" name="4 - Θέση περιεχομένου" descr="game 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188" y="1643050"/>
            <a:ext cx="3532184" cy="4000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- Θέση περιεχομένου" descr="game 1 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643050"/>
            <a:ext cx="3500462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6913563" cy="1454138"/>
          </a:xfrm>
        </p:spPr>
        <p:txBody>
          <a:bodyPr/>
          <a:lstStyle/>
          <a:p>
            <a:r>
              <a:rPr lang="vi-VN" dirty="0" smtClean="0"/>
              <a:t>vă </a:t>
            </a:r>
            <a:r>
              <a:rPr lang="vi-VN" dirty="0" smtClean="0"/>
              <a:t>mulțumesc</a:t>
            </a:r>
            <a:r>
              <a:rPr lang="en-US" dirty="0" smtClean="0"/>
              <a:t>!!!</a:t>
            </a:r>
            <a:br>
              <a:rPr lang="en-US" dirty="0" smtClean="0"/>
            </a:br>
            <a:r>
              <a:rPr lang="en-US" dirty="0" err="1" smtClean="0"/>
              <a:t>Diolch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fawr</a:t>
            </a:r>
            <a:r>
              <a:rPr lang="en-US" dirty="0" smtClean="0"/>
              <a:t> </a:t>
            </a:r>
            <a:r>
              <a:rPr lang="en-US" dirty="0" err="1" smtClean="0"/>
              <a:t>iawn</a:t>
            </a:r>
            <a:r>
              <a:rPr lang="en-US" dirty="0" smtClean="0"/>
              <a:t>!!!</a:t>
            </a:r>
            <a:br>
              <a:rPr lang="en-US" dirty="0" smtClean="0"/>
            </a:br>
            <a:r>
              <a:rPr lang="el-GR" dirty="0" smtClean="0"/>
              <a:t>Ευχαριστούμε !!!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22" name="Picture 2" descr="Ευχαριστώ Word Cloud φόντο, όλες οι γλώσσες, πολύγλωσσο για την εκπαίδευση ή την ημέρα των ευχαριστιώ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4707309" cy="3768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6480175" cy="6492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US" sz="3200" dirty="0" smtClean="0"/>
              <a:t>Activities Index</a:t>
            </a:r>
            <a:endParaRPr lang="uk-UA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6624637" cy="4722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ko-KR" sz="2000" dirty="0" smtClean="0">
                <a:latin typeface="+mj-lt"/>
                <a:ea typeface="굴림" charset="-127"/>
              </a:rPr>
              <a:t>Study material (video &amp; specific pages from the Physical Education students’ book)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+mj-lt"/>
              <a:ea typeface="굴림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Information exchange-&gt; all students share the same amount of information at the end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+mj-lt"/>
              </a:rPr>
              <a:t>Design &amp; creation of an improvised handball court &amp; equipment based on material from nature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+mj-lt"/>
              </a:rPr>
              <a:t>Practice of rules &amp; movements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+mj-lt"/>
              </a:rPr>
              <a:t>Final game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2000" dirty="0" smtClean="0">
              <a:latin typeface="+mj-lt"/>
            </a:endParaRPr>
          </a:p>
        </p:txBody>
      </p:sp>
      <p:pic>
        <p:nvPicPr>
          <p:cNvPr id="4" name="3 - Εικόνα" descr="outdoor 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629962"/>
            <a:ext cx="4929222" cy="1999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80808"/>
                </a:solidFill>
              </a:rPr>
              <a:t>Brainstorming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eaLnBrk="1" hangingPunct="1"/>
            <a:r>
              <a:rPr lang="en-US" sz="2000" b="1" i="1" u="sng" dirty="0" smtClean="0">
                <a:solidFill>
                  <a:srgbClr val="080808"/>
                </a:solidFill>
              </a:rPr>
              <a:t>Duration of Activity: </a:t>
            </a:r>
            <a:r>
              <a:rPr lang="en-US" sz="2000" dirty="0" smtClean="0">
                <a:solidFill>
                  <a:srgbClr val="080808"/>
                </a:solidFill>
              </a:rPr>
              <a:t>15 min</a:t>
            </a:r>
            <a:endParaRPr lang="en-US" sz="2000" u="sng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en-US" sz="2000" b="1" i="1" u="sng" dirty="0" smtClean="0">
                <a:solidFill>
                  <a:srgbClr val="080808"/>
                </a:solidFill>
              </a:rPr>
              <a:t>Materials: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video</a:t>
            </a:r>
            <a:endParaRPr lang="en-US" sz="2000" u="sng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en-US" sz="2000" b="1" i="1" u="sng" dirty="0" smtClean="0">
                <a:solidFill>
                  <a:srgbClr val="080808"/>
                </a:solidFill>
              </a:rPr>
              <a:t>Aims: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- To activate possible background knowledge about handball</a:t>
            </a:r>
          </a:p>
          <a:p>
            <a:pPr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- To give them the necessary information to proceed to next stages</a:t>
            </a: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Implementation: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GB" sz="2000" dirty="0" smtClean="0"/>
              <a:t>T shows videos and gives students books with information about the history of handball (how it started, first matches, technique details)</a:t>
            </a:r>
            <a:endParaRPr lang="en-US" sz="2000" u="sng" dirty="0" smtClean="0">
              <a:solidFill>
                <a:srgbClr val="080808"/>
              </a:solidFill>
            </a:endParaRPr>
          </a:p>
        </p:txBody>
      </p:sp>
      <p:pic>
        <p:nvPicPr>
          <p:cNvPr id="14340" name="Picture 4" descr="https://tse2.mm.bing.net/th?id=OIP.Rrhx21bRCCI6YHMwrCK9OQHaKe&amp;pid=Api&amp;P=0&amp;w=116&amp;h=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14818"/>
            <a:ext cx="1428760" cy="2214578"/>
          </a:xfrm>
          <a:prstGeom prst="rect">
            <a:avLst/>
          </a:prstGeom>
          <a:noFill/>
        </p:spPr>
      </p:pic>
      <p:pic>
        <p:nvPicPr>
          <p:cNvPr id="14342" name="Picture 6" descr="https://tse1.mm.bing.net/th?id=OIP.6jYUgpJXSETmoSaPMYrzWgHaJ2&amp;pid=Api&amp;P=0&amp;w=123&amp;h=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14818"/>
            <a:ext cx="117157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Presentation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188" y="1384300"/>
            <a:ext cx="8104216" cy="3616336"/>
          </a:xfrm>
        </p:spPr>
        <p:txBody>
          <a:bodyPr/>
          <a:lstStyle/>
          <a:p>
            <a:r>
              <a:rPr lang="en-US" sz="2000" b="1" i="1" u="sng" dirty="0" smtClean="0">
                <a:solidFill>
                  <a:srgbClr val="080808"/>
                </a:solidFill>
              </a:rPr>
              <a:t>Duration of Activity: </a:t>
            </a:r>
            <a:r>
              <a:rPr lang="en-US" sz="2000" dirty="0" smtClean="0">
                <a:solidFill>
                  <a:srgbClr val="080808"/>
                </a:solidFill>
              </a:rPr>
              <a:t>20</a:t>
            </a:r>
            <a:r>
              <a:rPr lang="en-US" sz="2000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min</a:t>
            </a: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Materials: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Physical Education student’s book</a:t>
            </a:r>
            <a:endParaRPr lang="en-US" sz="2000" u="sng" dirty="0" smtClean="0">
              <a:solidFill>
                <a:srgbClr val="080808"/>
              </a:solidFill>
            </a:endParaRP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Aims: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- To have Ss retrieve specific information</a:t>
            </a:r>
          </a:p>
          <a:p>
            <a:pPr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- To collaborate &amp; be able to exchange information</a:t>
            </a: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Implementation: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/>
              <a:t>Ss work in groups of 3 &amp; are given pieces of information about the sport</a:t>
            </a:r>
          </a:p>
          <a:p>
            <a:r>
              <a:rPr lang="en-US" sz="2000" u="sng" dirty="0" smtClean="0"/>
              <a:t>Group A:</a:t>
            </a:r>
            <a:r>
              <a:rPr lang="en-US" sz="2000" dirty="0" smtClean="0"/>
              <a:t> Handball history</a:t>
            </a:r>
            <a:endParaRPr lang="el-GR" sz="2000" dirty="0" smtClean="0"/>
          </a:p>
          <a:p>
            <a:r>
              <a:rPr lang="en-US" sz="2000" u="sng" dirty="0" smtClean="0"/>
              <a:t>Group B:</a:t>
            </a:r>
            <a:r>
              <a:rPr lang="en-US" sz="2000" dirty="0" smtClean="0"/>
              <a:t> Handball court &amp; basic handball rules</a:t>
            </a:r>
            <a:endParaRPr lang="el-GR" sz="2000" dirty="0" smtClean="0"/>
          </a:p>
          <a:p>
            <a:r>
              <a:rPr lang="en-US" sz="2000" u="sng" dirty="0" smtClean="0"/>
              <a:t>Group C:</a:t>
            </a:r>
            <a:r>
              <a:rPr lang="en-US" sz="2000" dirty="0" smtClean="0"/>
              <a:t> Motor skills &amp; technique details</a:t>
            </a:r>
            <a:endParaRPr lang="el-GR" sz="2000" dirty="0" smtClean="0"/>
          </a:p>
          <a:p>
            <a:pPr>
              <a:buNone/>
            </a:pPr>
            <a:endParaRPr lang="en-US" u="sng" dirty="0" smtClean="0">
              <a:solidFill>
                <a:srgbClr val="080808"/>
              </a:solidFill>
            </a:endParaRPr>
          </a:p>
          <a:p>
            <a:endParaRPr lang="el-GR" dirty="0"/>
          </a:p>
        </p:txBody>
      </p:sp>
      <p:pic>
        <p:nvPicPr>
          <p:cNvPr id="13314" name="Picture 2" descr="https://tse2.mm.bing.net/th?id=OIP.w0VOjMvKA_MdOBIJuy9YUwHaHa&amp;pid=Api&amp;P=0&amp;w=165&amp;h=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571625" cy="22145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Getting the first information</a:t>
            </a:r>
            <a:endParaRPr lang="el-GR" dirty="0"/>
          </a:p>
        </p:txBody>
      </p:sp>
      <p:pic>
        <p:nvPicPr>
          <p:cNvPr id="7" name="6 - Θέση περιεχομένου" descr="Εισαγωγή 1 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143272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8 - Εικόνα" descr="Εισαγωγή 2 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357586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00112" y="476250"/>
            <a:ext cx="7958167" cy="508000"/>
          </a:xfrm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2600" dirty="0" smtClean="0"/>
              <a:t>Practice        Construction of a handball court </a:t>
            </a:r>
            <a:endParaRPr lang="el-GR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188" y="1384300"/>
            <a:ext cx="8247092" cy="5473700"/>
          </a:xfrm>
        </p:spPr>
        <p:txBody>
          <a:bodyPr/>
          <a:lstStyle/>
          <a:p>
            <a:r>
              <a:rPr lang="en-US" sz="2000" b="1" i="1" u="sng" dirty="0" smtClean="0">
                <a:solidFill>
                  <a:srgbClr val="080808"/>
                </a:solidFill>
              </a:rPr>
              <a:t>Duration of Activity: </a:t>
            </a:r>
            <a:r>
              <a:rPr lang="en-US" sz="2000" dirty="0" smtClean="0">
                <a:solidFill>
                  <a:srgbClr val="080808"/>
                </a:solidFill>
              </a:rPr>
              <a:t>20</a:t>
            </a:r>
            <a:r>
              <a:rPr lang="en-US" sz="2000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min</a:t>
            </a: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Materials:</a:t>
            </a:r>
            <a:r>
              <a:rPr lang="en-US" sz="2000" dirty="0" smtClean="0">
                <a:solidFill>
                  <a:srgbClr val="080808"/>
                </a:solidFill>
              </a:rPr>
              <a:t> </a:t>
            </a:r>
            <a:r>
              <a:rPr lang="en-GB" sz="2000" dirty="0" smtClean="0"/>
              <a:t>branches, pebbles, sea stones &amp; oranges</a:t>
            </a:r>
            <a:endParaRPr lang="en-US" sz="2000" u="sng" dirty="0" smtClean="0">
              <a:solidFill>
                <a:srgbClr val="080808"/>
              </a:solidFill>
            </a:endParaRP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Aims: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US" sz="2000" dirty="0" smtClean="0">
                <a:solidFill>
                  <a:srgbClr val="080808"/>
                </a:solidFill>
              </a:rPr>
              <a:t>- To engage Ss in a problem solving activity &amp; have them use the information they got in a real life context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80808"/>
                </a:solidFill>
              </a:rPr>
              <a:t>To collaborate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80808"/>
                </a:solidFill>
              </a:rPr>
              <a:t> To develop their creativity</a:t>
            </a:r>
          </a:p>
          <a:p>
            <a:r>
              <a:rPr lang="en-US" sz="2000" b="1" i="1" u="sng" dirty="0" smtClean="0">
                <a:solidFill>
                  <a:srgbClr val="080808"/>
                </a:solidFill>
              </a:rPr>
              <a:t>Implementation:</a:t>
            </a:r>
            <a:r>
              <a:rPr lang="en-US" sz="2000" b="1" i="1" dirty="0" smtClean="0">
                <a:solidFill>
                  <a:srgbClr val="080808"/>
                </a:solidFill>
              </a:rPr>
              <a:t> </a:t>
            </a:r>
            <a:r>
              <a:rPr lang="en-GB" sz="2000" dirty="0" smtClean="0"/>
              <a:t>Ss use materials from nature to draw lines &amp; make the boundaries of a handball court and the two basic court fixtures</a:t>
            </a:r>
            <a:r>
              <a:rPr lang="en-GB" dirty="0" smtClean="0"/>
              <a:t>. </a:t>
            </a:r>
            <a:r>
              <a:rPr lang="en-GB" sz="2000" dirty="0" smtClean="0"/>
              <a:t>Then, Ss cut oranges from the trees of the area &amp; they use them as handballs</a:t>
            </a:r>
            <a:r>
              <a:rPr lang="en-GB" dirty="0" smtClean="0"/>
              <a:t>. </a:t>
            </a:r>
          </a:p>
          <a:p>
            <a:r>
              <a:rPr lang="en-GB" sz="2000" b="1" i="1" u="sng" dirty="0" smtClean="0"/>
              <a:t>Curriculum Relation:</a:t>
            </a:r>
            <a:r>
              <a:rPr lang="en-GB" sz="2000" dirty="0" smtClean="0"/>
              <a:t> P.E., Maths (Geometry), Art, Environmental Studies</a:t>
            </a:r>
            <a:endParaRPr lang="en-US" sz="2000" b="1" i="1" u="sng" dirty="0" smtClean="0"/>
          </a:p>
        </p:txBody>
      </p:sp>
      <p:sp>
        <p:nvSpPr>
          <p:cNvPr id="5" name="4 - Δεξιό βέλος"/>
          <p:cNvSpPr/>
          <p:nvPr/>
        </p:nvSpPr>
        <p:spPr>
          <a:xfrm>
            <a:off x="2786050" y="71435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3042" y="5500702"/>
            <a:ext cx="6143668" cy="566738"/>
          </a:xfrm>
        </p:spPr>
        <p:txBody>
          <a:bodyPr/>
          <a:lstStyle/>
          <a:p>
            <a:r>
              <a:rPr lang="en-US" i="1" dirty="0" smtClean="0"/>
              <a:t>Students while collecting olive tree branches</a:t>
            </a:r>
            <a:endParaRPr lang="el-GR" i="1" dirty="0"/>
          </a:p>
        </p:txBody>
      </p:sp>
      <p:pic>
        <p:nvPicPr>
          <p:cNvPr id="5" name="4 - Θέση εικόνας" descr="branch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125" b="33125"/>
          <a:stretch>
            <a:fillRect/>
          </a:stretch>
        </p:blipFill>
        <p:spPr>
          <a:xfrm>
            <a:off x="1714480" y="1631813"/>
            <a:ext cx="5929354" cy="3797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314308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3116"/>
            <a:ext cx="3008313" cy="1162050"/>
          </a:xfrm>
        </p:spPr>
        <p:txBody>
          <a:bodyPr/>
          <a:lstStyle/>
          <a:p>
            <a:r>
              <a:rPr lang="en-US" dirty="0" smtClean="0"/>
              <a:t>Students while tracing the handball court</a:t>
            </a:r>
            <a:endParaRPr lang="el-GR" dirty="0"/>
          </a:p>
        </p:txBody>
      </p:sp>
      <p:pic>
        <p:nvPicPr>
          <p:cNvPr id="5" name="4 - Θέση περιεχομένου" descr="handball cou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9462"/>
            <a:ext cx="5111750" cy="330836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29539" cy="9286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Collecting material to make the court</a:t>
            </a:r>
            <a:endParaRPr lang="el-GR" dirty="0"/>
          </a:p>
        </p:txBody>
      </p:sp>
      <p:pic>
        <p:nvPicPr>
          <p:cNvPr id="5" name="4 - Θέση περιεχομένου" descr="collecting pebb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3293" y="1500174"/>
            <a:ext cx="2463165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- Θέση περιεχομένου" descr="collecting material 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90962" y="1643050"/>
            <a:ext cx="4181500" cy="421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216</TotalTime>
  <Words>445</Words>
  <Application>Microsoft Office PowerPoint</Application>
  <PresentationFormat>Προβολή στην οθόνη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template</vt:lpstr>
      <vt:lpstr>Learning to play handball in nature</vt:lpstr>
      <vt:lpstr>Activities Index</vt:lpstr>
      <vt:lpstr>Brainstorming</vt:lpstr>
      <vt:lpstr>Presentation</vt:lpstr>
      <vt:lpstr>Getting the first information</vt:lpstr>
      <vt:lpstr>Practice        Construction of a handball court </vt:lpstr>
      <vt:lpstr>Students while collecting olive tree branches</vt:lpstr>
      <vt:lpstr>Students while tracing the handball court</vt:lpstr>
      <vt:lpstr>Collecting material to make the court</vt:lpstr>
      <vt:lpstr>Making the goal post</vt:lpstr>
      <vt:lpstr>Collecting oranges for balls</vt:lpstr>
      <vt:lpstr>Practical Exercise</vt:lpstr>
      <vt:lpstr>3 Steps &amp; Movements</vt:lpstr>
      <vt:lpstr>Ball tossing &amp; Movements</vt:lpstr>
      <vt:lpstr>Final Game</vt:lpstr>
      <vt:lpstr>vă mulțumesc!!! Diolch yn fawr iawn!!! Ευχαριστούμε 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play handball in nature</dc:title>
  <dc:creator>ΔΗΜΟΤΙΚΟ Σ.Α.ΣΠΙΤΙΩΝ</dc:creator>
  <cp:lastModifiedBy>ΔΗΜΟΤΙΚΟ Σ.Α.ΣΠΙΤΙΩΝ</cp:lastModifiedBy>
  <cp:revision>49</cp:revision>
  <dcterms:created xsi:type="dcterms:W3CDTF">2022-06-03T09:46:03Z</dcterms:created>
  <dcterms:modified xsi:type="dcterms:W3CDTF">2022-06-10T10:15:05Z</dcterms:modified>
</cp:coreProperties>
</file>