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0" r:id="rId4"/>
    <p:sldId id="257" r:id="rId5"/>
    <p:sldId id="256" r:id="rId6"/>
    <p:sldId id="258" r:id="rId7"/>
    <p:sldId id="261" r:id="rId8"/>
    <p:sldId id="265" r:id="rId9"/>
    <p:sldId id="266" r:id="rId10"/>
    <p:sldId id="264" r:id="rId11"/>
    <p:sldId id="259" r:id="rId12"/>
    <p:sldId id="267" r:id="rId13"/>
    <p:sldId id="268"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429070-F4BA-5D8D-B10B-4CBA209C291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387E7B63-4927-8952-900A-DE7EDC2AA9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E192EAF-911F-4935-6A30-7B4508AC3CC0}"/>
              </a:ext>
            </a:extLst>
          </p:cNvPr>
          <p:cNvSpPr>
            <a:spLocks noGrp="1"/>
          </p:cNvSpPr>
          <p:nvPr>
            <p:ph type="dt" sz="half" idx="10"/>
          </p:nvPr>
        </p:nvSpPr>
        <p:spPr/>
        <p:txBody>
          <a:bodyPr/>
          <a:lstStyle/>
          <a:p>
            <a:fld id="{8A2F620A-3289-41B3-9492-5EB284620865}" type="datetimeFigureOut">
              <a:rPr lang="el-GR" smtClean="0"/>
              <a:t>17/1/2025</a:t>
            </a:fld>
            <a:endParaRPr lang="el-GR"/>
          </a:p>
        </p:txBody>
      </p:sp>
      <p:sp>
        <p:nvSpPr>
          <p:cNvPr id="5" name="Θέση υποσέλιδου 4">
            <a:extLst>
              <a:ext uri="{FF2B5EF4-FFF2-40B4-BE49-F238E27FC236}">
                <a16:creationId xmlns:a16="http://schemas.microsoft.com/office/drawing/2014/main" id="{07D94D7A-C40A-3D67-A5B3-9B17D3DD52C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6A1838E-2AE7-5DF1-0270-C2211D1A0FAA}"/>
              </a:ext>
            </a:extLst>
          </p:cNvPr>
          <p:cNvSpPr>
            <a:spLocks noGrp="1"/>
          </p:cNvSpPr>
          <p:nvPr>
            <p:ph type="sldNum" sz="quarter" idx="12"/>
          </p:nvPr>
        </p:nvSpPr>
        <p:spPr/>
        <p:txBody>
          <a:bodyPr/>
          <a:lstStyle/>
          <a:p>
            <a:fld id="{599312AE-A3C4-4D58-A0C2-02A14BEE6226}" type="slidenum">
              <a:rPr lang="el-GR" smtClean="0"/>
              <a:t>‹#›</a:t>
            </a:fld>
            <a:endParaRPr lang="el-GR"/>
          </a:p>
        </p:txBody>
      </p:sp>
    </p:spTree>
    <p:extLst>
      <p:ext uri="{BB962C8B-B14F-4D97-AF65-F5344CB8AC3E}">
        <p14:creationId xmlns:p14="http://schemas.microsoft.com/office/powerpoint/2010/main" val="422729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FD4876-F7E2-174B-715E-772EEC4374B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662E80B-042C-7F27-9CD1-9FF109ED8A5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FE092A9-9D58-C983-73CE-798C134F9CB2}"/>
              </a:ext>
            </a:extLst>
          </p:cNvPr>
          <p:cNvSpPr>
            <a:spLocks noGrp="1"/>
          </p:cNvSpPr>
          <p:nvPr>
            <p:ph type="dt" sz="half" idx="10"/>
          </p:nvPr>
        </p:nvSpPr>
        <p:spPr/>
        <p:txBody>
          <a:bodyPr/>
          <a:lstStyle/>
          <a:p>
            <a:fld id="{8A2F620A-3289-41B3-9492-5EB284620865}" type="datetimeFigureOut">
              <a:rPr lang="el-GR" smtClean="0"/>
              <a:t>17/1/2025</a:t>
            </a:fld>
            <a:endParaRPr lang="el-GR"/>
          </a:p>
        </p:txBody>
      </p:sp>
      <p:sp>
        <p:nvSpPr>
          <p:cNvPr id="5" name="Θέση υποσέλιδου 4">
            <a:extLst>
              <a:ext uri="{FF2B5EF4-FFF2-40B4-BE49-F238E27FC236}">
                <a16:creationId xmlns:a16="http://schemas.microsoft.com/office/drawing/2014/main" id="{FBFAA988-4212-2724-33F9-9CDD3BBC8B7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FED2E00-B906-8349-45CB-434581C3310D}"/>
              </a:ext>
            </a:extLst>
          </p:cNvPr>
          <p:cNvSpPr>
            <a:spLocks noGrp="1"/>
          </p:cNvSpPr>
          <p:nvPr>
            <p:ph type="sldNum" sz="quarter" idx="12"/>
          </p:nvPr>
        </p:nvSpPr>
        <p:spPr/>
        <p:txBody>
          <a:bodyPr/>
          <a:lstStyle/>
          <a:p>
            <a:fld id="{599312AE-A3C4-4D58-A0C2-02A14BEE6226}" type="slidenum">
              <a:rPr lang="el-GR" smtClean="0"/>
              <a:t>‹#›</a:t>
            </a:fld>
            <a:endParaRPr lang="el-GR"/>
          </a:p>
        </p:txBody>
      </p:sp>
    </p:spTree>
    <p:extLst>
      <p:ext uri="{BB962C8B-B14F-4D97-AF65-F5344CB8AC3E}">
        <p14:creationId xmlns:p14="http://schemas.microsoft.com/office/powerpoint/2010/main" val="329151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33B8B4D-9491-1DE5-A801-A1143A2D873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E112423-28BE-11B9-E047-BC06B3AA0B2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653EBC2-4806-411B-4E0A-78D16D6D5384}"/>
              </a:ext>
            </a:extLst>
          </p:cNvPr>
          <p:cNvSpPr>
            <a:spLocks noGrp="1"/>
          </p:cNvSpPr>
          <p:nvPr>
            <p:ph type="dt" sz="half" idx="10"/>
          </p:nvPr>
        </p:nvSpPr>
        <p:spPr/>
        <p:txBody>
          <a:bodyPr/>
          <a:lstStyle/>
          <a:p>
            <a:fld id="{8A2F620A-3289-41B3-9492-5EB284620865}" type="datetimeFigureOut">
              <a:rPr lang="el-GR" smtClean="0"/>
              <a:t>17/1/2025</a:t>
            </a:fld>
            <a:endParaRPr lang="el-GR"/>
          </a:p>
        </p:txBody>
      </p:sp>
      <p:sp>
        <p:nvSpPr>
          <p:cNvPr id="5" name="Θέση υποσέλιδου 4">
            <a:extLst>
              <a:ext uri="{FF2B5EF4-FFF2-40B4-BE49-F238E27FC236}">
                <a16:creationId xmlns:a16="http://schemas.microsoft.com/office/drawing/2014/main" id="{4A8A635A-6F7F-292B-F1F7-3D8A469F08A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565D6AD-F36E-375B-2716-0A5B4AF0A256}"/>
              </a:ext>
            </a:extLst>
          </p:cNvPr>
          <p:cNvSpPr>
            <a:spLocks noGrp="1"/>
          </p:cNvSpPr>
          <p:nvPr>
            <p:ph type="sldNum" sz="quarter" idx="12"/>
          </p:nvPr>
        </p:nvSpPr>
        <p:spPr/>
        <p:txBody>
          <a:bodyPr/>
          <a:lstStyle/>
          <a:p>
            <a:fld id="{599312AE-A3C4-4D58-A0C2-02A14BEE6226}" type="slidenum">
              <a:rPr lang="el-GR" smtClean="0"/>
              <a:t>‹#›</a:t>
            </a:fld>
            <a:endParaRPr lang="el-GR"/>
          </a:p>
        </p:txBody>
      </p:sp>
    </p:spTree>
    <p:extLst>
      <p:ext uri="{BB962C8B-B14F-4D97-AF65-F5344CB8AC3E}">
        <p14:creationId xmlns:p14="http://schemas.microsoft.com/office/powerpoint/2010/main" val="2264299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AD3ACF-E118-3009-C1AB-461B28ED46D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F18A1FB-B287-EB0D-5BF5-ADA5DFEBE34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805FE81-CC51-84D4-1DA0-8A569BFD7FCC}"/>
              </a:ext>
            </a:extLst>
          </p:cNvPr>
          <p:cNvSpPr>
            <a:spLocks noGrp="1"/>
          </p:cNvSpPr>
          <p:nvPr>
            <p:ph type="dt" sz="half" idx="10"/>
          </p:nvPr>
        </p:nvSpPr>
        <p:spPr/>
        <p:txBody>
          <a:bodyPr/>
          <a:lstStyle/>
          <a:p>
            <a:fld id="{8A2F620A-3289-41B3-9492-5EB284620865}" type="datetimeFigureOut">
              <a:rPr lang="el-GR" smtClean="0"/>
              <a:t>17/1/2025</a:t>
            </a:fld>
            <a:endParaRPr lang="el-GR"/>
          </a:p>
        </p:txBody>
      </p:sp>
      <p:sp>
        <p:nvSpPr>
          <p:cNvPr id="5" name="Θέση υποσέλιδου 4">
            <a:extLst>
              <a:ext uri="{FF2B5EF4-FFF2-40B4-BE49-F238E27FC236}">
                <a16:creationId xmlns:a16="http://schemas.microsoft.com/office/drawing/2014/main" id="{995FAE86-4D5A-7646-D7E2-38992620B9D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7D9224B-D52D-ABFE-AD07-55A3B69F8317}"/>
              </a:ext>
            </a:extLst>
          </p:cNvPr>
          <p:cNvSpPr>
            <a:spLocks noGrp="1"/>
          </p:cNvSpPr>
          <p:nvPr>
            <p:ph type="sldNum" sz="quarter" idx="12"/>
          </p:nvPr>
        </p:nvSpPr>
        <p:spPr/>
        <p:txBody>
          <a:bodyPr/>
          <a:lstStyle/>
          <a:p>
            <a:fld id="{599312AE-A3C4-4D58-A0C2-02A14BEE6226}" type="slidenum">
              <a:rPr lang="el-GR" smtClean="0"/>
              <a:t>‹#›</a:t>
            </a:fld>
            <a:endParaRPr lang="el-GR"/>
          </a:p>
        </p:txBody>
      </p:sp>
    </p:spTree>
    <p:extLst>
      <p:ext uri="{BB962C8B-B14F-4D97-AF65-F5344CB8AC3E}">
        <p14:creationId xmlns:p14="http://schemas.microsoft.com/office/powerpoint/2010/main" val="48066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8204F7-3E4A-F54D-2DCD-85F12A42193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935235D-A1BE-1B13-C2E8-61CFB8FE17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CB4F3A6-44FA-4E9D-235F-1577BE56E358}"/>
              </a:ext>
            </a:extLst>
          </p:cNvPr>
          <p:cNvSpPr>
            <a:spLocks noGrp="1"/>
          </p:cNvSpPr>
          <p:nvPr>
            <p:ph type="dt" sz="half" idx="10"/>
          </p:nvPr>
        </p:nvSpPr>
        <p:spPr/>
        <p:txBody>
          <a:bodyPr/>
          <a:lstStyle/>
          <a:p>
            <a:fld id="{8A2F620A-3289-41B3-9492-5EB284620865}" type="datetimeFigureOut">
              <a:rPr lang="el-GR" smtClean="0"/>
              <a:t>17/1/2025</a:t>
            </a:fld>
            <a:endParaRPr lang="el-GR"/>
          </a:p>
        </p:txBody>
      </p:sp>
      <p:sp>
        <p:nvSpPr>
          <p:cNvPr id="5" name="Θέση υποσέλιδου 4">
            <a:extLst>
              <a:ext uri="{FF2B5EF4-FFF2-40B4-BE49-F238E27FC236}">
                <a16:creationId xmlns:a16="http://schemas.microsoft.com/office/drawing/2014/main" id="{A7374863-6043-D6EC-D41E-87629DFE6DA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5E200EA-D1AA-3875-F6F8-AD2FB9D0B0DD}"/>
              </a:ext>
            </a:extLst>
          </p:cNvPr>
          <p:cNvSpPr>
            <a:spLocks noGrp="1"/>
          </p:cNvSpPr>
          <p:nvPr>
            <p:ph type="sldNum" sz="quarter" idx="12"/>
          </p:nvPr>
        </p:nvSpPr>
        <p:spPr/>
        <p:txBody>
          <a:bodyPr/>
          <a:lstStyle/>
          <a:p>
            <a:fld id="{599312AE-A3C4-4D58-A0C2-02A14BEE6226}" type="slidenum">
              <a:rPr lang="el-GR" smtClean="0"/>
              <a:t>‹#›</a:t>
            </a:fld>
            <a:endParaRPr lang="el-GR"/>
          </a:p>
        </p:txBody>
      </p:sp>
    </p:spTree>
    <p:extLst>
      <p:ext uri="{BB962C8B-B14F-4D97-AF65-F5344CB8AC3E}">
        <p14:creationId xmlns:p14="http://schemas.microsoft.com/office/powerpoint/2010/main" val="144986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EDB383-FCE0-702F-E9FE-DA36E48A6DE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0EECF7A-BA1F-0496-3D89-18F7FF0CE68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66E61CC1-336C-5A35-7A96-D6D254533EA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184F3626-C0A3-EEAF-FDD7-BE7FC0BFBBAB}"/>
              </a:ext>
            </a:extLst>
          </p:cNvPr>
          <p:cNvSpPr>
            <a:spLocks noGrp="1"/>
          </p:cNvSpPr>
          <p:nvPr>
            <p:ph type="dt" sz="half" idx="10"/>
          </p:nvPr>
        </p:nvSpPr>
        <p:spPr/>
        <p:txBody>
          <a:bodyPr/>
          <a:lstStyle/>
          <a:p>
            <a:fld id="{8A2F620A-3289-41B3-9492-5EB284620865}" type="datetimeFigureOut">
              <a:rPr lang="el-GR" smtClean="0"/>
              <a:t>17/1/2025</a:t>
            </a:fld>
            <a:endParaRPr lang="el-GR"/>
          </a:p>
        </p:txBody>
      </p:sp>
      <p:sp>
        <p:nvSpPr>
          <p:cNvPr id="6" name="Θέση υποσέλιδου 5">
            <a:extLst>
              <a:ext uri="{FF2B5EF4-FFF2-40B4-BE49-F238E27FC236}">
                <a16:creationId xmlns:a16="http://schemas.microsoft.com/office/drawing/2014/main" id="{D3392DBF-792B-8D86-0313-298F5E0E112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56A2356-CEC4-8C0F-9DD8-13B57F37B13D}"/>
              </a:ext>
            </a:extLst>
          </p:cNvPr>
          <p:cNvSpPr>
            <a:spLocks noGrp="1"/>
          </p:cNvSpPr>
          <p:nvPr>
            <p:ph type="sldNum" sz="quarter" idx="12"/>
          </p:nvPr>
        </p:nvSpPr>
        <p:spPr/>
        <p:txBody>
          <a:bodyPr/>
          <a:lstStyle/>
          <a:p>
            <a:fld id="{599312AE-A3C4-4D58-A0C2-02A14BEE6226}" type="slidenum">
              <a:rPr lang="el-GR" smtClean="0"/>
              <a:t>‹#›</a:t>
            </a:fld>
            <a:endParaRPr lang="el-GR"/>
          </a:p>
        </p:txBody>
      </p:sp>
    </p:spTree>
    <p:extLst>
      <p:ext uri="{BB962C8B-B14F-4D97-AF65-F5344CB8AC3E}">
        <p14:creationId xmlns:p14="http://schemas.microsoft.com/office/powerpoint/2010/main" val="398154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A3D13E-20A9-BD38-FF3F-B243412A619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11EB066-86D6-AC09-F4DD-BF9D6A1FC0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63D5C53-54F1-BF36-897F-0BAD55FFCEE1}"/>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3F36768-59B1-5F1D-A5D6-C1658931AD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1481112-85B6-6AB3-48F6-F933A58B79E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CEC8500-B3CB-A0FD-F2CF-94AA7ECBD4F4}"/>
              </a:ext>
            </a:extLst>
          </p:cNvPr>
          <p:cNvSpPr>
            <a:spLocks noGrp="1"/>
          </p:cNvSpPr>
          <p:nvPr>
            <p:ph type="dt" sz="half" idx="10"/>
          </p:nvPr>
        </p:nvSpPr>
        <p:spPr/>
        <p:txBody>
          <a:bodyPr/>
          <a:lstStyle/>
          <a:p>
            <a:fld id="{8A2F620A-3289-41B3-9492-5EB284620865}" type="datetimeFigureOut">
              <a:rPr lang="el-GR" smtClean="0"/>
              <a:t>17/1/2025</a:t>
            </a:fld>
            <a:endParaRPr lang="el-GR"/>
          </a:p>
        </p:txBody>
      </p:sp>
      <p:sp>
        <p:nvSpPr>
          <p:cNvPr id="8" name="Θέση υποσέλιδου 7">
            <a:extLst>
              <a:ext uri="{FF2B5EF4-FFF2-40B4-BE49-F238E27FC236}">
                <a16:creationId xmlns:a16="http://schemas.microsoft.com/office/drawing/2014/main" id="{A33E2E33-C425-EDA6-5A27-4BF1D031FA2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D84980A-AFD1-9BC8-0D58-7C22149C5108}"/>
              </a:ext>
            </a:extLst>
          </p:cNvPr>
          <p:cNvSpPr>
            <a:spLocks noGrp="1"/>
          </p:cNvSpPr>
          <p:nvPr>
            <p:ph type="sldNum" sz="quarter" idx="12"/>
          </p:nvPr>
        </p:nvSpPr>
        <p:spPr/>
        <p:txBody>
          <a:bodyPr/>
          <a:lstStyle/>
          <a:p>
            <a:fld id="{599312AE-A3C4-4D58-A0C2-02A14BEE6226}" type="slidenum">
              <a:rPr lang="el-GR" smtClean="0"/>
              <a:t>‹#›</a:t>
            </a:fld>
            <a:endParaRPr lang="el-GR"/>
          </a:p>
        </p:txBody>
      </p:sp>
    </p:spTree>
    <p:extLst>
      <p:ext uri="{BB962C8B-B14F-4D97-AF65-F5344CB8AC3E}">
        <p14:creationId xmlns:p14="http://schemas.microsoft.com/office/powerpoint/2010/main" val="2436385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BB549C-AF6C-1E52-6437-C6C9EA20F11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F37D999-4CE7-DF40-ADB3-77D2C2A6F11C}"/>
              </a:ext>
            </a:extLst>
          </p:cNvPr>
          <p:cNvSpPr>
            <a:spLocks noGrp="1"/>
          </p:cNvSpPr>
          <p:nvPr>
            <p:ph type="dt" sz="half" idx="10"/>
          </p:nvPr>
        </p:nvSpPr>
        <p:spPr/>
        <p:txBody>
          <a:bodyPr/>
          <a:lstStyle/>
          <a:p>
            <a:fld id="{8A2F620A-3289-41B3-9492-5EB284620865}" type="datetimeFigureOut">
              <a:rPr lang="el-GR" smtClean="0"/>
              <a:t>17/1/2025</a:t>
            </a:fld>
            <a:endParaRPr lang="el-GR"/>
          </a:p>
        </p:txBody>
      </p:sp>
      <p:sp>
        <p:nvSpPr>
          <p:cNvPr id="4" name="Θέση υποσέλιδου 3">
            <a:extLst>
              <a:ext uri="{FF2B5EF4-FFF2-40B4-BE49-F238E27FC236}">
                <a16:creationId xmlns:a16="http://schemas.microsoft.com/office/drawing/2014/main" id="{89935C96-478D-4E8A-E998-00FE23AD39E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11FBE12-02E5-C2BD-5ACF-558D5AB6989B}"/>
              </a:ext>
            </a:extLst>
          </p:cNvPr>
          <p:cNvSpPr>
            <a:spLocks noGrp="1"/>
          </p:cNvSpPr>
          <p:nvPr>
            <p:ph type="sldNum" sz="quarter" idx="12"/>
          </p:nvPr>
        </p:nvSpPr>
        <p:spPr/>
        <p:txBody>
          <a:bodyPr/>
          <a:lstStyle/>
          <a:p>
            <a:fld id="{599312AE-A3C4-4D58-A0C2-02A14BEE6226}" type="slidenum">
              <a:rPr lang="el-GR" smtClean="0"/>
              <a:t>‹#›</a:t>
            </a:fld>
            <a:endParaRPr lang="el-GR"/>
          </a:p>
        </p:txBody>
      </p:sp>
    </p:spTree>
    <p:extLst>
      <p:ext uri="{BB962C8B-B14F-4D97-AF65-F5344CB8AC3E}">
        <p14:creationId xmlns:p14="http://schemas.microsoft.com/office/powerpoint/2010/main" val="37187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115463A-2680-E33B-8F0A-995134720B4E}"/>
              </a:ext>
            </a:extLst>
          </p:cNvPr>
          <p:cNvSpPr>
            <a:spLocks noGrp="1"/>
          </p:cNvSpPr>
          <p:nvPr>
            <p:ph type="dt" sz="half" idx="10"/>
          </p:nvPr>
        </p:nvSpPr>
        <p:spPr/>
        <p:txBody>
          <a:bodyPr/>
          <a:lstStyle/>
          <a:p>
            <a:fld id="{8A2F620A-3289-41B3-9492-5EB284620865}" type="datetimeFigureOut">
              <a:rPr lang="el-GR" smtClean="0"/>
              <a:t>17/1/2025</a:t>
            </a:fld>
            <a:endParaRPr lang="el-GR"/>
          </a:p>
        </p:txBody>
      </p:sp>
      <p:sp>
        <p:nvSpPr>
          <p:cNvPr id="3" name="Θέση υποσέλιδου 2">
            <a:extLst>
              <a:ext uri="{FF2B5EF4-FFF2-40B4-BE49-F238E27FC236}">
                <a16:creationId xmlns:a16="http://schemas.microsoft.com/office/drawing/2014/main" id="{D5DCC1E7-8859-A883-5F6E-22FC6789F9E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167914D6-F579-06BE-98D1-EDBE71E64E0A}"/>
              </a:ext>
            </a:extLst>
          </p:cNvPr>
          <p:cNvSpPr>
            <a:spLocks noGrp="1"/>
          </p:cNvSpPr>
          <p:nvPr>
            <p:ph type="sldNum" sz="quarter" idx="12"/>
          </p:nvPr>
        </p:nvSpPr>
        <p:spPr/>
        <p:txBody>
          <a:bodyPr/>
          <a:lstStyle/>
          <a:p>
            <a:fld id="{599312AE-A3C4-4D58-A0C2-02A14BEE6226}" type="slidenum">
              <a:rPr lang="el-GR" smtClean="0"/>
              <a:t>‹#›</a:t>
            </a:fld>
            <a:endParaRPr lang="el-GR"/>
          </a:p>
        </p:txBody>
      </p:sp>
    </p:spTree>
    <p:extLst>
      <p:ext uri="{BB962C8B-B14F-4D97-AF65-F5344CB8AC3E}">
        <p14:creationId xmlns:p14="http://schemas.microsoft.com/office/powerpoint/2010/main" val="778741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2AD08F-2FDC-A24B-8AC1-2C8B386FEBB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E5918F2-4E29-2070-34FA-F495836113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76FB6E3-6552-48EB-0232-2429B0B87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C2606BB-C76F-92F6-10B7-4DF1468B4319}"/>
              </a:ext>
            </a:extLst>
          </p:cNvPr>
          <p:cNvSpPr>
            <a:spLocks noGrp="1"/>
          </p:cNvSpPr>
          <p:nvPr>
            <p:ph type="dt" sz="half" idx="10"/>
          </p:nvPr>
        </p:nvSpPr>
        <p:spPr/>
        <p:txBody>
          <a:bodyPr/>
          <a:lstStyle/>
          <a:p>
            <a:fld id="{8A2F620A-3289-41B3-9492-5EB284620865}" type="datetimeFigureOut">
              <a:rPr lang="el-GR" smtClean="0"/>
              <a:t>17/1/2025</a:t>
            </a:fld>
            <a:endParaRPr lang="el-GR"/>
          </a:p>
        </p:txBody>
      </p:sp>
      <p:sp>
        <p:nvSpPr>
          <p:cNvPr id="6" name="Θέση υποσέλιδου 5">
            <a:extLst>
              <a:ext uri="{FF2B5EF4-FFF2-40B4-BE49-F238E27FC236}">
                <a16:creationId xmlns:a16="http://schemas.microsoft.com/office/drawing/2014/main" id="{D277397F-98FD-3B45-44EC-59DF2AA7A94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828FF1E-61D5-EDFF-33CA-AF87A04193F0}"/>
              </a:ext>
            </a:extLst>
          </p:cNvPr>
          <p:cNvSpPr>
            <a:spLocks noGrp="1"/>
          </p:cNvSpPr>
          <p:nvPr>
            <p:ph type="sldNum" sz="quarter" idx="12"/>
          </p:nvPr>
        </p:nvSpPr>
        <p:spPr/>
        <p:txBody>
          <a:bodyPr/>
          <a:lstStyle/>
          <a:p>
            <a:fld id="{599312AE-A3C4-4D58-A0C2-02A14BEE6226}" type="slidenum">
              <a:rPr lang="el-GR" smtClean="0"/>
              <a:t>‹#›</a:t>
            </a:fld>
            <a:endParaRPr lang="el-GR"/>
          </a:p>
        </p:txBody>
      </p:sp>
    </p:spTree>
    <p:extLst>
      <p:ext uri="{BB962C8B-B14F-4D97-AF65-F5344CB8AC3E}">
        <p14:creationId xmlns:p14="http://schemas.microsoft.com/office/powerpoint/2010/main" val="280450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56DF31-0B2B-616C-4616-D49784C6EF7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D31BD5E-8662-EDC6-127F-68DCB4B482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1A45326-4566-06BE-B887-80C17F56F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58A168F-CB14-BBAE-BD5C-18CFD9CB56D9}"/>
              </a:ext>
            </a:extLst>
          </p:cNvPr>
          <p:cNvSpPr>
            <a:spLocks noGrp="1"/>
          </p:cNvSpPr>
          <p:nvPr>
            <p:ph type="dt" sz="half" idx="10"/>
          </p:nvPr>
        </p:nvSpPr>
        <p:spPr/>
        <p:txBody>
          <a:bodyPr/>
          <a:lstStyle/>
          <a:p>
            <a:fld id="{8A2F620A-3289-41B3-9492-5EB284620865}" type="datetimeFigureOut">
              <a:rPr lang="el-GR" smtClean="0"/>
              <a:t>17/1/2025</a:t>
            </a:fld>
            <a:endParaRPr lang="el-GR"/>
          </a:p>
        </p:txBody>
      </p:sp>
      <p:sp>
        <p:nvSpPr>
          <p:cNvPr id="6" name="Θέση υποσέλιδου 5">
            <a:extLst>
              <a:ext uri="{FF2B5EF4-FFF2-40B4-BE49-F238E27FC236}">
                <a16:creationId xmlns:a16="http://schemas.microsoft.com/office/drawing/2014/main" id="{96975586-2A34-2F8A-F626-BF09F74E502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958C6EC-0CBD-10E5-A7BF-0C38FA1E3EBB}"/>
              </a:ext>
            </a:extLst>
          </p:cNvPr>
          <p:cNvSpPr>
            <a:spLocks noGrp="1"/>
          </p:cNvSpPr>
          <p:nvPr>
            <p:ph type="sldNum" sz="quarter" idx="12"/>
          </p:nvPr>
        </p:nvSpPr>
        <p:spPr/>
        <p:txBody>
          <a:bodyPr/>
          <a:lstStyle/>
          <a:p>
            <a:fld id="{599312AE-A3C4-4D58-A0C2-02A14BEE6226}" type="slidenum">
              <a:rPr lang="el-GR" smtClean="0"/>
              <a:t>‹#›</a:t>
            </a:fld>
            <a:endParaRPr lang="el-GR"/>
          </a:p>
        </p:txBody>
      </p:sp>
    </p:spTree>
    <p:extLst>
      <p:ext uri="{BB962C8B-B14F-4D97-AF65-F5344CB8AC3E}">
        <p14:creationId xmlns:p14="http://schemas.microsoft.com/office/powerpoint/2010/main" val="515776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AF157CE-D7B8-F79F-D7C2-C7BF3085F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C3E6E53-2031-11DC-02DC-E43CE77DBC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6EEE630-5F04-ABF8-30B0-A26BFDE151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2F620A-3289-41B3-9492-5EB284620865}" type="datetimeFigureOut">
              <a:rPr lang="el-GR" smtClean="0"/>
              <a:t>17/1/2025</a:t>
            </a:fld>
            <a:endParaRPr lang="el-GR"/>
          </a:p>
        </p:txBody>
      </p:sp>
      <p:sp>
        <p:nvSpPr>
          <p:cNvPr id="5" name="Θέση υποσέλιδου 4">
            <a:extLst>
              <a:ext uri="{FF2B5EF4-FFF2-40B4-BE49-F238E27FC236}">
                <a16:creationId xmlns:a16="http://schemas.microsoft.com/office/drawing/2014/main" id="{3166DF91-3C4F-5F12-3BB7-05F213620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D31E11BC-78C3-8E7D-4B44-D0170F3475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9312AE-A3C4-4D58-A0C2-02A14BEE6226}" type="slidenum">
              <a:rPr lang="el-GR" smtClean="0"/>
              <a:t>‹#›</a:t>
            </a:fld>
            <a:endParaRPr lang="el-GR"/>
          </a:p>
        </p:txBody>
      </p:sp>
    </p:spTree>
    <p:extLst>
      <p:ext uri="{BB962C8B-B14F-4D97-AF65-F5344CB8AC3E}">
        <p14:creationId xmlns:p14="http://schemas.microsoft.com/office/powerpoint/2010/main" val="109898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2058D507-41DB-6D44-09E4-7B60422F6179}"/>
              </a:ext>
            </a:extLst>
          </p:cNvPr>
          <p:cNvSpPr>
            <a:spLocks noGrp="1"/>
          </p:cNvSpPr>
          <p:nvPr>
            <p:ph type="title"/>
          </p:nvPr>
        </p:nvSpPr>
        <p:spPr>
          <a:xfrm>
            <a:off x="764949" y="3499076"/>
            <a:ext cx="6053558" cy="2424774"/>
          </a:xfrm>
        </p:spPr>
        <p:txBody>
          <a:bodyPr>
            <a:normAutofit/>
          </a:bodyPr>
          <a:lstStyle/>
          <a:p>
            <a:r>
              <a:rPr lang="el-GR" b="1" kern="0">
                <a:solidFill>
                  <a:srgbClr val="FFFFFF"/>
                </a:solidFill>
                <a:effectLst/>
                <a:latin typeface="Times New Roman" panose="02020603050405020304" pitchFamily="18" charset="0"/>
                <a:ea typeface="Times New Roman" panose="02020603050405020304" pitchFamily="18" charset="0"/>
              </a:rPr>
              <a:t>Τα δάση στη μυθολογία των αρχαίων Ελλήνων</a:t>
            </a:r>
            <a:endParaRPr lang="el-GR">
              <a:solidFill>
                <a:srgbClr val="FFFFFF"/>
              </a:solidFill>
            </a:endParaRPr>
          </a:p>
        </p:txBody>
      </p:sp>
      <p:sp>
        <p:nvSpPr>
          <p:cNvPr id="38" name="Freeform: Shape 37">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Θέση περιεχομένου 4">
            <a:extLst>
              <a:ext uri="{FF2B5EF4-FFF2-40B4-BE49-F238E27FC236}">
                <a16:creationId xmlns:a16="http://schemas.microsoft.com/office/drawing/2014/main" id="{C186654B-3D26-F511-73D0-AAEFB498566A}"/>
              </a:ext>
            </a:extLst>
          </p:cNvPr>
          <p:cNvSpPr>
            <a:spLocks noGrp="1"/>
          </p:cNvSpPr>
          <p:nvPr>
            <p:ph sz="half" idx="1"/>
          </p:nvPr>
        </p:nvSpPr>
        <p:spPr>
          <a:xfrm>
            <a:off x="4215161" y="356187"/>
            <a:ext cx="2878409" cy="1792281"/>
          </a:xfrm>
        </p:spPr>
        <p:txBody>
          <a:bodyPr anchor="ctr">
            <a:normAutofit/>
          </a:bodyPr>
          <a:lstStyle/>
          <a:p>
            <a:pPr marL="0" indent="0">
              <a:buNone/>
            </a:pPr>
            <a:r>
              <a:rPr lang="el-GR" sz="2000" b="1" i="1" dirty="0"/>
              <a:t>1</a:t>
            </a:r>
            <a:r>
              <a:rPr lang="el-GR" sz="2000" b="1" i="1" baseline="30000" dirty="0"/>
              <a:t>ο</a:t>
            </a:r>
            <a:r>
              <a:rPr lang="el-GR" sz="2000" b="1" i="1" dirty="0"/>
              <a:t> ΔΗΜΟΤΙΚΟ ΣΧΟΛΕΙΟ ΑΛΜΥΡΟΥ</a:t>
            </a:r>
          </a:p>
        </p:txBody>
      </p:sp>
      <p:sp>
        <p:nvSpPr>
          <p:cNvPr id="44" name="Freeform: Shape 43">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Θέση περιεχομένου 5">
            <a:extLst>
              <a:ext uri="{FF2B5EF4-FFF2-40B4-BE49-F238E27FC236}">
                <a16:creationId xmlns:a16="http://schemas.microsoft.com/office/drawing/2014/main" id="{AB994F51-F2FA-75BD-85BE-A03A74DD8499}"/>
              </a:ext>
            </a:extLst>
          </p:cNvPr>
          <p:cNvSpPr>
            <a:spLocks noGrp="1"/>
          </p:cNvSpPr>
          <p:nvPr>
            <p:ph sz="half" idx="2"/>
          </p:nvPr>
        </p:nvSpPr>
        <p:spPr>
          <a:xfrm>
            <a:off x="8386139" y="3143438"/>
            <a:ext cx="3474621" cy="2780412"/>
          </a:xfrm>
        </p:spPr>
        <p:txBody>
          <a:bodyPr anchor="ctr">
            <a:normAutofit/>
          </a:bodyPr>
          <a:lstStyle/>
          <a:p>
            <a:pPr marL="0" indent="0">
              <a:buNone/>
            </a:pPr>
            <a:endParaRPr lang="el-GR" sz="2000" dirty="0"/>
          </a:p>
          <a:p>
            <a:pPr marL="0" indent="0" algn="ctr">
              <a:buNone/>
            </a:pPr>
            <a:r>
              <a:rPr lang="el-GR" sz="2000" b="1" i="1" dirty="0"/>
              <a:t>ΣΤ΄ΤΑΞΗ </a:t>
            </a:r>
          </a:p>
        </p:txBody>
      </p:sp>
    </p:spTree>
    <p:extLst>
      <p:ext uri="{BB962C8B-B14F-4D97-AF65-F5344CB8AC3E}">
        <p14:creationId xmlns:p14="http://schemas.microsoft.com/office/powerpoint/2010/main" val="14049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8E02F8-F5E0-3B24-7979-667638E5F4E3}"/>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8BE158B4-92B8-6CDB-C948-66309675EABD}"/>
              </a:ext>
            </a:extLst>
          </p:cNvPr>
          <p:cNvSpPr>
            <a:spLocks noGrp="1"/>
          </p:cNvSpPr>
          <p:nvPr>
            <p:ph type="title"/>
          </p:nvPr>
        </p:nvSpPr>
        <p:spPr>
          <a:xfrm>
            <a:off x="486697" y="365125"/>
            <a:ext cx="4011561" cy="1938076"/>
          </a:xfrm>
        </p:spPr>
        <p:txBody>
          <a:bodyPr vert="horz" lIns="91440" tIns="45720" rIns="91440" bIns="45720" rtlCol="0" anchor="ctr">
            <a:normAutofit/>
          </a:bodyPr>
          <a:lstStyle/>
          <a:p>
            <a:r>
              <a:rPr lang="en-US" sz="3100" b="1" i="1" kern="1200" dirty="0">
                <a:solidFill>
                  <a:srgbClr val="FF0000"/>
                </a:solidFill>
                <a:effectLst/>
                <a:latin typeface="+mj-lt"/>
                <a:ea typeface="+mj-ea"/>
                <a:cs typeface="+mj-cs"/>
              </a:rPr>
              <a:t>Τα δάση στην </a:t>
            </a:r>
            <a:br>
              <a:rPr lang="el-GR" sz="3100" b="1" i="1" kern="1200" dirty="0">
                <a:solidFill>
                  <a:srgbClr val="FF0000"/>
                </a:solidFill>
                <a:effectLst/>
                <a:latin typeface="+mj-lt"/>
                <a:ea typeface="+mj-ea"/>
                <a:cs typeface="+mj-cs"/>
              </a:rPr>
            </a:br>
            <a:r>
              <a:rPr lang="en-US" sz="3100" b="1" i="1" kern="1200" dirty="0">
                <a:solidFill>
                  <a:srgbClr val="FF0000"/>
                </a:solidFill>
                <a:effectLst/>
                <a:latin typeface="+mj-lt"/>
                <a:ea typeface="+mj-ea"/>
                <a:cs typeface="+mj-cs"/>
              </a:rPr>
              <a:t>πρα</a:t>
            </a:r>
            <a:r>
              <a:rPr lang="el-GR" sz="3100" b="1" i="1" kern="1200" dirty="0" err="1">
                <a:solidFill>
                  <a:srgbClr val="FF0000"/>
                </a:solidFill>
                <a:effectLst/>
                <a:latin typeface="+mj-lt"/>
                <a:ea typeface="+mj-ea"/>
                <a:cs typeface="+mj-cs"/>
              </a:rPr>
              <a:t>γμ</a:t>
            </a:r>
            <a:r>
              <a:rPr lang="en-US" sz="3100" b="1" i="1" kern="1200" dirty="0">
                <a:solidFill>
                  <a:srgbClr val="FF0000"/>
                </a:solidFill>
                <a:effectLst/>
                <a:latin typeface="+mj-lt"/>
                <a:ea typeface="+mj-ea"/>
                <a:cs typeface="+mj-cs"/>
              </a:rPr>
              <a:t>α</a:t>
            </a:r>
            <a:r>
              <a:rPr lang="en-US" sz="3100" b="1" i="1" kern="1200" dirty="0" err="1">
                <a:solidFill>
                  <a:srgbClr val="FF0000"/>
                </a:solidFill>
                <a:effectLst/>
                <a:latin typeface="+mj-lt"/>
                <a:ea typeface="+mj-ea"/>
                <a:cs typeface="+mj-cs"/>
              </a:rPr>
              <a:t>τική</a:t>
            </a:r>
            <a:r>
              <a:rPr lang="en-US" sz="3100" b="1" i="1" kern="1200" dirty="0">
                <a:solidFill>
                  <a:srgbClr val="FF0000"/>
                </a:solidFill>
                <a:effectLst/>
                <a:latin typeface="+mj-lt"/>
                <a:ea typeface="+mj-ea"/>
                <a:cs typeface="+mj-cs"/>
              </a:rPr>
              <a:t> ζωή των αρχαίων Ελλήνων</a:t>
            </a:r>
            <a:endParaRPr lang="en-US" sz="3100" i="1" kern="1200" dirty="0">
              <a:solidFill>
                <a:srgbClr val="FF0000"/>
              </a:solidFill>
              <a:latin typeface="+mj-lt"/>
              <a:ea typeface="+mj-ea"/>
              <a:cs typeface="+mj-cs"/>
            </a:endParaRPr>
          </a:p>
        </p:txBody>
      </p:sp>
      <p:sp>
        <p:nvSpPr>
          <p:cNvPr id="12" name="Content Placeholder 11">
            <a:extLst>
              <a:ext uri="{FF2B5EF4-FFF2-40B4-BE49-F238E27FC236}">
                <a16:creationId xmlns:a16="http://schemas.microsoft.com/office/drawing/2014/main" id="{C514DE7B-36DF-8703-9403-6234BAC6351B}"/>
              </a:ext>
            </a:extLst>
          </p:cNvPr>
          <p:cNvSpPr>
            <a:spLocks noGrp="1"/>
          </p:cNvSpPr>
          <p:nvPr>
            <p:ph sz="half" idx="1"/>
          </p:nvPr>
        </p:nvSpPr>
        <p:spPr>
          <a:xfrm>
            <a:off x="838201" y="2482589"/>
            <a:ext cx="3816096" cy="3694373"/>
          </a:xfrm>
        </p:spPr>
        <p:txBody>
          <a:bodyPr vert="horz" lIns="91440" tIns="45720" rIns="91440" bIns="45720" rtlCol="0">
            <a:normAutofit/>
          </a:bodyPr>
          <a:lstStyle/>
          <a:p>
            <a:r>
              <a:rPr lang="el-GR" kern="0" dirty="0">
                <a:effectLst/>
                <a:latin typeface="Times New Roman" panose="02020603050405020304" pitchFamily="18" charset="0"/>
                <a:ea typeface="Times New Roman" panose="02020603050405020304" pitchFamily="18" charset="0"/>
                <a:cs typeface="Times New Roman" panose="02020603050405020304" pitchFamily="18" charset="0"/>
              </a:rPr>
              <a:t>Στην καθημερινή τους ζωή, οι αρχαίοι Έλληνες είχαν μια πιο πρακτική αλλά ταυτόχρονα σεβαστική στάση προς τα δάση.</a:t>
            </a:r>
            <a:endParaRPr lang="el-GR"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000" dirty="0"/>
          </a:p>
        </p:txBody>
      </p:sp>
      <p:pic>
        <p:nvPicPr>
          <p:cNvPr id="8" name="Θέση περιεχομένου 7" descr="Εικόνα που περιέχει ρουχισμός, άνδρας, ζωγραφική, δέντρο&#10;&#10;Περιγραφή που δημιουργήθηκε αυτόματα">
            <a:extLst>
              <a:ext uri="{FF2B5EF4-FFF2-40B4-BE49-F238E27FC236}">
                <a16:creationId xmlns:a16="http://schemas.microsoft.com/office/drawing/2014/main" id="{926A96E3-6D66-F6E7-3BCB-9035FD354CA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22139" r="-1" b="10270"/>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3" name="Θέση περιεχομένου 2" descr="Εικόνα που περιέχει μεταφορά, σκάφος, βάρκα, ουρανός&#10;&#10;Περιγραφή που δημιουργήθηκε αυτόματα">
            <a:extLst>
              <a:ext uri="{FF2B5EF4-FFF2-40B4-BE49-F238E27FC236}">
                <a16:creationId xmlns:a16="http://schemas.microsoft.com/office/drawing/2014/main" id="{88197135-D5D9-9B6E-4AFB-1142F6D546E3}"/>
              </a:ext>
            </a:extLst>
          </p:cNvPr>
          <p:cNvPicPr>
            <a:picLocks noChangeAspect="1"/>
          </p:cNvPicPr>
          <p:nvPr/>
        </p:nvPicPr>
        <p:blipFill>
          <a:blip r:embed="rId3">
            <a:extLst>
              <a:ext uri="{28A0092B-C50C-407E-A947-70E740481C1C}">
                <a14:useLocalDpi xmlns:a14="http://schemas.microsoft.com/office/drawing/2010/main" val="0"/>
              </a:ext>
            </a:extLst>
          </a:blip>
          <a:srcRect t="21752"/>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41412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6DF3CB5-970F-447B-316B-C44E55EAD43B}"/>
              </a:ext>
            </a:extLst>
          </p:cNvPr>
          <p:cNvSpPr>
            <a:spLocks noGrp="1"/>
          </p:cNvSpPr>
          <p:nvPr>
            <p:ph type="title"/>
          </p:nvPr>
        </p:nvSpPr>
        <p:spPr>
          <a:xfrm>
            <a:off x="838200" y="365126"/>
            <a:ext cx="10515600" cy="315912"/>
          </a:xfrm>
        </p:spPr>
        <p:txBody>
          <a:bodyPr>
            <a:normAutofit fontScale="90000"/>
          </a:bodyPr>
          <a:lstStyle/>
          <a:p>
            <a:endParaRPr lang="el-GR" dirty="0"/>
          </a:p>
        </p:txBody>
      </p:sp>
      <p:sp>
        <p:nvSpPr>
          <p:cNvPr id="5" name="Θέση περιεχομένου 4">
            <a:extLst>
              <a:ext uri="{FF2B5EF4-FFF2-40B4-BE49-F238E27FC236}">
                <a16:creationId xmlns:a16="http://schemas.microsoft.com/office/drawing/2014/main" id="{48CDD78C-6178-7B2C-F173-F0AA9AB35A24}"/>
              </a:ext>
            </a:extLst>
          </p:cNvPr>
          <p:cNvSpPr>
            <a:spLocks noGrp="1"/>
          </p:cNvSpPr>
          <p:nvPr>
            <p:ph sz="half" idx="1"/>
          </p:nvPr>
        </p:nvSpPr>
        <p:spPr>
          <a:xfrm>
            <a:off x="838200" y="1074421"/>
            <a:ext cx="5181600" cy="5102542"/>
          </a:xfrm>
        </p:spPr>
        <p:txBody>
          <a:bodyPr>
            <a:normAutofit lnSpcReduction="10000"/>
          </a:bodyPr>
          <a:lstStyle/>
          <a:p>
            <a:pPr marL="342900" lvl="0" indent="-342900">
              <a:lnSpc>
                <a:spcPct val="115000"/>
              </a:lnSpc>
              <a:spcAft>
                <a:spcPts val="800"/>
              </a:spcAft>
              <a:buSzPts val="1000"/>
              <a:buFont typeface="Symbol" panose="05050102010706020507" pitchFamily="18" charset="2"/>
              <a:buChar char=""/>
              <a:tabLst>
                <a:tab pos="457200" algn="l"/>
              </a:tabLst>
            </a:pPr>
            <a:r>
              <a:rPr lang="el-GR" sz="2000" b="1" kern="0" dirty="0">
                <a:effectLst/>
                <a:latin typeface="Times New Roman" panose="02020603050405020304" pitchFamily="18" charset="0"/>
                <a:ea typeface="Times New Roman" panose="02020603050405020304" pitchFamily="18" charset="0"/>
                <a:cs typeface="Times New Roman" panose="02020603050405020304" pitchFamily="18" charset="0"/>
              </a:rPr>
              <a:t>Πηγή πόρων</a:t>
            </a:r>
            <a:r>
              <a:rPr lang="el-GR"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l-GR" sz="20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l-GR" sz="2000" kern="0" dirty="0">
                <a:effectLst/>
                <a:latin typeface="Times New Roman" panose="02020603050405020304" pitchFamily="18" charset="0"/>
                <a:ea typeface="Times New Roman" panose="02020603050405020304" pitchFamily="18" charset="0"/>
                <a:cs typeface="Times New Roman" panose="02020603050405020304" pitchFamily="18" charset="0"/>
              </a:rPr>
              <a:t>Τα δάση ήταν βασική πηγή ξυλείας για κατασκευές, καύσιμα και πλοία. Η ναυτική δύναμη της αρχαίας Ελλάδας, όπως η κατασκευή τριήρεων, στηρίχθηκε σε μεγάλο βαθμό στα δάση.</a:t>
            </a:r>
            <a:endParaRPr lang="el-G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l-GR" sz="2000" b="1" kern="0" dirty="0">
                <a:effectLst/>
                <a:latin typeface="Times New Roman" panose="02020603050405020304" pitchFamily="18" charset="0"/>
                <a:ea typeface="Times New Roman" panose="02020603050405020304" pitchFamily="18" charset="0"/>
                <a:cs typeface="Times New Roman" panose="02020603050405020304" pitchFamily="18" charset="0"/>
              </a:rPr>
              <a:t>Θρησκευτικοί και πολιτιστικοί χώροι</a:t>
            </a:r>
            <a:r>
              <a:rPr lang="el-GR"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l-GR" sz="20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l-GR" sz="2000" kern="0" dirty="0">
                <a:effectLst/>
                <a:latin typeface="Times New Roman" panose="02020603050405020304" pitchFamily="18" charset="0"/>
                <a:ea typeface="Times New Roman" panose="02020603050405020304" pitchFamily="18" charset="0"/>
                <a:cs typeface="Times New Roman" panose="02020603050405020304" pitchFamily="18" charset="0"/>
              </a:rPr>
              <a:t>Πολλά δάση λειτουργούσαν ως υπαίθριοι ναοί ή άλση για θρησκευτικές τελετές. Οι Έλληνες συχνά άφηναν τα δάση ανέγγιχτα, καθώς τα θεωρούσαν κατοικίες των θεών και των νυμφών.</a:t>
            </a:r>
            <a:endParaRPr lang="el-GR"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br>
              <a:rPr lang="el-GR" sz="1800" kern="0" dirty="0">
                <a:effectLst/>
                <a:latin typeface="Times New Roman" panose="02020603050405020304" pitchFamily="18" charset="0"/>
                <a:ea typeface="Times New Roman" panose="02020603050405020304" pitchFamily="18" charset="0"/>
              </a:rPr>
            </a:br>
            <a:endParaRPr lang="el-GR" dirty="0"/>
          </a:p>
        </p:txBody>
      </p:sp>
      <p:sp>
        <p:nvSpPr>
          <p:cNvPr id="6" name="Θέση περιεχομένου 5">
            <a:extLst>
              <a:ext uri="{FF2B5EF4-FFF2-40B4-BE49-F238E27FC236}">
                <a16:creationId xmlns:a16="http://schemas.microsoft.com/office/drawing/2014/main" id="{00639A28-6955-A0A9-9BF4-0C5E6F678F8A}"/>
              </a:ext>
            </a:extLst>
          </p:cNvPr>
          <p:cNvSpPr>
            <a:spLocks noGrp="1"/>
          </p:cNvSpPr>
          <p:nvPr>
            <p:ph sz="half" idx="2"/>
          </p:nvPr>
        </p:nvSpPr>
        <p:spPr>
          <a:xfrm>
            <a:off x="6172200" y="1074421"/>
            <a:ext cx="5181600" cy="5102542"/>
          </a:xfrm>
        </p:spPr>
        <p:txBody>
          <a:bodyPr>
            <a:normAutofit lnSpcReduction="10000"/>
          </a:bodyPr>
          <a:lstStyle/>
          <a:p>
            <a:pPr marL="342900" lvl="0" indent="-342900">
              <a:lnSpc>
                <a:spcPct val="115000"/>
              </a:lnSpc>
              <a:spcAft>
                <a:spcPts val="800"/>
              </a:spcAft>
              <a:buSzPts val="1000"/>
              <a:buFont typeface="Symbol" panose="05050102010706020507" pitchFamily="18" charset="2"/>
              <a:buChar char=""/>
              <a:tabLst>
                <a:tab pos="457200" algn="l"/>
              </a:tabLst>
            </a:pPr>
            <a:r>
              <a:rPr lang="el-GR" sz="2000" b="1" kern="0" dirty="0">
                <a:effectLst/>
                <a:latin typeface="Times New Roman" panose="02020603050405020304" pitchFamily="18" charset="0"/>
                <a:ea typeface="Times New Roman" panose="02020603050405020304" pitchFamily="18" charset="0"/>
                <a:cs typeface="Times New Roman" panose="02020603050405020304" pitchFamily="18" charset="0"/>
              </a:rPr>
              <a:t>Νομικές ρυθμίσεις</a:t>
            </a:r>
            <a:r>
              <a:rPr lang="el-GR"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l-GR" sz="20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l-GR" sz="2000" kern="0" dirty="0">
                <a:effectLst/>
                <a:latin typeface="Times New Roman" panose="02020603050405020304" pitchFamily="18" charset="0"/>
                <a:ea typeface="Times New Roman" panose="02020603050405020304" pitchFamily="18" charset="0"/>
                <a:cs typeface="Times New Roman" panose="02020603050405020304" pitchFamily="18" charset="0"/>
              </a:rPr>
              <a:t>Η χρήση των δασών συχνά συνοδευόταν από κανονισμούς, ώστε να αποφεύγεται η υπερεκμετάλλευση. Σε ορισμένες πόλεις-κράτη, η παράνομη υλοτόμηση μπορούσε να επιφέρει ποινές, καθώς τα δάση θεωρούνταν πολύτιμα για την κοινότητα.</a:t>
            </a:r>
            <a:endParaRPr lang="el-G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l-GR" sz="2000" b="1" kern="0" dirty="0">
                <a:effectLst/>
                <a:latin typeface="Times New Roman" panose="02020603050405020304" pitchFamily="18" charset="0"/>
                <a:ea typeface="Times New Roman" panose="02020603050405020304" pitchFamily="18" charset="0"/>
                <a:cs typeface="Times New Roman" panose="02020603050405020304" pitchFamily="18" charset="0"/>
              </a:rPr>
              <a:t>Φοβικές αντιλήψεις</a:t>
            </a:r>
            <a:r>
              <a:rPr lang="el-GR"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l-GR" sz="20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l-GR" sz="2000" kern="0" dirty="0">
                <a:effectLst/>
                <a:latin typeface="Times New Roman" panose="02020603050405020304" pitchFamily="18" charset="0"/>
                <a:ea typeface="Times New Roman" panose="02020603050405020304" pitchFamily="18" charset="0"/>
                <a:cs typeface="Times New Roman" panose="02020603050405020304" pitchFamily="18" charset="0"/>
              </a:rPr>
              <a:t>Τα δάση είχαν και έναν τρομακτικό χαρακτήρα. Συχνά θεωρούνταν άγρια, ανεξέλεγκτα μέρη γεμάτα κινδύνους και θηρία. Έτσι, η είσοδος σε βαθιά δάση γινόταν με προσοχή και συχνά συνοδευόταν από θρησκευτικές τελετές για προστασία.</a:t>
            </a:r>
            <a:endParaRPr lang="el-GR"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49565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88C6162E-FAAC-0072-CF40-476B2120E920}"/>
              </a:ext>
            </a:extLst>
          </p:cNvPr>
          <p:cNvSpPr>
            <a:spLocks noGrp="1"/>
          </p:cNvSpPr>
          <p:nvPr>
            <p:ph type="title"/>
          </p:nvPr>
        </p:nvSpPr>
        <p:spPr>
          <a:xfrm>
            <a:off x="235974" y="609600"/>
            <a:ext cx="4341567" cy="1330839"/>
          </a:xfrm>
        </p:spPr>
        <p:txBody>
          <a:bodyPr vert="horz" lIns="91440" tIns="45720" rIns="91440" bIns="45720" rtlCol="0" anchor="ctr">
            <a:normAutofit/>
          </a:bodyPr>
          <a:lstStyle/>
          <a:p>
            <a:r>
              <a:rPr lang="el-GR" sz="2800" i="1" dirty="0">
                <a:solidFill>
                  <a:srgbClr val="FF0000"/>
                </a:solidFill>
              </a:rPr>
              <a:t>Το παρελθόν μας διδάσκει</a:t>
            </a:r>
            <a:endParaRPr lang="en-US" sz="2800" i="1" kern="1200" dirty="0">
              <a:solidFill>
                <a:srgbClr val="FF0000"/>
              </a:solidFill>
              <a:latin typeface="+mj-lt"/>
              <a:ea typeface="+mj-ea"/>
              <a:cs typeface="+mj-cs"/>
            </a:endParaRPr>
          </a:p>
        </p:txBody>
      </p:sp>
      <p:sp>
        <p:nvSpPr>
          <p:cNvPr id="3" name="Θέση περιεχομένου 2">
            <a:extLst>
              <a:ext uri="{FF2B5EF4-FFF2-40B4-BE49-F238E27FC236}">
                <a16:creationId xmlns:a16="http://schemas.microsoft.com/office/drawing/2014/main" id="{7561772A-E6CA-1B2D-75DE-2D107542489D}"/>
              </a:ext>
            </a:extLst>
          </p:cNvPr>
          <p:cNvSpPr>
            <a:spLocks noGrp="1"/>
          </p:cNvSpPr>
          <p:nvPr>
            <p:ph sz="half" idx="1"/>
          </p:nvPr>
        </p:nvSpPr>
        <p:spPr>
          <a:xfrm>
            <a:off x="862366" y="2194102"/>
            <a:ext cx="3427001" cy="3908586"/>
          </a:xfrm>
        </p:spPr>
        <p:txBody>
          <a:bodyPr vert="horz" lIns="91440" tIns="45720" rIns="91440" bIns="45720" rtlCol="0">
            <a:normAutofit/>
          </a:bodyPr>
          <a:lstStyle/>
          <a:p>
            <a:r>
              <a:rPr lang="en-US" sz="2000" dirty="0">
                <a:effectLst/>
              </a:rPr>
              <a:t>Οι άνθρωποι καλούνταν να σκέφτονται τις συνέπειες των πράξεών τους στο φυσικό περιβάλλον και να σέβονται την ιερότητα των δέντρων και των δασών. Η </a:t>
            </a:r>
            <a:r>
              <a:rPr lang="en-US" sz="2000" dirty="0" err="1">
                <a:effectLst/>
              </a:rPr>
              <a:t>φύση</a:t>
            </a:r>
            <a:r>
              <a:rPr lang="en-US" sz="2000" dirty="0">
                <a:effectLst/>
              </a:rPr>
              <a:t> δεν ήταν απλώς ένας πόρος αλλά ένα ιερό μέρος γεμάτο ζωή, που απαιτούσε φροντίδα και προστασία.</a:t>
            </a:r>
          </a:p>
          <a:p>
            <a:pPr marL="0"/>
            <a:endParaRPr lang="en-US" sz="2000" dirty="0"/>
          </a:p>
        </p:txBody>
      </p:sp>
      <p:pic>
        <p:nvPicPr>
          <p:cNvPr id="6" name="Θέση περιεχομένου 5" descr="Εικόνα που περιέχει εξωτερικός χώρος/ύπαιθρος, φύση, βουνό, οροσειρά&#10;&#10;Περιγραφή που δημιουργήθηκε αυτόματα">
            <a:extLst>
              <a:ext uri="{FF2B5EF4-FFF2-40B4-BE49-F238E27FC236}">
                <a16:creationId xmlns:a16="http://schemas.microsoft.com/office/drawing/2014/main" id="{5F1D79E6-62FE-C576-7535-023CA4D4D8C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45457" y="1553580"/>
            <a:ext cx="6155141" cy="3774581"/>
          </a:xfrm>
          <a:prstGeom prst="rect">
            <a:avLst/>
          </a:prstGeom>
        </p:spPr>
      </p:pic>
    </p:spTree>
    <p:extLst>
      <p:ext uri="{BB962C8B-B14F-4D97-AF65-F5344CB8AC3E}">
        <p14:creationId xmlns:p14="http://schemas.microsoft.com/office/powerpoint/2010/main" val="2835019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F504A81-1CC4-3D1D-04A0-D562004F4408}"/>
              </a:ext>
            </a:extLst>
          </p:cNvPr>
          <p:cNvSpPr>
            <a:spLocks noGrp="1"/>
          </p:cNvSpPr>
          <p:nvPr>
            <p:ph type="ctrTitle"/>
          </p:nvPr>
        </p:nvSpPr>
        <p:spPr>
          <a:xfrm>
            <a:off x="6590662" y="4267832"/>
            <a:ext cx="4805996" cy="1297115"/>
          </a:xfrm>
        </p:spPr>
        <p:txBody>
          <a:bodyPr anchor="t">
            <a:normAutofit/>
          </a:bodyPr>
          <a:lstStyle/>
          <a:p>
            <a:pPr algn="l"/>
            <a:r>
              <a:rPr lang="el-GR" sz="4000" b="1" i="1" dirty="0">
                <a:solidFill>
                  <a:schemeClr val="tx2"/>
                </a:solidFill>
              </a:rPr>
              <a:t>Σας χαιρετούμε με αγάπη!</a:t>
            </a:r>
          </a:p>
        </p:txBody>
      </p:sp>
      <p:sp>
        <p:nvSpPr>
          <p:cNvPr id="3" name="Υπότιτλος 2">
            <a:extLst>
              <a:ext uri="{FF2B5EF4-FFF2-40B4-BE49-F238E27FC236}">
                <a16:creationId xmlns:a16="http://schemas.microsoft.com/office/drawing/2014/main" id="{DFF8992F-5AB0-2EC5-9B31-0AA704466D3F}"/>
              </a:ext>
            </a:extLst>
          </p:cNvPr>
          <p:cNvSpPr>
            <a:spLocks noGrp="1"/>
          </p:cNvSpPr>
          <p:nvPr>
            <p:ph type="subTitle" idx="1"/>
          </p:nvPr>
        </p:nvSpPr>
        <p:spPr>
          <a:xfrm>
            <a:off x="6590966" y="3428999"/>
            <a:ext cx="4805691" cy="838831"/>
          </a:xfrm>
        </p:spPr>
        <p:txBody>
          <a:bodyPr anchor="b">
            <a:normAutofit/>
          </a:bodyPr>
          <a:lstStyle/>
          <a:p>
            <a:pPr algn="l"/>
            <a:r>
              <a:rPr lang="el-GR" sz="2000" b="1" i="1" dirty="0">
                <a:solidFill>
                  <a:srgbClr val="FF0000"/>
                </a:solidFill>
              </a:rPr>
              <a:t>Οι μαθητές της ΣΤ΄ Τάξης</a:t>
            </a:r>
          </a:p>
        </p:txBody>
      </p:sp>
      <p:pic>
        <p:nvPicPr>
          <p:cNvPr id="5" name="Εικόνα 4" descr="Εικόνα που περιέχει σκίτσο/σχέδιο, σχέδιο με γραμμές, ζωγραφιά, μοτίβο&#10;&#10;Περιγραφή που δημιουργήθηκε αυτόματα">
            <a:extLst>
              <a:ext uri="{FF2B5EF4-FFF2-40B4-BE49-F238E27FC236}">
                <a16:creationId xmlns:a16="http://schemas.microsoft.com/office/drawing/2014/main" id="{30BEF473-47EF-8B15-F602-E7FFEBE18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26" y="1697277"/>
            <a:ext cx="3916047" cy="437784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3833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176F1C59-25EF-BDD4-0573-367E79D911C5}"/>
              </a:ext>
            </a:extLst>
          </p:cNvPr>
          <p:cNvSpPr>
            <a:spLocks noGrp="1"/>
          </p:cNvSpPr>
          <p:nvPr>
            <p:ph type="title"/>
          </p:nvPr>
        </p:nvSpPr>
        <p:spPr>
          <a:xfrm>
            <a:off x="1137034" y="609600"/>
            <a:ext cx="4784796" cy="1330840"/>
          </a:xfrm>
        </p:spPr>
        <p:txBody>
          <a:bodyPr vert="horz" lIns="91440" tIns="45720" rIns="91440" bIns="45720" rtlCol="0" anchor="ctr">
            <a:normAutofit/>
          </a:bodyPr>
          <a:lstStyle/>
          <a:p>
            <a:r>
              <a:rPr lang="en-US" sz="3400" b="1" kern="1200" dirty="0">
                <a:solidFill>
                  <a:schemeClr val="tx1"/>
                </a:solidFill>
                <a:effectLst/>
                <a:latin typeface="+mj-lt"/>
                <a:ea typeface="+mj-ea"/>
                <a:cs typeface="+mj-cs"/>
              </a:rPr>
              <a:t> Τα δάση στη μυθολογία των αρχαίων Ελλήνων</a:t>
            </a:r>
            <a:endParaRPr lang="en-US" sz="3400" b="1" kern="1200" dirty="0">
              <a:solidFill>
                <a:schemeClr val="tx1"/>
              </a:solidFill>
              <a:latin typeface="+mj-lt"/>
              <a:ea typeface="+mj-ea"/>
              <a:cs typeface="+mj-cs"/>
            </a:endParaRPr>
          </a:p>
        </p:txBody>
      </p:sp>
      <p:sp>
        <p:nvSpPr>
          <p:cNvPr id="3" name="Θέση περιεχομένου 2">
            <a:extLst>
              <a:ext uri="{FF2B5EF4-FFF2-40B4-BE49-F238E27FC236}">
                <a16:creationId xmlns:a16="http://schemas.microsoft.com/office/drawing/2014/main" id="{8A3050C0-2717-4D02-203A-87B665E632BD}"/>
              </a:ext>
            </a:extLst>
          </p:cNvPr>
          <p:cNvSpPr>
            <a:spLocks noGrp="1"/>
          </p:cNvSpPr>
          <p:nvPr>
            <p:ph sz="half" idx="1"/>
          </p:nvPr>
        </p:nvSpPr>
        <p:spPr>
          <a:xfrm>
            <a:off x="1137034" y="2194102"/>
            <a:ext cx="4438036" cy="3908585"/>
          </a:xfrm>
        </p:spPr>
        <p:txBody>
          <a:bodyPr vert="horz" lIns="91440" tIns="45720" rIns="91440" bIns="45720" rtlCol="0">
            <a:normAutofit/>
          </a:bodyPr>
          <a:lstStyle/>
          <a:p>
            <a:r>
              <a:rPr lang="en-US" sz="2000" dirty="0">
                <a:effectLst/>
              </a:rPr>
              <a:t>Τα δάση κα</a:t>
            </a:r>
            <a:r>
              <a:rPr lang="en-US" sz="2000" dirty="0" err="1">
                <a:effectLst/>
              </a:rPr>
              <a:t>τείχ</a:t>
            </a:r>
            <a:r>
              <a:rPr lang="en-US" sz="2000" dirty="0">
                <a:effectLst/>
              </a:rPr>
              <a:t>αν σημαντική θέση στη ζωή και στη σκέψη των αρχαίων Ελλήνων, τόσο στη μυθολογία όσο και στην καθημερινότητά τους</a:t>
            </a:r>
            <a:r>
              <a:rPr lang="el-GR" sz="2000" dirty="0">
                <a:effectLst/>
              </a:rPr>
              <a:t>.</a:t>
            </a:r>
            <a:r>
              <a:rPr lang="en-US" sz="2000" dirty="0">
                <a:effectLst/>
              </a:rPr>
              <a:t> Θεωρούνταν ιεροί χώροι γεμάτοι θεϊκή παρουσία και υπερφυσική δύναμη. Οι</a:t>
            </a:r>
            <a:r>
              <a:rPr lang="el-GR" sz="2000" dirty="0">
                <a:effectLst/>
              </a:rPr>
              <a:t> </a:t>
            </a:r>
            <a:r>
              <a:rPr lang="en-US" sz="2000" dirty="0">
                <a:effectLst/>
              </a:rPr>
              <a:t> Έλληνες </a:t>
            </a:r>
            <a:r>
              <a:rPr lang="el-GR" sz="2000" dirty="0">
                <a:effectLst/>
              </a:rPr>
              <a:t> </a:t>
            </a:r>
            <a:r>
              <a:rPr lang="en-US" sz="2000" dirty="0">
                <a:effectLst/>
              </a:rPr>
              <a:t>συνδ</a:t>
            </a:r>
            <a:r>
              <a:rPr lang="el-GR" sz="2000" dirty="0">
                <a:effectLst/>
              </a:rPr>
              <a:t>ί</a:t>
            </a:r>
            <a:r>
              <a:rPr lang="en-US" sz="2000" dirty="0">
                <a:effectLst/>
              </a:rPr>
              <a:t>αζαν τη φύση με τη θεότητα, και τα δάση δεν αποτελούσαν εξαίρεση </a:t>
            </a:r>
            <a:endParaRPr lang="en-US" sz="2000" dirty="0"/>
          </a:p>
        </p:txBody>
      </p:sp>
      <p:pic>
        <p:nvPicPr>
          <p:cNvPr id="10" name="Θέση περιεχομένου 9" descr="Εικόνα που περιέχει φυτό, εξωτερικός χώρος/ύπαιθρος, δέντρο, δασική έκταση&#10;&#10;Περιγραφή που δημιουργήθηκε αυτόματα">
            <a:extLst>
              <a:ext uri="{FF2B5EF4-FFF2-40B4-BE49-F238E27FC236}">
                <a16:creationId xmlns:a16="http://schemas.microsoft.com/office/drawing/2014/main" id="{FFD47818-39C6-C92A-8D39-618A7999F7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80610" y="1665775"/>
            <a:ext cx="4737650" cy="3548664"/>
          </a:xfrm>
          <a:prstGeom prst="rect">
            <a:avLst/>
          </a:prstGeom>
        </p:spPr>
      </p:pic>
    </p:spTree>
    <p:extLst>
      <p:ext uri="{BB962C8B-B14F-4D97-AF65-F5344CB8AC3E}">
        <p14:creationId xmlns:p14="http://schemas.microsoft.com/office/powerpoint/2010/main" val="946248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Τίτλος 3">
            <a:extLst>
              <a:ext uri="{FF2B5EF4-FFF2-40B4-BE49-F238E27FC236}">
                <a16:creationId xmlns:a16="http://schemas.microsoft.com/office/drawing/2014/main" id="{A75A12B4-B83D-EC73-65E4-BEF05DFFB52C}"/>
              </a:ext>
            </a:extLst>
          </p:cNvPr>
          <p:cNvSpPr>
            <a:spLocks noGrp="1"/>
          </p:cNvSpPr>
          <p:nvPr>
            <p:ph type="title"/>
          </p:nvPr>
        </p:nvSpPr>
        <p:spPr>
          <a:xfrm>
            <a:off x="838200" y="609600"/>
            <a:ext cx="3739341" cy="1330839"/>
          </a:xfrm>
        </p:spPr>
        <p:txBody>
          <a:bodyPr vert="horz" lIns="91440" tIns="45720" rIns="91440" bIns="45720" rtlCol="0" anchor="ctr">
            <a:normAutofit/>
          </a:bodyPr>
          <a:lstStyle/>
          <a:p>
            <a:endParaRPr lang="en-US" sz="4400" kern="1200" dirty="0">
              <a:solidFill>
                <a:schemeClr val="tx1"/>
              </a:solidFill>
              <a:latin typeface="+mj-lt"/>
              <a:ea typeface="+mj-ea"/>
              <a:cs typeface="+mj-cs"/>
            </a:endParaRPr>
          </a:p>
        </p:txBody>
      </p:sp>
      <p:sp>
        <p:nvSpPr>
          <p:cNvPr id="5" name="Θέση περιεχομένου 4">
            <a:extLst>
              <a:ext uri="{FF2B5EF4-FFF2-40B4-BE49-F238E27FC236}">
                <a16:creationId xmlns:a16="http://schemas.microsoft.com/office/drawing/2014/main" id="{315FD410-E10E-7B36-C7A4-AB07E500AF1E}"/>
              </a:ext>
            </a:extLst>
          </p:cNvPr>
          <p:cNvSpPr>
            <a:spLocks noGrp="1"/>
          </p:cNvSpPr>
          <p:nvPr>
            <p:ph sz="half" idx="1"/>
          </p:nvPr>
        </p:nvSpPr>
        <p:spPr>
          <a:xfrm>
            <a:off x="862366" y="2194102"/>
            <a:ext cx="3427001" cy="3908586"/>
          </a:xfrm>
        </p:spPr>
        <p:txBody>
          <a:bodyPr vert="horz" lIns="91440" tIns="45720" rIns="91440" bIns="45720" rtlCol="0">
            <a:normAutofit/>
          </a:bodyPr>
          <a:lstStyle/>
          <a:p>
            <a:r>
              <a:rPr lang="en-US" sz="1900" dirty="0">
                <a:effectLst/>
              </a:rPr>
              <a:t>Για τους αρχαίους Έλληνες, τα δάση ήταν κάτι παραπάνω από ένα φυσικό τοπίο. Ήταν σύμβολα ζωής, κατοικίες θεών και νυμφών, πηγές έμπνευσης και θρησκευτικότητας, αλλά και πολύτιμοι πόροι για την καθημερινή ζωή. Η σύνδεση τους με το ιερό και το μυστηριακό υπογραμμίζει τον σεβασμό και τον δέος που ένιωθαν απέναντι στη φύση.</a:t>
            </a:r>
          </a:p>
          <a:p>
            <a:endParaRPr lang="en-US" sz="1900" dirty="0"/>
          </a:p>
        </p:txBody>
      </p:sp>
      <p:pic>
        <p:nvPicPr>
          <p:cNvPr id="7" name="Θέση περιεχομένου 6" descr="Εικόνα που περιέχει τέχνη, μυθολογία, σκίτσο/σχέδιο, γυναίκα&#10;&#10;Περιγραφή που δημιουργήθηκε αυτόματα">
            <a:extLst>
              <a:ext uri="{FF2B5EF4-FFF2-40B4-BE49-F238E27FC236}">
                <a16:creationId xmlns:a16="http://schemas.microsoft.com/office/drawing/2014/main" id="{448D1F25-842F-2DCA-2CA3-BA3B91D9B23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45457" y="878322"/>
            <a:ext cx="6155141" cy="5125096"/>
          </a:xfrm>
          <a:prstGeom prst="rect">
            <a:avLst/>
          </a:prstGeom>
        </p:spPr>
      </p:pic>
    </p:spTree>
    <p:extLst>
      <p:ext uri="{BB962C8B-B14F-4D97-AF65-F5344CB8AC3E}">
        <p14:creationId xmlns:p14="http://schemas.microsoft.com/office/powerpoint/2010/main" val="122218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894F6625-9829-C3B0-FE53-E47CC1936721}"/>
              </a:ext>
            </a:extLst>
          </p:cNvPr>
          <p:cNvSpPr>
            <a:spLocks noGrp="1"/>
          </p:cNvSpPr>
          <p:nvPr>
            <p:ph type="title"/>
          </p:nvPr>
        </p:nvSpPr>
        <p:spPr>
          <a:xfrm>
            <a:off x="1137035" y="280219"/>
            <a:ext cx="3595678" cy="1076634"/>
          </a:xfrm>
        </p:spPr>
        <p:txBody>
          <a:bodyPr vert="horz" lIns="91440" tIns="45720" rIns="91440" bIns="45720" rtlCol="0" anchor="ctr">
            <a:normAutofit/>
          </a:bodyPr>
          <a:lstStyle/>
          <a:p>
            <a:r>
              <a:rPr lang="el-GR" sz="2800" i="1" dirty="0">
                <a:solidFill>
                  <a:srgbClr val="FF0000"/>
                </a:solidFill>
              </a:rPr>
              <a:t>Τα δάση ιεροί τόποι</a:t>
            </a:r>
            <a:endParaRPr lang="en-US" sz="2800" i="1" dirty="0">
              <a:solidFill>
                <a:srgbClr val="FF0000"/>
              </a:solidFill>
            </a:endParaRPr>
          </a:p>
        </p:txBody>
      </p:sp>
      <p:sp>
        <p:nvSpPr>
          <p:cNvPr id="3" name="Θέση περιεχομένου 2">
            <a:extLst>
              <a:ext uri="{FF2B5EF4-FFF2-40B4-BE49-F238E27FC236}">
                <a16:creationId xmlns:a16="http://schemas.microsoft.com/office/drawing/2014/main" id="{3A693F98-7CDC-FC09-A64C-F1FD70DFA1E9}"/>
              </a:ext>
            </a:extLst>
          </p:cNvPr>
          <p:cNvSpPr>
            <a:spLocks noGrp="1"/>
          </p:cNvSpPr>
          <p:nvPr>
            <p:ph sz="half" idx="1"/>
          </p:nvPr>
        </p:nvSpPr>
        <p:spPr>
          <a:xfrm>
            <a:off x="1137034" y="1356853"/>
            <a:ext cx="3158741" cy="4745835"/>
          </a:xfrm>
        </p:spPr>
        <p:txBody>
          <a:bodyPr vert="horz" lIns="91440" tIns="45720" rIns="91440" bIns="45720" rtlCol="0">
            <a:normAutofit lnSpcReduction="10000"/>
          </a:bodyPr>
          <a:lstStyle/>
          <a:p>
            <a:pPr marL="342900" lvl="0">
              <a:spcAft>
                <a:spcPts val="800"/>
              </a:spcAft>
              <a:buSzPts val="1000"/>
              <a:tabLst>
                <a:tab pos="457200" algn="l"/>
              </a:tabLst>
            </a:pPr>
            <a:r>
              <a:rPr lang="en-US" sz="1600" b="1" dirty="0">
                <a:effectLst/>
              </a:rPr>
              <a:t>Ιερά των θεών</a:t>
            </a:r>
            <a:r>
              <a:rPr lang="en-US" sz="1600" dirty="0">
                <a:effectLst/>
              </a:rPr>
              <a:t>: Πολλά δάση ήταν αφιερωμένα σε θεούς και χρησιμοποιούνταν για λατρευτικές τελετές. Οι α</a:t>
            </a:r>
            <a:r>
              <a:rPr lang="en-US" sz="1600" dirty="0" err="1">
                <a:effectLst/>
              </a:rPr>
              <a:t>ρχ</a:t>
            </a:r>
            <a:r>
              <a:rPr lang="en-US" sz="1600" dirty="0">
                <a:effectLst/>
              </a:rPr>
              <a:t>αίοι πίστευαν ότι ήταν κατοικίες θεοτήτων όπως ο Πάνας, ο θεός της φύσης και των δασών, και οι νύμφες, πνεύματα που προστάτευαν τα δέντρα, τα ρυάκια και τα βουνά.</a:t>
            </a:r>
          </a:p>
          <a:p>
            <a:pPr marL="342900" lvl="0">
              <a:spcAft>
                <a:spcPts val="800"/>
              </a:spcAft>
              <a:buSzPts val="1000"/>
              <a:tabLst>
                <a:tab pos="457200" algn="l"/>
              </a:tabLst>
            </a:pPr>
            <a:r>
              <a:rPr lang="en-US" sz="1600" b="1" dirty="0">
                <a:effectLst/>
              </a:rPr>
              <a:t>Πνεύματα της φύσης</a:t>
            </a:r>
            <a:r>
              <a:rPr lang="en-US" sz="1600" dirty="0">
                <a:effectLst/>
              </a:rPr>
              <a:t>:</a:t>
            </a:r>
            <a:br>
              <a:rPr lang="en-US" sz="1600" dirty="0">
                <a:effectLst/>
              </a:rPr>
            </a:br>
            <a:r>
              <a:rPr lang="en-US" sz="1600" dirty="0">
                <a:effectLst/>
              </a:rPr>
              <a:t>Στη μυθολογία, υπήρχαν οντότητες όπως οι Δρυάδες (νύμφες των δέντρων) και οι Αμαδρυάδες (νύμφες που ζούσαν μέσα σε συγκεκριμένα δέντρα). Η κατα</a:t>
            </a:r>
            <a:r>
              <a:rPr lang="en-US" sz="1600" dirty="0" err="1">
                <a:effectLst/>
              </a:rPr>
              <a:t>στροφή</a:t>
            </a:r>
            <a:r>
              <a:rPr lang="en-US" sz="1600" dirty="0">
                <a:effectLst/>
              </a:rPr>
              <a:t> ενός δέντρου όπ</a:t>
            </a:r>
            <a:r>
              <a:rPr lang="en-US" sz="1600" dirty="0" err="1">
                <a:effectLst/>
              </a:rPr>
              <a:t>ου</a:t>
            </a:r>
            <a:r>
              <a:rPr lang="en-US" sz="1600" dirty="0">
                <a:effectLst/>
              </a:rPr>
              <a:t> ζούσε </a:t>
            </a:r>
            <a:r>
              <a:rPr lang="en-US" sz="1600" dirty="0" err="1">
                <a:effectLst/>
              </a:rPr>
              <a:t>μι</a:t>
            </a:r>
            <a:r>
              <a:rPr lang="en-US" sz="1600" dirty="0">
                <a:effectLst/>
              </a:rPr>
              <a:t>α νύμφη θεωρούνταν ύβρις που μπορούσε να προκαλέσει την οργή των θεών.</a:t>
            </a:r>
          </a:p>
          <a:p>
            <a:endParaRPr lang="en-US" sz="1300" dirty="0"/>
          </a:p>
        </p:txBody>
      </p:sp>
      <p:pic>
        <p:nvPicPr>
          <p:cNvPr id="7" name="Θέση περιεχομένου 6" descr="Εικόνα που περιέχει ζωγραφική, πτηνό, ζωγραφιά, τέχνη&#10;&#10;Περιγραφή που δημιουργήθηκε αυτόματα">
            <a:extLst>
              <a:ext uri="{FF2B5EF4-FFF2-40B4-BE49-F238E27FC236}">
                <a16:creationId xmlns:a16="http://schemas.microsoft.com/office/drawing/2014/main" id="{B2BDC9AA-2889-A1F7-256B-A02BB4457E5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10923" b="19729"/>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328057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Τίτλος 3">
            <a:extLst>
              <a:ext uri="{FF2B5EF4-FFF2-40B4-BE49-F238E27FC236}">
                <a16:creationId xmlns:a16="http://schemas.microsoft.com/office/drawing/2014/main" id="{153A7BB1-A1F6-E124-23E6-6965ACE5DB65}"/>
              </a:ext>
            </a:extLst>
          </p:cNvPr>
          <p:cNvSpPr>
            <a:spLocks noGrp="1"/>
          </p:cNvSpPr>
          <p:nvPr>
            <p:ph type="title"/>
          </p:nvPr>
        </p:nvSpPr>
        <p:spPr>
          <a:xfrm>
            <a:off x="1137034" y="609600"/>
            <a:ext cx="4784796" cy="1330840"/>
          </a:xfrm>
        </p:spPr>
        <p:txBody>
          <a:bodyPr vert="horz" lIns="91440" tIns="45720" rIns="91440" bIns="45720" rtlCol="0" anchor="ctr">
            <a:normAutofit/>
          </a:bodyPr>
          <a:lstStyle/>
          <a:p>
            <a:pPr algn="ctr"/>
            <a:r>
              <a:rPr lang="el-GR" sz="2800" i="1" dirty="0">
                <a:solidFill>
                  <a:srgbClr val="FF0000"/>
                </a:solidFill>
              </a:rPr>
              <a:t>Οι νύμφες</a:t>
            </a:r>
            <a:endParaRPr lang="en-US" sz="2800" i="1" kern="1200" dirty="0">
              <a:solidFill>
                <a:srgbClr val="FF0000"/>
              </a:solidFill>
              <a:latin typeface="+mj-lt"/>
              <a:ea typeface="+mj-ea"/>
              <a:cs typeface="+mj-cs"/>
            </a:endParaRPr>
          </a:p>
        </p:txBody>
      </p:sp>
      <p:sp>
        <p:nvSpPr>
          <p:cNvPr id="5" name="Θέση περιεχομένου 4">
            <a:extLst>
              <a:ext uri="{FF2B5EF4-FFF2-40B4-BE49-F238E27FC236}">
                <a16:creationId xmlns:a16="http://schemas.microsoft.com/office/drawing/2014/main" id="{AD9A4E24-2663-D5BD-329C-7075EE33EB84}"/>
              </a:ext>
            </a:extLst>
          </p:cNvPr>
          <p:cNvSpPr>
            <a:spLocks noGrp="1"/>
          </p:cNvSpPr>
          <p:nvPr>
            <p:ph sz="half" idx="1"/>
          </p:nvPr>
        </p:nvSpPr>
        <p:spPr>
          <a:xfrm>
            <a:off x="1137034" y="2194102"/>
            <a:ext cx="4438036" cy="3908585"/>
          </a:xfrm>
        </p:spPr>
        <p:txBody>
          <a:bodyPr vert="horz" lIns="91440" tIns="45720" rIns="91440" bIns="45720" rtlCol="0">
            <a:normAutofit/>
          </a:bodyPr>
          <a:lstStyle/>
          <a:p>
            <a:r>
              <a:rPr lang="en-US" sz="2000" dirty="0">
                <a:effectLst/>
              </a:rPr>
              <a:t>Βρισκόμαστε στα ελληνικά δάση της αρχαιότητας, εκεί όπου οι </a:t>
            </a:r>
            <a:r>
              <a:rPr lang="en-US" sz="2000" b="1" dirty="0">
                <a:effectLst/>
              </a:rPr>
              <a:t>νύμφες</a:t>
            </a:r>
            <a:r>
              <a:rPr lang="en-US" sz="2000" dirty="0">
                <a:effectLst/>
              </a:rPr>
              <a:t> προστατεύουν τον μαγικό κόσμο της φύσης. Θνητές και α</a:t>
            </a:r>
            <a:r>
              <a:rPr lang="en-US" sz="2000" dirty="0" err="1">
                <a:effectLst/>
              </a:rPr>
              <a:t>θάν</a:t>
            </a:r>
            <a:r>
              <a:rPr lang="en-US" sz="2000" dirty="0">
                <a:effectLst/>
              </a:rPr>
              <a:t>ατες, πανέμορφες και σαγηνευτικές, οι νύμφες αποτελούσαν την ύψιστη απεικόνιση της ομορφιάς της φύσης για τον αρχαίο άνθρωπο, που διψούσε να δώσει μια θεϊκή υπόσταση στα πιο απόκοσμα και πανέμορφα φυσικά τοπία του κόσμου του.</a:t>
            </a:r>
          </a:p>
          <a:p>
            <a:endParaRPr lang="en-US" sz="2000" dirty="0"/>
          </a:p>
        </p:txBody>
      </p:sp>
      <p:pic>
        <p:nvPicPr>
          <p:cNvPr id="9" name="Θέση περιεχομένου 8" descr="Εικόνα που περιέχει κείμενο, ζωγραφική, τέχνη, σκίτσο/σχέδιο&#10;&#10;Περιγραφή που δημιουργήθηκε αυτόματα">
            <a:extLst>
              <a:ext uri="{FF2B5EF4-FFF2-40B4-BE49-F238E27FC236}">
                <a16:creationId xmlns:a16="http://schemas.microsoft.com/office/drawing/2014/main" id="{17E5E121-0DB3-7237-8D56-DA5BD6C1693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30171" y="717012"/>
            <a:ext cx="2638527" cy="5446191"/>
          </a:xfrm>
          <a:prstGeom prst="rect">
            <a:avLst/>
          </a:prstGeom>
        </p:spPr>
      </p:pic>
    </p:spTree>
    <p:extLst>
      <p:ext uri="{BB962C8B-B14F-4D97-AF65-F5344CB8AC3E}">
        <p14:creationId xmlns:p14="http://schemas.microsoft.com/office/powerpoint/2010/main" val="309379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255C3A0D-E4B9-94D6-7CBD-8868F9A8A6CC}"/>
              </a:ext>
            </a:extLst>
          </p:cNvPr>
          <p:cNvSpPr>
            <a:spLocks noGrp="1"/>
          </p:cNvSpPr>
          <p:nvPr>
            <p:ph type="title"/>
          </p:nvPr>
        </p:nvSpPr>
        <p:spPr>
          <a:xfrm>
            <a:off x="457200" y="609600"/>
            <a:ext cx="4475960" cy="540773"/>
          </a:xfrm>
        </p:spPr>
        <p:txBody>
          <a:bodyPr vert="horz" lIns="91440" tIns="45720" rIns="91440" bIns="45720" rtlCol="0" anchor="ctr">
            <a:normAutofit fontScale="90000"/>
          </a:bodyPr>
          <a:lstStyle/>
          <a:p>
            <a:r>
              <a:rPr lang="el-GR" sz="3200" i="1" dirty="0">
                <a:solidFill>
                  <a:srgbClr val="FF0000"/>
                </a:solidFill>
              </a:rPr>
              <a:t>Τα δάση με νύμφες και θεούς</a:t>
            </a:r>
            <a:endParaRPr lang="en-US" sz="3200" i="1" dirty="0">
              <a:solidFill>
                <a:srgbClr val="FF0000"/>
              </a:solidFill>
            </a:endParaRPr>
          </a:p>
        </p:txBody>
      </p:sp>
      <p:sp>
        <p:nvSpPr>
          <p:cNvPr id="3" name="Θέση περιεχομένου 2">
            <a:extLst>
              <a:ext uri="{FF2B5EF4-FFF2-40B4-BE49-F238E27FC236}">
                <a16:creationId xmlns:a16="http://schemas.microsoft.com/office/drawing/2014/main" id="{75D961B5-BF51-12C6-BCE8-7B50EB68625E}"/>
              </a:ext>
            </a:extLst>
          </p:cNvPr>
          <p:cNvSpPr>
            <a:spLocks noGrp="1"/>
          </p:cNvSpPr>
          <p:nvPr>
            <p:ph sz="half" idx="1"/>
          </p:nvPr>
        </p:nvSpPr>
        <p:spPr>
          <a:xfrm>
            <a:off x="1137034" y="1356852"/>
            <a:ext cx="3158741" cy="4891547"/>
          </a:xfrm>
        </p:spPr>
        <p:txBody>
          <a:bodyPr vert="horz" lIns="91440" tIns="45720" rIns="91440" bIns="45720" rtlCol="0">
            <a:normAutofit fontScale="92500" lnSpcReduction="20000"/>
          </a:bodyPr>
          <a:lstStyle/>
          <a:p>
            <a:pPr marL="342900" lvl="0">
              <a:spcAft>
                <a:spcPts val="800"/>
              </a:spcAft>
              <a:buSzPts val="1000"/>
              <a:tabLst>
                <a:tab pos="457200" algn="l"/>
              </a:tabLst>
            </a:pPr>
            <a:r>
              <a:rPr lang="en-US" sz="1800" b="1" dirty="0" err="1">
                <a:effectLst/>
              </a:rPr>
              <a:t>Σκηνικά</a:t>
            </a:r>
            <a:r>
              <a:rPr lang="en-US" sz="1800" b="1" dirty="0">
                <a:effectLst/>
              </a:rPr>
              <a:t> </a:t>
            </a:r>
            <a:r>
              <a:rPr lang="en-US" sz="1800" b="1" dirty="0" err="1">
                <a:effectLst/>
              </a:rPr>
              <a:t>γι</a:t>
            </a:r>
            <a:r>
              <a:rPr lang="en-US" sz="1800" b="1" dirty="0">
                <a:effectLst/>
              </a:rPr>
              <a:t>α μυθικές ιστορίες</a:t>
            </a:r>
            <a:r>
              <a:rPr lang="en-US" sz="1800" dirty="0">
                <a:effectLst/>
              </a:rPr>
              <a:t>:</a:t>
            </a:r>
            <a:br>
              <a:rPr lang="en-US" sz="1800" dirty="0">
                <a:effectLst/>
              </a:rPr>
            </a:br>
            <a:r>
              <a:rPr lang="en-US" sz="1800" dirty="0">
                <a:effectLst/>
              </a:rPr>
              <a:t>Τα δάση συχνά εμφανίζονται ως μυστηριώδη μέρη όπου εκτυλίσσονταν περιπέτειες, όπως η Αρκαδία, που ήταν τοπίο γεμάτο δάση και κεντρικό σημείο για ιστορίες του Πάνα. Επ</a:t>
            </a:r>
            <a:r>
              <a:rPr lang="en-US" sz="1800" dirty="0" err="1">
                <a:effectLst/>
              </a:rPr>
              <a:t>ίσης</a:t>
            </a:r>
            <a:r>
              <a:rPr lang="en-US" sz="1800" dirty="0">
                <a:effectLst/>
              </a:rPr>
              <a:t>, στο δάσος της Νεμέας ζούσε το λιοντάρι της Νεμέας, το οποίο αντιμετώπισε ο Ηρακλής.</a:t>
            </a:r>
          </a:p>
          <a:p>
            <a:pPr marL="342900" lvl="0">
              <a:spcAft>
                <a:spcPts val="800"/>
              </a:spcAft>
              <a:buSzPts val="1000"/>
              <a:tabLst>
                <a:tab pos="457200" algn="l"/>
              </a:tabLst>
            </a:pPr>
            <a:r>
              <a:rPr lang="en-US" sz="1800" b="1" dirty="0" err="1">
                <a:effectLst/>
              </a:rPr>
              <a:t>Σύμ</a:t>
            </a:r>
            <a:r>
              <a:rPr lang="en-US" sz="1800" b="1" dirty="0">
                <a:effectLst/>
              </a:rPr>
              <a:t>βολα σοφίας και προστασίας</a:t>
            </a:r>
            <a:r>
              <a:rPr lang="en-US" sz="1800" dirty="0">
                <a:effectLst/>
              </a:rPr>
              <a:t>:</a:t>
            </a:r>
            <a:br>
              <a:rPr lang="en-US" sz="1800" dirty="0">
                <a:effectLst/>
              </a:rPr>
            </a:br>
            <a:r>
              <a:rPr lang="en-US" sz="1800" dirty="0">
                <a:effectLst/>
              </a:rPr>
              <a:t>Τα αρχαία δάση συχνά συνδέονταν με σοφία και θεϊκή καθοδήγηση. Για παράδειγμα, το δάσος της Δωδώνης με τις ιερές δρυς συνδεόταν με τον Δία, και οι ιερείς άκουγαν τους χρησμούς από το θρόισμα των φύλλων.</a:t>
            </a:r>
          </a:p>
          <a:p>
            <a:endParaRPr lang="en-US" sz="1300" dirty="0"/>
          </a:p>
        </p:txBody>
      </p:sp>
      <p:pic>
        <p:nvPicPr>
          <p:cNvPr id="7" name="Θέση περιεχομένου 6" descr="Εικόνα που περιέχει τέχνη, ανθρώπινο πρόσωπο, ζωγραφική, άτομο&#10;&#10;Περιγραφή που δημιουργήθηκε αυτόματα">
            <a:extLst>
              <a:ext uri="{FF2B5EF4-FFF2-40B4-BE49-F238E27FC236}">
                <a16:creationId xmlns:a16="http://schemas.microsoft.com/office/drawing/2014/main" id="{1F48379E-3DE4-B550-18FB-74B0212A98B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8448" r="19198" b="-1"/>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1156801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13DFD88C-B711-5149-E4D7-4FDBCE375697}"/>
              </a:ext>
            </a:extLst>
          </p:cNvPr>
          <p:cNvSpPr>
            <a:spLocks noGrp="1"/>
          </p:cNvSpPr>
          <p:nvPr>
            <p:ph type="title"/>
          </p:nvPr>
        </p:nvSpPr>
        <p:spPr>
          <a:xfrm>
            <a:off x="1137035" y="609600"/>
            <a:ext cx="3595678" cy="1330839"/>
          </a:xfrm>
        </p:spPr>
        <p:txBody>
          <a:bodyPr vert="horz" lIns="91440" tIns="45720" rIns="91440" bIns="45720" rtlCol="0" anchor="ctr">
            <a:normAutofit/>
          </a:bodyPr>
          <a:lstStyle/>
          <a:p>
            <a:r>
              <a:rPr lang="en-US" b="1" i="1" dirty="0">
                <a:solidFill>
                  <a:srgbClr val="FF0000"/>
                </a:solidFill>
                <a:effectLst/>
              </a:rPr>
              <a:t>Οι Δρυάδες</a:t>
            </a:r>
            <a:endParaRPr lang="en-US" b="1" i="1" dirty="0">
              <a:solidFill>
                <a:srgbClr val="FF0000"/>
              </a:solidFill>
            </a:endParaRPr>
          </a:p>
        </p:txBody>
      </p:sp>
      <p:sp>
        <p:nvSpPr>
          <p:cNvPr id="5" name="Θέση περιεχομένου 4">
            <a:extLst>
              <a:ext uri="{FF2B5EF4-FFF2-40B4-BE49-F238E27FC236}">
                <a16:creationId xmlns:a16="http://schemas.microsoft.com/office/drawing/2014/main" id="{CD63E34F-45C2-444C-85AC-51472094F538}"/>
              </a:ext>
            </a:extLst>
          </p:cNvPr>
          <p:cNvSpPr>
            <a:spLocks noGrp="1"/>
          </p:cNvSpPr>
          <p:nvPr>
            <p:ph sz="half" idx="1"/>
          </p:nvPr>
        </p:nvSpPr>
        <p:spPr>
          <a:xfrm>
            <a:off x="1137034" y="2194102"/>
            <a:ext cx="3158741" cy="3908586"/>
          </a:xfrm>
        </p:spPr>
        <p:txBody>
          <a:bodyPr vert="horz" lIns="91440" tIns="45720" rIns="91440" bIns="45720" rtlCol="0">
            <a:normAutofit/>
          </a:bodyPr>
          <a:lstStyle/>
          <a:p>
            <a:r>
              <a:rPr lang="en-US" sz="1600" dirty="0">
                <a:effectLst/>
              </a:rPr>
              <a:t>Οι Δρυάδες ήταν πνεύματα που κατοικούσαν στα δάση και ζούσαν μέσα στα δέντρα. Κάθε Δρυάδα ήταν συνδεδεμένη με ένα συγκεκριμένο δέντρο, και η ζωή της ήταν άρρηκτα δεμένη με τη ζωή του δέντρου της. Αν ένα δέντρο κοβόταν ή πέθαινε, η Δρυάδα που ζούσε μέσα του πέθαινε μαζί του. Γι’ α</a:t>
            </a:r>
            <a:r>
              <a:rPr lang="en-US" sz="1600" dirty="0" err="1">
                <a:effectLst/>
              </a:rPr>
              <a:t>υτό</a:t>
            </a:r>
            <a:r>
              <a:rPr lang="en-US" sz="1600" dirty="0">
                <a:effectLst/>
              </a:rPr>
              <a:t>, οι α</a:t>
            </a:r>
            <a:r>
              <a:rPr lang="en-US" sz="1600" dirty="0" err="1">
                <a:effectLst/>
              </a:rPr>
              <a:t>ρχ</a:t>
            </a:r>
            <a:r>
              <a:rPr lang="en-US" sz="1600" dirty="0">
                <a:effectLst/>
              </a:rPr>
              <a:t>αίοι Έλληνες θεωρούσαν ιεροσυλία την άσκοπη κοπή δέντρων, καθώς αυτό μπορούσε να προσβάλει ή να προκαλέσει την οργή των Δρυάδων</a:t>
            </a:r>
            <a:endParaRPr lang="en-US" sz="1600" dirty="0"/>
          </a:p>
        </p:txBody>
      </p:sp>
      <p:pic>
        <p:nvPicPr>
          <p:cNvPr id="8" name="Θέση περιεχομένου 7">
            <a:extLst>
              <a:ext uri="{FF2B5EF4-FFF2-40B4-BE49-F238E27FC236}">
                <a16:creationId xmlns:a16="http://schemas.microsoft.com/office/drawing/2014/main" id="{7297B15C-27CB-72B6-577F-59555BA26FB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1413" r="1" b="45333"/>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61360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509CDE0-C6D3-3121-41C5-94B581B6141C}"/>
              </a:ext>
            </a:extLst>
          </p:cNvPr>
          <p:cNvSpPr>
            <a:spLocks noGrp="1"/>
          </p:cNvSpPr>
          <p:nvPr>
            <p:ph type="title"/>
          </p:nvPr>
        </p:nvSpPr>
        <p:spPr>
          <a:xfrm>
            <a:off x="619432" y="609601"/>
            <a:ext cx="4113281" cy="997974"/>
          </a:xfrm>
        </p:spPr>
        <p:txBody>
          <a:bodyPr vert="horz" lIns="91440" tIns="45720" rIns="91440" bIns="45720" rtlCol="0" anchor="ctr">
            <a:normAutofit/>
          </a:bodyPr>
          <a:lstStyle/>
          <a:p>
            <a:pPr algn="ctr"/>
            <a:r>
              <a:rPr lang="el-GR" sz="2800" b="1" i="1" dirty="0">
                <a:solidFill>
                  <a:srgbClr val="FF0000"/>
                </a:solidFill>
              </a:rPr>
              <a:t>Ο αγρότης και η </a:t>
            </a:r>
            <a:r>
              <a:rPr lang="el-GR" sz="2800" b="1" i="1" dirty="0" err="1">
                <a:solidFill>
                  <a:srgbClr val="FF0000"/>
                </a:solidFill>
              </a:rPr>
              <a:t>Δρυάδα</a:t>
            </a:r>
            <a:endParaRPr lang="en-US" sz="2800" b="1" i="1" dirty="0">
              <a:solidFill>
                <a:srgbClr val="FF0000"/>
              </a:solidFill>
            </a:endParaRPr>
          </a:p>
        </p:txBody>
      </p:sp>
      <p:sp>
        <p:nvSpPr>
          <p:cNvPr id="3" name="Θέση περιεχομένου 2">
            <a:extLst>
              <a:ext uri="{FF2B5EF4-FFF2-40B4-BE49-F238E27FC236}">
                <a16:creationId xmlns:a16="http://schemas.microsoft.com/office/drawing/2014/main" id="{42C743F5-BF79-9948-BED9-A0F0E9106025}"/>
              </a:ext>
            </a:extLst>
          </p:cNvPr>
          <p:cNvSpPr>
            <a:spLocks noGrp="1"/>
          </p:cNvSpPr>
          <p:nvPr>
            <p:ph sz="half" idx="1"/>
          </p:nvPr>
        </p:nvSpPr>
        <p:spPr>
          <a:xfrm>
            <a:off x="1137034" y="1607575"/>
            <a:ext cx="3158741" cy="4495113"/>
          </a:xfrm>
        </p:spPr>
        <p:txBody>
          <a:bodyPr vert="horz" lIns="91440" tIns="45720" rIns="91440" bIns="45720" rtlCol="0">
            <a:normAutofit fontScale="85000" lnSpcReduction="10000"/>
          </a:bodyPr>
          <a:lstStyle/>
          <a:p>
            <a:pPr lvl="1"/>
            <a:r>
              <a:rPr lang="en-US" sz="2000" dirty="0" err="1">
                <a:effectLst/>
              </a:rPr>
              <a:t>Έν</a:t>
            </a:r>
            <a:r>
              <a:rPr lang="en-US" sz="2000" dirty="0">
                <a:effectLst/>
              </a:rPr>
              <a:t>ας χαρακτηριστικός μύθος αφορά έναν αγρότη που τόλμησε να κόψει ένα αρχαίο δέντρο για να ανοίξει χώρο για τις καλλιέργειες του. </a:t>
            </a:r>
            <a:r>
              <a:rPr lang="en-US" sz="2000" dirty="0" err="1">
                <a:effectLst/>
              </a:rPr>
              <a:t>Μι</a:t>
            </a:r>
            <a:r>
              <a:rPr lang="en-US" sz="2000" dirty="0">
                <a:effectLst/>
              </a:rPr>
              <a:t>α Δρυάδα που κατοικούσε στο δέντρο εμφανίστηκε μπροστά του και του προειδοποίησε να μην το κάνει. Ο α</a:t>
            </a:r>
            <a:r>
              <a:rPr lang="en-US" sz="2000" dirty="0" err="1">
                <a:effectLst/>
              </a:rPr>
              <a:t>γρότης</a:t>
            </a:r>
            <a:r>
              <a:rPr lang="en-US" sz="2000" dirty="0">
                <a:effectLst/>
              </a:rPr>
              <a:t> α</a:t>
            </a:r>
            <a:r>
              <a:rPr lang="en-US" sz="2000" dirty="0" err="1">
                <a:effectLst/>
              </a:rPr>
              <a:t>γνόησε</a:t>
            </a:r>
            <a:r>
              <a:rPr lang="en-US" sz="2000" dirty="0">
                <a:effectLst/>
              </a:rPr>
              <a:t> </a:t>
            </a:r>
            <a:r>
              <a:rPr lang="en-US" sz="2000" dirty="0" err="1">
                <a:effectLst/>
              </a:rPr>
              <a:t>την</a:t>
            </a:r>
            <a:r>
              <a:rPr lang="en-US" sz="2000" dirty="0">
                <a:effectLst/>
              </a:rPr>
              <a:t> π</a:t>
            </a:r>
            <a:r>
              <a:rPr lang="en-US" sz="2000" dirty="0" err="1">
                <a:effectLst/>
              </a:rPr>
              <a:t>ροειδο</a:t>
            </a:r>
            <a:r>
              <a:rPr lang="en-US" sz="2000" dirty="0">
                <a:effectLst/>
              </a:rPr>
              <a:t>ποίηση και έκοψε το δέντρο. </a:t>
            </a:r>
            <a:r>
              <a:rPr lang="en-US" sz="2000" dirty="0" err="1">
                <a:effectLst/>
              </a:rPr>
              <a:t>Ως</a:t>
            </a:r>
            <a:r>
              <a:rPr lang="en-US" sz="2000" dirty="0">
                <a:effectLst/>
              </a:rPr>
              <a:t> </a:t>
            </a:r>
            <a:r>
              <a:rPr lang="en-US" sz="2000" dirty="0" err="1">
                <a:effectLst/>
              </a:rPr>
              <a:t>τιμωρί</a:t>
            </a:r>
            <a:r>
              <a:rPr lang="en-US" sz="2000" dirty="0">
                <a:effectLst/>
              </a:rPr>
              <a:t>α, οι θεοί τον καταράστηκαν, και η γη του έγινε άγονη, φέρνοντας καταστροφή σε όλη του την περιουσία.</a:t>
            </a:r>
          </a:p>
          <a:p>
            <a:endParaRPr lang="en-US" sz="1400" dirty="0"/>
          </a:p>
        </p:txBody>
      </p:sp>
      <p:pic>
        <p:nvPicPr>
          <p:cNvPr id="6" name="Θέση περιεχομένου 5" descr="Εικόνα που περιέχει τέχνη, λουλούδι, μοντέρνα τέχνη, ζωγραφική&#10;&#10;Περιγραφή που δημιουργήθηκε αυτόματα">
            <a:extLst>
              <a:ext uri="{FF2B5EF4-FFF2-40B4-BE49-F238E27FC236}">
                <a16:creationId xmlns:a16="http://schemas.microsoft.com/office/drawing/2014/main" id="{BE706D03-5528-9C31-E2CA-62D2855ABAB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6725" r="10920" b="-1"/>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2851416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9CCB23C-43B2-CA57-4159-BBF5F971515A}"/>
              </a:ext>
            </a:extLst>
          </p:cNvPr>
          <p:cNvSpPr>
            <a:spLocks noGrp="1"/>
          </p:cNvSpPr>
          <p:nvPr>
            <p:ph type="title"/>
          </p:nvPr>
        </p:nvSpPr>
        <p:spPr>
          <a:xfrm>
            <a:off x="1137035" y="609600"/>
            <a:ext cx="3595678" cy="1330839"/>
          </a:xfrm>
        </p:spPr>
        <p:txBody>
          <a:bodyPr vert="horz" lIns="91440" tIns="45720" rIns="91440" bIns="45720" rtlCol="0" anchor="ctr">
            <a:normAutofit/>
          </a:bodyPr>
          <a:lstStyle/>
          <a:p>
            <a:pPr algn="ctr"/>
            <a:r>
              <a:rPr lang="el-GR" sz="2800" i="1" dirty="0">
                <a:solidFill>
                  <a:srgbClr val="FF0000"/>
                </a:solidFill>
              </a:rPr>
              <a:t>Σεβασμός στη Φύση</a:t>
            </a:r>
            <a:endParaRPr lang="en-US" sz="2800" i="1" dirty="0">
              <a:solidFill>
                <a:srgbClr val="FF0000"/>
              </a:solidFill>
            </a:endParaRPr>
          </a:p>
        </p:txBody>
      </p:sp>
      <p:sp>
        <p:nvSpPr>
          <p:cNvPr id="3" name="Θέση περιεχομένου 2">
            <a:extLst>
              <a:ext uri="{FF2B5EF4-FFF2-40B4-BE49-F238E27FC236}">
                <a16:creationId xmlns:a16="http://schemas.microsoft.com/office/drawing/2014/main" id="{4D2748B3-6AB4-BE36-3DE4-B3687F9AEBA7}"/>
              </a:ext>
            </a:extLst>
          </p:cNvPr>
          <p:cNvSpPr>
            <a:spLocks noGrp="1"/>
          </p:cNvSpPr>
          <p:nvPr>
            <p:ph sz="half" idx="1"/>
          </p:nvPr>
        </p:nvSpPr>
        <p:spPr>
          <a:xfrm>
            <a:off x="1137034" y="2194102"/>
            <a:ext cx="3158741" cy="3908586"/>
          </a:xfrm>
        </p:spPr>
        <p:txBody>
          <a:bodyPr vert="horz" lIns="91440" tIns="45720" rIns="91440" bIns="45720" rtlCol="0">
            <a:normAutofit/>
          </a:bodyPr>
          <a:lstStyle/>
          <a:p>
            <a:pPr>
              <a:spcAft>
                <a:spcPts val="800"/>
              </a:spcAft>
            </a:pPr>
            <a:r>
              <a:rPr lang="en-US" sz="1900" dirty="0">
                <a:effectLst/>
              </a:rPr>
              <a:t>Οι </a:t>
            </a:r>
            <a:r>
              <a:rPr lang="en-US" sz="1900" dirty="0" err="1">
                <a:effectLst/>
              </a:rPr>
              <a:t>νύμφες</a:t>
            </a:r>
            <a:r>
              <a:rPr lang="en-US" sz="1900" dirty="0">
                <a:effectLst/>
              </a:rPr>
              <a:t> των δα</a:t>
            </a:r>
            <a:r>
              <a:rPr lang="en-US" sz="1900" dirty="0" err="1">
                <a:effectLst/>
              </a:rPr>
              <a:t>σών</a:t>
            </a:r>
            <a:r>
              <a:rPr lang="en-US" sz="1900" dirty="0">
                <a:effectLst/>
              </a:rPr>
              <a:t> δεν ήταν απλώς προστάτιδες της φύσης αλλά και σύμβολα του αέναου κύκλου της ζωής, της ανάπτυξης και της σύνδεσης του ανθρώπου με τον φυσικό κόσμο. Οι </a:t>
            </a:r>
            <a:r>
              <a:rPr lang="en-US" sz="1900" dirty="0" err="1">
                <a:effectLst/>
              </a:rPr>
              <a:t>μύθοι</a:t>
            </a:r>
            <a:r>
              <a:rPr lang="en-US" sz="1900" dirty="0">
                <a:effectLst/>
              </a:rPr>
              <a:t> τους </a:t>
            </a:r>
            <a:r>
              <a:rPr lang="en-US" sz="1900" dirty="0" err="1">
                <a:effectLst/>
              </a:rPr>
              <a:t>συχνά</a:t>
            </a:r>
            <a:r>
              <a:rPr lang="en-US" sz="1900" dirty="0">
                <a:effectLst/>
              </a:rPr>
              <a:t> </a:t>
            </a:r>
            <a:r>
              <a:rPr lang="en-US" sz="1900" dirty="0" err="1">
                <a:effectLst/>
              </a:rPr>
              <a:t>λειτουργούσ</a:t>
            </a:r>
            <a:r>
              <a:rPr lang="en-US" sz="1900" dirty="0">
                <a:effectLst/>
              </a:rPr>
              <a:t>αν ως υπενθύμιση του σεβασμού που έπρεπε να έχουν οι άνθρωποι για τη φύση.</a:t>
            </a:r>
          </a:p>
          <a:p>
            <a:pPr marL="0">
              <a:spcAft>
                <a:spcPts val="800"/>
              </a:spcAft>
            </a:pPr>
            <a:endParaRPr lang="en-US" sz="1900" dirty="0">
              <a:effectLst/>
            </a:endParaRPr>
          </a:p>
          <a:p>
            <a:endParaRPr lang="en-US" sz="1900" dirty="0"/>
          </a:p>
        </p:txBody>
      </p:sp>
      <p:pic>
        <p:nvPicPr>
          <p:cNvPr id="6" name="Θέση περιεχομένου 5">
            <a:extLst>
              <a:ext uri="{FF2B5EF4-FFF2-40B4-BE49-F238E27FC236}">
                <a16:creationId xmlns:a16="http://schemas.microsoft.com/office/drawing/2014/main" id="{2EF91605-1AFF-53F9-B456-2BCF07316D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28236" r="1" b="3836"/>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403043558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TotalTime>
  <Words>856</Words>
  <Application>Microsoft Office PowerPoint</Application>
  <PresentationFormat>Ευρεία οθόνη</PresentationFormat>
  <Paragraphs>32</Paragraphs>
  <Slides>13</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13</vt:i4>
      </vt:variant>
    </vt:vector>
  </HeadingPairs>
  <TitlesOfParts>
    <vt:vector size="20" baseType="lpstr">
      <vt:lpstr>Aptos</vt:lpstr>
      <vt:lpstr>Aptos Display</vt:lpstr>
      <vt:lpstr>Arial</vt:lpstr>
      <vt:lpstr>Calibri</vt:lpstr>
      <vt:lpstr>Symbol</vt:lpstr>
      <vt:lpstr>Times New Roman</vt:lpstr>
      <vt:lpstr>Θέμα του Office</vt:lpstr>
      <vt:lpstr>Τα δάση στη μυθολογία των αρχαίων Ελλήνων</vt:lpstr>
      <vt:lpstr> Τα δάση στη μυθολογία των αρχαίων Ελλήνων</vt:lpstr>
      <vt:lpstr>Παρουσίαση του PowerPoint</vt:lpstr>
      <vt:lpstr>Τα δάση ιεροί τόποι</vt:lpstr>
      <vt:lpstr>Οι νύμφες</vt:lpstr>
      <vt:lpstr>Τα δάση με νύμφες και θεούς</vt:lpstr>
      <vt:lpstr>Οι Δρυάδες</vt:lpstr>
      <vt:lpstr>Ο αγρότης και η Δρυάδα</vt:lpstr>
      <vt:lpstr>Σεβασμός στη Φύση</vt:lpstr>
      <vt:lpstr>Τα δάση στην  πραγματική ζωή των αρχαίων Ελλήνων</vt:lpstr>
      <vt:lpstr>Παρουσίαση του PowerPoint</vt:lpstr>
      <vt:lpstr>Το παρελθόν μας διδάσκει</vt:lpstr>
      <vt:lpstr>Σας χαιρετούμε με αγάπη!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FALTAKAS THEODOROS</dc:creator>
  <cp:lastModifiedBy>FALTAKAS THEODOROS</cp:lastModifiedBy>
  <cp:revision>11</cp:revision>
  <dcterms:created xsi:type="dcterms:W3CDTF">2025-01-12T17:43:25Z</dcterms:created>
  <dcterms:modified xsi:type="dcterms:W3CDTF">2025-01-17T15:10:31Z</dcterms:modified>
</cp:coreProperties>
</file>